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351" r:id="rId2"/>
    <p:sldId id="256" r:id="rId3"/>
    <p:sldId id="305" r:id="rId4"/>
    <p:sldId id="306" r:id="rId5"/>
    <p:sldId id="355" r:id="rId6"/>
    <p:sldId id="257" r:id="rId7"/>
    <p:sldId id="329" r:id="rId8"/>
    <p:sldId id="332" r:id="rId9"/>
    <p:sldId id="308" r:id="rId10"/>
    <p:sldId id="354" r:id="rId11"/>
    <p:sldId id="336" r:id="rId12"/>
    <p:sldId id="337" r:id="rId13"/>
    <p:sldId id="304" r:id="rId14"/>
    <p:sldId id="334" r:id="rId15"/>
    <p:sldId id="333" r:id="rId16"/>
    <p:sldId id="347" r:id="rId17"/>
    <p:sldId id="344" r:id="rId18"/>
    <p:sldId id="339" r:id="rId19"/>
    <p:sldId id="338" r:id="rId20"/>
    <p:sldId id="340" r:id="rId21"/>
    <p:sldId id="343" r:id="rId22"/>
    <p:sldId id="346" r:id="rId23"/>
    <p:sldId id="345" r:id="rId24"/>
    <p:sldId id="348" r:id="rId25"/>
    <p:sldId id="350" r:id="rId26"/>
    <p:sldId id="352" r:id="rId27"/>
    <p:sldId id="328" r:id="rId28"/>
    <p:sldId id="259" r:id="rId29"/>
    <p:sldId id="261" r:id="rId30"/>
    <p:sldId id="263" r:id="rId31"/>
    <p:sldId id="264" r:id="rId32"/>
    <p:sldId id="265" r:id="rId33"/>
    <p:sldId id="353" r:id="rId34"/>
    <p:sldId id="266" r:id="rId35"/>
    <p:sldId id="267" r:id="rId36"/>
    <p:sldId id="268" r:id="rId37"/>
    <p:sldId id="303" r:id="rId38"/>
    <p:sldId id="269" r:id="rId39"/>
    <p:sldId id="356" r:id="rId40"/>
    <p:sldId id="270" r:id="rId41"/>
    <p:sldId id="271" r:id="rId42"/>
    <p:sldId id="272" r:id="rId43"/>
    <p:sldId id="314" r:id="rId44"/>
    <p:sldId id="315" r:id="rId45"/>
    <p:sldId id="316" r:id="rId46"/>
    <p:sldId id="274" r:id="rId47"/>
    <p:sldId id="277" r:id="rId48"/>
    <p:sldId id="284" r:id="rId49"/>
    <p:sldId id="289" r:id="rId50"/>
    <p:sldId id="290" r:id="rId51"/>
    <p:sldId id="297" r:id="rId52"/>
    <p:sldId id="302" r:id="rId53"/>
    <p:sldId id="298" r:id="rId54"/>
    <p:sldId id="300" r:id="rId55"/>
    <p:sldId id="327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83F6-A7DD-467F-BB86-C0A652D616C1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38056-CFF2-432E-9E12-0475E83E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9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arles_Las%C3%A8gue#cite_note-:0-1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rance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Professor" TargetMode="External"/><Relationship Id="rId4" Type="http://schemas.openxmlformats.org/officeDocument/2006/relationships/hyperlink" Target="https://en.wikipedia.org/wiki/Poland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French physician that released over one hundred scientific papers. He became recognized in the mid-19th century from his work in the fields of psychiatry and neurology.</a:t>
            </a:r>
            <a:r>
              <a:rPr lang="en-GB" sz="1200" b="0" i="0" u="sng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38056-CFF2-432E-9E12-0475E83E3C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5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France"/>
              </a:rPr>
              <a:t>Babinski’s 1886/ French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land"/>
              </a:rPr>
              <a:t>Polish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Professor"/>
              </a:rPr>
              <a:t>professor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neurology.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38056-CFF2-432E-9E12-0475E83E3C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Joseph Jules François Félix Babinski was a French-Polish professor of neurology. He is best known for his 1896 description of the Babinski sign, a pathological plantar reflex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38056-CFF2-432E-9E12-0475E83E3C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8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Hoffman &gt;&gt; German neurologist…..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(1857-1919)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38056-CFF2-432E-9E12-0475E83E3C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3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343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11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3909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7585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96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944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2160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2724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339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181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214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0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88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3142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937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688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951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14/09/1442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733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ing Abdullah University 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4998445"/>
            <a:ext cx="2777837" cy="162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السادة المراجعين الكرام..... أسعد الله... - King Abdullah University  Hospital مستشفى الملك المؤسس عبدالله الجامعي | Facebook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060" name="Picture 12" descr="وظائف شاغرة لدى مستشفى الملك المؤسس عبدالله الجامعي - وظائف في الاردن  والخلي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25" y="5009394"/>
            <a:ext cx="628655" cy="62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ASHEMITE UNIVERSITY - PHARMACY COLLEGE | Bitar Consulta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1079"/>
            <a:ext cx="2466109" cy="162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he Hashemite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29" y="5019065"/>
            <a:ext cx="728879" cy="62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394342" y="461888"/>
            <a:ext cx="6269182" cy="4431983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    </a:t>
            </a:r>
            <a:r>
              <a:rPr lang="en-US" altLang="en-US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Redab Ahmad </a:t>
            </a:r>
            <a:r>
              <a:rPr lang="en-US" altLang="en-US" b="1" dirty="0" err="1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Alkhataybeh</a:t>
            </a:r>
            <a:r>
              <a:rPr lang="en-US" altLang="en-US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/ MD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Former Neurosurgeon at King Abdallah University Hospital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Master degree in Medicine at Jordan University of Science &amp; Technology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      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Certified Neurosurgeon at Jordan Medical Council‎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FEBNS / European Board of Neurological Surgery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      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International Member in AANS / Member in ACNS/YNS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Faculty of medicine committee / Hashemite University         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076" name="Picture 28" descr="Jordan University of Science and Technology | Dunia Be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24" y="0"/>
            <a:ext cx="1428680" cy="10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The European Association of Neurosurgical Societies appoints AIM Group  International as its Core PCO | AIM Grou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98445"/>
            <a:ext cx="2068713" cy="15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undreds of thousands of dollars reported stolen at Mayo Clini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0" y="-1"/>
            <a:ext cx="1365953" cy="10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JMS | Free Full-Text | Intervertebral Disc Nucleus Repair: Hype or Hope? |  HTM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5678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10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7055380" cy="936104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Nomenclature  </a:t>
            </a:r>
            <a:endParaRPr lang="en-US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5817146"/>
              </p:ext>
            </p:extLst>
          </p:nvPr>
        </p:nvGraphicFramePr>
        <p:xfrm>
          <a:off x="251520" y="1412776"/>
          <a:ext cx="8316912" cy="4926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344409255"/>
                    </a:ext>
                  </a:extLst>
                </a:gridCol>
                <a:gridCol w="6804744">
                  <a:extLst>
                    <a:ext uri="{9D8B030D-6E8A-4147-A177-3AD203B41FA5}">
                      <a16:colId xmlns:a16="http://schemas.microsoft.com/office/drawing/2014/main" val="5381047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Term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Discerption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84040"/>
                  </a:ext>
                </a:extLst>
              </a:tr>
              <a:tr h="71473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>
                          <a:solidFill>
                            <a:srgbClr val="C00000"/>
                          </a:solidFill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Annualr</a:t>
                      </a:r>
                      <a:r>
                        <a:rPr lang="en-GB" sz="2000" dirty="0" smtClean="0">
                          <a:solidFill>
                            <a:srgbClr val="C00000"/>
                          </a:solidFill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 tears</a:t>
                      </a:r>
                      <a:endParaRPr lang="en-US" sz="2000" dirty="0">
                        <a:solidFill>
                          <a:srgbClr val="C00000"/>
                        </a:solidFill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ndalus" panose="02020603050405020304" pitchFamily="18" charset="-78"/>
                          <a:ea typeface="+mn-ea"/>
                          <a:cs typeface="Andalus" panose="02020603050405020304" pitchFamily="18" charset="-78"/>
                        </a:rPr>
                        <a:t>breaks through fibers </a:t>
                      </a: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ndalus" panose="02020603050405020304" pitchFamily="18" charset="-78"/>
                          <a:ea typeface="+mn-ea"/>
                          <a:cs typeface="Andalus" panose="02020603050405020304" pitchFamily="18" charset="-78"/>
                        </a:rPr>
                        <a:t>extend radially, transversely, or concentrically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16953"/>
                  </a:ext>
                </a:extLst>
              </a:tr>
              <a:tr h="62539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DDD</a:t>
                      </a:r>
                      <a:endParaRPr lang="en-US" sz="2000" dirty="0">
                        <a:solidFill>
                          <a:srgbClr val="C00000"/>
                        </a:solidFill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ndalus" panose="02020603050405020304" pitchFamily="18" charset="-78"/>
                          <a:ea typeface="+mn-ea"/>
                          <a:cs typeface="Andalus" panose="02020603050405020304" pitchFamily="18" charset="-78"/>
                        </a:rPr>
                        <a:t>desiccation, fibrosis, narrowing of the disc, diffuse bulging of the annulus beyond </a:t>
                      </a: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ndalus" panose="02020603050405020304" pitchFamily="18" charset="-78"/>
                          <a:ea typeface="+mn-ea"/>
                          <a:cs typeface="Andalus" panose="02020603050405020304" pitchFamily="18" charset="-78"/>
                        </a:rPr>
                        <a:t>the disc space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503205"/>
                  </a:ext>
                </a:extLst>
              </a:tr>
              <a:tr h="62539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Disc Bulge</a:t>
                      </a:r>
                      <a:endParaRPr lang="en-US" sz="2000" dirty="0">
                        <a:solidFill>
                          <a:srgbClr val="C00000"/>
                        </a:solidFill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ndalus" panose="02020603050405020304" pitchFamily="18" charset="-78"/>
                          <a:ea typeface="+mn-ea"/>
                          <a:cs typeface="Andalus" panose="02020603050405020304" pitchFamily="18" charset="-78"/>
                        </a:rPr>
                        <a:t>generalized displacement of disc material (as &gt; 50% or 180°) beyond </a:t>
                      </a:r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ndalus" panose="02020603050405020304" pitchFamily="18" charset="-78"/>
                          <a:ea typeface="+mn-ea"/>
                          <a:cs typeface="Andalus" panose="02020603050405020304" pitchFamily="18" charset="-78"/>
                        </a:rPr>
                        <a:t>the peripheral limits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17856"/>
                  </a:ext>
                </a:extLst>
              </a:tr>
              <a:tr h="371246">
                <a:tc rowSpan="5"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rgbClr val="C00000"/>
                          </a:solidFill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Disc Herniation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ndalus" panose="02020603050405020304" pitchFamily="18" charset="-78"/>
                          <a:ea typeface="+mn-ea"/>
                          <a:cs typeface="Andalus" panose="02020603050405020304" pitchFamily="18" charset="-78"/>
                        </a:rPr>
                        <a:t>focal: &lt; 25% of the disc circumference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529205"/>
                  </a:ext>
                </a:extLst>
              </a:tr>
              <a:tr h="3712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ndalus" panose="02020603050405020304" pitchFamily="18" charset="-78"/>
                          <a:ea typeface="+mn-ea"/>
                          <a:cs typeface="Andalus" panose="02020603050405020304" pitchFamily="18" charset="-78"/>
                        </a:rPr>
                        <a:t>broad-based: 25–50% of the disc circumference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941182"/>
                  </a:ext>
                </a:extLst>
              </a:tr>
              <a:tr h="371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ndalus" panose="02020603050405020304" pitchFamily="18" charset="-78"/>
                          <a:ea typeface="+mn-ea"/>
                          <a:cs typeface="Andalus" panose="02020603050405020304" pitchFamily="18" charset="-78"/>
                        </a:rPr>
                        <a:t>Protrusion : Base &gt; Apex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774124"/>
                  </a:ext>
                </a:extLst>
              </a:tr>
              <a:tr h="3712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Extrusion :</a:t>
                      </a:r>
                      <a:r>
                        <a:rPr lang="en-GB" sz="2000" baseline="0" dirty="0" smtClean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 Apex &gt; Base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647162"/>
                  </a:ext>
                </a:extLst>
              </a:tr>
              <a:tr h="3712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Sequestered : Free Fragment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897255"/>
                  </a:ext>
                </a:extLst>
              </a:tr>
              <a:tr h="371246">
                <a:tc>
                  <a:txBody>
                    <a:bodyPr/>
                    <a:lstStyle/>
                    <a:p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Migrated : Fragment displaced but still attached</a:t>
                      </a:r>
                      <a:r>
                        <a:rPr lang="en-GB" sz="2000" baseline="0" dirty="0" smtClean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 </a:t>
                      </a:r>
                      <a:endParaRPr lang="en-US" sz="20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88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71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”di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764704"/>
            <a:ext cx="3349625" cy="5443537"/>
          </a:xfrm>
          <a:prstGeom prst="rect">
            <a:avLst/>
          </a:prstGeom>
          <a:noFill/>
          <a:ln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3717032"/>
            <a:ext cx="2716129" cy="2491209"/>
          </a:xfrm>
          <a:prstGeom prst="rect">
            <a:avLst/>
          </a:prstGeom>
          <a:noFill/>
          <a:ln w="19050" cap="flat">
            <a:solidFill>
              <a:srgbClr val="FAFD00"/>
            </a:solidFill>
            <a:miter lim="800000"/>
            <a:headEnd/>
            <a:tailEnd/>
          </a:ln>
        </p:spPr>
      </p:pic>
      <p:pic>
        <p:nvPicPr>
          <p:cNvPr id="5" name="Picture 10" descr="minimally_invasive_lumbar_laminotomy_discecto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764704"/>
            <a:ext cx="2716129" cy="2736304"/>
          </a:xfrm>
          <a:prstGeom prst="rect">
            <a:avLst/>
          </a:prstGeom>
          <a:noFill/>
          <a:ln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4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22F6E5-023D-4A5B-B1EC-76E37849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8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-99392"/>
            <a:ext cx="7055380" cy="72613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Pathophysiology </a:t>
            </a:r>
            <a:endParaRPr lang="en-US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aphicFrame>
        <p:nvGraphicFramePr>
          <p:cNvPr id="5" name="Group 4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775923495"/>
              </p:ext>
            </p:extLst>
          </p:nvPr>
        </p:nvGraphicFramePr>
        <p:xfrm>
          <a:off x="611560" y="1484784"/>
          <a:ext cx="7992888" cy="4270557"/>
        </p:xfrm>
        <a:graphic>
          <a:graphicData uri="http://schemas.openxmlformats.org/drawingml/2006/table">
            <a:tbl>
              <a:tblPr/>
              <a:tblGrid>
                <a:gridCol w="2202625">
                  <a:extLst>
                    <a:ext uri="{9D8B030D-6E8A-4147-A177-3AD203B41FA5}">
                      <a16:colId xmlns:a16="http://schemas.microsoft.com/office/drawing/2014/main" val="3114894313"/>
                    </a:ext>
                  </a:extLst>
                </a:gridCol>
                <a:gridCol w="1704192">
                  <a:extLst>
                    <a:ext uri="{9D8B030D-6E8A-4147-A177-3AD203B41FA5}">
                      <a16:colId xmlns:a16="http://schemas.microsoft.com/office/drawing/2014/main" val="3182091258"/>
                    </a:ext>
                  </a:extLst>
                </a:gridCol>
                <a:gridCol w="1910439">
                  <a:extLst>
                    <a:ext uri="{9D8B030D-6E8A-4147-A177-3AD203B41FA5}">
                      <a16:colId xmlns:a16="http://schemas.microsoft.com/office/drawing/2014/main" val="1037979370"/>
                    </a:ext>
                  </a:extLst>
                </a:gridCol>
                <a:gridCol w="2175632">
                  <a:extLst>
                    <a:ext uri="{9D8B030D-6E8A-4147-A177-3AD203B41FA5}">
                      <a16:colId xmlns:a16="http://schemas.microsoft.com/office/drawing/2014/main" val="658171782"/>
                    </a:ext>
                  </a:extLst>
                </a:gridCol>
              </a:tblGrid>
              <a:tr h="3772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L3-L4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L4-L5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L5-S1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854726"/>
                  </a:ext>
                </a:extLst>
              </a:tr>
              <a:tr h="5920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Compressed root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L4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L5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01940"/>
                  </a:ext>
                </a:extLst>
              </a:tr>
              <a:tr h="328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5-10%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40-45%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40-45%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690931"/>
                  </a:ext>
                </a:extLst>
              </a:tr>
              <a:tr h="5920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Reflex affected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Knee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Ankle jerk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157153"/>
                  </a:ext>
                </a:extLst>
              </a:tr>
              <a:tr h="11182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Motor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Q. Femoris (knee ex)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EHL &amp; tibialis (foot drop)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Gastrocnemius (plantarflexion)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447799"/>
                  </a:ext>
                </a:extLst>
              </a:tr>
              <a:tr h="5920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Sensory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M. maleolus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Dorsum of foot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L.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maleolus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528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9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055380" cy="93610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Clinical Presentation  </a:t>
            </a:r>
            <a:endParaRPr lang="en-US" sz="3200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316300" cy="4195481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LBP +/- radiculopathy</a:t>
            </a:r>
          </a:p>
          <a:p>
            <a:endParaRPr lang="en-US" altLang="en-US" sz="2400" b="1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US" altLang="en-US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Pain </a:t>
            </a:r>
            <a:r>
              <a:rPr lang="en-US" altLang="en-US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exacerbated with physical stress and relieved with bed rest</a:t>
            </a:r>
          </a:p>
          <a:p>
            <a:endParaRPr lang="en-US" altLang="en-US" sz="2400" b="1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US" altLang="en-US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Differentiate </a:t>
            </a:r>
            <a:r>
              <a:rPr lang="en-US" altLang="en-US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mechanical (non-specific) LBP from serious spinal conditions (radiculopathy or cauda </a:t>
            </a:r>
            <a:r>
              <a:rPr lang="en-US" altLang="en-US" sz="2400" b="1" dirty="0" err="1">
                <a:latin typeface="Andalus" panose="02020603050405020304" pitchFamily="18" charset="-78"/>
                <a:cs typeface="Andalus" panose="02020603050405020304" pitchFamily="18" charset="-78"/>
              </a:rPr>
              <a:t>equina</a:t>
            </a:r>
            <a:r>
              <a:rPr lang="en-US" altLang="en-US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 syndrome caused by PID, tumors, infections…..)</a:t>
            </a:r>
          </a:p>
          <a:p>
            <a:endParaRPr lang="en-US" altLang="en-US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eaLnBrk="0" hangingPunct="0">
              <a:buNone/>
            </a:pPr>
            <a:endParaRPr lang="en-US" altLang="en-US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>
              <a:buFont typeface="Wingdings" panose="05000000000000000000" pitchFamily="2" charset="2"/>
              <a:buChar char="Ø"/>
            </a:pP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08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055380" cy="93610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Clinical Presentation / History </a:t>
            </a:r>
            <a:endParaRPr lang="en-US" sz="3200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316300" cy="4195481"/>
          </a:xfrm>
        </p:spPr>
        <p:txBody>
          <a:bodyPr>
            <a:normAutofit lnSpcReduction="10000"/>
          </a:bodyPr>
          <a:lstStyle/>
          <a:p>
            <a:r>
              <a:rPr lang="en-GB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Mechanical low back pain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&gt;&gt;  “musculoskeletal” ,result from strain of the </a:t>
            </a:r>
            <a:r>
              <a:rPr lang="en-GB" sz="2400" dirty="0" err="1">
                <a:latin typeface="Andalus" panose="02020603050405020304" pitchFamily="18" charset="-78"/>
                <a:cs typeface="Andalus" panose="02020603050405020304" pitchFamily="18" charset="-78"/>
              </a:rPr>
              <a:t>paraspinal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 muscles and/or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ligaments, irritation of facet joints</a:t>
            </a:r>
          </a:p>
          <a:p>
            <a:endParaRPr lang="en-GB" sz="24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GB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Radiculopathy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&gt;&gt; Dysfunction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of a nerve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root &gt;&gt; pain/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dermatomal sensory disturbances, weakness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nerve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root, and hypoactive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reflexes </a:t>
            </a:r>
          </a:p>
          <a:p>
            <a:pPr marL="0" indent="0">
              <a:buNone/>
            </a:pPr>
            <a:endParaRPr lang="en-GB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GB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Sciatica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&gt;&gt; Pain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along the course of the </a:t>
            </a:r>
            <a:r>
              <a:rPr lang="en-GB" sz="2400" b="1" u="sng" dirty="0">
                <a:latin typeface="Andalus" panose="02020603050405020304" pitchFamily="18" charset="-78"/>
                <a:cs typeface="Andalus" panose="02020603050405020304" pitchFamily="18" charset="-78"/>
              </a:rPr>
              <a:t>sciatic nerve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usually resulting from  root compromise</a:t>
            </a:r>
          </a:p>
          <a:p>
            <a:pPr marL="0" indent="0" eaLnBrk="0" hangingPunct="0">
              <a:buNone/>
            </a:pPr>
            <a:endParaRPr lang="en-US" altLang="en-US" sz="24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>
              <a:buFont typeface="Wingdings" panose="05000000000000000000" pitchFamily="2" charset="2"/>
              <a:buChar char="Ø"/>
            </a:pP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33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055380" cy="93610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Clinical Presentation / History </a:t>
            </a:r>
            <a:endParaRPr lang="en-US" sz="3200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A00AD-E1CF-4BAE-AC7F-BD9189E72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8712968" cy="49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8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055380" cy="93610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Clinical Presentation / Exam </a:t>
            </a:r>
            <a:endParaRPr lang="en-US" sz="3200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77E4D-A877-47A6-93ED-6349E001D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71" r="1462"/>
          <a:stretch/>
        </p:blipFill>
        <p:spPr>
          <a:xfrm>
            <a:off x="683568" y="1412776"/>
            <a:ext cx="7774069" cy="48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9EA5F8-9A46-4A22-91A1-5C3A8739E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7848872" cy="533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44824"/>
            <a:ext cx="6912768" cy="2393477"/>
          </a:xfrm>
        </p:spPr>
        <p:txBody>
          <a:bodyPr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Degenerative Disc Disease (DDD) </a:t>
            </a:r>
            <a:br>
              <a:rPr lang="en-GB" sz="44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GB" sz="44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Cervical Myelopathy</a:t>
            </a:r>
            <a:endParaRPr lang="en-US" sz="4400" dirty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55380" cy="93610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Investigation / MRI  </a:t>
            </a:r>
            <a:endParaRPr lang="en-US" sz="3200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3608" y="198884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Imaging </a:t>
            </a:r>
          </a:p>
          <a:p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	a-	MRI</a:t>
            </a:r>
          </a:p>
          <a:p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	b-	CT</a:t>
            </a:r>
          </a:p>
          <a:p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	c-	X-RAY</a:t>
            </a:r>
          </a:p>
          <a:p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	d-	 Bone densitometry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Blood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tests</a:t>
            </a:r>
          </a:p>
          <a:p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	a-	CBC</a:t>
            </a:r>
          </a:p>
          <a:p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	b-	CRP</a:t>
            </a:r>
          </a:p>
          <a:p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	c-	ESR</a:t>
            </a:r>
          </a:p>
        </p:txBody>
      </p:sp>
    </p:spTree>
    <p:extLst>
      <p:ext uri="{BB962C8B-B14F-4D97-AF65-F5344CB8AC3E}">
        <p14:creationId xmlns:p14="http://schemas.microsoft.com/office/powerpoint/2010/main" val="30495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4B65C-4CF9-471A-884B-4FD3BEBED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7" r="-1" b="-1"/>
          <a:stretch/>
        </p:blipFill>
        <p:spPr>
          <a:xfrm>
            <a:off x="323528" y="985857"/>
            <a:ext cx="4176464" cy="4339997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84B9D-F877-46D0-BA52-B2F3842A2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77" r="4" b="7849"/>
          <a:stretch/>
        </p:blipFill>
        <p:spPr>
          <a:xfrm>
            <a:off x="4860032" y="985857"/>
            <a:ext cx="4248472" cy="441482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98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qu2t2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28854"/>
            <a:ext cx="3816424" cy="3549831"/>
          </a:xfrm>
          <a:prstGeom prst="rect">
            <a:avLst/>
          </a:prstGeom>
          <a:noFill/>
          <a:ln w="9525"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6" descr="herniated_di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528854"/>
            <a:ext cx="4104456" cy="3549831"/>
          </a:xfrm>
          <a:prstGeom prst="rect">
            <a:avLst/>
          </a:prstGeom>
          <a:noFill/>
          <a:ln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1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qu2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8329"/>
            <a:ext cx="3168352" cy="5173662"/>
          </a:xfrm>
          <a:prstGeom prst="rect">
            <a:avLst/>
          </a:prstGeom>
          <a:noFill/>
          <a:ln w="9525"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qu2t2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8329"/>
            <a:ext cx="3096344" cy="5183187"/>
          </a:xfrm>
          <a:prstGeom prst="rect">
            <a:avLst/>
          </a:prstGeom>
          <a:noFill/>
          <a:ln w="9525"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2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55380" cy="93610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Management   </a:t>
            </a:r>
            <a:endParaRPr lang="en-US" sz="3200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3608" y="198884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Conservative treatment</a:t>
            </a:r>
          </a:p>
          <a:p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endParaRPr lang="en-GB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Bed rest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Analgesia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Muscle relaxants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Life style modification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Regular PTH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Education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Epidural injections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28" name="Picture 4" descr="Pin on Ways to work out b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8920"/>
            <a:ext cx="3913773" cy="299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9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55380" cy="936104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3200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Management   </a:t>
            </a:r>
            <a:endParaRPr lang="en-US" sz="3200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982625"/>
            <a:ext cx="4032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Surgical treatment/ Absolute </a:t>
            </a:r>
          </a:p>
          <a:p>
            <a:r>
              <a:rPr lang="en-GB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altLang="en-US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Significant weakness</a:t>
            </a:r>
          </a:p>
          <a:p>
            <a:endParaRPr lang="en-US" alt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Progressive neuro deficit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Bowel </a:t>
            </a:r>
            <a:r>
              <a:rPr lang="en-US" alt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or bladder dysfunction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endParaRPr lang="en-GB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008" y="1988840"/>
            <a:ext cx="40453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Surgical treatment/ Relative </a:t>
            </a:r>
          </a:p>
          <a:p>
            <a:r>
              <a:rPr lang="en-GB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altLang="en-US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Persistent Pain despite rest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Progressive pain </a:t>
            </a:r>
            <a:r>
              <a:rPr lang="en-US" alt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sx</a:t>
            </a:r>
            <a:endParaRPr lang="en-US" alt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Recurrent attacks of sever pain   </a:t>
            </a:r>
            <a:endParaRPr lang="en-US" alt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endParaRPr lang="en-GB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524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64088" y="4648441"/>
            <a:ext cx="2520164" cy="1667278"/>
          </a:xfrm>
        </p:spPr>
        <p:txBody>
          <a:bodyPr/>
          <a:lstStyle/>
          <a:p>
            <a:r>
              <a:rPr lang="en-GB" dirty="0">
                <a:latin typeface="Andalus" panose="02020603050405020304" pitchFamily="18" charset="-78"/>
                <a:cs typeface="Andalus" panose="02020603050405020304" pitchFamily="18" charset="-78"/>
              </a:rPr>
              <a:t>Y</a:t>
            </a:r>
            <a:r>
              <a:rPr lang="en-GB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ou </a:t>
            </a:r>
            <a:r>
              <a:rPr lang="en-GB" dirty="0">
                <a:latin typeface="Andalus" panose="02020603050405020304" pitchFamily="18" charset="-78"/>
                <a:cs typeface="Andalus" panose="02020603050405020304" pitchFamily="18" charset="-78"/>
              </a:rPr>
              <a:t>are taller in the morning and… in space?</a:t>
            </a:r>
          </a:p>
        </p:txBody>
      </p:sp>
      <p:pic>
        <p:nvPicPr>
          <p:cNvPr id="10242" name="Picture 2" descr="Thomas FX products used in Interstellar | Interstellar, Interstellar movie,  Indie mov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298316" cy="57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omas Bergersen - Final Frontier (Sun)(Interstellar Trailer Music) -  VidoEmo - Emotional Video U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528392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055380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b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Cervical </a:t>
            </a:r>
            <a:r>
              <a:rPr lang="en-US" b="1" dirty="0" err="1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spondylotic</a:t>
            </a:r>
            <a:r>
              <a:rPr lang="en-US" b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Myelopathy</a:t>
            </a:r>
            <a:endParaRPr lang="en-US" b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560724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Congenital spinal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stenosis</a:t>
            </a: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Focal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stenosis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due to disc degeneration (cervical bar)</a:t>
            </a: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Hypertrophy of structures</a:t>
            </a:r>
          </a:p>
          <a:p>
            <a:pPr algn="l" rtl="0"/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Subluxation</a:t>
            </a: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Altered mobility</a:t>
            </a: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Telescoping of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laminae</a:t>
            </a: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Alteration of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lordotic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curvature</a:t>
            </a:r>
          </a:p>
          <a:p>
            <a:pPr algn="l" rtl="0"/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22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408" y="1628800"/>
            <a:ext cx="7782040" cy="4195481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Hypertrophy of any of the following 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algn="l" rtl="0">
              <a:buNone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a) dura</a:t>
            </a:r>
          </a:p>
          <a:p>
            <a:pPr marL="0" indent="0" algn="l" rtl="0">
              <a:buNone/>
            </a:pP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b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) articular facets</a:t>
            </a:r>
          </a:p>
          <a:p>
            <a:pPr marL="0" indent="0" algn="l" rtl="0">
              <a:buNone/>
            </a:pP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c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) ligaments</a:t>
            </a:r>
          </a:p>
          <a:p>
            <a:pPr marL="457207" lvl="1" indent="0" algn="l" rtl="0">
              <a:buNone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● increased stenosis in extension is more than with flexion &gt;&gt;posterior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inbuckling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of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ligamentum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flavum</a:t>
            </a: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7" lvl="1" indent="0" algn="l" rtl="0">
              <a:buNone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● PLL &gt;&gt; ossification (OPLL) May be segmental or diffuse. Often adherent to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dura</a:t>
            </a: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7" lvl="1" indent="0" algn="l" rtl="0">
              <a:buNone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● ossification of the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ligamentum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flavum</a:t>
            </a: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22408" y="116632"/>
            <a:ext cx="7055380" cy="11845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Cervical spondylosis:</a:t>
            </a:r>
            <a:endParaRPr lang="en-US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192572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Alteration of the normal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lordotic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curvature</a:t>
            </a:r>
            <a:b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Reduction of lordosis: including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straightening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reversed lordosis (kyphosis): “bowstringing” of the spinal cord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Exaggerated lordosis (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hyperlordosis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): 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5359" y="241341"/>
            <a:ext cx="7055380" cy="140053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Cervical </a:t>
            </a:r>
            <a:r>
              <a:rPr lang="en-US" dirty="0" err="1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spondylosis</a:t>
            </a:r>
            <a:r>
              <a:rPr lang="en-US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  <a:endParaRPr lang="en-US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8196" name="Picture 4" descr="ᐈ Bow and arrow png stock pics, Royalty Free bow and arrow pictures |  download on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52936"/>
            <a:ext cx="2088232" cy="29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A87CE-EB3D-4A2F-B12E-F1C25CC5B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784887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055380" cy="1400530"/>
          </a:xfrm>
        </p:spPr>
        <p:txBody>
          <a:bodyPr/>
          <a:lstStyle/>
          <a:p>
            <a:r>
              <a:rPr lang="en-US" sz="4000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Pathophysiology</a:t>
            </a:r>
            <a:endParaRPr lang="en-US" sz="4000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02" y="1872860"/>
            <a:ext cx="8162154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Direct cord compression between </a:t>
            </a:r>
            <a:r>
              <a:rPr lang="en-US" sz="28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osteophytic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bars and hypertrophy or </a:t>
            </a:r>
            <a:r>
              <a:rPr lang="en-US" sz="28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infolding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of the </a:t>
            </a:r>
            <a:r>
              <a:rPr lang="en-US" sz="28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ligamentum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8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flavum</a:t>
            </a:r>
            <a:endParaRPr lang="en-US" sz="28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algn="l" rtl="0">
              <a:buNone/>
            </a:pPr>
            <a:endParaRPr lang="en-US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Ischemia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due to compression of vascular structures &gt;&gt; (arterial deprivation +/- venous stasis)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63623"/>
            <a:ext cx="7632732" cy="4195481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Repeated local cord trauma by normal movements in the presence of protruded discs </a:t>
            </a:r>
          </a:p>
          <a:p>
            <a:pPr marL="457200" indent="-457200" algn="l" rtl="0">
              <a:buAutoNum type="alphaLcParenR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cephalad/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caudad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movement with flexion extension</a:t>
            </a:r>
          </a:p>
          <a:p>
            <a:pPr marL="457200" indent="-457200" algn="l" rtl="0">
              <a:buAutoNum type="alphaLcParenR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anterior/posterior traction on the cord by dentate ligaments &amp; nerve roots</a:t>
            </a:r>
          </a:p>
          <a:p>
            <a:pPr marL="457207" lvl="1" indent="0" algn="l" rtl="0">
              <a:buNone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● increased stenosis is more common in extension</a:t>
            </a:r>
          </a:p>
          <a:p>
            <a:pPr marL="457207" lvl="1" indent="0" algn="l" rtl="0">
              <a:buNone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● unstable segments may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sublux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5505" y="620688"/>
            <a:ext cx="7055380" cy="1400530"/>
          </a:xfrm>
        </p:spPr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Pathophysiology</a:t>
            </a:r>
            <a:endParaRPr lang="en-US" sz="3600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110" y="1556792"/>
            <a:ext cx="7848756" cy="4195481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Histologically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</a:p>
          <a:p>
            <a:pPr marL="0" indent="0" algn="l" rtl="0">
              <a:buNone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Degeneration of the central grey matter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Degeneration of the posterior columns above the lesion 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Demyelination in the lateral columns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below the lesion.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Anterior spinal tracts are relatively spared.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Atrophic changes in the ventral and dorsal roots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Neurophagia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of anterior horn cells.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7110" y="6051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Pathophysiology</a:t>
            </a:r>
            <a:endParaRPr lang="en-US" sz="3600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08104" y="2924944"/>
            <a:ext cx="3203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ndalus" panose="02020603050405020304" pitchFamily="18" charset="-78"/>
                <a:cs typeface="Andalus" panose="02020603050405020304" pitchFamily="18" charset="-78"/>
              </a:rPr>
              <a:t>Humans and giraffes have the same amount of vertebrae in the neck</a:t>
            </a:r>
            <a:endParaRPr lang="en-GB" sz="2000" b="0" i="0" dirty="0">
              <a:effectLst/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1270" name="Picture 6" descr="geraffe hashtag on Tw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4536504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8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891" y="667249"/>
            <a:ext cx="7055380" cy="1400530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Clinical presentation</a:t>
            </a:r>
            <a:endParaRPr lang="en-US" sz="3600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891" y="2064618"/>
            <a:ext cx="6711654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Myeloradiculopathy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: some combination of</a:t>
            </a:r>
          </a:p>
          <a:p>
            <a:pPr marL="0" indent="0" algn="l" rtl="0">
              <a:buNone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914407" lvl="1" indent="-457200" algn="l" rtl="0">
              <a:buAutoNum type="alphaLcParenR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Radiculopathy: nerve root compression </a:t>
            </a:r>
          </a:p>
          <a:p>
            <a:pPr marL="914407" lvl="1" indent="-457200" algn="l" rtl="0">
              <a:buAutoNum type="alphaLcParenR"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914407" lvl="1" indent="-457200" algn="l" rtl="0">
              <a:buAutoNum type="alphaLcParenR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Spinal cord compression &gt;&gt; myelopathy. Some stereotypical syndromes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055380" cy="1400530"/>
          </a:xfrm>
        </p:spPr>
        <p:txBody>
          <a:bodyPr/>
          <a:lstStyle/>
          <a:p>
            <a:r>
              <a:rPr lang="en-US" sz="4000" u="sng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Clinical presentation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560724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pain and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paresthesias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in the head, neck and shoulders with little or no suggestion of radiculopathy nor abnormal physical findings. </a:t>
            </a:r>
          </a:p>
          <a:p>
            <a:pPr marL="0" indent="0" algn="l" rtl="0">
              <a:buNone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This group is the most difficult to diagnose and treat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often requires a good physician-patient relationship to decide if surgical treatment should be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undertaken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32186"/>
            <a:ext cx="7055380" cy="1400530"/>
          </a:xfrm>
        </p:spPr>
        <p:txBody>
          <a:bodyPr/>
          <a:lstStyle/>
          <a:p>
            <a:r>
              <a:rPr lang="en-US" sz="4000" u="sng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Clinical presentation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862" y="1772816"/>
            <a:ext cx="7848756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CSM &gt;&gt; the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most common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patients &gt; 55 yrs of age.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CSM is rare in patients &lt;40 years of age.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(CSM) develops in almost all patients with ≥30% narrowing of the cross-sectional area of the cervical spinal canal</a:t>
            </a:r>
            <a:b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6ED6E-E670-479F-9100-9047B932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583752" cy="592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81956"/>
            <a:ext cx="7055380" cy="1400530"/>
          </a:xfrm>
        </p:spPr>
        <p:txBody>
          <a:bodyPr/>
          <a:lstStyle/>
          <a:p>
            <a:r>
              <a:rPr lang="en-US" sz="4000" u="sng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Clinical presentation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200684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Gait disturbance, often with LE weakness or stiffness, is a common early finding in CSM.</a:t>
            </a:r>
          </a:p>
          <a:p>
            <a:pPr algn="l" rtl="0"/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Ataxia may result from spinocerebellar tract compression. Early on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&gt;&gt;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diffculty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running.</a:t>
            </a:r>
          </a:p>
          <a:p>
            <a:pPr marL="0" indent="0" algn="l" rtl="0">
              <a:buNone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Cervical pain and mechanical signs are uncommon in cases of pure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myelopathy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Star Formation Intergalactic space is filled with clouds of gas (mostly H +  He) and dust known as molecular clouds. These clouds are supported against  gravitational collapse by their thermal pressure, but if the clouds get too  big massive, gravity wins an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5184576" cy="36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Orbits Evolving Under Grav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"/>
            <a:ext cx="3419872" cy="22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ow the Eye Works - West Linn Vision 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" y="23834"/>
            <a:ext cx="334184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4605FC-30E4-4B93-80A9-2B959E217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0688"/>
            <a:ext cx="7474799" cy="54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6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Motor symptoms</a:t>
            </a:r>
            <a:endParaRPr lang="en-US" sz="3600" u="sng" dirty="0">
              <a:solidFill>
                <a:schemeClr val="accent1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83" y="1853248"/>
            <a:ext cx="8119738" cy="4392488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Findings are due to cord (UMN) +/- root (LMN) compression.</a:t>
            </a:r>
          </a:p>
          <a:p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 earliest motor findings &gt;&gt; weakness in the triceps and hand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intrinsics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. (wasting of the hand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muscles)</a:t>
            </a:r>
          </a:p>
          <a:p>
            <a:pPr marL="0" indent="0" algn="l" rtl="0">
              <a:buNone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Clumsiness with fine motor skills is common.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Proximal weakness of the LE +/- Spasticity.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Sensory symptoms</a:t>
            </a:r>
            <a:endParaRPr lang="en-US" sz="3600" u="sng" dirty="0">
              <a:solidFill>
                <a:schemeClr val="accent1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4784"/>
            <a:ext cx="8479778" cy="4195481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minimal,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often 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not radicular in distribution.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 sensory level &gt;&gt; levels below the area of cord compression.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LEs exhibit loss of vibratory sense (in as many as 82%), 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Compression of the spinocerebellar tract &gt;&gt;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diffculty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running.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Lhermitte’s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sign is rare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Reflexes</a:t>
            </a:r>
            <a:endParaRPr lang="en-US" u="sng" dirty="0">
              <a:solidFill>
                <a:schemeClr val="accent1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14" y="1628800"/>
            <a:ext cx="8379923" cy="4195481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 72–87% &gt;&gt; hyperactive at a varying distance below the level of stenosis.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Clonus, Babinski’s sign, or Hoffman’s sign may also be present.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Dynamic Hoffman’s sign may be more sensitive ?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94% of </a:t>
            </a:r>
            <a:r>
              <a:rPr lang="en-US" sz="2400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asymptomatic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with +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ve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Hoffman’s &gt;&gt; significant spinal cord compression on MRI.</a:t>
            </a:r>
          </a:p>
          <a:p>
            <a:pPr marL="0" indent="0" algn="l" rtl="0">
              <a:buNone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abinski Sign or Reflex | Upper Motor Neuron Lesio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936705" cy="39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9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nkle Clonus - Everything You Need To Know - Dr. Nabil Ebraheim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20880" cy="537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9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ffmann_s_Sign_Everything_You_Need_To_Know_Dr_Nabil_Ebrahe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980728"/>
            <a:ext cx="6173124" cy="49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Sphincter symptoms</a:t>
            </a:r>
            <a:endParaRPr lang="en-US" sz="3600" u="sng" dirty="0">
              <a:solidFill>
                <a:schemeClr val="accent1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556792"/>
            <a:ext cx="7992772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Urinary </a:t>
            </a:r>
            <a:r>
              <a:rPr lang="en-US" sz="2800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urgency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and </a:t>
            </a:r>
            <a:r>
              <a:rPr lang="en-US" sz="2800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frequency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are common </a:t>
            </a:r>
            <a:endParaRPr lang="en-US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endParaRPr lang="en-US" sz="28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?? also protean in the aging population.</a:t>
            </a:r>
          </a:p>
          <a:p>
            <a:pPr algn="l" rtl="0"/>
            <a:endParaRPr lang="en-US" sz="28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Urinary </a:t>
            </a:r>
            <a:r>
              <a:rPr lang="en-US" sz="2800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incontinence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is rare.</a:t>
            </a:r>
          </a:p>
          <a:p>
            <a:pPr algn="l" rtl="0"/>
            <a:endParaRPr lang="en-US" sz="28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Anal sphincter disturbances are uncommon.</a:t>
            </a:r>
            <a:endParaRPr lang="en-US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055380" cy="1400530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Clinical syndromes</a:t>
            </a:r>
            <a:endParaRPr lang="en-US" sz="3600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Transverse lesion syndrome</a:t>
            </a:r>
          </a:p>
          <a:p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Motor </a:t>
            </a:r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system 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syndrome</a:t>
            </a:r>
          </a:p>
          <a:p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Central </a:t>
            </a:r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cord 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syndrome</a:t>
            </a:r>
          </a:p>
          <a:p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Brown-</a:t>
            </a:r>
            <a:r>
              <a:rPr lang="en-US" sz="2800" dirty="0" err="1">
                <a:latin typeface="Andalus" panose="02020603050405020304" pitchFamily="18" charset="-78"/>
                <a:cs typeface="Andalus" panose="02020603050405020304" pitchFamily="18" charset="-78"/>
              </a:rPr>
              <a:t>Séquard</a:t>
            </a:r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 syndrome</a:t>
            </a:r>
          </a:p>
          <a:p>
            <a:r>
              <a:rPr lang="en-US" sz="28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Brachialgia</a:t>
            </a:r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and cord syndrome</a:t>
            </a:r>
            <a:endParaRPr lang="en-US" sz="28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055380" cy="1400530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Natural history</a:t>
            </a:r>
            <a:endParaRPr lang="en-US" sz="3600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276872"/>
            <a:ext cx="7632732" cy="4195481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 time course of symptoms is highly variable and unpredictable.</a:t>
            </a:r>
          </a:p>
          <a:p>
            <a:pPr algn="l" rtl="0"/>
            <a:endParaRPr lang="en-US" sz="28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≈ 75% of cases of CSM &gt;&gt; progression in a stepwise fashion (1/3) or gradually in (2/3).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111" y="692696"/>
            <a:ext cx="7055380" cy="1400530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Differential diagnosis</a:t>
            </a:r>
            <a:endParaRPr lang="en-US" sz="3600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74" y="1700808"/>
            <a:ext cx="6711654" cy="4195481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ALS</a:t>
            </a: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Multiple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S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clerosis (MS): spinal cord demyelination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remissions and exacerbations are common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patients are younger</a:t>
            </a:r>
          </a:p>
          <a:p>
            <a:pPr marL="0" indent="0" algn="l" rtl="0">
              <a:buNone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Herniated cervical disc (soft disc):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patients are younger 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Course is more rapid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R FADEL NAIM IUG Anatomy of The Back I Dr. Fadel Naim Orthopedic Surgeon  Faculty of Medicine IUG.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810290"/>
            <a:ext cx="43194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JMS | Free Full-Text | Multiscale Regulation of the Intervertebral Disc:  Achievements in Experimental, In Silico, and Regenerative Research | HTM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39248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54868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Molecular composition on the IVD</a:t>
            </a:r>
            <a:endParaRPr lang="en-US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4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Differential diagnosis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479" y="1484784"/>
            <a:ext cx="6711654" cy="4752528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Subacute combined system disease: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abnormal vitamin B12 level 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macrocyic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anemia</a:t>
            </a:r>
          </a:p>
          <a:p>
            <a:pPr marL="0" indent="0" algn="l" rtl="0">
              <a:buNone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Hereditary spastic paraplegia: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family history is key. </a:t>
            </a:r>
          </a:p>
          <a:p>
            <a:pPr lvl="1" algn="l" rtl="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Diagnosis of exclusion</a:t>
            </a:r>
          </a:p>
          <a:p>
            <a:pPr algn="l" rtl="0"/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Spontaneous intracranial hypotension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85722"/>
            <a:ext cx="7055380" cy="1400530"/>
          </a:xfrm>
        </p:spPr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MRI Imaging :</a:t>
            </a:r>
            <a:endParaRPr lang="en-US" sz="3600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704740" cy="4195481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Shows intrinsic cord abnormalities:</a:t>
            </a: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Rules out </a:t>
            </a:r>
            <a:r>
              <a:rPr lang="en-GB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Dxx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it-IT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(Chiari malformation,tumor…).</a:t>
            </a:r>
          </a:p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Bony structures and calcified ligaments are poorly imaged.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These shortcoming are overcome with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CT bone windows.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700" y="764704"/>
            <a:ext cx="7055380" cy="1400530"/>
          </a:xfrm>
        </p:spPr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MRI Imaging :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272692" cy="4195481"/>
          </a:xfrm>
        </p:spPr>
        <p:txBody>
          <a:bodyPr>
            <a:noAutofit/>
          </a:bodyPr>
          <a:lstStyle/>
          <a:p>
            <a:pPr algn="l" rtl="0"/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Findings of poor outcome 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algn="l" rtl="0">
              <a:buNone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indent="-457200" algn="l" rtl="0">
              <a:buFont typeface="+mj-lt"/>
              <a:buAutoNum type="arabicPeriod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multilevel T2WI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hyperintensity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within the cord</a:t>
            </a:r>
          </a:p>
          <a:p>
            <a:pPr marL="457200" indent="-457200" algn="l" rtl="0">
              <a:buFont typeface="+mj-lt"/>
              <a:buAutoNum type="arabicPeriod"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indent="-457200" algn="l" rtl="0">
              <a:buFont typeface="+mj-lt"/>
              <a:buAutoNum type="arabicPeriod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single level T2WI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hyperintensity</a:t>
            </a: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with T1WI </a:t>
            </a:r>
            <a:r>
              <a:rPr lang="en-US" sz="2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hypointensity</a:t>
            </a: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indent="-457200" algn="l" rtl="0">
              <a:buFont typeface="+mj-lt"/>
              <a:buAutoNum type="arabicPeriod"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indent="-457200" algn="l" rtl="0">
              <a:buFont typeface="+mj-lt"/>
              <a:buAutoNum type="arabicPeriod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spinal cord atrophy (transverse area &lt;45 mm2)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0169"/>
            <a:ext cx="8229600" cy="4919191"/>
          </a:xfrm>
        </p:spPr>
        <p:txBody>
          <a:bodyPr>
            <a:normAutofit/>
          </a:bodyPr>
          <a:lstStyle/>
          <a:p>
            <a:pPr marL="457200" indent="-457200" algn="l" rtl="0">
              <a:buFont typeface="+mj-lt"/>
              <a:buAutoNum type="arabicPeriod" startAt="4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reduced (TASC) at the level of maximum compression.</a:t>
            </a:r>
          </a:p>
          <a:p>
            <a:pPr marL="457200" indent="-457200" algn="l" rtl="0">
              <a:buFont typeface="+mj-lt"/>
              <a:buAutoNum type="arabicPeriod" startAt="4"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indent="-457200" algn="l" rtl="0">
              <a:buFont typeface="+mj-lt"/>
              <a:buAutoNum type="arabicPeriod" startAt="4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“banana” shaped cord on axial images</a:t>
            </a:r>
          </a:p>
          <a:p>
            <a:pPr marL="457200" indent="-457200" algn="l" rtl="0">
              <a:buFont typeface="+mj-lt"/>
              <a:buAutoNum type="arabicPeriod" startAt="4"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indent="-457200" algn="l" rtl="0">
              <a:buFont typeface="+mj-lt"/>
              <a:buAutoNum type="arabicPeriod" startAt="4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Narrowing is not specific for CSM: ≈ 26% of asymptomatic individuals &gt;64 years of age have spinal cord compression on MRI</a:t>
            </a:r>
          </a:p>
          <a:p>
            <a:pPr marL="457200" indent="-457200" algn="l" rtl="0">
              <a:buFont typeface="+mj-lt"/>
              <a:buAutoNum type="arabicPeriod" startAt="4"/>
            </a:pPr>
            <a:endParaRPr 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57200" indent="-457200" algn="l" rtl="0">
              <a:buFont typeface="+mj-lt"/>
              <a:buAutoNum type="arabicPeriod" startAt="4"/>
            </a:pPr>
            <a:r>
              <a:rPr 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“snake eyes” (AKA “owl’s eyes”) within the cord on axial T2WI &gt;&gt; cystic necrosis of the cord &gt;&gt; poor outcome 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548680"/>
            <a:ext cx="3473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MRI Imaging :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ervical Myelopathy | The Bone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960440" cy="39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9523"/>
            <a:ext cx="3888432" cy="395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055380" cy="1400530"/>
          </a:xfrm>
        </p:spPr>
        <p:txBody>
          <a:bodyPr/>
          <a:lstStyle/>
          <a:p>
            <a:r>
              <a:rPr lang="en-GB" sz="4000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Management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755576" y="1853248"/>
            <a:ext cx="7632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Conservative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management</a:t>
            </a:r>
          </a:p>
          <a:p>
            <a:endParaRPr lang="en-GB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bed rest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prolonged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immobilization with rigid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bracing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modified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activity to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eliminate “high-risk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”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activities</a:t>
            </a:r>
          </a:p>
          <a:p>
            <a:endParaRPr lang="en-GB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anti-inflammatory medications.</a:t>
            </a:r>
          </a:p>
          <a:p>
            <a:endParaRPr lang="en-GB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Surgical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4949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757" y="260648"/>
            <a:ext cx="7055380" cy="936104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4000" b="1" i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Degenerative Disc Disease</a:t>
            </a:r>
            <a:endParaRPr lang="en-US" sz="4000" b="1" i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560724" cy="41954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Aging process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Progressive dehydration of the nucleus </a:t>
            </a:r>
            <a:r>
              <a:rPr lang="en-US" altLang="en-US" sz="2800" b="1" dirty="0" err="1">
                <a:latin typeface="Andalus" panose="02020603050405020304" pitchFamily="18" charset="-78"/>
                <a:cs typeface="Andalus" panose="02020603050405020304" pitchFamily="18" charset="-78"/>
              </a:rPr>
              <a:t>pulposus</a:t>
            </a:r>
            <a:r>
              <a:rPr lang="en-US" altLang="en-US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 and loss of disk volume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Degenerative tear in the annulus with herniation of the nucleus </a:t>
            </a:r>
            <a:r>
              <a:rPr lang="en-US" altLang="en-US" sz="2800" b="1" dirty="0" err="1">
                <a:latin typeface="Andalus" panose="02020603050405020304" pitchFamily="18" charset="-78"/>
                <a:cs typeface="Andalus" panose="02020603050405020304" pitchFamily="18" charset="-78"/>
              </a:rPr>
              <a:t>pulposus</a:t>
            </a:r>
            <a:r>
              <a:rPr lang="en-US" altLang="en-US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 through this tear.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Present with L.B.P and L.O.M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8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>
              <a:buFont typeface="Wingdings" panose="05000000000000000000" pitchFamily="2" charset="2"/>
              <a:buChar char="Ø"/>
            </a:pPr>
            <a:endParaRPr lang="en-US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589" y="188640"/>
            <a:ext cx="7055380" cy="936104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Epidemiology </a:t>
            </a:r>
            <a:endParaRPr lang="en-US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776748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Low-Back Pain </a:t>
            </a:r>
          </a:p>
          <a:p>
            <a:endParaRPr lang="en-GB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most common cause of disability for &lt; 45 </a:t>
            </a:r>
            <a:r>
              <a:rPr lang="en-GB" sz="2400" dirty="0" err="1">
                <a:latin typeface="Andalus" panose="02020603050405020304" pitchFamily="18" charset="-78"/>
                <a:cs typeface="Andalus" panose="02020603050405020304" pitchFamily="18" charset="-78"/>
              </a:rPr>
              <a:t>yrs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 of age</a:t>
            </a:r>
          </a:p>
          <a:p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3</a:t>
            </a:r>
            <a:r>
              <a:rPr lang="en-GB" sz="2400" baseline="30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rd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most common reason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to seek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medical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attention</a:t>
            </a:r>
          </a:p>
          <a:p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60–90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% &gt;&gt; lifetime 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prevalence </a:t>
            </a:r>
            <a:endParaRPr lang="en-GB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1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% of patients will have nerve-root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symptoms.</a:t>
            </a:r>
          </a:p>
          <a:p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1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–3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% have lumbar </a:t>
            </a:r>
            <a:r>
              <a:rPr lang="en-GB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disc herniation</a:t>
            </a:r>
            <a:r>
              <a:rPr lang="en-GB" sz="2400" dirty="0">
                <a:latin typeface="Andalus" panose="02020603050405020304" pitchFamily="18" charset="-78"/>
                <a:cs typeface="Andalus" panose="02020603050405020304" pitchFamily="18" charset="-78"/>
              </a:rPr>
              <a:t>. </a:t>
            </a:r>
            <a:endParaRPr 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40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-99392"/>
            <a:ext cx="7055380" cy="72613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b="1" u="sng" dirty="0" smtClean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Pathophysiology </a:t>
            </a:r>
            <a:endParaRPr lang="en-US" b="1" u="sng" dirty="0">
              <a:solidFill>
                <a:srgbClr val="FFC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1628800"/>
            <a:ext cx="7920880" cy="413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u="sng" dirty="0">
                <a:latin typeface="Andalus" panose="02020603050405020304" pitchFamily="18" charset="-78"/>
                <a:cs typeface="Andalus" panose="02020603050405020304" pitchFamily="18" charset="-78"/>
              </a:rPr>
              <a:t>Three Phases</a:t>
            </a:r>
            <a:r>
              <a:rPr lang="en-US" altLang="en-US" sz="2800" b="1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  <a:endParaRPr lang="ar-JO" altLang="en-US" sz="2800" b="1" u="sng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Phase I &gt;&gt;  </a:t>
            </a:r>
            <a:r>
              <a:rPr lang="en-US" alt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circumferential tears or fissures in the outer </a:t>
            </a: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annulus, coalesce </a:t>
            </a:r>
            <a:r>
              <a:rPr lang="en-US" alt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to form radial tears. </a:t>
            </a:r>
            <a:endParaRPr lang="en-US" altLang="en-US" sz="24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GB" alt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Phase II &gt;&gt; </a:t>
            </a:r>
            <a:r>
              <a:rPr lang="en-US" alt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Internal disk disruption (IDD), loss of disk-space </a:t>
            </a: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height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GB" alt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Phase III &gt;&gt; </a:t>
            </a:r>
            <a:r>
              <a:rPr lang="en-US" alt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further disk resorption, </a:t>
            </a: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fibrosis, narrowing</a:t>
            </a:r>
            <a:r>
              <a:rPr lang="en-US" alt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, endplate </a:t>
            </a:r>
            <a:r>
              <a:rPr lang="en-US" altLang="en-US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destruction and </a:t>
            </a:r>
            <a:r>
              <a:rPr lang="en-US" alt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osteophyte formation 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10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7B0668-E118-4551-9511-644144F0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7920880" cy="569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3800</TotalTime>
  <Words>1539</Words>
  <Application>Microsoft Office PowerPoint</Application>
  <PresentationFormat>On-screen Show (4:3)</PresentationFormat>
  <Paragraphs>305</Paragraphs>
  <Slides>55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Andalus</vt:lpstr>
      <vt:lpstr>Arial</vt:lpstr>
      <vt:lpstr>Calibri</vt:lpstr>
      <vt:lpstr>Century Gothic</vt:lpstr>
      <vt:lpstr>Wingdings</vt:lpstr>
      <vt:lpstr>Wingdings 3</vt:lpstr>
      <vt:lpstr>Ion</vt:lpstr>
      <vt:lpstr>PowerPoint Presentation</vt:lpstr>
      <vt:lpstr>Degenerative Disc Disease (DDD)   Cervical Myelopathy</vt:lpstr>
      <vt:lpstr>PowerPoint Presentation</vt:lpstr>
      <vt:lpstr>PowerPoint Presentation</vt:lpstr>
      <vt:lpstr>PowerPoint Presentation</vt:lpstr>
      <vt:lpstr> Degenerative Disc Disease</vt:lpstr>
      <vt:lpstr> Epidemiology </vt:lpstr>
      <vt:lpstr> Pathophysiology </vt:lpstr>
      <vt:lpstr>PowerPoint Presentation</vt:lpstr>
      <vt:lpstr>PowerPoint Presentation</vt:lpstr>
      <vt:lpstr> Nomenclature  </vt:lpstr>
      <vt:lpstr>PowerPoint Presentation</vt:lpstr>
      <vt:lpstr>PowerPoint Presentation</vt:lpstr>
      <vt:lpstr> Pathophysiology </vt:lpstr>
      <vt:lpstr> Clinical Presentation  </vt:lpstr>
      <vt:lpstr> Clinical Presentation / History </vt:lpstr>
      <vt:lpstr> Clinical Presentation / History </vt:lpstr>
      <vt:lpstr> Clinical Presentation / Exam </vt:lpstr>
      <vt:lpstr>PowerPoint Presentation</vt:lpstr>
      <vt:lpstr> Investigation / MRI  </vt:lpstr>
      <vt:lpstr>PowerPoint Presentation</vt:lpstr>
      <vt:lpstr>PowerPoint Presentation</vt:lpstr>
      <vt:lpstr>PowerPoint Presentation</vt:lpstr>
      <vt:lpstr> Management   </vt:lpstr>
      <vt:lpstr> Management   </vt:lpstr>
      <vt:lpstr>PowerPoint Presentation</vt:lpstr>
      <vt:lpstr> Cervical spondylotic Myelopathy</vt:lpstr>
      <vt:lpstr>PowerPoint Presentation</vt:lpstr>
      <vt:lpstr> Cervical spondylosis:</vt:lpstr>
      <vt:lpstr>Pathophysiology</vt:lpstr>
      <vt:lpstr>Pathophysiology</vt:lpstr>
      <vt:lpstr>PowerPoint Presentation</vt:lpstr>
      <vt:lpstr>PowerPoint Presentation</vt:lpstr>
      <vt:lpstr>Clinical presentation</vt:lpstr>
      <vt:lpstr>Clinical presentation</vt:lpstr>
      <vt:lpstr>Clinical presentation</vt:lpstr>
      <vt:lpstr>PowerPoint Presentation</vt:lpstr>
      <vt:lpstr>Clinical presentation</vt:lpstr>
      <vt:lpstr>PowerPoint Presentation</vt:lpstr>
      <vt:lpstr>Motor symptoms</vt:lpstr>
      <vt:lpstr>Sensory symptoms</vt:lpstr>
      <vt:lpstr>Reflexes</vt:lpstr>
      <vt:lpstr>PowerPoint Presentation</vt:lpstr>
      <vt:lpstr>PowerPoint Presentation</vt:lpstr>
      <vt:lpstr>PowerPoint Presentation</vt:lpstr>
      <vt:lpstr>Sphincter symptoms</vt:lpstr>
      <vt:lpstr>Clinical syndromes</vt:lpstr>
      <vt:lpstr>Natural history</vt:lpstr>
      <vt:lpstr>Differential diagnosis</vt:lpstr>
      <vt:lpstr>Differential diagnosis</vt:lpstr>
      <vt:lpstr>MRI Imaging :</vt:lpstr>
      <vt:lpstr>MRI Imaging :</vt:lpstr>
      <vt:lpstr>PowerPoint Presentation</vt:lpstr>
      <vt:lpstr>PowerPoint Presentation</vt:lpstr>
      <vt:lpstr>Management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Cervical myelopathy prognostic factors</dc:title>
  <dc:creator>sony</dc:creator>
  <cp:lastModifiedBy>Redab khataybeh</cp:lastModifiedBy>
  <cp:revision>83</cp:revision>
  <dcterms:created xsi:type="dcterms:W3CDTF">2017-11-25T19:53:44Z</dcterms:created>
  <dcterms:modified xsi:type="dcterms:W3CDTF">2021-04-25T07:51:54Z</dcterms:modified>
</cp:coreProperties>
</file>