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9" r:id="rId10"/>
    <p:sldId id="270" r:id="rId11"/>
    <p:sldId id="263" r:id="rId12"/>
    <p:sldId id="264" r:id="rId13"/>
    <p:sldId id="265" r:id="rId14"/>
    <p:sldId id="266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4E9DA-B4B7-4CE8-B847-D3571EB4B03C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CFF11-398B-4011-A5E8-F1B7A701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5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CFF11-398B-4011-A5E8-F1B7A701B7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7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44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8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6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5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52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2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2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9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7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41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1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BCB8DFE-B262-4C5A-B8C1-969AB716893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CE0D5DF-C639-41FA-8146-D0BD84CB550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10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Septic Arthritis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Monther Gharaibeh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7"/>
    </mc:Choice>
    <mc:Fallback xmlns="">
      <p:transition spd="slow" advTm="32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793047" cy="4023360"/>
          </a:xfrm>
        </p:spPr>
        <p:txBody>
          <a:bodyPr>
            <a:normAutofit/>
          </a:bodyPr>
          <a:lstStyle/>
          <a:p>
            <a:pPr fontAlgn="base"/>
            <a:endParaRPr lang="en-US" dirty="0"/>
          </a:p>
          <a:p>
            <a:pPr fontAlgn="base"/>
            <a:r>
              <a:rPr lang="en-US" dirty="0"/>
              <a:t>Ultrasound</a:t>
            </a:r>
          </a:p>
          <a:p>
            <a:pPr lvl="1" fontAlgn="base"/>
            <a:r>
              <a:rPr lang="en-US" dirty="0"/>
              <a:t>In neonates, ultrasound both hips if any septic joint is found, signs and symptoms of infection are muted in neonates, and a missed infection can be catastrophic.</a:t>
            </a:r>
          </a:p>
          <a:p>
            <a:pPr lvl="1" fontAlgn="base"/>
            <a:r>
              <a:rPr lang="en-US" dirty="0"/>
              <a:t>For US guide aspiration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MRI</a:t>
            </a:r>
            <a:endParaRPr lang="en-US" dirty="0"/>
          </a:p>
          <a:p>
            <a:pPr fontAlgn="base"/>
            <a:r>
              <a:rPr lang="en-US" dirty="0"/>
              <a:t>identifies a joint effusion and possible adjacent osseous involvement which can guide operative treatment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345" y="1063269"/>
            <a:ext cx="4682457" cy="2794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7563" y="2514026"/>
            <a:ext cx="4371003" cy="392141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071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64"/>
    </mc:Choice>
    <mc:Fallback xmlns="">
      <p:transition spd="slow" advTm="59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 smtClean="0"/>
              <a:t>Serum </a:t>
            </a:r>
            <a:r>
              <a:rPr lang="en-US" dirty="0"/>
              <a:t>labs</a:t>
            </a:r>
          </a:p>
          <a:p>
            <a:pPr lvl="1" fontAlgn="base"/>
            <a:r>
              <a:rPr lang="en-US" dirty="0" smtClean="0"/>
              <a:t>WBC: elevated </a:t>
            </a:r>
            <a:r>
              <a:rPr lang="en-US" dirty="0"/>
              <a:t>in 30-60% of patients with a left shift in 60%</a:t>
            </a:r>
          </a:p>
          <a:p>
            <a:pPr lvl="2" fontAlgn="base"/>
            <a:r>
              <a:rPr lang="en-US" dirty="0"/>
              <a:t>neonates may have leukopenia</a:t>
            </a:r>
          </a:p>
          <a:p>
            <a:pPr lvl="1" fontAlgn="base"/>
            <a:r>
              <a:rPr lang="en-US" dirty="0" smtClean="0"/>
              <a:t>ESR &gt;30 mm/</a:t>
            </a:r>
            <a:r>
              <a:rPr lang="en-US" dirty="0" err="1" smtClean="0"/>
              <a:t>hr</a:t>
            </a:r>
            <a:endParaRPr lang="en-US" dirty="0"/>
          </a:p>
          <a:p>
            <a:pPr lvl="1" fontAlgn="base"/>
            <a:r>
              <a:rPr lang="en-US" dirty="0" smtClean="0"/>
              <a:t>CRP &gt; 3 mg/dl</a:t>
            </a:r>
            <a:endParaRPr lang="en-US" dirty="0"/>
          </a:p>
          <a:p>
            <a:pPr lvl="2" fontAlgn="base"/>
            <a:r>
              <a:rPr lang="en-US" dirty="0"/>
              <a:t>may rise as soon as 6-8 hours after injury or </a:t>
            </a:r>
            <a:r>
              <a:rPr lang="en-US" dirty="0" smtClean="0"/>
              <a:t>infection</a:t>
            </a:r>
          </a:p>
          <a:p>
            <a:pPr lvl="2" fontAlgn="base"/>
            <a:r>
              <a:rPr lang="en-US" dirty="0" smtClean="0"/>
              <a:t>yields </a:t>
            </a:r>
            <a:r>
              <a:rPr lang="en-US" dirty="0"/>
              <a:t>a 74% probability of septic arthritis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order </a:t>
            </a:r>
            <a:r>
              <a:rPr lang="en-US" dirty="0"/>
              <a:t>of sensitivity of above criteria  </a:t>
            </a:r>
          </a:p>
          <a:p>
            <a:pPr fontAlgn="base"/>
            <a:r>
              <a:rPr lang="en-US" dirty="0"/>
              <a:t>fever &gt; CRP &gt; ESR &gt; refusal to bear weight &gt; WBC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663" y="2362693"/>
            <a:ext cx="4639138" cy="1041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006764" y="5421745"/>
            <a:ext cx="5384800" cy="18473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590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64"/>
    </mc:Choice>
    <mc:Fallback xmlns="">
      <p:transition spd="slow" advTm="143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557" y="0"/>
            <a:ext cx="8253845" cy="6317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0" name="Straight Arrow Connector 9"/>
          <p:cNvCxnSpPr/>
          <p:nvPr/>
        </p:nvCxnSpPr>
        <p:spPr>
          <a:xfrm flipH="1">
            <a:off x="4636655" y="4119418"/>
            <a:ext cx="27709" cy="219825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417319" y="4119418"/>
            <a:ext cx="27709" cy="219825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64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62"/>
    </mc:Choice>
    <mc:Fallback xmlns="">
      <p:transition spd="slow" advTm="102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07" y="1845733"/>
            <a:ext cx="3077557" cy="4174157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dirty="0" smtClean="0"/>
              <a:t>Assists </a:t>
            </a:r>
            <a:r>
              <a:rPr lang="en-US" dirty="0"/>
              <a:t>in diagnosis and management</a:t>
            </a:r>
          </a:p>
          <a:p>
            <a:pPr lvl="1" fontAlgn="base"/>
            <a:r>
              <a:rPr lang="en-US" dirty="0"/>
              <a:t>helps guide antibiotic selection when organism identified (50% of the time)</a:t>
            </a:r>
          </a:p>
          <a:p>
            <a:pPr lvl="1" fontAlgn="base"/>
            <a:r>
              <a:rPr lang="en-US" dirty="0"/>
              <a:t>proceed with surgical drainage if pus is aspirated</a:t>
            </a:r>
          </a:p>
          <a:p>
            <a:pPr fontAlgn="base"/>
            <a:r>
              <a:rPr lang="en-US" dirty="0"/>
              <a:t>T</a:t>
            </a:r>
            <a:r>
              <a:rPr lang="en-US" dirty="0" smtClean="0"/>
              <a:t>echnique</a:t>
            </a:r>
            <a:endParaRPr lang="en-US" dirty="0"/>
          </a:p>
          <a:p>
            <a:pPr lvl="1" fontAlgn="base"/>
            <a:r>
              <a:rPr lang="en-US" dirty="0"/>
              <a:t>large bore needle utilized to aspirate the </a:t>
            </a:r>
            <a:r>
              <a:rPr lang="en-US" dirty="0" err="1"/>
              <a:t>subperiosteal</a:t>
            </a:r>
            <a:r>
              <a:rPr lang="en-US" dirty="0"/>
              <a:t> and intraosseous spaces under fluoroscopic or CT-guidance</a:t>
            </a:r>
          </a:p>
          <a:p>
            <a:pPr fontAlgn="base"/>
            <a:r>
              <a:rPr lang="en-US" dirty="0"/>
              <a:t>S</a:t>
            </a:r>
            <a:r>
              <a:rPr lang="en-US" dirty="0" smtClean="0"/>
              <a:t>tart </a:t>
            </a:r>
            <a:r>
              <a:rPr lang="en-US" dirty="0"/>
              <a:t>antibiotics after aspiration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76626" y="729673"/>
            <a:ext cx="368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Joint Aspiration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581" y="858874"/>
            <a:ext cx="8308109" cy="5472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724" y="1770334"/>
            <a:ext cx="8783276" cy="43249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21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193"/>
    </mc:Choice>
    <mc:Fallback>
      <p:transition spd="slow" advTm="185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en-US" b="1" dirty="0"/>
              <a:t>Septic Hip Irrigation and </a:t>
            </a:r>
            <a:r>
              <a:rPr lang="en-US" b="1" dirty="0" smtClean="0"/>
              <a:t>Debridement</a:t>
            </a:r>
            <a:endParaRPr lang="en-US" dirty="0"/>
          </a:p>
          <a:p>
            <a:pPr lvl="1" fontAlgn="base"/>
            <a:r>
              <a:rPr lang="en-US" dirty="0" err="1" smtClean="0"/>
              <a:t>Arthrotomy</a:t>
            </a:r>
            <a:r>
              <a:rPr lang="en-US" dirty="0" smtClean="0"/>
              <a:t> </a:t>
            </a:r>
            <a:r>
              <a:rPr lang="en-US" dirty="0"/>
              <a:t>is performed to remove all purulent fluid and to irrigate the joint</a:t>
            </a:r>
          </a:p>
          <a:p>
            <a:pPr lvl="1" fontAlgn="base"/>
            <a:r>
              <a:rPr lang="en-US" dirty="0" smtClean="0"/>
              <a:t>Take </a:t>
            </a:r>
            <a:r>
              <a:rPr lang="en-US" dirty="0"/>
              <a:t>synovial culture</a:t>
            </a:r>
          </a:p>
          <a:p>
            <a:pPr lvl="1" fontAlgn="base"/>
            <a:r>
              <a:rPr lang="en-US" dirty="0"/>
              <a:t>I</a:t>
            </a:r>
            <a:r>
              <a:rPr lang="en-US" dirty="0" smtClean="0"/>
              <a:t>ntra-articular </a:t>
            </a:r>
            <a:r>
              <a:rPr lang="en-US" dirty="0"/>
              <a:t>drain placement is </a:t>
            </a:r>
            <a:r>
              <a:rPr lang="en-US" dirty="0" smtClean="0"/>
              <a:t>recommended</a:t>
            </a:r>
          </a:p>
          <a:p>
            <a:pPr lvl="1" fontAlgn="base"/>
            <a:endParaRPr lang="en-US" dirty="0"/>
          </a:p>
          <a:p>
            <a:pPr fontAlgn="base"/>
            <a:r>
              <a:rPr lang="en-US" dirty="0" smtClean="0"/>
              <a:t>Antibiotics</a:t>
            </a:r>
            <a:endParaRPr lang="en-US" dirty="0"/>
          </a:p>
          <a:p>
            <a:pPr lvl="1" fontAlgn="base"/>
            <a:r>
              <a:rPr lang="en-US" dirty="0" smtClean="0"/>
              <a:t>Empiric </a:t>
            </a:r>
            <a:r>
              <a:rPr lang="en-US" dirty="0"/>
              <a:t>IV antibiotics are started after samples are sent for culture</a:t>
            </a:r>
          </a:p>
          <a:p>
            <a:pPr lvl="1" fontAlgn="base"/>
            <a:r>
              <a:rPr lang="en-US" dirty="0" err="1" smtClean="0"/>
              <a:t>Oce</a:t>
            </a:r>
            <a:r>
              <a:rPr lang="en-US" dirty="0" smtClean="0"/>
              <a:t> </a:t>
            </a:r>
            <a:r>
              <a:rPr lang="en-US" dirty="0"/>
              <a:t>cultures return follow with IV antibiotics targeting pathogens </a:t>
            </a:r>
          </a:p>
          <a:p>
            <a:pPr lvl="1" fontAlgn="base"/>
            <a:r>
              <a:rPr lang="en-US" dirty="0" smtClean="0"/>
              <a:t>Convert </a:t>
            </a:r>
            <a:r>
              <a:rPr lang="en-US" dirty="0"/>
              <a:t>to PO antibiotics once the clinical picture improves and definitive sensitivities are obtained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Current </a:t>
            </a:r>
            <a:r>
              <a:rPr lang="en-US" dirty="0"/>
              <a:t>recommendation is a 2-7 day course of culture-specific IV antibiotics followed by a 2-3 week course of oral antibiotics</a:t>
            </a:r>
          </a:p>
          <a:p>
            <a:pPr marL="201168" lvl="1" indent="0" fontAlgn="base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03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61"/>
    </mc:Choice>
    <mc:Fallback>
      <p:transition spd="slow" advTm="10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720894"/>
              </p:ext>
            </p:extLst>
          </p:nvPr>
        </p:nvGraphicFramePr>
        <p:xfrm>
          <a:off x="2780146" y="749027"/>
          <a:ext cx="6631710" cy="4598829"/>
        </p:xfrm>
        <a:graphic>
          <a:graphicData uri="http://schemas.openxmlformats.org/drawingml/2006/table">
            <a:tbl>
              <a:tblPr/>
              <a:tblGrid>
                <a:gridCol w="2210570">
                  <a:extLst>
                    <a:ext uri="{9D8B030D-6E8A-4147-A177-3AD203B41FA5}">
                      <a16:colId xmlns:a16="http://schemas.microsoft.com/office/drawing/2014/main" val="3169616310"/>
                    </a:ext>
                  </a:extLst>
                </a:gridCol>
                <a:gridCol w="2210570">
                  <a:extLst>
                    <a:ext uri="{9D8B030D-6E8A-4147-A177-3AD203B41FA5}">
                      <a16:colId xmlns:a16="http://schemas.microsoft.com/office/drawing/2014/main" val="1277131436"/>
                    </a:ext>
                  </a:extLst>
                </a:gridCol>
                <a:gridCol w="2210570">
                  <a:extLst>
                    <a:ext uri="{9D8B030D-6E8A-4147-A177-3AD203B41FA5}">
                      <a16:colId xmlns:a16="http://schemas.microsoft.com/office/drawing/2014/main" val="1396744774"/>
                    </a:ext>
                  </a:extLst>
                </a:gridCol>
              </a:tblGrid>
              <a:tr h="306821">
                <a:tc gridSpan="3"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rgbClr val="5372A6"/>
                          </a:solidFill>
                          <a:effectLst/>
                        </a:rPr>
                        <a:t>Septic Arthritis Antibiotic Treatment</a:t>
                      </a:r>
                      <a:endParaRPr lang="en-US" sz="1400" dirty="0">
                        <a:effectLst/>
                      </a:endParaRPr>
                    </a:p>
                  </a:txBody>
                  <a:tcPr marL="29235" marR="29235" marT="29235" marB="29235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A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113165"/>
                  </a:ext>
                </a:extLst>
              </a:tr>
              <a:tr h="280422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Age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Organism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Antibiotics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760980"/>
                  </a:ext>
                </a:extLst>
              </a:tr>
              <a:tr h="1002896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&lt; 3 months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group B streptococci, s. aureus, and gram-negative bacilli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</a:rPr>
                        <a:t>1st generation cephalosporin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350793"/>
                  </a:ext>
                </a:extLst>
              </a:tr>
              <a:tr h="1725370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</a:rPr>
                        <a:t>3 months to 5 years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</a:rPr>
                        <a:t>S. aureus, </a:t>
                      </a:r>
                      <a:r>
                        <a:rPr lang="en-US" sz="1400" i="1" dirty="0" err="1">
                          <a:effectLst/>
                        </a:rPr>
                        <a:t>Kingella</a:t>
                      </a:r>
                      <a:r>
                        <a:rPr lang="en-US" sz="1400" i="1" dirty="0">
                          <a:effectLst/>
                        </a:rPr>
                        <a:t>,</a:t>
                      </a:r>
                      <a:r>
                        <a:rPr lang="en-US" sz="1400" dirty="0">
                          <a:effectLst/>
                        </a:rPr>
                        <a:t> S. </a:t>
                      </a:r>
                      <a:r>
                        <a:rPr lang="en-US" sz="1400" dirty="0" err="1">
                          <a:effectLst/>
                        </a:rPr>
                        <a:t>pneumoniae</a:t>
                      </a:r>
                      <a:r>
                        <a:rPr lang="en-US" sz="1400" dirty="0">
                          <a:effectLst/>
                        </a:rPr>
                        <a:t>, group A streptococci, H. </a:t>
                      </a:r>
                      <a:r>
                        <a:rPr lang="en-US" sz="1400" dirty="0" err="1">
                          <a:effectLst/>
                        </a:rPr>
                        <a:t>influenzae</a:t>
                      </a:r>
                      <a:endParaRPr lang="en-US" sz="1400" dirty="0">
                        <a:effectLst/>
                      </a:endParaRP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2nd or 3rd generation cephalosporin</a:t>
                      </a:r>
                      <a:r>
                        <a:rPr lang="en-US" sz="1400">
                          <a:solidFill>
                            <a:srgbClr val="5372A6"/>
                          </a:solidFill>
                          <a:effectLst/>
                        </a:rPr>
                        <a:t>Kingella shown to be resistant to vancomycin and clindamycin </a:t>
                      </a:r>
                      <a:endParaRPr lang="en-US" sz="1400">
                        <a:effectLst/>
                      </a:endParaRP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506066"/>
                  </a:ext>
                </a:extLst>
              </a:tr>
              <a:tr h="521248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5-12 yrs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</a:rPr>
                        <a:t>S. aureus 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1st generation cephalosporin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784318"/>
                  </a:ext>
                </a:extLst>
              </a:tr>
              <a:tr h="762072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effectLst/>
                        </a:rPr>
                        <a:t>12-18 yrs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</a:rPr>
                        <a:t>N. </a:t>
                      </a:r>
                      <a:r>
                        <a:rPr lang="en-US" sz="1400" dirty="0" err="1">
                          <a:effectLst/>
                        </a:rPr>
                        <a:t>gonorrhoeae</a:t>
                      </a:r>
                      <a:r>
                        <a:rPr lang="en-US" sz="1400" dirty="0">
                          <a:effectLst/>
                        </a:rPr>
                        <a:t>, S. aureus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effectLst/>
                        </a:rPr>
                        <a:t>2nd or 3rd generation cephalosporin</a:t>
                      </a:r>
                    </a:p>
                  </a:txBody>
                  <a:tcPr marL="17541" marR="17541" marT="17541" marB="1754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026169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11"/>
    </mc:Choice>
    <mc:Fallback>
      <p:transition spd="slow" advTm="118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and 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Inflammation of the joint secondary to a pyogenic microorganism</a:t>
            </a:r>
          </a:p>
          <a:p>
            <a:endParaRPr lang="en-US" dirty="0"/>
          </a:p>
          <a:p>
            <a:r>
              <a:rPr lang="en-US" dirty="0" smtClean="0"/>
              <a:t>- Incidence: 5/ 100.000</a:t>
            </a:r>
          </a:p>
          <a:p>
            <a:r>
              <a:rPr lang="en-US" dirty="0" smtClean="0"/>
              <a:t>- 50% &lt; 2 y old</a:t>
            </a:r>
          </a:p>
          <a:p>
            <a:r>
              <a:rPr lang="en-US" dirty="0" smtClean="0"/>
              <a:t>- M:F= 2:1</a:t>
            </a:r>
          </a:p>
          <a:p>
            <a:r>
              <a:rPr lang="en-US" dirty="0" smtClean="0"/>
              <a:t>- Location: </a:t>
            </a:r>
          </a:p>
          <a:p>
            <a:pPr lvl="1"/>
            <a:r>
              <a:rPr lang="en-US" dirty="0" smtClean="0"/>
              <a:t>Infancy Hip most common (35%)</a:t>
            </a:r>
          </a:p>
          <a:p>
            <a:pPr lvl="1"/>
            <a:r>
              <a:rPr lang="en-US" dirty="0" smtClean="0"/>
              <a:t>Adults Knee (50%)</a:t>
            </a:r>
          </a:p>
          <a:p>
            <a:pPr lvl="1"/>
            <a:r>
              <a:rPr lang="en-US" dirty="0" smtClean="0"/>
              <a:t>IVDU: SIJ &amp; SCJ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2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09"/>
    </mc:Choice>
    <mc:Fallback xmlns="">
      <p:transition spd="slow" advTm="7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Pathogens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8939410"/>
              </p:ext>
            </p:extLst>
          </p:nvPr>
        </p:nvGraphicFramePr>
        <p:xfrm>
          <a:off x="3003283" y="1737360"/>
          <a:ext cx="6027595" cy="4488612"/>
        </p:xfrm>
        <a:graphic>
          <a:graphicData uri="http://schemas.openxmlformats.org/drawingml/2006/table">
            <a:tbl>
              <a:tblPr/>
              <a:tblGrid>
                <a:gridCol w="1534297">
                  <a:extLst>
                    <a:ext uri="{9D8B030D-6E8A-4147-A177-3AD203B41FA5}">
                      <a16:colId xmlns:a16="http://schemas.microsoft.com/office/drawing/2014/main" val="27793764"/>
                    </a:ext>
                  </a:extLst>
                </a:gridCol>
                <a:gridCol w="4493298">
                  <a:extLst>
                    <a:ext uri="{9D8B030D-6E8A-4147-A177-3AD203B41FA5}">
                      <a16:colId xmlns:a16="http://schemas.microsoft.com/office/drawing/2014/main" val="856139519"/>
                    </a:ext>
                  </a:extLst>
                </a:gridCol>
              </a:tblGrid>
              <a:tr h="200935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endParaRPr lang="en-US" sz="900">
                        <a:effectLst/>
                      </a:endParaRPr>
                    </a:p>
                  </a:txBody>
                  <a:tcPr marL="11011" marR="11011" marT="11011" marB="1101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4044" marR="44044" marT="22022" marB="22022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7023836"/>
                  </a:ext>
                </a:extLst>
              </a:tr>
              <a:tr h="192795">
                <a:tc gridSpan="2">
                  <a:txBody>
                    <a:bodyPr/>
                    <a:lstStyle/>
                    <a:p>
                      <a:pPr algn="ctr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solidFill>
                            <a:srgbClr val="5372A6"/>
                          </a:solidFill>
                          <a:effectLst/>
                        </a:rPr>
                        <a:t>Microbiology by Organism</a:t>
                      </a:r>
                      <a:endParaRPr lang="en-US" sz="900">
                        <a:effectLst/>
                      </a:endParaRPr>
                    </a:p>
                  </a:txBody>
                  <a:tcPr marL="18352" marR="18352" marT="18352" marB="18352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AF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331123"/>
                  </a:ext>
                </a:extLst>
              </a:tr>
              <a:tr h="463982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Group B streptococcus  </a:t>
                      </a:r>
                    </a:p>
                  </a:txBody>
                  <a:tcPr marL="11011" marR="11011" marT="11011" marB="1101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most common in </a:t>
                      </a:r>
                      <a:r>
                        <a:rPr lang="en-US" sz="900">
                          <a:solidFill>
                            <a:srgbClr val="5372A6"/>
                          </a:solidFill>
                          <a:effectLst/>
                        </a:rPr>
                        <a:t>neonates</a:t>
                      </a:r>
                      <a:r>
                        <a:rPr lang="en-US" sz="900">
                          <a:effectLst/>
                        </a:rPr>
                        <a:t> with community-acquired infection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exposed during transvaginal delivery</a:t>
                      </a:r>
                    </a:p>
                  </a:txBody>
                  <a:tcPr marL="11011" marR="11011" marT="11011" marB="1101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224331"/>
                  </a:ext>
                </a:extLst>
              </a:tr>
              <a:tr h="610503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Staph aureus   </a:t>
                      </a:r>
                    </a:p>
                  </a:txBody>
                  <a:tcPr marL="11011" marR="11011" marT="11011" marB="1101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most common in children </a:t>
                      </a:r>
                      <a:r>
                        <a:rPr lang="en-US" sz="900">
                          <a:solidFill>
                            <a:srgbClr val="5372A6"/>
                          </a:solidFill>
                          <a:effectLst/>
                        </a:rPr>
                        <a:t>over 2 years of age </a:t>
                      </a:r>
                      <a:r>
                        <a:rPr lang="en-US" sz="90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gram-positive cocci in clusters 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most common in nosocomial infections of neonates </a:t>
                      </a:r>
                    </a:p>
                  </a:txBody>
                  <a:tcPr marL="11011" marR="11011" marT="11011" marB="1101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000028"/>
                  </a:ext>
                </a:extLst>
              </a:tr>
              <a:tr h="1489628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Neisseria </a:t>
                      </a:r>
                      <a:r>
                        <a:rPr lang="en-US" sz="900" dirty="0" err="1">
                          <a:effectLst/>
                        </a:rPr>
                        <a:t>gonorrhoeae</a:t>
                      </a:r>
                      <a:endParaRPr lang="en-US" sz="900" dirty="0">
                        <a:effectLst/>
                      </a:endParaRPr>
                    </a:p>
                  </a:txBody>
                  <a:tcPr marL="11011" marR="11011" marT="11011" marB="1101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still the most common organism in </a:t>
                      </a:r>
                      <a:r>
                        <a:rPr lang="en-US" sz="900">
                          <a:solidFill>
                            <a:srgbClr val="5372A6"/>
                          </a:solidFill>
                          <a:effectLst/>
                        </a:rPr>
                        <a:t>adolescents </a:t>
                      </a:r>
                      <a:r>
                        <a:rPr lang="en-US" sz="900">
                          <a:effectLst/>
                        </a:rPr>
                        <a:t>  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solidFill>
                            <a:srgbClr val="5372A6"/>
                          </a:solidFill>
                          <a:effectLst/>
                        </a:rPr>
                        <a:t>gram negative diplococci, negative Gram stain a majority of the time</a:t>
                      </a:r>
                      <a:r>
                        <a:rPr lang="en-US" sz="90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patients usually have a preceding migratory polyarthralgia, multiple joint involvement, and small red papules 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may treat with large doses of penicillin alone and usually does not require surgical debridement. </a:t>
                      </a:r>
                    </a:p>
                  </a:txBody>
                  <a:tcPr marL="11011" marR="11011" marT="11011" marB="1101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332465"/>
                  </a:ext>
                </a:extLst>
              </a:tr>
              <a:tr h="480704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Group A beta-hemolytic streptococcus</a:t>
                      </a:r>
                    </a:p>
                  </a:txBody>
                  <a:tcPr marL="11011" marR="11011" marT="11011" marB="1101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most common organism following </a:t>
                      </a:r>
                      <a:r>
                        <a:rPr lang="en-US" sz="900">
                          <a:solidFill>
                            <a:srgbClr val="5372A6"/>
                          </a:solidFill>
                          <a:effectLst/>
                        </a:rPr>
                        <a:t>varicella infection</a:t>
                      </a:r>
                      <a:endParaRPr lang="en-US" sz="900">
                        <a:effectLst/>
                      </a:endParaRPr>
                    </a:p>
                  </a:txBody>
                  <a:tcPr marL="11011" marR="11011" marT="11011" marB="1101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994338"/>
                  </a:ext>
                </a:extLst>
              </a:tr>
              <a:tr h="1050065"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>
                          <a:effectLst/>
                        </a:rPr>
                        <a:t>HACEK organisms  </a:t>
                      </a:r>
                    </a:p>
                  </a:txBody>
                  <a:tcPr marL="11011" marR="11011" marT="11011" marB="1101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 err="1">
                          <a:effectLst/>
                        </a:rPr>
                        <a:t>Haemophilus</a:t>
                      </a:r>
                      <a:r>
                        <a:rPr lang="en-US" sz="900" dirty="0">
                          <a:effectLst/>
                        </a:rPr>
                        <a:t>, </a:t>
                      </a:r>
                      <a:r>
                        <a:rPr lang="en-US" sz="900" dirty="0" err="1">
                          <a:effectLst/>
                        </a:rPr>
                        <a:t>Actinobacillus</a:t>
                      </a:r>
                      <a:r>
                        <a:rPr lang="en-US" sz="900" dirty="0">
                          <a:effectLst/>
                        </a:rPr>
                        <a:t>, </a:t>
                      </a:r>
                      <a:r>
                        <a:rPr lang="en-US" sz="900" dirty="0" err="1">
                          <a:effectLst/>
                        </a:rPr>
                        <a:t>Cardiobacterium</a:t>
                      </a:r>
                      <a:r>
                        <a:rPr lang="en-US" sz="900" dirty="0">
                          <a:effectLst/>
                        </a:rPr>
                        <a:t>, </a:t>
                      </a:r>
                      <a:r>
                        <a:rPr lang="en-US" sz="900" dirty="0" err="1">
                          <a:effectLst/>
                        </a:rPr>
                        <a:t>Eikenella</a:t>
                      </a:r>
                      <a:r>
                        <a:rPr lang="en-US" sz="900" dirty="0">
                          <a:effectLst/>
                        </a:rPr>
                        <a:t>, and </a:t>
                      </a:r>
                      <a:r>
                        <a:rPr lang="en-US" sz="900" dirty="0" err="1">
                          <a:effectLst/>
                        </a:rPr>
                        <a:t>Kingella</a:t>
                      </a:r>
                      <a:r>
                        <a:rPr lang="en-US" sz="900" dirty="0">
                          <a:effectLst/>
                        </a:rPr>
                        <a:t> </a:t>
                      </a: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effectLst/>
                        </a:rPr>
                        <a:t>fastidious </a:t>
                      </a:r>
                    </a:p>
                    <a:p>
                      <a:r>
                        <a:rPr lang="en-US" sz="900" dirty="0">
                          <a:effectLst/>
                        </a:rPr>
                        <a:t>incidence of septic arthritis caused by H </a:t>
                      </a:r>
                      <a:r>
                        <a:rPr lang="en-US" sz="900" dirty="0" err="1">
                          <a:effectLst/>
                        </a:rPr>
                        <a:t>influenzae</a:t>
                      </a:r>
                      <a:r>
                        <a:rPr lang="en-US" sz="900" dirty="0">
                          <a:effectLst/>
                        </a:rPr>
                        <a:t> has markedly decreased since the advent of its vaccine </a:t>
                      </a:r>
                      <a:br>
                        <a:rPr lang="en-US" sz="900" dirty="0">
                          <a:effectLst/>
                        </a:rPr>
                      </a:br>
                      <a:endParaRPr lang="en-US" sz="900" dirty="0"/>
                    </a:p>
                  </a:txBody>
                  <a:tcPr marL="11011" marR="11011" marT="11011" marB="11011" anchor="ctr">
                    <a:lnL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FEA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96649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1687398" y="-255414"/>
            <a:ext cx="255971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5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0"/>
    </mc:Choice>
    <mc:Fallback xmlns="">
      <p:transition spd="slow" advTm="48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Hematogenous</a:t>
            </a:r>
            <a:r>
              <a:rPr lang="en-US" dirty="0" smtClean="0"/>
              <a:t> route		</a:t>
            </a:r>
          </a:p>
          <a:p>
            <a:endParaRPr lang="en-US" dirty="0"/>
          </a:p>
          <a:p>
            <a:r>
              <a:rPr lang="en-US" dirty="0" smtClean="0"/>
              <a:t>Exogenous route</a:t>
            </a:r>
          </a:p>
          <a:p>
            <a:endParaRPr lang="en-US" dirty="0"/>
          </a:p>
          <a:p>
            <a:r>
              <a:rPr lang="en-US" dirty="0" smtClean="0"/>
              <a:t>Contiguous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694545" y="2493818"/>
            <a:ext cx="4202546" cy="92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451273" y="2309152"/>
            <a:ext cx="18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80% RTI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94545" y="3378815"/>
            <a:ext cx="4202546" cy="92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694545" y="4338474"/>
            <a:ext cx="4202546" cy="92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64946" y="3203386"/>
            <a:ext cx="2900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Skin Penetration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64946" y="4140416"/>
            <a:ext cx="261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Osteomyelitis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091" y="4523140"/>
            <a:ext cx="2105025" cy="1971675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rot="10800000">
            <a:off x="8451273" y="5592803"/>
            <a:ext cx="498332" cy="475488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94443" y="4590964"/>
            <a:ext cx="2070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Hip</a:t>
            </a:r>
          </a:p>
          <a:p>
            <a:r>
              <a:rPr lang="en-US" dirty="0" smtClean="0"/>
              <a:t>Shoulder</a:t>
            </a:r>
          </a:p>
          <a:p>
            <a:r>
              <a:rPr lang="en-US" dirty="0" smtClean="0"/>
              <a:t>Ankle</a:t>
            </a:r>
          </a:p>
          <a:p>
            <a:r>
              <a:rPr lang="en-US" dirty="0" smtClean="0"/>
              <a:t>Elbow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NOT the Knee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9079345" y="5592803"/>
            <a:ext cx="18473" cy="47548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91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19"/>
    </mc:Choice>
    <mc:Fallback xmlns="">
      <p:transition spd="slow" advTm="11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4" y="535710"/>
            <a:ext cx="12019489" cy="57630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9"/>
    </mc:Choice>
    <mc:Fallback xmlns="">
      <p:transition spd="slow" advTm="2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Urgent Issue</a:t>
            </a:r>
            <a:endParaRPr lang="en-US" dirty="0"/>
          </a:p>
        </p:txBody>
      </p:sp>
      <p:pic>
        <p:nvPicPr>
          <p:cNvPr id="2050" name="Picture 2" descr="Schematic illustration of the pathophysiology and damage involved in... |  Download Scientific Di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0" y="67860"/>
            <a:ext cx="12044219" cy="679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837381" y="3333620"/>
            <a:ext cx="1607128" cy="379397"/>
          </a:xfrm>
          <a:prstGeom prst="ellipse">
            <a:avLst/>
          </a:prstGeom>
          <a:noFill/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85690" y="5639447"/>
            <a:ext cx="2110509" cy="401135"/>
          </a:xfrm>
          <a:prstGeom prst="ellipse">
            <a:avLst/>
          </a:prstGeom>
          <a:noFill/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673599" y="117901"/>
            <a:ext cx="2567710" cy="500934"/>
          </a:xfrm>
          <a:prstGeom prst="round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038080" y="4004610"/>
            <a:ext cx="2110509" cy="401135"/>
          </a:xfrm>
          <a:prstGeom prst="ellipse">
            <a:avLst/>
          </a:prstGeom>
          <a:noFill/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255000" y="4004611"/>
            <a:ext cx="2110509" cy="401135"/>
          </a:xfrm>
          <a:prstGeom prst="ellipse">
            <a:avLst/>
          </a:prstGeom>
          <a:noFill/>
          <a:ln w="28575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587969" y="156068"/>
            <a:ext cx="2708103" cy="555131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41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83"/>
    </mc:Choice>
    <mc:Fallback xmlns="">
      <p:transition spd="slow" advTm="95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4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606" y="1845734"/>
            <a:ext cx="4208030" cy="4390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dirty="0"/>
              <a:t>Symptoms</a:t>
            </a:r>
          </a:p>
          <a:p>
            <a:pPr lvl="1" fontAlgn="base"/>
            <a:r>
              <a:rPr lang="en-US" dirty="0"/>
              <a:t>acute onset of pain</a:t>
            </a:r>
          </a:p>
          <a:p>
            <a:pPr lvl="1" fontAlgn="base"/>
            <a:r>
              <a:rPr lang="en-US" dirty="0"/>
              <a:t>presents more acutely than osteomyelitis</a:t>
            </a:r>
          </a:p>
          <a:p>
            <a:pPr fontAlgn="base"/>
            <a:r>
              <a:rPr lang="en-US" dirty="0"/>
              <a:t>systemic symptoms</a:t>
            </a:r>
          </a:p>
          <a:p>
            <a:pPr lvl="1" fontAlgn="base"/>
            <a:r>
              <a:rPr lang="en-US" dirty="0"/>
              <a:t>often associated with fever and other systemic symptoms </a:t>
            </a:r>
            <a:r>
              <a:rPr lang="en-US" dirty="0">
                <a:solidFill>
                  <a:schemeClr val="bg1"/>
                </a:solidFill>
              </a:rPr>
              <a:t>causing toxic appearance</a:t>
            </a:r>
          </a:p>
          <a:p>
            <a:pPr lvl="1" fontAlgn="base"/>
            <a:r>
              <a:rPr lang="en-US" dirty="0"/>
              <a:t>limp or refusal to bear weight</a:t>
            </a:r>
          </a:p>
          <a:p>
            <a:pPr fontAlgn="base"/>
            <a:r>
              <a:rPr lang="en-US" dirty="0" smtClean="0"/>
              <a:t>Physical </a:t>
            </a:r>
            <a:r>
              <a:rPr lang="en-US" dirty="0"/>
              <a:t>exam</a:t>
            </a:r>
          </a:p>
          <a:p>
            <a:pPr lvl="1" fontAlgn="base"/>
            <a:r>
              <a:rPr lang="en-US" dirty="0" smtClean="0"/>
              <a:t>High grade fever</a:t>
            </a:r>
            <a:endParaRPr lang="en-US" dirty="0"/>
          </a:p>
          <a:p>
            <a:pPr lvl="1" fontAlgn="base"/>
            <a:r>
              <a:rPr lang="en-US" dirty="0" smtClean="0"/>
              <a:t>Ill looking patient</a:t>
            </a:r>
            <a:endParaRPr lang="en-US" dirty="0"/>
          </a:p>
          <a:p>
            <a:pPr fontAlgn="base"/>
            <a:r>
              <a:rPr lang="en-US" dirty="0"/>
              <a:t>inspection and palpation</a:t>
            </a:r>
          </a:p>
          <a:p>
            <a:pPr lvl="1" fontAlgn="base"/>
            <a:r>
              <a:rPr lang="en-US" dirty="0"/>
              <a:t>localized swelling</a:t>
            </a:r>
          </a:p>
          <a:p>
            <a:pPr lvl="1" fontAlgn="base"/>
            <a:r>
              <a:rPr lang="en-US" dirty="0"/>
              <a:t>effusion, tenderness, and </a:t>
            </a:r>
            <a:r>
              <a:rPr lang="en-US" dirty="0" smtClean="0"/>
              <a:t>warmth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3"/>
    </mc:Choice>
    <mc:Fallback xmlns="">
      <p:transition spd="slow" advTm="28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hip rests in a position of flexion, abduction, and external rotation (FABER) </a:t>
            </a:r>
          </a:p>
          <a:p>
            <a:pPr lvl="1" fontAlgn="base"/>
            <a:r>
              <a:rPr lang="en-US" dirty="0"/>
              <a:t>hip capsular volume is maximized with flexion, abduction, and external rotation and is the position of comfort for hip septic arthritis</a:t>
            </a:r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range </a:t>
            </a:r>
            <a:r>
              <a:rPr lang="en-US" dirty="0"/>
              <a:t>of motion</a:t>
            </a:r>
          </a:p>
          <a:p>
            <a:pPr lvl="1" fontAlgn="base"/>
            <a:r>
              <a:rPr lang="en-US" dirty="0"/>
              <a:t>severe pain with passive motion</a:t>
            </a:r>
          </a:p>
          <a:p>
            <a:pPr lvl="1" fontAlgn="base"/>
            <a:r>
              <a:rPr lang="en-US" dirty="0"/>
              <a:t>severe pain with logrolling of the hip</a:t>
            </a:r>
          </a:p>
          <a:p>
            <a:pPr lvl="1" fontAlgn="base"/>
            <a:r>
              <a:rPr lang="en-US" dirty="0"/>
              <a:t>unwillingness to move joint (</a:t>
            </a:r>
            <a:r>
              <a:rPr lang="en-US" dirty="0" err="1"/>
              <a:t>pseudoparalysis</a:t>
            </a:r>
            <a:r>
              <a:rPr lang="en-US" dirty="0"/>
              <a:t>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264" y="2521094"/>
            <a:ext cx="3416445" cy="2176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516" y="3857414"/>
            <a:ext cx="2190750" cy="2286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6397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5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9"/>
    </mc:Choice>
    <mc:Fallback xmlns="">
      <p:transition spd="slow" advTm="5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315229" cy="4023360"/>
          </a:xfrm>
        </p:spPr>
        <p:txBody>
          <a:bodyPr>
            <a:noAutofit/>
          </a:bodyPr>
          <a:lstStyle/>
          <a:p>
            <a:pPr fontAlgn="base"/>
            <a:r>
              <a:rPr lang="en-US" dirty="0"/>
              <a:t>Radiographs</a:t>
            </a:r>
          </a:p>
          <a:p>
            <a:pPr lvl="1" fontAlgn="base"/>
            <a:r>
              <a:rPr lang="en-US" dirty="0" smtClean="0"/>
              <a:t>AP </a:t>
            </a:r>
            <a:r>
              <a:rPr lang="en-US" dirty="0"/>
              <a:t>and frog-leg lateral pelvic x-rays, if hips can be put in frog leg position.</a:t>
            </a:r>
          </a:p>
          <a:p>
            <a:pPr lvl="1" fontAlgn="base"/>
            <a:r>
              <a:rPr lang="en-US" dirty="0" smtClean="0"/>
              <a:t>may </a:t>
            </a:r>
            <a:r>
              <a:rPr lang="en-US" dirty="0"/>
              <a:t>be normal, especially in early stages of </a:t>
            </a:r>
            <a:r>
              <a:rPr lang="en-US" dirty="0" smtClean="0"/>
              <a:t>disease</a:t>
            </a:r>
          </a:p>
          <a:p>
            <a:pPr lvl="1" fontAlgn="base"/>
            <a:r>
              <a:rPr lang="en-US" dirty="0" smtClean="0"/>
              <a:t>widening </a:t>
            </a:r>
            <a:r>
              <a:rPr lang="en-US" dirty="0"/>
              <a:t>of the joint space</a:t>
            </a:r>
          </a:p>
          <a:p>
            <a:pPr fontAlgn="base"/>
            <a:r>
              <a:rPr lang="en-US" dirty="0"/>
              <a:t>in infants, prior to ossification of the femoral head, widening of joint space can be seen by lateral displacement of the proximal femur </a:t>
            </a:r>
          </a:p>
          <a:p>
            <a:pPr lvl="1" fontAlgn="base"/>
            <a:r>
              <a:rPr lang="en-US" dirty="0" smtClean="0"/>
              <a:t>subluxation</a:t>
            </a:r>
            <a:endParaRPr lang="en-US" dirty="0"/>
          </a:p>
          <a:p>
            <a:pPr lvl="1" fontAlgn="base"/>
            <a:r>
              <a:rPr lang="en-US" dirty="0"/>
              <a:t>dislocation</a:t>
            </a:r>
          </a:p>
          <a:p>
            <a:pPr lvl="1" fontAlgn="base"/>
            <a:r>
              <a:rPr lang="en-US" dirty="0"/>
              <a:t>bone </a:t>
            </a:r>
            <a:r>
              <a:rPr lang="en-US" dirty="0" smtClean="0"/>
              <a:t>lesions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018" y="370113"/>
            <a:ext cx="3678185" cy="2954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0282" y="1926935"/>
            <a:ext cx="3668245" cy="2718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5018" y="3740439"/>
            <a:ext cx="4505325" cy="260985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5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601"/>
    </mc:Choice>
    <mc:Fallback xmlns="">
      <p:transition spd="slow" advTm="142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.4|10.4|7.5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29.2|3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0.8|18.8|14.8|9.7|4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0.9|11.7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9|51.8|1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29.7|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3|42.1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3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676</TotalTime>
  <Words>415</Words>
  <Application>Microsoft Office PowerPoint</Application>
  <PresentationFormat>Widescreen</PresentationFormat>
  <Paragraphs>135</Paragraphs>
  <Slides>15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Retrospect</vt:lpstr>
      <vt:lpstr>Septic Arthritis</vt:lpstr>
      <vt:lpstr>Definition and Epidemiology</vt:lpstr>
      <vt:lpstr>Pathogens</vt:lpstr>
      <vt:lpstr>Pathophysiology</vt:lpstr>
      <vt:lpstr>PowerPoint Presentation</vt:lpstr>
      <vt:lpstr>Urgent Issue</vt:lpstr>
      <vt:lpstr>Presentation</vt:lpstr>
      <vt:lpstr>Presentation</vt:lpstr>
      <vt:lpstr>Imaging</vt:lpstr>
      <vt:lpstr>Imaging</vt:lpstr>
      <vt:lpstr>Labs</vt:lpstr>
      <vt:lpstr>PowerPoint Presentation</vt:lpstr>
      <vt:lpstr>PowerPoint Presentation</vt:lpstr>
      <vt:lpstr>Management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Septic Arthritis</dc:title>
  <dc:creator>Monther Gharaibeh</dc:creator>
  <cp:lastModifiedBy>Monther Gharaibeh</cp:lastModifiedBy>
  <cp:revision>30</cp:revision>
  <dcterms:created xsi:type="dcterms:W3CDTF">2023-09-23T06:51:28Z</dcterms:created>
  <dcterms:modified xsi:type="dcterms:W3CDTF">2023-09-24T17:35:38Z</dcterms:modified>
</cp:coreProperties>
</file>