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5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media/image21.jpg" ContentType="image/jpg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3"/>
  </p:sldMasterIdLst>
  <p:sldIdLst>
    <p:sldId id="256" r:id="rId4"/>
    <p:sldId id="257" r:id="rId5"/>
    <p:sldId id="259" r:id="rId6"/>
    <p:sldId id="326" r:id="rId7"/>
    <p:sldId id="314" r:id="rId8"/>
    <p:sldId id="330" r:id="rId9"/>
    <p:sldId id="329" r:id="rId10"/>
    <p:sldId id="328" r:id="rId11"/>
    <p:sldId id="315" r:id="rId12"/>
    <p:sldId id="316" r:id="rId13"/>
    <p:sldId id="317" r:id="rId14"/>
    <p:sldId id="271" r:id="rId15"/>
    <p:sldId id="266" r:id="rId16"/>
    <p:sldId id="269" r:id="rId17"/>
    <p:sldId id="318" r:id="rId18"/>
    <p:sldId id="274" r:id="rId19"/>
    <p:sldId id="319" r:id="rId20"/>
    <p:sldId id="320" r:id="rId21"/>
    <p:sldId id="278" r:id="rId22"/>
    <p:sldId id="279" r:id="rId23"/>
    <p:sldId id="321" r:id="rId24"/>
    <p:sldId id="287" r:id="rId25"/>
    <p:sldId id="294" r:id="rId26"/>
    <p:sldId id="296" r:id="rId27"/>
    <p:sldId id="322" r:id="rId28"/>
    <p:sldId id="302" r:id="rId29"/>
    <p:sldId id="303" r:id="rId30"/>
    <p:sldId id="305" r:id="rId31"/>
    <p:sldId id="307" r:id="rId32"/>
    <p:sldId id="308" r:id="rId33"/>
    <p:sldId id="323" r:id="rId34"/>
    <p:sldId id="324" r:id="rId35"/>
    <p:sldId id="325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F6C961-B80B-42C9-AC9F-3B5939C008B7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9CCB19-0934-4695-AA86-696EB9FCC5C7}">
      <dgm:prSet custT="1"/>
      <dgm:spPr/>
      <dgm:t>
        <a:bodyPr/>
        <a:lstStyle/>
        <a:p>
          <a:pPr rtl="0"/>
          <a:r>
            <a:rPr lang="en-US" sz="1200" dirty="0" smtClean="0"/>
            <a:t>Source infection         organism enters bloodstream         infiltrates the bone marrow         localized	 systemic reaction.   </a:t>
          </a:r>
          <a:endParaRPr lang="en-US" sz="1200" dirty="0"/>
        </a:p>
      </dgm:t>
    </dgm:pt>
    <dgm:pt modelId="{E6E66F04-E6A5-4D34-B6B8-3E31D8BB8EF0}" type="parTrans" cxnId="{780CD9AA-FBFD-431D-BCD6-0A2A28A32C72}">
      <dgm:prSet/>
      <dgm:spPr/>
      <dgm:t>
        <a:bodyPr/>
        <a:lstStyle/>
        <a:p>
          <a:endParaRPr lang="en-US"/>
        </a:p>
      </dgm:t>
    </dgm:pt>
    <dgm:pt modelId="{704FBDF1-D33E-49AE-8172-57022A67F917}" type="sibTrans" cxnId="{780CD9AA-FBFD-431D-BCD6-0A2A28A32C72}">
      <dgm:prSet/>
      <dgm:spPr/>
      <dgm:t>
        <a:bodyPr/>
        <a:lstStyle/>
        <a:p>
          <a:endParaRPr lang="en-US"/>
        </a:p>
      </dgm:t>
    </dgm:pt>
    <dgm:pt modelId="{E75B31C3-C00A-4FFD-BD4C-F8EC97E539AA}" type="pres">
      <dgm:prSet presAssocID="{C3F6C961-B80B-42C9-AC9F-3B5939C008B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2DAFED3-08E9-48DA-A44C-0E3474AC49B4}" type="pres">
      <dgm:prSet presAssocID="{C3F6C961-B80B-42C9-AC9F-3B5939C008B7}" presName="arrow" presStyleLbl="bgShp" presStyleIdx="0" presStyleCnt="1" custLinFactNeighborX="830" custLinFactNeighborY="-51411"/>
      <dgm:spPr/>
      <dgm:t>
        <a:bodyPr/>
        <a:lstStyle/>
        <a:p>
          <a:endParaRPr lang="en-US"/>
        </a:p>
      </dgm:t>
    </dgm:pt>
    <dgm:pt modelId="{3226043C-25B6-4564-AA92-1DB2185D0B7F}" type="pres">
      <dgm:prSet presAssocID="{C3F6C961-B80B-42C9-AC9F-3B5939C008B7}" presName="points" presStyleCnt="0"/>
      <dgm:spPr/>
    </dgm:pt>
    <dgm:pt modelId="{E2B08D03-EE65-413F-ACCB-32D3387140A8}" type="pres">
      <dgm:prSet presAssocID="{179CCB19-0934-4695-AA86-696EB9FCC5C7}" presName="compositeA" presStyleCnt="0"/>
      <dgm:spPr/>
    </dgm:pt>
    <dgm:pt modelId="{0D6EF599-ECF1-4317-8270-E654C2AA4ABC}" type="pres">
      <dgm:prSet presAssocID="{179CCB19-0934-4695-AA86-696EB9FCC5C7}" presName="textA" presStyleLbl="revTx" presStyleIdx="0" presStyleCnt="1" custScaleX="111220" custScaleY="166467" custLinFactNeighborX="1121" custLinFactNeighborY="-111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A865AB-8EE1-435E-B918-7224529EEEF0}" type="pres">
      <dgm:prSet presAssocID="{179CCB19-0934-4695-AA86-696EB9FCC5C7}" presName="circleA" presStyleLbl="node1" presStyleIdx="0" presStyleCnt="1"/>
      <dgm:spPr/>
    </dgm:pt>
    <dgm:pt modelId="{D121BC3A-0223-4F1C-9C0A-FE50B20317E0}" type="pres">
      <dgm:prSet presAssocID="{179CCB19-0934-4695-AA86-696EB9FCC5C7}" presName="spaceA" presStyleCnt="0"/>
      <dgm:spPr/>
    </dgm:pt>
  </dgm:ptLst>
  <dgm:cxnLst>
    <dgm:cxn modelId="{303D18C4-DFC1-42C6-BAE3-AE3CBDE18E9E}" type="presOf" srcId="{179CCB19-0934-4695-AA86-696EB9FCC5C7}" destId="{0D6EF599-ECF1-4317-8270-E654C2AA4ABC}" srcOrd="0" destOrd="0" presId="urn:microsoft.com/office/officeart/2005/8/layout/hProcess11"/>
    <dgm:cxn modelId="{0459570B-416A-4C6E-B6A9-F87ECBB293A8}" type="presOf" srcId="{C3F6C961-B80B-42C9-AC9F-3B5939C008B7}" destId="{E75B31C3-C00A-4FFD-BD4C-F8EC97E539AA}" srcOrd="0" destOrd="0" presId="urn:microsoft.com/office/officeart/2005/8/layout/hProcess11"/>
    <dgm:cxn modelId="{780CD9AA-FBFD-431D-BCD6-0A2A28A32C72}" srcId="{C3F6C961-B80B-42C9-AC9F-3B5939C008B7}" destId="{179CCB19-0934-4695-AA86-696EB9FCC5C7}" srcOrd="0" destOrd="0" parTransId="{E6E66F04-E6A5-4D34-B6B8-3E31D8BB8EF0}" sibTransId="{704FBDF1-D33E-49AE-8172-57022A67F917}"/>
    <dgm:cxn modelId="{406F6DD6-9D47-4EF0-8271-C914A7683A66}" type="presParOf" srcId="{E75B31C3-C00A-4FFD-BD4C-F8EC97E539AA}" destId="{12DAFED3-08E9-48DA-A44C-0E3474AC49B4}" srcOrd="0" destOrd="0" presId="urn:microsoft.com/office/officeart/2005/8/layout/hProcess11"/>
    <dgm:cxn modelId="{E09F1F29-97CC-4744-9D73-2DEE4B49A34A}" type="presParOf" srcId="{E75B31C3-C00A-4FFD-BD4C-F8EC97E539AA}" destId="{3226043C-25B6-4564-AA92-1DB2185D0B7F}" srcOrd="1" destOrd="0" presId="urn:microsoft.com/office/officeart/2005/8/layout/hProcess11"/>
    <dgm:cxn modelId="{2C8C9B1E-1A5B-4E7A-AAB5-164A5D03C553}" type="presParOf" srcId="{3226043C-25B6-4564-AA92-1DB2185D0B7F}" destId="{E2B08D03-EE65-413F-ACCB-32D3387140A8}" srcOrd="0" destOrd="0" presId="urn:microsoft.com/office/officeart/2005/8/layout/hProcess11"/>
    <dgm:cxn modelId="{E24E2058-98B7-4720-889D-25DE5E22076F}" type="presParOf" srcId="{E2B08D03-EE65-413F-ACCB-32D3387140A8}" destId="{0D6EF599-ECF1-4317-8270-E654C2AA4ABC}" srcOrd="0" destOrd="0" presId="urn:microsoft.com/office/officeart/2005/8/layout/hProcess11"/>
    <dgm:cxn modelId="{6A9303CD-3586-4411-90CC-1600F0352217}" type="presParOf" srcId="{E2B08D03-EE65-413F-ACCB-32D3387140A8}" destId="{6CA865AB-8EE1-435E-B918-7224529EEEF0}" srcOrd="1" destOrd="0" presId="urn:microsoft.com/office/officeart/2005/8/layout/hProcess11"/>
    <dgm:cxn modelId="{B5EE48ED-9A04-478E-949B-2A29D1180F27}" type="presParOf" srcId="{E2B08D03-EE65-413F-ACCB-32D3387140A8}" destId="{D121BC3A-0223-4F1C-9C0A-FE50B20317E0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787572-0B7C-41B9-A483-0028AFF00723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1B5A84B-373A-4F1A-9F49-28C166BFA835}">
      <dgm:prSet phldrT="[Text]"/>
      <dgm:spPr/>
      <dgm:t>
        <a:bodyPr/>
        <a:lstStyle/>
        <a:p>
          <a:r>
            <a:rPr lang="en-US" dirty="0" smtClean="0"/>
            <a:t>Transmission and metaphysis stasis</a:t>
          </a:r>
        </a:p>
      </dgm:t>
    </dgm:pt>
    <dgm:pt modelId="{84CE2CB4-0234-41DD-8BCA-874A920E02B9}" type="sibTrans" cxnId="{A37366B2-F9BF-42DF-B209-CD07749978AD}">
      <dgm:prSet/>
      <dgm:spPr/>
      <dgm:t>
        <a:bodyPr/>
        <a:lstStyle/>
        <a:p>
          <a:endParaRPr lang="en-US"/>
        </a:p>
      </dgm:t>
    </dgm:pt>
    <dgm:pt modelId="{1893DFB2-019E-4D73-82C5-4DB9A1409FF0}" type="parTrans" cxnId="{A37366B2-F9BF-42DF-B209-CD07749978AD}">
      <dgm:prSet/>
      <dgm:spPr/>
      <dgm:t>
        <a:bodyPr/>
        <a:lstStyle/>
        <a:p>
          <a:endParaRPr lang="en-US"/>
        </a:p>
      </dgm:t>
    </dgm:pt>
    <dgm:pt modelId="{13FE1739-F85F-4856-AC32-F9A60065FCAF}">
      <dgm:prSet phldrT="[Text]"/>
      <dgm:spPr/>
      <dgm:t>
        <a:bodyPr/>
        <a:lstStyle/>
        <a:p>
          <a:r>
            <a:rPr lang="en-US" dirty="0" smtClean="0"/>
            <a:t>Increased intra-osseous pressure</a:t>
          </a:r>
          <a:endParaRPr lang="en-US" dirty="0"/>
        </a:p>
      </dgm:t>
    </dgm:pt>
    <dgm:pt modelId="{699DCC30-6BBE-40B9-80A8-2B450C272DF3}" type="sibTrans" cxnId="{95C54102-A16C-40FA-8C22-3DD0C8616693}">
      <dgm:prSet/>
      <dgm:spPr/>
      <dgm:t>
        <a:bodyPr/>
        <a:lstStyle/>
        <a:p>
          <a:endParaRPr lang="en-US"/>
        </a:p>
      </dgm:t>
    </dgm:pt>
    <dgm:pt modelId="{565E6E91-33AB-4796-9A67-13671737C844}" type="parTrans" cxnId="{95C54102-A16C-40FA-8C22-3DD0C8616693}">
      <dgm:prSet/>
      <dgm:spPr/>
      <dgm:t>
        <a:bodyPr/>
        <a:lstStyle/>
        <a:p>
          <a:endParaRPr lang="en-US"/>
        </a:p>
      </dgm:t>
    </dgm:pt>
    <dgm:pt modelId="{6C6E1D4C-8A32-4CDA-A65E-BF91D9AF7964}">
      <dgm:prSet phldrT="[Text]"/>
      <dgm:spPr/>
      <dgm:t>
        <a:bodyPr/>
        <a:lstStyle/>
        <a:p>
          <a:r>
            <a:rPr lang="en-US" dirty="0" smtClean="0"/>
            <a:t>Acute inflammatory response</a:t>
          </a:r>
          <a:endParaRPr lang="en-US" dirty="0"/>
        </a:p>
      </dgm:t>
    </dgm:pt>
    <dgm:pt modelId="{13C2157D-7CC3-4780-BF34-44D848A14A08}" type="sibTrans" cxnId="{5D16343B-3EDE-47F4-B0F8-8BF14303063B}">
      <dgm:prSet/>
      <dgm:spPr/>
      <dgm:t>
        <a:bodyPr/>
        <a:lstStyle/>
        <a:p>
          <a:endParaRPr lang="en-US"/>
        </a:p>
      </dgm:t>
    </dgm:pt>
    <dgm:pt modelId="{90C21D46-E12D-4C45-B56E-E5A03C9EFC01}" type="parTrans" cxnId="{5D16343B-3EDE-47F4-B0F8-8BF14303063B}">
      <dgm:prSet/>
      <dgm:spPr/>
      <dgm:t>
        <a:bodyPr/>
        <a:lstStyle/>
        <a:p>
          <a:endParaRPr lang="en-US"/>
        </a:p>
      </dgm:t>
    </dgm:pt>
    <dgm:pt modelId="{D22401A9-7CAE-4165-AD38-26D117DAD80C}">
      <dgm:prSet/>
      <dgm:spPr/>
      <dgm:t>
        <a:bodyPr/>
        <a:lstStyle/>
        <a:p>
          <a:r>
            <a:rPr lang="en-US" dirty="0" smtClean="0"/>
            <a:t>Venous stasis and thrombosis</a:t>
          </a:r>
          <a:endParaRPr lang="en-US" dirty="0"/>
        </a:p>
      </dgm:t>
    </dgm:pt>
    <dgm:pt modelId="{2EE11526-9B7E-40F7-9EF1-9BCD0A270369}" type="parTrans" cxnId="{EE934549-DF39-4A09-893C-84512BC50146}">
      <dgm:prSet/>
      <dgm:spPr/>
      <dgm:t>
        <a:bodyPr/>
        <a:lstStyle/>
        <a:p>
          <a:endParaRPr lang="en-US"/>
        </a:p>
      </dgm:t>
    </dgm:pt>
    <dgm:pt modelId="{146932EB-0A22-4B7B-BD68-4BFDFA03A177}" type="sibTrans" cxnId="{EE934549-DF39-4A09-893C-84512BC50146}">
      <dgm:prSet/>
      <dgm:spPr/>
      <dgm:t>
        <a:bodyPr/>
        <a:lstStyle/>
        <a:p>
          <a:endParaRPr lang="en-US"/>
        </a:p>
      </dgm:t>
    </dgm:pt>
    <dgm:pt modelId="{1106325D-E5DC-4EEF-A60F-BD7B636CCF12}">
      <dgm:prSet/>
      <dgm:spPr/>
      <dgm:t>
        <a:bodyPr/>
        <a:lstStyle/>
        <a:p>
          <a:r>
            <a:rPr lang="en-US" dirty="0" smtClean="0"/>
            <a:t>Infection seeding</a:t>
          </a:r>
          <a:endParaRPr lang="en-US" dirty="0"/>
        </a:p>
      </dgm:t>
    </dgm:pt>
    <dgm:pt modelId="{88DDFF0D-BEEA-470F-AE8F-2EBBB76FD800}" type="parTrans" cxnId="{D59D5202-648A-4410-BC82-E9431AA2D714}">
      <dgm:prSet/>
      <dgm:spPr/>
      <dgm:t>
        <a:bodyPr/>
        <a:lstStyle/>
        <a:p>
          <a:endParaRPr lang="en-US"/>
        </a:p>
      </dgm:t>
    </dgm:pt>
    <dgm:pt modelId="{3E085EB9-DBFA-4232-8891-23B13652DA85}" type="sibTrans" cxnId="{D59D5202-648A-4410-BC82-E9431AA2D714}">
      <dgm:prSet/>
      <dgm:spPr/>
      <dgm:t>
        <a:bodyPr/>
        <a:lstStyle/>
        <a:p>
          <a:endParaRPr lang="en-US"/>
        </a:p>
      </dgm:t>
    </dgm:pt>
    <dgm:pt modelId="{94467691-3F53-4AF0-B315-9F16A6F98DBA}" type="pres">
      <dgm:prSet presAssocID="{5B787572-0B7C-41B9-A483-0028AFF00723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9702BE6-324F-45B2-ADBA-3B48CE1E5F3C}" type="pres">
      <dgm:prSet presAssocID="{5B787572-0B7C-41B9-A483-0028AFF00723}" presName="dummyMaxCanvas" presStyleCnt="0">
        <dgm:presLayoutVars/>
      </dgm:prSet>
      <dgm:spPr/>
    </dgm:pt>
    <dgm:pt modelId="{F80A420E-556D-4ECC-AB8A-C257A3C78DBB}" type="pres">
      <dgm:prSet presAssocID="{5B787572-0B7C-41B9-A483-0028AFF00723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AEBF10-4360-4ACE-9770-70EE21AC7FF4}" type="pres">
      <dgm:prSet presAssocID="{5B787572-0B7C-41B9-A483-0028AFF00723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580DFF-42D3-4620-B5EF-7BDAD2F4B493}" type="pres">
      <dgm:prSet presAssocID="{5B787572-0B7C-41B9-A483-0028AFF00723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B90F70-4093-4EAD-9EF2-4AA01AA71B05}" type="pres">
      <dgm:prSet presAssocID="{5B787572-0B7C-41B9-A483-0028AFF00723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B9BB32-363C-44CF-9B7B-9311BB989781}" type="pres">
      <dgm:prSet presAssocID="{5B787572-0B7C-41B9-A483-0028AFF00723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CE673F-2A53-4B9B-999D-EED8A6333CFA}" type="pres">
      <dgm:prSet presAssocID="{5B787572-0B7C-41B9-A483-0028AFF00723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A6DFBD-6300-46A3-B7CF-B896D4C04B72}" type="pres">
      <dgm:prSet presAssocID="{5B787572-0B7C-41B9-A483-0028AFF00723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018082-622C-4FE5-819F-0E539CAB78BA}" type="pres">
      <dgm:prSet presAssocID="{5B787572-0B7C-41B9-A483-0028AFF00723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A2DE07-1A3D-480F-820B-F77D2813F446}" type="pres">
      <dgm:prSet presAssocID="{5B787572-0B7C-41B9-A483-0028AFF00723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475351-9D90-4C78-A69E-64AFA3805AFF}" type="pres">
      <dgm:prSet presAssocID="{5B787572-0B7C-41B9-A483-0028AFF00723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0283EB-AEE8-41D5-A92F-38F67240A6FD}" type="pres">
      <dgm:prSet presAssocID="{5B787572-0B7C-41B9-A483-0028AFF00723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4DEE31-7394-4850-B582-23FEA78A83CE}" type="pres">
      <dgm:prSet presAssocID="{5B787572-0B7C-41B9-A483-0028AFF00723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A9F1E0-6CCF-4B3A-9140-DD0DA6D1C468}" type="pres">
      <dgm:prSet presAssocID="{5B787572-0B7C-41B9-A483-0028AFF00723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F4C7C0-E3AD-4145-AE3B-33B2D49A5B0A}" type="pres">
      <dgm:prSet presAssocID="{5B787572-0B7C-41B9-A483-0028AFF00723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E934549-DF39-4A09-893C-84512BC50146}" srcId="{5B787572-0B7C-41B9-A483-0028AFF00723}" destId="{D22401A9-7CAE-4165-AD38-26D117DAD80C}" srcOrd="3" destOrd="0" parTransId="{2EE11526-9B7E-40F7-9EF1-9BCD0A270369}" sibTransId="{146932EB-0A22-4B7B-BD68-4BFDFA03A177}"/>
    <dgm:cxn modelId="{DD2948D4-811E-438C-81B4-5B1D8D462BFC}" type="presOf" srcId="{6C6E1D4C-8A32-4CDA-A65E-BF91D9AF7964}" destId="{750283EB-AEE8-41D5-A92F-38F67240A6FD}" srcOrd="1" destOrd="0" presId="urn:microsoft.com/office/officeart/2005/8/layout/vProcess5"/>
    <dgm:cxn modelId="{AA140E30-B13A-4C91-ACB8-B465A34F22AB}" type="presOf" srcId="{1106325D-E5DC-4EEF-A60F-BD7B636CCF12}" destId="{2FB9BB32-363C-44CF-9B7B-9311BB989781}" srcOrd="0" destOrd="0" presId="urn:microsoft.com/office/officeart/2005/8/layout/vProcess5"/>
    <dgm:cxn modelId="{5D16343B-3EDE-47F4-B0F8-8BF14303063B}" srcId="{5B787572-0B7C-41B9-A483-0028AFF00723}" destId="{6C6E1D4C-8A32-4CDA-A65E-BF91D9AF7964}" srcOrd="1" destOrd="0" parTransId="{90C21D46-E12D-4C45-B56E-E5A03C9EFC01}" sibTransId="{13C2157D-7CC3-4780-BF34-44D848A14A08}"/>
    <dgm:cxn modelId="{7C7886DA-19E0-43F9-9827-D6452E8B6119}" type="presOf" srcId="{71B5A84B-373A-4F1A-9F49-28C166BFA835}" destId="{F80A420E-556D-4ECC-AB8A-C257A3C78DBB}" srcOrd="0" destOrd="0" presId="urn:microsoft.com/office/officeart/2005/8/layout/vProcess5"/>
    <dgm:cxn modelId="{4E9EC3B7-2886-4D35-8B24-8AB25AFB255F}" type="presOf" srcId="{146932EB-0A22-4B7B-BD68-4BFDFA03A177}" destId="{5CA2DE07-1A3D-480F-820B-F77D2813F446}" srcOrd="0" destOrd="0" presId="urn:microsoft.com/office/officeart/2005/8/layout/vProcess5"/>
    <dgm:cxn modelId="{A37366B2-F9BF-42DF-B209-CD07749978AD}" srcId="{5B787572-0B7C-41B9-A483-0028AFF00723}" destId="{71B5A84B-373A-4F1A-9F49-28C166BFA835}" srcOrd="0" destOrd="0" parTransId="{1893DFB2-019E-4D73-82C5-4DB9A1409FF0}" sibTransId="{84CE2CB4-0234-41DD-8BCA-874A920E02B9}"/>
    <dgm:cxn modelId="{D59D5202-648A-4410-BC82-E9431AA2D714}" srcId="{5B787572-0B7C-41B9-A483-0028AFF00723}" destId="{1106325D-E5DC-4EEF-A60F-BD7B636CCF12}" srcOrd="4" destOrd="0" parTransId="{88DDFF0D-BEEA-470F-AE8F-2EBBB76FD800}" sibTransId="{3E085EB9-DBFA-4232-8891-23B13652DA85}"/>
    <dgm:cxn modelId="{95C54102-A16C-40FA-8C22-3DD0C8616693}" srcId="{5B787572-0B7C-41B9-A483-0028AFF00723}" destId="{13FE1739-F85F-4856-AC32-F9A60065FCAF}" srcOrd="2" destOrd="0" parTransId="{565E6E91-33AB-4796-9A67-13671737C844}" sibTransId="{699DCC30-6BBE-40B9-80A8-2B450C272DF3}"/>
    <dgm:cxn modelId="{4A13FB71-EE46-4227-885A-B3B6A8C60F0A}" type="presOf" srcId="{1106325D-E5DC-4EEF-A60F-BD7B636CCF12}" destId="{0CF4C7C0-E3AD-4145-AE3B-33B2D49A5B0A}" srcOrd="1" destOrd="0" presId="urn:microsoft.com/office/officeart/2005/8/layout/vProcess5"/>
    <dgm:cxn modelId="{463128BD-4178-4E3F-A99D-A7C813A46553}" type="presOf" srcId="{699DCC30-6BBE-40B9-80A8-2B450C272DF3}" destId="{FD018082-622C-4FE5-819F-0E539CAB78BA}" srcOrd="0" destOrd="0" presId="urn:microsoft.com/office/officeart/2005/8/layout/vProcess5"/>
    <dgm:cxn modelId="{C509F839-5E59-450F-95D9-88E89A9AB0AB}" type="presOf" srcId="{13FE1739-F85F-4856-AC32-F9A60065FCAF}" destId="{1D4DEE31-7394-4850-B582-23FEA78A83CE}" srcOrd="1" destOrd="0" presId="urn:microsoft.com/office/officeart/2005/8/layout/vProcess5"/>
    <dgm:cxn modelId="{530FF22D-5A9D-4D7D-A008-B9A0813DB968}" type="presOf" srcId="{D22401A9-7CAE-4165-AD38-26D117DAD80C}" destId="{82B90F70-4093-4EAD-9EF2-4AA01AA71B05}" srcOrd="0" destOrd="0" presId="urn:microsoft.com/office/officeart/2005/8/layout/vProcess5"/>
    <dgm:cxn modelId="{11F9AE01-037F-48FF-8B69-2E7F8EE00C67}" type="presOf" srcId="{5B787572-0B7C-41B9-A483-0028AFF00723}" destId="{94467691-3F53-4AF0-B315-9F16A6F98DBA}" srcOrd="0" destOrd="0" presId="urn:microsoft.com/office/officeart/2005/8/layout/vProcess5"/>
    <dgm:cxn modelId="{607FB8F6-56E0-4BA2-A7D5-C9427DD8A898}" type="presOf" srcId="{6C6E1D4C-8A32-4CDA-A65E-BF91D9AF7964}" destId="{8BAEBF10-4360-4ACE-9770-70EE21AC7FF4}" srcOrd="0" destOrd="0" presId="urn:microsoft.com/office/officeart/2005/8/layout/vProcess5"/>
    <dgm:cxn modelId="{61CFC21C-4DA3-44EE-8372-1E3429E95F5C}" type="presOf" srcId="{13FE1739-F85F-4856-AC32-F9A60065FCAF}" destId="{F6580DFF-42D3-4620-B5EF-7BDAD2F4B493}" srcOrd="0" destOrd="0" presId="urn:microsoft.com/office/officeart/2005/8/layout/vProcess5"/>
    <dgm:cxn modelId="{8E1DF6B7-1C79-4DC1-A7CD-EA17CFE37B6C}" type="presOf" srcId="{71B5A84B-373A-4F1A-9F49-28C166BFA835}" destId="{C5475351-9D90-4C78-A69E-64AFA3805AFF}" srcOrd="1" destOrd="0" presId="urn:microsoft.com/office/officeart/2005/8/layout/vProcess5"/>
    <dgm:cxn modelId="{A4E3FD3D-CAF1-49DB-A0EC-F3123A3D43BE}" type="presOf" srcId="{13C2157D-7CC3-4780-BF34-44D848A14A08}" destId="{86A6DFBD-6300-46A3-B7CF-B896D4C04B72}" srcOrd="0" destOrd="0" presId="urn:microsoft.com/office/officeart/2005/8/layout/vProcess5"/>
    <dgm:cxn modelId="{A8615D53-AFB1-4A0C-8939-8B9E46C58FD4}" type="presOf" srcId="{D22401A9-7CAE-4165-AD38-26D117DAD80C}" destId="{01A9F1E0-6CCF-4B3A-9140-DD0DA6D1C468}" srcOrd="1" destOrd="0" presId="urn:microsoft.com/office/officeart/2005/8/layout/vProcess5"/>
    <dgm:cxn modelId="{96E98A2F-9C47-4D5A-B37F-4917F0B444C5}" type="presOf" srcId="{84CE2CB4-0234-41DD-8BCA-874A920E02B9}" destId="{06CE673F-2A53-4B9B-999D-EED8A6333CFA}" srcOrd="0" destOrd="0" presId="urn:microsoft.com/office/officeart/2005/8/layout/vProcess5"/>
    <dgm:cxn modelId="{A9BF981B-03F5-41A8-8AFF-3D0422769999}" type="presParOf" srcId="{94467691-3F53-4AF0-B315-9F16A6F98DBA}" destId="{49702BE6-324F-45B2-ADBA-3B48CE1E5F3C}" srcOrd="0" destOrd="0" presId="urn:microsoft.com/office/officeart/2005/8/layout/vProcess5"/>
    <dgm:cxn modelId="{8B1A626F-0BB1-4850-BE3B-CADC51930487}" type="presParOf" srcId="{94467691-3F53-4AF0-B315-9F16A6F98DBA}" destId="{F80A420E-556D-4ECC-AB8A-C257A3C78DBB}" srcOrd="1" destOrd="0" presId="urn:microsoft.com/office/officeart/2005/8/layout/vProcess5"/>
    <dgm:cxn modelId="{5B221D65-F8FE-46B7-9276-901D9422C716}" type="presParOf" srcId="{94467691-3F53-4AF0-B315-9F16A6F98DBA}" destId="{8BAEBF10-4360-4ACE-9770-70EE21AC7FF4}" srcOrd="2" destOrd="0" presId="urn:microsoft.com/office/officeart/2005/8/layout/vProcess5"/>
    <dgm:cxn modelId="{D088EB95-22EF-4A3A-9350-C649C08EA3F0}" type="presParOf" srcId="{94467691-3F53-4AF0-B315-9F16A6F98DBA}" destId="{F6580DFF-42D3-4620-B5EF-7BDAD2F4B493}" srcOrd="3" destOrd="0" presId="urn:microsoft.com/office/officeart/2005/8/layout/vProcess5"/>
    <dgm:cxn modelId="{AC28F28C-3303-486D-9C10-08220A0F81F7}" type="presParOf" srcId="{94467691-3F53-4AF0-B315-9F16A6F98DBA}" destId="{82B90F70-4093-4EAD-9EF2-4AA01AA71B05}" srcOrd="4" destOrd="0" presId="urn:microsoft.com/office/officeart/2005/8/layout/vProcess5"/>
    <dgm:cxn modelId="{2D4B2533-C652-4556-BF2C-03CD8548DE17}" type="presParOf" srcId="{94467691-3F53-4AF0-B315-9F16A6F98DBA}" destId="{2FB9BB32-363C-44CF-9B7B-9311BB989781}" srcOrd="5" destOrd="0" presId="urn:microsoft.com/office/officeart/2005/8/layout/vProcess5"/>
    <dgm:cxn modelId="{51F2604C-8D79-4C1C-BDAB-2EEFB61AA0C2}" type="presParOf" srcId="{94467691-3F53-4AF0-B315-9F16A6F98DBA}" destId="{06CE673F-2A53-4B9B-999D-EED8A6333CFA}" srcOrd="6" destOrd="0" presId="urn:microsoft.com/office/officeart/2005/8/layout/vProcess5"/>
    <dgm:cxn modelId="{6F4E2C02-4037-41C3-A7D5-DEC8BA1DFD03}" type="presParOf" srcId="{94467691-3F53-4AF0-B315-9F16A6F98DBA}" destId="{86A6DFBD-6300-46A3-B7CF-B896D4C04B72}" srcOrd="7" destOrd="0" presId="urn:microsoft.com/office/officeart/2005/8/layout/vProcess5"/>
    <dgm:cxn modelId="{5998500D-AB54-4028-AA23-F295ADD5348A}" type="presParOf" srcId="{94467691-3F53-4AF0-B315-9F16A6F98DBA}" destId="{FD018082-622C-4FE5-819F-0E539CAB78BA}" srcOrd="8" destOrd="0" presId="urn:microsoft.com/office/officeart/2005/8/layout/vProcess5"/>
    <dgm:cxn modelId="{4F462963-E2BA-4636-AB71-303CAFC75244}" type="presParOf" srcId="{94467691-3F53-4AF0-B315-9F16A6F98DBA}" destId="{5CA2DE07-1A3D-480F-820B-F77D2813F446}" srcOrd="9" destOrd="0" presId="urn:microsoft.com/office/officeart/2005/8/layout/vProcess5"/>
    <dgm:cxn modelId="{0149E300-8E96-47FD-815B-CB337819F479}" type="presParOf" srcId="{94467691-3F53-4AF0-B315-9F16A6F98DBA}" destId="{C5475351-9D90-4C78-A69E-64AFA3805AFF}" srcOrd="10" destOrd="0" presId="urn:microsoft.com/office/officeart/2005/8/layout/vProcess5"/>
    <dgm:cxn modelId="{78F8E4E5-CBA2-4E8E-B8C6-D4223AC02F95}" type="presParOf" srcId="{94467691-3F53-4AF0-B315-9F16A6F98DBA}" destId="{750283EB-AEE8-41D5-A92F-38F67240A6FD}" srcOrd="11" destOrd="0" presId="urn:microsoft.com/office/officeart/2005/8/layout/vProcess5"/>
    <dgm:cxn modelId="{64FED3DB-EB31-40E1-8B8A-366B39039038}" type="presParOf" srcId="{94467691-3F53-4AF0-B315-9F16A6F98DBA}" destId="{1D4DEE31-7394-4850-B582-23FEA78A83CE}" srcOrd="12" destOrd="0" presId="urn:microsoft.com/office/officeart/2005/8/layout/vProcess5"/>
    <dgm:cxn modelId="{A2E0AC23-CA4F-4207-8EBF-281BCBFA7B71}" type="presParOf" srcId="{94467691-3F53-4AF0-B315-9F16A6F98DBA}" destId="{01A9F1E0-6CCF-4B3A-9140-DD0DA6D1C468}" srcOrd="13" destOrd="0" presId="urn:microsoft.com/office/officeart/2005/8/layout/vProcess5"/>
    <dgm:cxn modelId="{563BE6E5-CEF6-44D9-B68D-D3A377534984}" type="presParOf" srcId="{94467691-3F53-4AF0-B315-9F16A6F98DBA}" destId="{0CF4C7C0-E3AD-4145-AE3B-33B2D49A5B0A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832AA1B-333D-4E86-95FF-84971DB29F19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3D5E14-EB95-426D-9482-078070CF7B47}">
      <dgm:prSet phldrT="[Text]"/>
      <dgm:spPr/>
      <dgm:t>
        <a:bodyPr/>
        <a:lstStyle/>
        <a:p>
          <a:r>
            <a:rPr lang="en-US" dirty="0" smtClean="0"/>
            <a:t>Vertical seeding</a:t>
          </a:r>
        </a:p>
        <a:p>
          <a:r>
            <a:rPr lang="en-US" dirty="0" smtClean="0"/>
            <a:t>. Toward epiphysis ( neonatal septic arthritis)</a:t>
          </a:r>
        </a:p>
        <a:p>
          <a:r>
            <a:rPr lang="en-US" dirty="0" smtClean="0"/>
            <a:t>. Toward diaphysis</a:t>
          </a:r>
          <a:endParaRPr lang="en-US" dirty="0"/>
        </a:p>
      </dgm:t>
    </dgm:pt>
    <dgm:pt modelId="{39DEE9E9-86BF-488A-B70B-E6B6D15B24AA}" type="parTrans" cxnId="{C584C631-98B3-41D1-A2F1-3A47F558C944}">
      <dgm:prSet/>
      <dgm:spPr/>
      <dgm:t>
        <a:bodyPr/>
        <a:lstStyle/>
        <a:p>
          <a:endParaRPr lang="en-US"/>
        </a:p>
      </dgm:t>
    </dgm:pt>
    <dgm:pt modelId="{81383017-2CBD-492F-B7C4-7EFE4A709008}" type="sibTrans" cxnId="{C584C631-98B3-41D1-A2F1-3A47F558C944}">
      <dgm:prSet/>
      <dgm:spPr/>
      <dgm:t>
        <a:bodyPr/>
        <a:lstStyle/>
        <a:p>
          <a:endParaRPr lang="en-US"/>
        </a:p>
      </dgm:t>
    </dgm:pt>
    <dgm:pt modelId="{73EA5EA5-BE51-4F4B-8D06-18C1C69E27BF}">
      <dgm:prSet phldrT="[Text]"/>
      <dgm:spPr/>
      <dgm:t>
        <a:bodyPr/>
        <a:lstStyle/>
        <a:p>
          <a:r>
            <a:rPr lang="en-US" dirty="0" smtClean="0"/>
            <a:t>Horizontal seeding</a:t>
          </a:r>
        </a:p>
        <a:p>
          <a:r>
            <a:rPr lang="en-US" dirty="0" smtClean="0"/>
            <a:t>. Toward periosteum (sub periosteal abscess)</a:t>
          </a:r>
        </a:p>
        <a:p>
          <a:r>
            <a:rPr lang="en-US" dirty="0" smtClean="0"/>
            <a:t>. </a:t>
          </a:r>
          <a:r>
            <a:rPr lang="en-US" dirty="0" smtClean="0"/>
            <a:t>Exceeds </a:t>
          </a:r>
          <a:r>
            <a:rPr lang="en-US" dirty="0" smtClean="0"/>
            <a:t>periosteum ( sinus tract, septic arthritis</a:t>
          </a:r>
          <a:endParaRPr lang="en-US" dirty="0"/>
        </a:p>
      </dgm:t>
    </dgm:pt>
    <dgm:pt modelId="{E438D5BE-7E08-4F85-A9DD-7CE086AEE3BD}" type="parTrans" cxnId="{3B04A517-E24D-40AC-A56D-D11100AB89F4}">
      <dgm:prSet/>
      <dgm:spPr/>
      <dgm:t>
        <a:bodyPr/>
        <a:lstStyle/>
        <a:p>
          <a:endParaRPr lang="en-US"/>
        </a:p>
      </dgm:t>
    </dgm:pt>
    <dgm:pt modelId="{0246D930-54C0-4FE2-B4B9-954D31C1FE8E}" type="sibTrans" cxnId="{3B04A517-E24D-40AC-A56D-D11100AB89F4}">
      <dgm:prSet/>
      <dgm:spPr/>
      <dgm:t>
        <a:bodyPr/>
        <a:lstStyle/>
        <a:p>
          <a:endParaRPr lang="en-US"/>
        </a:p>
      </dgm:t>
    </dgm:pt>
    <dgm:pt modelId="{8F0D456A-5E43-417A-8A4E-DAD440E0CF8F}">
      <dgm:prSet phldrT="[Text]"/>
      <dgm:spPr/>
      <dgm:t>
        <a:bodyPr/>
        <a:lstStyle/>
        <a:p>
          <a:r>
            <a:rPr lang="en-US" dirty="0" smtClean="0"/>
            <a:t>Intraosseous effect</a:t>
          </a:r>
        </a:p>
        <a:p>
          <a:r>
            <a:rPr lang="en-US" dirty="0" smtClean="0"/>
            <a:t>. Bone necrosis (</a:t>
          </a:r>
          <a:r>
            <a:rPr lang="en-US" dirty="0" err="1" smtClean="0"/>
            <a:t>Sequestrum</a:t>
          </a:r>
          <a:r>
            <a:rPr lang="en-US" dirty="0" smtClean="0"/>
            <a:t>)</a:t>
          </a:r>
        </a:p>
        <a:p>
          <a:r>
            <a:rPr lang="en-US" dirty="0" smtClean="0"/>
            <a:t>. Bone lysis (Brodie’s abscess)</a:t>
          </a:r>
        </a:p>
        <a:p>
          <a:r>
            <a:rPr lang="en-US" dirty="0" smtClean="0"/>
            <a:t>. </a:t>
          </a:r>
          <a:r>
            <a:rPr lang="en-US" dirty="0" err="1" smtClean="0"/>
            <a:t>Involucrum</a:t>
          </a:r>
          <a:r>
            <a:rPr lang="en-US" dirty="0" smtClean="0"/>
            <a:t> ( new bone formation)</a:t>
          </a:r>
          <a:endParaRPr lang="en-US" dirty="0"/>
        </a:p>
      </dgm:t>
    </dgm:pt>
    <dgm:pt modelId="{FFF30B12-2265-4AD3-B59A-A5E9FDF55956}" type="parTrans" cxnId="{D3E4FC98-009C-4320-A211-8A7E8B724E40}">
      <dgm:prSet/>
      <dgm:spPr/>
      <dgm:t>
        <a:bodyPr/>
        <a:lstStyle/>
        <a:p>
          <a:endParaRPr lang="en-US"/>
        </a:p>
      </dgm:t>
    </dgm:pt>
    <dgm:pt modelId="{0847952B-BE9B-46EB-9B9B-C374E66AA6E4}" type="sibTrans" cxnId="{D3E4FC98-009C-4320-A211-8A7E8B724E40}">
      <dgm:prSet/>
      <dgm:spPr/>
      <dgm:t>
        <a:bodyPr/>
        <a:lstStyle/>
        <a:p>
          <a:endParaRPr lang="en-US"/>
        </a:p>
      </dgm:t>
    </dgm:pt>
    <dgm:pt modelId="{8B313B93-028F-484D-8750-670CA2F95421}" type="pres">
      <dgm:prSet presAssocID="{3832AA1B-333D-4E86-95FF-84971DB29F1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10C6DC3-C5B4-4B6F-9C55-450ED9F83AD9}" type="pres">
      <dgm:prSet presAssocID="{3832AA1B-333D-4E86-95FF-84971DB29F19}" presName="dummyMaxCanvas" presStyleCnt="0">
        <dgm:presLayoutVars/>
      </dgm:prSet>
      <dgm:spPr/>
    </dgm:pt>
    <dgm:pt modelId="{F7A24DA0-8DF8-41B3-8ECC-7A7E4804C80C}" type="pres">
      <dgm:prSet presAssocID="{3832AA1B-333D-4E86-95FF-84971DB29F19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860412-60D7-4D03-82D2-B8549320ED09}" type="pres">
      <dgm:prSet presAssocID="{3832AA1B-333D-4E86-95FF-84971DB29F19}" presName="ThreeNodes_2" presStyleLbl="node1" presStyleIdx="1" presStyleCnt="3" custLinFactNeighborX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AEEE09-2055-429D-A4C2-FB8EDE60B822}" type="pres">
      <dgm:prSet presAssocID="{3832AA1B-333D-4E86-95FF-84971DB29F19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0456E4-0B11-43FB-B555-9A3A45287024}" type="pres">
      <dgm:prSet presAssocID="{3832AA1B-333D-4E86-95FF-84971DB29F19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D56879-1A81-4983-9EAC-8130C291CA5C}" type="pres">
      <dgm:prSet presAssocID="{3832AA1B-333D-4E86-95FF-84971DB29F19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AC4E61-68F4-4430-8637-A05AB3AC5A23}" type="pres">
      <dgm:prSet presAssocID="{3832AA1B-333D-4E86-95FF-84971DB29F19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45E773-462C-4E91-AC36-3992005BB508}" type="pres">
      <dgm:prSet presAssocID="{3832AA1B-333D-4E86-95FF-84971DB29F19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31C745-D074-45F2-B1F6-24DABC1268C0}" type="pres">
      <dgm:prSet presAssocID="{3832AA1B-333D-4E86-95FF-84971DB29F19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FFFC999-7C81-45C0-A9E3-D136413757CB}" type="presOf" srcId="{73EA5EA5-BE51-4F4B-8D06-18C1C69E27BF}" destId="{BA45E773-462C-4E91-AC36-3992005BB508}" srcOrd="1" destOrd="0" presId="urn:microsoft.com/office/officeart/2005/8/layout/vProcess5"/>
    <dgm:cxn modelId="{4D8DC049-688E-45C0-AE92-02D69FEFD15F}" type="presOf" srcId="{EB3D5E14-EB95-426D-9482-078070CF7B47}" destId="{F7A24DA0-8DF8-41B3-8ECC-7A7E4804C80C}" srcOrd="0" destOrd="0" presId="urn:microsoft.com/office/officeart/2005/8/layout/vProcess5"/>
    <dgm:cxn modelId="{9AFD1425-06C2-4981-A9A4-81446B5EB95D}" type="presOf" srcId="{8F0D456A-5E43-417A-8A4E-DAD440E0CF8F}" destId="{74AEEE09-2055-429D-A4C2-FB8EDE60B822}" srcOrd="0" destOrd="0" presId="urn:microsoft.com/office/officeart/2005/8/layout/vProcess5"/>
    <dgm:cxn modelId="{C584C631-98B3-41D1-A2F1-3A47F558C944}" srcId="{3832AA1B-333D-4E86-95FF-84971DB29F19}" destId="{EB3D5E14-EB95-426D-9482-078070CF7B47}" srcOrd="0" destOrd="0" parTransId="{39DEE9E9-86BF-488A-B70B-E6B6D15B24AA}" sibTransId="{81383017-2CBD-492F-B7C4-7EFE4A709008}"/>
    <dgm:cxn modelId="{B25B5A4E-FB3E-4D7B-B8A4-738B7CEF4521}" type="presOf" srcId="{3832AA1B-333D-4E86-95FF-84971DB29F19}" destId="{8B313B93-028F-484D-8750-670CA2F95421}" srcOrd="0" destOrd="0" presId="urn:microsoft.com/office/officeart/2005/8/layout/vProcess5"/>
    <dgm:cxn modelId="{3B04A517-E24D-40AC-A56D-D11100AB89F4}" srcId="{3832AA1B-333D-4E86-95FF-84971DB29F19}" destId="{73EA5EA5-BE51-4F4B-8D06-18C1C69E27BF}" srcOrd="1" destOrd="0" parTransId="{E438D5BE-7E08-4F85-A9DD-7CE086AEE3BD}" sibTransId="{0246D930-54C0-4FE2-B4B9-954D31C1FE8E}"/>
    <dgm:cxn modelId="{A04AEA32-8823-43CB-BD76-2FC5DDE50911}" type="presOf" srcId="{0246D930-54C0-4FE2-B4B9-954D31C1FE8E}" destId="{78D56879-1A81-4983-9EAC-8130C291CA5C}" srcOrd="0" destOrd="0" presId="urn:microsoft.com/office/officeart/2005/8/layout/vProcess5"/>
    <dgm:cxn modelId="{09F84238-5835-474C-9F7A-FE9366F9E47D}" type="presOf" srcId="{81383017-2CBD-492F-B7C4-7EFE4A709008}" destId="{270456E4-0B11-43FB-B555-9A3A45287024}" srcOrd="0" destOrd="0" presId="urn:microsoft.com/office/officeart/2005/8/layout/vProcess5"/>
    <dgm:cxn modelId="{92623DCF-AE34-4F8D-AC0E-3D1B3278D1E8}" type="presOf" srcId="{8F0D456A-5E43-417A-8A4E-DAD440E0CF8F}" destId="{7E31C745-D074-45F2-B1F6-24DABC1268C0}" srcOrd="1" destOrd="0" presId="urn:microsoft.com/office/officeart/2005/8/layout/vProcess5"/>
    <dgm:cxn modelId="{0B52F25E-36A3-4AEE-95C6-75AEEF63DB0B}" type="presOf" srcId="{73EA5EA5-BE51-4F4B-8D06-18C1C69E27BF}" destId="{F2860412-60D7-4D03-82D2-B8549320ED09}" srcOrd="0" destOrd="0" presId="urn:microsoft.com/office/officeart/2005/8/layout/vProcess5"/>
    <dgm:cxn modelId="{BFA6B2DF-8A5B-49A0-ABBF-BF1DE9A6E19B}" type="presOf" srcId="{EB3D5E14-EB95-426D-9482-078070CF7B47}" destId="{C1AC4E61-68F4-4430-8637-A05AB3AC5A23}" srcOrd="1" destOrd="0" presId="urn:microsoft.com/office/officeart/2005/8/layout/vProcess5"/>
    <dgm:cxn modelId="{D3E4FC98-009C-4320-A211-8A7E8B724E40}" srcId="{3832AA1B-333D-4E86-95FF-84971DB29F19}" destId="{8F0D456A-5E43-417A-8A4E-DAD440E0CF8F}" srcOrd="2" destOrd="0" parTransId="{FFF30B12-2265-4AD3-B59A-A5E9FDF55956}" sibTransId="{0847952B-BE9B-46EB-9B9B-C374E66AA6E4}"/>
    <dgm:cxn modelId="{0C26A03A-9612-4816-B9D4-FD314CC458C8}" type="presParOf" srcId="{8B313B93-028F-484D-8750-670CA2F95421}" destId="{E10C6DC3-C5B4-4B6F-9C55-450ED9F83AD9}" srcOrd="0" destOrd="0" presId="urn:microsoft.com/office/officeart/2005/8/layout/vProcess5"/>
    <dgm:cxn modelId="{C1933BFA-FE77-4080-8D81-2336A74ABE11}" type="presParOf" srcId="{8B313B93-028F-484D-8750-670CA2F95421}" destId="{F7A24DA0-8DF8-41B3-8ECC-7A7E4804C80C}" srcOrd="1" destOrd="0" presId="urn:microsoft.com/office/officeart/2005/8/layout/vProcess5"/>
    <dgm:cxn modelId="{93562CAC-6A7E-4415-B0A8-8AB1B4801AAA}" type="presParOf" srcId="{8B313B93-028F-484D-8750-670CA2F95421}" destId="{F2860412-60D7-4D03-82D2-B8549320ED09}" srcOrd="2" destOrd="0" presId="urn:microsoft.com/office/officeart/2005/8/layout/vProcess5"/>
    <dgm:cxn modelId="{1538B7BE-3BEA-4D48-920F-5880382C5B24}" type="presParOf" srcId="{8B313B93-028F-484D-8750-670CA2F95421}" destId="{74AEEE09-2055-429D-A4C2-FB8EDE60B822}" srcOrd="3" destOrd="0" presId="urn:microsoft.com/office/officeart/2005/8/layout/vProcess5"/>
    <dgm:cxn modelId="{4B2A44AB-8114-4377-A419-E020A7EBAF94}" type="presParOf" srcId="{8B313B93-028F-484D-8750-670CA2F95421}" destId="{270456E4-0B11-43FB-B555-9A3A45287024}" srcOrd="4" destOrd="0" presId="urn:microsoft.com/office/officeart/2005/8/layout/vProcess5"/>
    <dgm:cxn modelId="{D2C11C30-7546-472D-A8D3-FBDD530275B8}" type="presParOf" srcId="{8B313B93-028F-484D-8750-670CA2F95421}" destId="{78D56879-1A81-4983-9EAC-8130C291CA5C}" srcOrd="5" destOrd="0" presId="urn:microsoft.com/office/officeart/2005/8/layout/vProcess5"/>
    <dgm:cxn modelId="{C74DF986-630A-4DA8-8DB8-AC70D864A9E0}" type="presParOf" srcId="{8B313B93-028F-484D-8750-670CA2F95421}" destId="{C1AC4E61-68F4-4430-8637-A05AB3AC5A23}" srcOrd="6" destOrd="0" presId="urn:microsoft.com/office/officeart/2005/8/layout/vProcess5"/>
    <dgm:cxn modelId="{611F4DE7-33CE-440A-99C1-D62859C25EE8}" type="presParOf" srcId="{8B313B93-028F-484D-8750-670CA2F95421}" destId="{BA45E773-462C-4E91-AC36-3992005BB508}" srcOrd="7" destOrd="0" presId="urn:microsoft.com/office/officeart/2005/8/layout/vProcess5"/>
    <dgm:cxn modelId="{4CBD218F-65D2-4774-8EE9-F767D22ACB6E}" type="presParOf" srcId="{8B313B93-028F-484D-8750-670CA2F95421}" destId="{7E31C745-D074-45F2-B1F6-24DABC1268C0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DAFED3-08E9-48DA-A44C-0E3474AC49B4}">
      <dsp:nvSpPr>
        <dsp:cNvPr id="0" name=""/>
        <dsp:cNvSpPr/>
      </dsp:nvSpPr>
      <dsp:spPr>
        <a:xfrm>
          <a:off x="0" y="119247"/>
          <a:ext cx="8708573" cy="505521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6EF599-ECF1-4317-8270-E654C2AA4ABC}">
      <dsp:nvSpPr>
        <dsp:cNvPr id="0" name=""/>
        <dsp:cNvSpPr/>
      </dsp:nvSpPr>
      <dsp:spPr>
        <a:xfrm>
          <a:off x="85654" y="-84001"/>
          <a:ext cx="7824127" cy="841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Source infection         organism enters bloodstream         infiltrates the bone marrow         localized	 systemic reaction.   </a:t>
          </a:r>
          <a:endParaRPr lang="en-US" sz="1200" kern="1200" dirty="0"/>
        </a:p>
      </dsp:txBody>
      <dsp:txXfrm>
        <a:off x="85654" y="-84001"/>
        <a:ext cx="7824127" cy="841525"/>
      </dsp:txXfrm>
    </dsp:sp>
    <dsp:sp modelId="{6CA865AB-8EE1-435E-B918-7224529EEEF0}">
      <dsp:nvSpPr>
        <dsp:cNvPr id="0" name=""/>
        <dsp:cNvSpPr/>
      </dsp:nvSpPr>
      <dsp:spPr>
        <a:xfrm>
          <a:off x="3855667" y="652712"/>
          <a:ext cx="126380" cy="1263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0A420E-556D-4ECC-AB8A-C257A3C78DBB}">
      <dsp:nvSpPr>
        <dsp:cNvPr id="0" name=""/>
        <dsp:cNvSpPr/>
      </dsp:nvSpPr>
      <dsp:spPr>
        <a:xfrm>
          <a:off x="0" y="0"/>
          <a:ext cx="4289348" cy="9928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Transmission and metaphysis stasis</a:t>
          </a:r>
        </a:p>
      </dsp:txBody>
      <dsp:txXfrm>
        <a:off x="29079" y="29079"/>
        <a:ext cx="3101857" cy="934662"/>
      </dsp:txXfrm>
    </dsp:sp>
    <dsp:sp modelId="{8BAEBF10-4360-4ACE-9770-70EE21AC7FF4}">
      <dsp:nvSpPr>
        <dsp:cNvPr id="0" name=""/>
        <dsp:cNvSpPr/>
      </dsp:nvSpPr>
      <dsp:spPr>
        <a:xfrm>
          <a:off x="320308" y="1130712"/>
          <a:ext cx="4289348" cy="9928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Acute inflammatory response</a:t>
          </a:r>
          <a:endParaRPr lang="en-US" sz="2600" kern="1200" dirty="0"/>
        </a:p>
      </dsp:txBody>
      <dsp:txXfrm>
        <a:off x="349387" y="1159791"/>
        <a:ext cx="3265548" cy="934662"/>
      </dsp:txXfrm>
    </dsp:sp>
    <dsp:sp modelId="{F6580DFF-42D3-4620-B5EF-7BDAD2F4B493}">
      <dsp:nvSpPr>
        <dsp:cNvPr id="0" name=""/>
        <dsp:cNvSpPr/>
      </dsp:nvSpPr>
      <dsp:spPr>
        <a:xfrm>
          <a:off x="640617" y="2261425"/>
          <a:ext cx="4289348" cy="9928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Increased intra-osseous pressure</a:t>
          </a:r>
          <a:endParaRPr lang="en-US" sz="2600" kern="1200" dirty="0"/>
        </a:p>
      </dsp:txBody>
      <dsp:txXfrm>
        <a:off x="669696" y="2290504"/>
        <a:ext cx="3265548" cy="934662"/>
      </dsp:txXfrm>
    </dsp:sp>
    <dsp:sp modelId="{82B90F70-4093-4EAD-9EF2-4AA01AA71B05}">
      <dsp:nvSpPr>
        <dsp:cNvPr id="0" name=""/>
        <dsp:cNvSpPr/>
      </dsp:nvSpPr>
      <dsp:spPr>
        <a:xfrm>
          <a:off x="960925" y="3392137"/>
          <a:ext cx="4289348" cy="9928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Venous stasis and thrombosis</a:t>
          </a:r>
          <a:endParaRPr lang="en-US" sz="2600" kern="1200" dirty="0"/>
        </a:p>
      </dsp:txBody>
      <dsp:txXfrm>
        <a:off x="990004" y="3421216"/>
        <a:ext cx="3265548" cy="934662"/>
      </dsp:txXfrm>
    </dsp:sp>
    <dsp:sp modelId="{2FB9BB32-363C-44CF-9B7B-9311BB989781}">
      <dsp:nvSpPr>
        <dsp:cNvPr id="0" name=""/>
        <dsp:cNvSpPr/>
      </dsp:nvSpPr>
      <dsp:spPr>
        <a:xfrm>
          <a:off x="1281234" y="4522850"/>
          <a:ext cx="4289348" cy="9928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Infection seeding</a:t>
          </a:r>
          <a:endParaRPr lang="en-US" sz="2600" kern="1200" dirty="0"/>
        </a:p>
      </dsp:txBody>
      <dsp:txXfrm>
        <a:off x="1310313" y="4551929"/>
        <a:ext cx="3265548" cy="934662"/>
      </dsp:txXfrm>
    </dsp:sp>
    <dsp:sp modelId="{06CE673F-2A53-4B9B-999D-EED8A6333CFA}">
      <dsp:nvSpPr>
        <dsp:cNvPr id="0" name=""/>
        <dsp:cNvSpPr/>
      </dsp:nvSpPr>
      <dsp:spPr>
        <a:xfrm>
          <a:off x="3644015" y="725310"/>
          <a:ext cx="645333" cy="64533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/>
        </a:p>
      </dsp:txBody>
      <dsp:txXfrm>
        <a:off x="3789215" y="725310"/>
        <a:ext cx="354933" cy="485613"/>
      </dsp:txXfrm>
    </dsp:sp>
    <dsp:sp modelId="{86A6DFBD-6300-46A3-B7CF-B896D4C04B72}">
      <dsp:nvSpPr>
        <dsp:cNvPr id="0" name=""/>
        <dsp:cNvSpPr/>
      </dsp:nvSpPr>
      <dsp:spPr>
        <a:xfrm>
          <a:off x="3964323" y="1856023"/>
          <a:ext cx="645333" cy="64533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/>
        </a:p>
      </dsp:txBody>
      <dsp:txXfrm>
        <a:off x="4109523" y="1856023"/>
        <a:ext cx="354933" cy="485613"/>
      </dsp:txXfrm>
    </dsp:sp>
    <dsp:sp modelId="{FD018082-622C-4FE5-819F-0E539CAB78BA}">
      <dsp:nvSpPr>
        <dsp:cNvPr id="0" name=""/>
        <dsp:cNvSpPr/>
      </dsp:nvSpPr>
      <dsp:spPr>
        <a:xfrm>
          <a:off x="4284632" y="2970188"/>
          <a:ext cx="645333" cy="64533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/>
        </a:p>
      </dsp:txBody>
      <dsp:txXfrm>
        <a:off x="4429832" y="2970188"/>
        <a:ext cx="354933" cy="485613"/>
      </dsp:txXfrm>
    </dsp:sp>
    <dsp:sp modelId="{5CA2DE07-1A3D-480F-820B-F77D2813F446}">
      <dsp:nvSpPr>
        <dsp:cNvPr id="0" name=""/>
        <dsp:cNvSpPr/>
      </dsp:nvSpPr>
      <dsp:spPr>
        <a:xfrm>
          <a:off x="4604940" y="4111932"/>
          <a:ext cx="645333" cy="64533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/>
        </a:p>
      </dsp:txBody>
      <dsp:txXfrm>
        <a:off x="4750140" y="4111932"/>
        <a:ext cx="354933" cy="48561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A24DA0-8DF8-41B3-8ECC-7A7E4804C80C}">
      <dsp:nvSpPr>
        <dsp:cNvPr id="0" name=""/>
        <dsp:cNvSpPr/>
      </dsp:nvSpPr>
      <dsp:spPr>
        <a:xfrm>
          <a:off x="0" y="0"/>
          <a:ext cx="5098324" cy="13054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Vertical seeding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. Toward epiphysis ( neonatal septic arthritis)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. Toward diaphysis</a:t>
          </a:r>
          <a:endParaRPr lang="en-US" sz="1500" kern="1200" dirty="0"/>
        </a:p>
      </dsp:txBody>
      <dsp:txXfrm>
        <a:off x="38234" y="38234"/>
        <a:ext cx="3689694" cy="1228933"/>
      </dsp:txXfrm>
    </dsp:sp>
    <dsp:sp modelId="{F2860412-60D7-4D03-82D2-B8549320ED09}">
      <dsp:nvSpPr>
        <dsp:cNvPr id="0" name=""/>
        <dsp:cNvSpPr/>
      </dsp:nvSpPr>
      <dsp:spPr>
        <a:xfrm>
          <a:off x="449852" y="1522968"/>
          <a:ext cx="5098324" cy="13054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Horizontal seeding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. Toward periosteum (sub periosteal abscess)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. </a:t>
          </a:r>
          <a:r>
            <a:rPr lang="en-US" sz="1500" kern="1200" dirty="0" smtClean="0"/>
            <a:t>Exceeds </a:t>
          </a:r>
          <a:r>
            <a:rPr lang="en-US" sz="1500" kern="1200" dirty="0" smtClean="0"/>
            <a:t>periosteum ( sinus tract, septic arthritis</a:t>
          </a:r>
          <a:endParaRPr lang="en-US" sz="1500" kern="1200" dirty="0"/>
        </a:p>
      </dsp:txBody>
      <dsp:txXfrm>
        <a:off x="488086" y="1561202"/>
        <a:ext cx="3723493" cy="1228933"/>
      </dsp:txXfrm>
    </dsp:sp>
    <dsp:sp modelId="{74AEEE09-2055-429D-A4C2-FB8EDE60B822}">
      <dsp:nvSpPr>
        <dsp:cNvPr id="0" name=""/>
        <dsp:cNvSpPr/>
      </dsp:nvSpPr>
      <dsp:spPr>
        <a:xfrm>
          <a:off x="899704" y="3045936"/>
          <a:ext cx="5098324" cy="13054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Intraosseous effect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. Bone necrosis (</a:t>
          </a:r>
          <a:r>
            <a:rPr lang="en-US" sz="1500" kern="1200" dirty="0" err="1" smtClean="0"/>
            <a:t>Sequestrum</a:t>
          </a:r>
          <a:r>
            <a:rPr lang="en-US" sz="1500" kern="1200" dirty="0" smtClean="0"/>
            <a:t>)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. Bone lysis (Brodie’s abscess)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. </a:t>
          </a:r>
          <a:r>
            <a:rPr lang="en-US" sz="1500" kern="1200" dirty="0" err="1" smtClean="0"/>
            <a:t>Involucrum</a:t>
          </a:r>
          <a:r>
            <a:rPr lang="en-US" sz="1500" kern="1200" dirty="0" smtClean="0"/>
            <a:t> ( new bone formation)</a:t>
          </a:r>
          <a:endParaRPr lang="en-US" sz="1500" kern="1200" dirty="0"/>
        </a:p>
      </dsp:txBody>
      <dsp:txXfrm>
        <a:off x="937938" y="3084170"/>
        <a:ext cx="3723493" cy="1228933"/>
      </dsp:txXfrm>
    </dsp:sp>
    <dsp:sp modelId="{270456E4-0B11-43FB-B555-9A3A45287024}">
      <dsp:nvSpPr>
        <dsp:cNvPr id="0" name=""/>
        <dsp:cNvSpPr/>
      </dsp:nvSpPr>
      <dsp:spPr>
        <a:xfrm>
          <a:off x="4249813" y="989929"/>
          <a:ext cx="848510" cy="84851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4440728" y="989929"/>
        <a:ext cx="466680" cy="638504"/>
      </dsp:txXfrm>
    </dsp:sp>
    <dsp:sp modelId="{78D56879-1A81-4983-9EAC-8130C291CA5C}">
      <dsp:nvSpPr>
        <dsp:cNvPr id="0" name=""/>
        <dsp:cNvSpPr/>
      </dsp:nvSpPr>
      <dsp:spPr>
        <a:xfrm>
          <a:off x="4699665" y="2504195"/>
          <a:ext cx="848510" cy="84851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4890580" y="2504195"/>
        <a:ext cx="466680" cy="6385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B2607-86B6-463E-A8BD-BEB4606E4931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BD01D-196C-4137-BA61-177B84C8C95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217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B2607-86B6-463E-A8BD-BEB4606E4931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BD01D-196C-4137-BA61-177B84C8C9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607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B2607-86B6-463E-A8BD-BEB4606E4931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BD01D-196C-4137-BA61-177B84C8C9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12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B2607-86B6-463E-A8BD-BEB4606E4931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BD01D-196C-4137-BA61-177B84C8C9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211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B2607-86B6-463E-A8BD-BEB4606E4931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BD01D-196C-4137-BA61-177B84C8C95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3657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B2607-86B6-463E-A8BD-BEB4606E4931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BD01D-196C-4137-BA61-177B84C8C9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376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B2607-86B6-463E-A8BD-BEB4606E4931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BD01D-196C-4137-BA61-177B84C8C9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358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B2607-86B6-463E-A8BD-BEB4606E4931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BD01D-196C-4137-BA61-177B84C8C9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890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B2607-86B6-463E-A8BD-BEB4606E4931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BD01D-196C-4137-BA61-177B84C8C9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765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8FB2607-86B6-463E-A8BD-BEB4606E4931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26BD01D-196C-4137-BA61-177B84C8C9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229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B2607-86B6-463E-A8BD-BEB4606E4931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BD01D-196C-4137-BA61-177B84C8C9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059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8FB2607-86B6-463E-A8BD-BEB4606E4931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26BD01D-196C-4137-BA61-177B84C8C952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9398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image" Target="../media/image2.png"/><Relationship Id="rId3" Type="http://schemas.openxmlformats.org/officeDocument/2006/relationships/audio" Target="../media/media10.m4a"/><Relationship Id="rId7" Type="http://schemas.openxmlformats.org/officeDocument/2006/relationships/diagramLayout" Target="../diagrams/layout2.xml"/><Relationship Id="rId12" Type="http://schemas.openxmlformats.org/officeDocument/2006/relationships/image" Target="../media/image6.png"/><Relationship Id="rId2" Type="http://schemas.microsoft.com/office/2007/relationships/media" Target="../media/media10.m4a"/><Relationship Id="rId1" Type="http://schemas.openxmlformats.org/officeDocument/2006/relationships/tags" Target="../tags/tag4.xml"/><Relationship Id="rId6" Type="http://schemas.openxmlformats.org/officeDocument/2006/relationships/diagramData" Target="../diagrams/data2.xml"/><Relationship Id="rId11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diagramDrawing" Target="../diagrams/drawing2.xml"/><Relationship Id="rId4" Type="http://schemas.openxmlformats.org/officeDocument/2006/relationships/slideLayout" Target="../slideLayouts/slideLayout2.xml"/><Relationship Id="rId9" Type="http://schemas.openxmlformats.org/officeDocument/2006/relationships/diagramColors" Target="../diagrams/colors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13" Type="http://schemas.openxmlformats.org/officeDocument/2006/relationships/image" Target="../media/image10.png"/><Relationship Id="rId3" Type="http://schemas.openxmlformats.org/officeDocument/2006/relationships/audio" Target="../media/media11.m4a"/><Relationship Id="rId7" Type="http://schemas.openxmlformats.org/officeDocument/2006/relationships/diagramQuickStyle" Target="../diagrams/quickStyle3.xml"/><Relationship Id="rId12" Type="http://schemas.openxmlformats.org/officeDocument/2006/relationships/image" Target="../media/image9.png"/><Relationship Id="rId2" Type="http://schemas.microsoft.com/office/2007/relationships/media" Target="../media/media11.m4a"/><Relationship Id="rId1" Type="http://schemas.openxmlformats.org/officeDocument/2006/relationships/tags" Target="../tags/tag5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8.png"/><Relationship Id="rId5" Type="http://schemas.openxmlformats.org/officeDocument/2006/relationships/diagramData" Target="../diagrams/data3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3.xml"/><Relationship Id="rId1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2.m4a"/><Relationship Id="rId7" Type="http://schemas.openxmlformats.org/officeDocument/2006/relationships/image" Target="../media/image13.png"/><Relationship Id="rId2" Type="http://schemas.microsoft.com/office/2007/relationships/media" Target="../media/media12.m4a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14.emf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7" Type="http://schemas.openxmlformats.org/officeDocument/2006/relationships/image" Target="../media/image2.png"/><Relationship Id="rId2" Type="http://schemas.microsoft.com/office/2007/relationships/media" Target="../media/media18.m4a"/><Relationship Id="rId1" Type="http://schemas.openxmlformats.org/officeDocument/2006/relationships/tags" Target="../tags/tag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1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7" Type="http://schemas.openxmlformats.org/officeDocument/2006/relationships/image" Target="../media/image2.png"/><Relationship Id="rId2" Type="http://schemas.microsoft.com/office/2007/relationships/media" Target="../media/media23.m4a"/><Relationship Id="rId1" Type="http://schemas.openxmlformats.org/officeDocument/2006/relationships/tags" Target="../tags/tag1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1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1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1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image" Target="../media/image2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audio" Target="../media/media3.m4a"/><Relationship Id="rId7" Type="http://schemas.openxmlformats.org/officeDocument/2006/relationships/diagramQuickStyle" Target="../diagrams/quickStyle1.xml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2.png"/><Relationship Id="rId5" Type="http://schemas.openxmlformats.org/officeDocument/2006/relationships/diagramData" Target="../diagrams/data1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media29.m4a"/><Relationship Id="rId7" Type="http://schemas.openxmlformats.org/officeDocument/2006/relationships/image" Target="../media/image24.jpeg"/><Relationship Id="rId12" Type="http://schemas.openxmlformats.org/officeDocument/2006/relationships/image" Target="../media/image2.png"/><Relationship Id="rId2" Type="http://schemas.microsoft.com/office/2007/relationships/media" Target="../media/media29.m4a"/><Relationship Id="rId1" Type="http://schemas.openxmlformats.org/officeDocument/2006/relationships/tags" Target="../tags/tag20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2" Type="http://schemas.microsoft.com/office/2007/relationships/media" Target="../media/media30.m4a"/><Relationship Id="rId1" Type="http://schemas.openxmlformats.org/officeDocument/2006/relationships/tags" Target="../tags/tag2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m4a"/><Relationship Id="rId2" Type="http://schemas.microsoft.com/office/2007/relationships/media" Target="../media/media31.m4a"/><Relationship Id="rId1" Type="http://schemas.openxmlformats.org/officeDocument/2006/relationships/tags" Target="../tags/tag2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m4a"/><Relationship Id="rId2" Type="http://schemas.microsoft.com/office/2007/relationships/media" Target="../media/media32.m4a"/><Relationship Id="rId1" Type="http://schemas.openxmlformats.org/officeDocument/2006/relationships/tags" Target="../tags/tag2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Osteomyelitis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Dr. Monther Gharaibeh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04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77"/>
    </mc:Choice>
    <mc:Fallback>
      <p:transition spd="slow" advTm="20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2022" y="-100489"/>
            <a:ext cx="2424499" cy="3582353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320179607"/>
              </p:ext>
            </p:extLst>
          </p:nvPr>
        </p:nvGraphicFramePr>
        <p:xfrm>
          <a:off x="420914" y="1259597"/>
          <a:ext cx="5570583" cy="55156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64074" y="3803196"/>
            <a:ext cx="4516863" cy="3054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85500" y="2287385"/>
            <a:ext cx="2182041" cy="34600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0914" y="243840"/>
            <a:ext cx="25521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Pathophysiology</a:t>
            </a:r>
            <a:endParaRPr lang="en-US" sz="28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4205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916"/>
    </mc:Choice>
    <mc:Fallback>
      <p:transition spd="slow" advTm="138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Graphic spid="5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5521901"/>
              </p:ext>
            </p:extLst>
          </p:nvPr>
        </p:nvGraphicFramePr>
        <p:xfrm>
          <a:off x="507274" y="1050562"/>
          <a:ext cx="5998029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15707" y="303983"/>
            <a:ext cx="1400175" cy="2000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46027" y="1678985"/>
            <a:ext cx="1333500" cy="21240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33472" y="3135221"/>
            <a:ext cx="1476375" cy="18764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49056" y="4788489"/>
            <a:ext cx="1133475" cy="170497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0318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900"/>
    </mc:Choice>
    <mc:Fallback>
      <p:transition spd="slow" advTm="155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515" y="1364660"/>
            <a:ext cx="4861747" cy="4590704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748" y="1364660"/>
            <a:ext cx="2543175" cy="45815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3699" y="1513830"/>
            <a:ext cx="3658553" cy="428318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7811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275"/>
    </mc:Choice>
    <mc:Fallback>
      <p:transition spd="slow" advTm="71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4572" y="2278471"/>
            <a:ext cx="3730256" cy="4351338"/>
          </a:xfrm>
        </p:spPr>
        <p:txBody>
          <a:bodyPr/>
          <a:lstStyle/>
          <a:p>
            <a:r>
              <a:rPr lang="en-US" dirty="0" smtClean="0"/>
              <a:t>Necrotic bone tissue (</a:t>
            </a:r>
            <a:r>
              <a:rPr lang="en-US" b="1" dirty="0" err="1" smtClean="0">
                <a:solidFill>
                  <a:srgbClr val="FF0000"/>
                </a:solidFill>
              </a:rPr>
              <a:t>Sequestrum</a:t>
            </a:r>
            <a:r>
              <a:rPr lang="en-US" dirty="0" smtClean="0"/>
              <a:t>) is surround by a rim, or shell of new healthy bone (</a:t>
            </a:r>
            <a:r>
              <a:rPr lang="en-US" b="1" dirty="0" err="1" smtClean="0">
                <a:solidFill>
                  <a:srgbClr val="92D050"/>
                </a:solidFill>
              </a:rPr>
              <a:t>involucrum</a:t>
            </a:r>
            <a:r>
              <a:rPr lang="en-US" dirty="0"/>
              <a:t>)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043" y="595423"/>
            <a:ext cx="5665990" cy="5938284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4458789" y="1393371"/>
            <a:ext cx="687977" cy="1010195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000104" y="2651760"/>
            <a:ext cx="687977" cy="101019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2449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09"/>
    </mc:Choice>
    <mc:Fallback>
      <p:transition spd="slow" advTm="25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Clinical Presentation of acute OM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6949" y="1863151"/>
            <a:ext cx="6122126" cy="4023360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r>
              <a:rPr lang="en-US" sz="1800" b="1" dirty="0"/>
              <a:t>History</a:t>
            </a:r>
          </a:p>
          <a:p>
            <a:pPr fontAlgn="base"/>
            <a:r>
              <a:rPr lang="en-US" sz="1800" dirty="0"/>
              <a:t>limb pain</a:t>
            </a:r>
          </a:p>
          <a:p>
            <a:pPr fontAlgn="base"/>
            <a:r>
              <a:rPr lang="en-US" sz="1800" dirty="0"/>
              <a:t>recent local infection or </a:t>
            </a:r>
            <a:r>
              <a:rPr lang="en-US" sz="1800" dirty="0" smtClean="0"/>
              <a:t>trauma</a:t>
            </a:r>
            <a:endParaRPr lang="en-US" sz="1800" dirty="0"/>
          </a:p>
          <a:p>
            <a:pPr fontAlgn="base"/>
            <a:r>
              <a:rPr lang="en-US" sz="1800" dirty="0"/>
              <a:t>ask about prior antibiotic use, as it may mask symptoms</a:t>
            </a:r>
          </a:p>
          <a:p>
            <a:pPr fontAlgn="base"/>
            <a:endParaRPr lang="en-US" sz="1800" dirty="0" smtClean="0"/>
          </a:p>
          <a:p>
            <a:pPr marL="0" indent="0" fontAlgn="base">
              <a:buNone/>
            </a:pPr>
            <a:r>
              <a:rPr lang="en-US" sz="1800" b="1" dirty="0" smtClean="0"/>
              <a:t>Symptoms</a:t>
            </a:r>
            <a:endParaRPr lang="en-US" sz="1800" b="1" dirty="0"/>
          </a:p>
          <a:p>
            <a:pPr fontAlgn="base"/>
            <a:r>
              <a:rPr lang="en-US" sz="1800" dirty="0"/>
              <a:t>limp or refusal to bear weight</a:t>
            </a:r>
          </a:p>
          <a:p>
            <a:pPr fontAlgn="base"/>
            <a:r>
              <a:rPr lang="en-US" sz="1800" dirty="0"/>
              <a:t>generally not toxic appearing</a:t>
            </a:r>
          </a:p>
          <a:p>
            <a:pPr fontAlgn="base"/>
            <a:r>
              <a:rPr lang="en-US" sz="1800" dirty="0"/>
              <a:t>+/- fever</a:t>
            </a:r>
          </a:p>
          <a:p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7637417" y="1654628"/>
            <a:ext cx="36227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endParaRPr lang="en-US" dirty="0"/>
          </a:p>
          <a:p>
            <a:pPr fontAlgn="base"/>
            <a:r>
              <a:rPr lang="en-US" b="1" dirty="0"/>
              <a:t>Physical </a:t>
            </a:r>
            <a:r>
              <a:rPr lang="en-US" b="1" dirty="0" smtClean="0"/>
              <a:t>exam</a:t>
            </a:r>
          </a:p>
          <a:p>
            <a:pPr fontAlgn="base"/>
            <a:endParaRPr lang="en-US" dirty="0"/>
          </a:p>
          <a:p>
            <a:pPr fontAlgn="base"/>
            <a:r>
              <a:rPr lang="en-US" dirty="0"/>
              <a:t>inspection &amp; palpation</a:t>
            </a:r>
          </a:p>
          <a:p>
            <a:pPr fontAlgn="base"/>
            <a:r>
              <a:rPr lang="en-US" dirty="0"/>
              <a:t>edematous, warm, swollen, tender limb</a:t>
            </a:r>
          </a:p>
          <a:p>
            <a:pPr fontAlgn="base"/>
            <a:endParaRPr lang="en-US" dirty="0" smtClean="0"/>
          </a:p>
          <a:p>
            <a:pPr fontAlgn="base"/>
            <a:r>
              <a:rPr lang="en-US" dirty="0" smtClean="0"/>
              <a:t>evaluate </a:t>
            </a:r>
            <a:r>
              <a:rPr lang="en-US" dirty="0"/>
              <a:t>for point tenderness </a:t>
            </a:r>
          </a:p>
          <a:p>
            <a:pPr fontAlgn="base"/>
            <a:r>
              <a:rPr lang="en-US" dirty="0"/>
              <a:t>range of motion: restricted motion due to pain</a:t>
            </a:r>
          </a:p>
          <a:p>
            <a:pPr fontAlgn="base"/>
            <a:endParaRPr lang="en-US" dirty="0" smtClean="0"/>
          </a:p>
          <a:p>
            <a:pPr fontAlgn="base"/>
            <a:r>
              <a:rPr lang="en-US" dirty="0" err="1" smtClean="0"/>
              <a:t>Pseudoparalysis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3396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833"/>
    </mc:Choice>
    <mc:Fallback>
      <p:transition spd="slow" advTm="90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Differential Diagnosis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1816526"/>
              </p:ext>
            </p:extLst>
          </p:nvPr>
        </p:nvGraphicFramePr>
        <p:xfrm>
          <a:off x="838200" y="2713900"/>
          <a:ext cx="10515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1065708323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1990470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DDx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Findings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8409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Cellulitis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Superficial erythema, edema,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lymphangitis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13423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Sickle crisis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Moderate</a:t>
                      </a:r>
                      <a:r>
                        <a:rPr lang="en-US" baseline="0" dirty="0" smtClean="0"/>
                        <a:t> to sever pain, possible salmonella OM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8463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Rheumatic fever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Gradual onset, </a:t>
                      </a:r>
                      <a:r>
                        <a:rPr lang="en-US" dirty="0" err="1" smtClean="0"/>
                        <a:t>polyarticular</a:t>
                      </a:r>
                      <a:r>
                        <a:rPr lang="en-US" dirty="0" smtClean="0"/>
                        <a:t>, responds to NSAID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7538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Septic arthritis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**************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9926098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852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812"/>
    </mc:Choice>
    <mc:Fallback>
      <p:transition spd="slow" advTm="56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Investigations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Laboratory studies</a:t>
            </a:r>
          </a:p>
          <a:p>
            <a:r>
              <a:rPr lang="en-US" u="heavy" spc="15" dirty="0" smtClean="0">
                <a:solidFill>
                  <a:schemeClr val="tx1"/>
                </a:solidFill>
                <a:uFill>
                  <a:solidFill>
                    <a:srgbClr val="FC5A1A"/>
                  </a:solidFill>
                </a:uFill>
                <a:cs typeface="Microsoft Sans Serif"/>
              </a:rPr>
              <a:t>CBC</a:t>
            </a:r>
            <a:r>
              <a:rPr lang="en-US" spc="15" dirty="0" smtClean="0">
                <a:solidFill>
                  <a:schemeClr val="tx1"/>
                </a:solidFill>
                <a:cs typeface="Microsoft Sans Serif"/>
              </a:rPr>
              <a:t>:</a:t>
            </a:r>
            <a:r>
              <a:rPr lang="en-US" spc="25" dirty="0" smtClean="0">
                <a:solidFill>
                  <a:schemeClr val="tx1"/>
                </a:solidFill>
                <a:cs typeface="Microsoft Sans Serif"/>
              </a:rPr>
              <a:t> </a:t>
            </a:r>
            <a:r>
              <a:rPr lang="en-US" u="heavy" spc="10" dirty="0" smtClean="0">
                <a:solidFill>
                  <a:schemeClr val="tx1"/>
                </a:solidFill>
                <a:uFill>
                  <a:solidFill>
                    <a:srgbClr val="FC5A1A"/>
                  </a:solidFill>
                </a:uFill>
                <a:cs typeface="Microsoft Sans Serif"/>
              </a:rPr>
              <a:t>thrombocytosis</a:t>
            </a:r>
            <a:r>
              <a:rPr lang="en-US" spc="10" dirty="0" smtClean="0">
                <a:solidFill>
                  <a:schemeClr val="tx1"/>
                </a:solidFill>
                <a:cs typeface="Microsoft Sans Serif"/>
              </a:rPr>
              <a:t>,</a:t>
            </a:r>
            <a:r>
              <a:rPr lang="en-US" spc="25" dirty="0" smtClean="0">
                <a:solidFill>
                  <a:schemeClr val="tx1"/>
                </a:solidFill>
                <a:cs typeface="Microsoft Sans Serif"/>
              </a:rPr>
              <a:t> </a:t>
            </a:r>
            <a:r>
              <a:rPr lang="en-US" spc="5" dirty="0" smtClean="0">
                <a:solidFill>
                  <a:schemeClr val="tx1"/>
                </a:solidFill>
                <a:cs typeface="Microsoft Sans Serif"/>
              </a:rPr>
              <a:t>possible</a:t>
            </a:r>
            <a:r>
              <a:rPr lang="en-US" spc="20" dirty="0" smtClean="0">
                <a:solidFill>
                  <a:schemeClr val="tx1"/>
                </a:solidFill>
                <a:cs typeface="Microsoft Sans Serif"/>
              </a:rPr>
              <a:t> </a:t>
            </a:r>
            <a:r>
              <a:rPr lang="en-US" u="heavy" spc="5" dirty="0" smtClean="0">
                <a:solidFill>
                  <a:schemeClr val="tx1"/>
                </a:solidFill>
                <a:uFill>
                  <a:solidFill>
                    <a:srgbClr val="FC5A1A"/>
                  </a:solidFill>
                </a:uFill>
                <a:cs typeface="Microsoft Sans Serif"/>
              </a:rPr>
              <a:t>leukocytosis</a:t>
            </a:r>
            <a:endParaRPr lang="en-US" dirty="0" smtClean="0">
              <a:solidFill>
                <a:schemeClr val="tx1"/>
              </a:solidFill>
              <a:cs typeface="Microsoft Sans Serif"/>
            </a:endParaRPr>
          </a:p>
          <a:p>
            <a:pPr marL="248285" indent="-236220">
              <a:lnSpc>
                <a:spcPct val="100000"/>
              </a:lnSpc>
              <a:spcBef>
                <a:spcPts val="130"/>
              </a:spcBef>
              <a:tabLst>
                <a:tab pos="248285" algn="l"/>
                <a:tab pos="248920" algn="l"/>
              </a:tabLst>
            </a:pPr>
            <a:r>
              <a:rPr lang="en-US" u="heavy" spc="10" dirty="0" smtClean="0">
                <a:solidFill>
                  <a:schemeClr val="tx1"/>
                </a:solidFill>
                <a:uFill>
                  <a:solidFill>
                    <a:srgbClr val="FC5A1A"/>
                  </a:solidFill>
                </a:uFill>
                <a:cs typeface="Microsoft Sans Serif"/>
              </a:rPr>
              <a:t>Inflammatory</a:t>
            </a:r>
            <a:r>
              <a:rPr lang="en-US" u="heavy" spc="30" dirty="0" smtClean="0">
                <a:solidFill>
                  <a:schemeClr val="tx1"/>
                </a:solidFill>
                <a:uFill>
                  <a:solidFill>
                    <a:srgbClr val="FC5A1A"/>
                  </a:solidFill>
                </a:uFill>
                <a:cs typeface="Microsoft Sans Serif"/>
              </a:rPr>
              <a:t> </a:t>
            </a:r>
            <a:r>
              <a:rPr lang="en-US" u="heavy" spc="10" dirty="0" smtClean="0">
                <a:solidFill>
                  <a:schemeClr val="tx1"/>
                </a:solidFill>
                <a:uFill>
                  <a:solidFill>
                    <a:srgbClr val="FC5A1A"/>
                  </a:solidFill>
                </a:uFill>
                <a:cs typeface="Microsoft Sans Serif"/>
              </a:rPr>
              <a:t>markers</a:t>
            </a:r>
            <a:r>
              <a:rPr lang="en-US" spc="10" dirty="0" smtClean="0">
                <a:solidFill>
                  <a:schemeClr val="tx1"/>
                </a:solidFill>
                <a:cs typeface="Microsoft Sans Serif"/>
              </a:rPr>
              <a:t>:</a:t>
            </a:r>
            <a:r>
              <a:rPr lang="en-US" spc="30" dirty="0" smtClean="0">
                <a:solidFill>
                  <a:schemeClr val="tx1"/>
                </a:solidFill>
                <a:cs typeface="Microsoft Sans Serif"/>
              </a:rPr>
              <a:t> </a:t>
            </a:r>
          </a:p>
          <a:p>
            <a:pPr marL="926465" lvl="1" indent="-457200">
              <a:lnSpc>
                <a:spcPct val="100000"/>
              </a:lnSpc>
              <a:spcBef>
                <a:spcPts val="130"/>
              </a:spcBef>
              <a:buFont typeface="Courier New" panose="02070309020205020404" pitchFamily="49" charset="0"/>
              <a:buChar char="o"/>
              <a:tabLst>
                <a:tab pos="248285" algn="l"/>
                <a:tab pos="248920" algn="l"/>
              </a:tabLst>
            </a:pPr>
            <a:r>
              <a:rPr lang="en-US" spc="15" dirty="0" smtClean="0">
                <a:solidFill>
                  <a:schemeClr val="tx1"/>
                </a:solidFill>
                <a:cs typeface="Microsoft Sans Serif"/>
              </a:rPr>
              <a:t>Elevated CRP: indicator for treatment response</a:t>
            </a:r>
          </a:p>
          <a:p>
            <a:pPr marL="926465" lvl="1" indent="-457200">
              <a:lnSpc>
                <a:spcPct val="100000"/>
              </a:lnSpc>
              <a:spcBef>
                <a:spcPts val="130"/>
              </a:spcBef>
              <a:buFont typeface="Courier New" panose="02070309020205020404" pitchFamily="49" charset="0"/>
              <a:buChar char="o"/>
              <a:tabLst>
                <a:tab pos="248285" algn="l"/>
                <a:tab pos="248920" algn="l"/>
              </a:tabLst>
            </a:pPr>
            <a:r>
              <a:rPr lang="en-US" u="heavy" spc="15" dirty="0" smtClean="0">
                <a:solidFill>
                  <a:schemeClr val="tx1"/>
                </a:solidFill>
                <a:uFill>
                  <a:solidFill>
                    <a:srgbClr val="FC5A1A"/>
                  </a:solidFill>
                </a:uFill>
                <a:cs typeface="Microsoft Sans Serif"/>
              </a:rPr>
              <a:t>ESR</a:t>
            </a:r>
            <a:r>
              <a:rPr lang="en-US" spc="30" dirty="0" smtClean="0">
                <a:solidFill>
                  <a:schemeClr val="tx1"/>
                </a:solidFill>
                <a:cs typeface="Microsoft Sans Serif"/>
              </a:rPr>
              <a:t> </a:t>
            </a:r>
            <a:r>
              <a:rPr lang="en-US" spc="5" dirty="0" smtClean="0">
                <a:solidFill>
                  <a:schemeClr val="tx1"/>
                </a:solidFill>
                <a:cs typeface="Microsoft Sans Serif"/>
              </a:rPr>
              <a:t>(sensitive</a:t>
            </a:r>
            <a:r>
              <a:rPr lang="en-US" spc="35" dirty="0" smtClean="0">
                <a:solidFill>
                  <a:schemeClr val="tx1"/>
                </a:solidFill>
                <a:cs typeface="Microsoft Sans Serif"/>
              </a:rPr>
              <a:t> </a:t>
            </a:r>
            <a:r>
              <a:rPr lang="en-US" spc="10" dirty="0" smtClean="0">
                <a:solidFill>
                  <a:schemeClr val="tx1"/>
                </a:solidFill>
                <a:cs typeface="Microsoft Sans Serif"/>
              </a:rPr>
              <a:t>but</a:t>
            </a:r>
            <a:r>
              <a:rPr lang="en-US" spc="30" dirty="0" smtClean="0">
                <a:solidFill>
                  <a:schemeClr val="tx1"/>
                </a:solidFill>
                <a:cs typeface="Microsoft Sans Serif"/>
              </a:rPr>
              <a:t> </a:t>
            </a:r>
            <a:r>
              <a:rPr lang="en-US" spc="10" dirty="0" smtClean="0">
                <a:solidFill>
                  <a:schemeClr val="tx1"/>
                </a:solidFill>
                <a:cs typeface="Microsoft Sans Serif"/>
              </a:rPr>
              <a:t>not</a:t>
            </a:r>
            <a:r>
              <a:rPr lang="en-US" spc="30" dirty="0" smtClean="0">
                <a:solidFill>
                  <a:schemeClr val="tx1"/>
                </a:solidFill>
                <a:cs typeface="Microsoft Sans Serif"/>
              </a:rPr>
              <a:t> </a:t>
            </a:r>
            <a:r>
              <a:rPr lang="en-US" spc="5" dirty="0" smtClean="0">
                <a:solidFill>
                  <a:schemeClr val="tx1"/>
                </a:solidFill>
                <a:cs typeface="Microsoft Sans Serif"/>
              </a:rPr>
              <a:t>specific)</a:t>
            </a:r>
          </a:p>
          <a:p>
            <a:pPr marL="926465" lvl="1" indent="-457200">
              <a:lnSpc>
                <a:spcPct val="100000"/>
              </a:lnSpc>
              <a:spcBef>
                <a:spcPts val="130"/>
              </a:spcBef>
              <a:buFont typeface="Courier New" panose="02070309020205020404" pitchFamily="49" charset="0"/>
              <a:buChar char="o"/>
              <a:tabLst>
                <a:tab pos="248285" algn="l"/>
                <a:tab pos="248920" algn="l"/>
              </a:tabLst>
            </a:pPr>
            <a:r>
              <a:rPr lang="en-US" spc="5" dirty="0" err="1" smtClean="0">
                <a:solidFill>
                  <a:schemeClr val="tx1"/>
                </a:solidFill>
                <a:cs typeface="Microsoft Sans Serif"/>
              </a:rPr>
              <a:t>Procalcitonin</a:t>
            </a:r>
            <a:r>
              <a:rPr lang="en-US" spc="5" dirty="0" smtClean="0">
                <a:solidFill>
                  <a:schemeClr val="tx1"/>
                </a:solidFill>
                <a:cs typeface="Microsoft Sans Serif"/>
              </a:rPr>
              <a:t>: differentiate bacterial from viral </a:t>
            </a:r>
            <a:r>
              <a:rPr lang="en-US" spc="5" dirty="0" err="1" smtClean="0">
                <a:solidFill>
                  <a:schemeClr val="tx1"/>
                </a:solidFill>
                <a:cs typeface="Microsoft Sans Serif"/>
              </a:rPr>
              <a:t>inefction</a:t>
            </a:r>
            <a:endParaRPr lang="en-US" dirty="0" smtClean="0">
              <a:solidFill>
                <a:schemeClr val="tx1"/>
              </a:solidFill>
              <a:cs typeface="Microsoft Sans Serif"/>
            </a:endParaRPr>
          </a:p>
          <a:p>
            <a:pPr marL="248285" indent="-236220">
              <a:lnSpc>
                <a:spcPct val="100000"/>
              </a:lnSpc>
              <a:spcBef>
                <a:spcPts val="35"/>
              </a:spcBef>
              <a:tabLst>
                <a:tab pos="248285" algn="l"/>
                <a:tab pos="248920" algn="l"/>
              </a:tabLst>
            </a:pPr>
            <a:r>
              <a:rPr lang="en-US" u="heavy" spc="10" dirty="0" smtClean="0">
                <a:solidFill>
                  <a:schemeClr val="tx1"/>
                </a:solidFill>
                <a:uFill>
                  <a:solidFill>
                    <a:srgbClr val="FC5A1A"/>
                  </a:solidFill>
                </a:uFill>
                <a:cs typeface="Microsoft Sans Serif"/>
              </a:rPr>
              <a:t>Blood</a:t>
            </a:r>
            <a:r>
              <a:rPr lang="en-US" u="heavy" spc="30" dirty="0" smtClean="0">
                <a:solidFill>
                  <a:schemeClr val="tx1"/>
                </a:solidFill>
                <a:uFill>
                  <a:solidFill>
                    <a:srgbClr val="FC5A1A"/>
                  </a:solidFill>
                </a:uFill>
                <a:cs typeface="Microsoft Sans Serif"/>
              </a:rPr>
              <a:t> </a:t>
            </a:r>
            <a:r>
              <a:rPr lang="en-US" u="heavy" spc="5" dirty="0" smtClean="0">
                <a:solidFill>
                  <a:schemeClr val="tx1"/>
                </a:solidFill>
                <a:uFill>
                  <a:solidFill>
                    <a:srgbClr val="FC5A1A"/>
                  </a:solidFill>
                </a:uFill>
                <a:cs typeface="Microsoft Sans Serif"/>
              </a:rPr>
              <a:t>cultures:</a:t>
            </a:r>
            <a:r>
              <a:rPr lang="en-US" u="heavy" spc="35" dirty="0" smtClean="0">
                <a:solidFill>
                  <a:schemeClr val="tx1"/>
                </a:solidFill>
                <a:uFill>
                  <a:solidFill>
                    <a:srgbClr val="FC5A1A"/>
                  </a:solidFill>
                </a:uFill>
                <a:cs typeface="Microsoft Sans Serif"/>
              </a:rPr>
              <a:t> </a:t>
            </a:r>
            <a:r>
              <a:rPr lang="en-US" u="heavy" spc="5" dirty="0" smtClean="0">
                <a:solidFill>
                  <a:schemeClr val="tx1"/>
                </a:solidFill>
                <a:uFill>
                  <a:solidFill>
                    <a:srgbClr val="FC5A1A"/>
                  </a:solidFill>
                </a:uFill>
                <a:cs typeface="Microsoft Sans Serif"/>
              </a:rPr>
              <a:t>positive</a:t>
            </a:r>
            <a:r>
              <a:rPr lang="en-US" u="heavy" spc="30" dirty="0" smtClean="0">
                <a:solidFill>
                  <a:schemeClr val="tx1"/>
                </a:solidFill>
                <a:uFill>
                  <a:solidFill>
                    <a:srgbClr val="FC5A1A"/>
                  </a:solidFill>
                </a:uFill>
                <a:cs typeface="Microsoft Sans Serif"/>
              </a:rPr>
              <a:t> </a:t>
            </a:r>
            <a:r>
              <a:rPr lang="en-US" u="heavy" spc="5" dirty="0" smtClean="0">
                <a:solidFill>
                  <a:schemeClr val="tx1"/>
                </a:solidFill>
                <a:uFill>
                  <a:solidFill>
                    <a:srgbClr val="FC5A1A"/>
                  </a:solidFill>
                </a:uFill>
                <a:cs typeface="Microsoft Sans Serif"/>
              </a:rPr>
              <a:t>in</a:t>
            </a:r>
            <a:r>
              <a:rPr lang="en-US" u="heavy" spc="35" dirty="0" smtClean="0">
                <a:solidFill>
                  <a:schemeClr val="tx1"/>
                </a:solidFill>
                <a:uFill>
                  <a:solidFill>
                    <a:srgbClr val="FC5A1A"/>
                  </a:solidFill>
                </a:uFill>
                <a:cs typeface="Microsoft Sans Serif"/>
              </a:rPr>
              <a:t> </a:t>
            </a:r>
            <a:r>
              <a:rPr lang="en-US" u="heavy" spc="5" dirty="0" smtClean="0">
                <a:solidFill>
                  <a:schemeClr val="tx1"/>
                </a:solidFill>
                <a:uFill>
                  <a:solidFill>
                    <a:srgbClr val="FC5A1A"/>
                  </a:solidFill>
                </a:uFill>
                <a:cs typeface="Microsoft Sans Serif"/>
              </a:rPr>
              <a:t>half</a:t>
            </a:r>
            <a:r>
              <a:rPr lang="en-US" u="heavy" spc="30" dirty="0" smtClean="0">
                <a:solidFill>
                  <a:schemeClr val="tx1"/>
                </a:solidFill>
                <a:uFill>
                  <a:solidFill>
                    <a:srgbClr val="FC5A1A"/>
                  </a:solidFill>
                </a:uFill>
                <a:cs typeface="Microsoft Sans Serif"/>
              </a:rPr>
              <a:t> </a:t>
            </a:r>
            <a:r>
              <a:rPr lang="en-US" u="heavy" spc="10" dirty="0" smtClean="0">
                <a:solidFill>
                  <a:schemeClr val="tx1"/>
                </a:solidFill>
                <a:uFill>
                  <a:solidFill>
                    <a:srgbClr val="FC5A1A"/>
                  </a:solidFill>
                </a:uFill>
                <a:cs typeface="Microsoft Sans Serif"/>
              </a:rPr>
              <a:t>of</a:t>
            </a:r>
            <a:r>
              <a:rPr lang="en-US" u="heavy" spc="35" dirty="0" smtClean="0">
                <a:solidFill>
                  <a:schemeClr val="tx1"/>
                </a:solidFill>
                <a:uFill>
                  <a:solidFill>
                    <a:srgbClr val="FC5A1A"/>
                  </a:solidFill>
                </a:uFill>
                <a:cs typeface="Microsoft Sans Serif"/>
              </a:rPr>
              <a:t> </a:t>
            </a:r>
            <a:r>
              <a:rPr lang="en-US" u="heavy" spc="10" dirty="0" smtClean="0">
                <a:solidFill>
                  <a:schemeClr val="tx1"/>
                </a:solidFill>
                <a:uFill>
                  <a:solidFill>
                    <a:srgbClr val="FC5A1A"/>
                  </a:solidFill>
                </a:uFill>
                <a:cs typeface="Microsoft Sans Serif"/>
              </a:rPr>
              <a:t>the</a:t>
            </a:r>
            <a:r>
              <a:rPr lang="en-US" u="heavy" spc="30" dirty="0" smtClean="0">
                <a:solidFill>
                  <a:schemeClr val="tx1"/>
                </a:solidFill>
                <a:uFill>
                  <a:solidFill>
                    <a:srgbClr val="FC5A1A"/>
                  </a:solidFill>
                </a:uFill>
                <a:cs typeface="Microsoft Sans Serif"/>
              </a:rPr>
              <a:t> </a:t>
            </a:r>
            <a:r>
              <a:rPr lang="en-US" u="heavy" spc="5" dirty="0" smtClean="0">
                <a:solidFill>
                  <a:schemeClr val="tx1"/>
                </a:solidFill>
                <a:uFill>
                  <a:solidFill>
                    <a:srgbClr val="FC5A1A"/>
                  </a:solidFill>
                </a:uFill>
                <a:cs typeface="Microsoft Sans Serif"/>
              </a:rPr>
              <a:t>patients (50%)</a:t>
            </a:r>
            <a:endParaRPr lang="en-US" dirty="0">
              <a:solidFill>
                <a:schemeClr val="tx1"/>
              </a:solidFill>
              <a:cs typeface="Microsoft Sans Serif"/>
            </a:endParaRPr>
          </a:p>
          <a:p>
            <a:pPr marL="248285" indent="-236220">
              <a:lnSpc>
                <a:spcPct val="100000"/>
              </a:lnSpc>
              <a:spcBef>
                <a:spcPts val="35"/>
              </a:spcBef>
              <a:tabLst>
                <a:tab pos="248285" algn="l"/>
                <a:tab pos="248920" algn="l"/>
              </a:tabLst>
            </a:pPr>
            <a:r>
              <a:rPr lang="en-US" sz="1950" u="heavy" spc="10" dirty="0" smtClean="0">
                <a:solidFill>
                  <a:schemeClr val="tx1"/>
                </a:solidFill>
                <a:uFill>
                  <a:solidFill>
                    <a:srgbClr val="FC5A1A"/>
                  </a:solidFill>
                </a:uFill>
                <a:cs typeface="Microsoft Sans Serif"/>
              </a:rPr>
              <a:t>Purulent</a:t>
            </a:r>
            <a:r>
              <a:rPr lang="en-US" sz="1950" spc="30" dirty="0" smtClean="0">
                <a:solidFill>
                  <a:schemeClr val="tx1"/>
                </a:solidFill>
                <a:cs typeface="Microsoft Sans Serif"/>
              </a:rPr>
              <a:t> </a:t>
            </a:r>
            <a:r>
              <a:rPr lang="en-US" sz="1950" spc="10" dirty="0" smtClean="0">
                <a:solidFill>
                  <a:schemeClr val="tx1"/>
                </a:solidFill>
                <a:cs typeface="Microsoft Sans Serif"/>
              </a:rPr>
              <a:t>wounds/sinuses:</a:t>
            </a:r>
            <a:r>
              <a:rPr lang="en-US" sz="1950" spc="35" dirty="0" smtClean="0">
                <a:solidFill>
                  <a:schemeClr val="tx1"/>
                </a:solidFill>
                <a:cs typeface="Microsoft Sans Serif"/>
              </a:rPr>
              <a:t> </a:t>
            </a:r>
            <a:r>
              <a:rPr lang="en-US" sz="1950" spc="10" dirty="0" smtClean="0">
                <a:solidFill>
                  <a:schemeClr val="tx1"/>
                </a:solidFill>
                <a:cs typeface="Microsoft Sans Serif"/>
              </a:rPr>
              <a:t>Consider</a:t>
            </a:r>
            <a:r>
              <a:rPr lang="en-US" sz="1950" spc="35" dirty="0" smtClean="0">
                <a:solidFill>
                  <a:schemeClr val="tx1"/>
                </a:solidFill>
                <a:cs typeface="Microsoft Sans Serif"/>
              </a:rPr>
              <a:t> </a:t>
            </a:r>
            <a:r>
              <a:rPr lang="en-US" sz="1950" spc="5" dirty="0" smtClean="0">
                <a:solidFill>
                  <a:schemeClr val="tx1"/>
                </a:solidFill>
                <a:cs typeface="Microsoft Sans Serif"/>
              </a:rPr>
              <a:t>culture</a:t>
            </a:r>
            <a:r>
              <a:rPr lang="en-US" sz="1950" spc="35" dirty="0" smtClean="0">
                <a:solidFill>
                  <a:schemeClr val="tx1"/>
                </a:solidFill>
                <a:cs typeface="Microsoft Sans Serif"/>
              </a:rPr>
              <a:t> </a:t>
            </a:r>
            <a:r>
              <a:rPr lang="en-US" sz="1950" spc="10" dirty="0" smtClean="0">
                <a:solidFill>
                  <a:schemeClr val="tx1"/>
                </a:solidFill>
                <a:cs typeface="Microsoft Sans Serif"/>
              </a:rPr>
              <a:t>of</a:t>
            </a:r>
            <a:r>
              <a:rPr lang="en-US" sz="1950" spc="30" dirty="0" smtClean="0">
                <a:solidFill>
                  <a:schemeClr val="tx1"/>
                </a:solidFill>
                <a:cs typeface="Microsoft Sans Serif"/>
              </a:rPr>
              <a:t> </a:t>
            </a:r>
            <a:r>
              <a:rPr lang="en-US" sz="1950" u="heavy" spc="5" dirty="0" smtClean="0">
                <a:solidFill>
                  <a:schemeClr val="tx1"/>
                </a:solidFill>
                <a:uFill>
                  <a:solidFill>
                    <a:srgbClr val="FC5A1A"/>
                  </a:solidFill>
                </a:uFill>
                <a:cs typeface="Microsoft Sans Serif"/>
              </a:rPr>
              <a:t>purulent</a:t>
            </a:r>
            <a:r>
              <a:rPr lang="en-US" sz="1950" spc="35" dirty="0" smtClean="0">
                <a:solidFill>
                  <a:schemeClr val="tx1"/>
                </a:solidFill>
                <a:cs typeface="Microsoft Sans Serif"/>
              </a:rPr>
              <a:t> </a:t>
            </a:r>
            <a:r>
              <a:rPr lang="en-US" sz="1950" spc="5" dirty="0" smtClean="0">
                <a:solidFill>
                  <a:schemeClr val="tx1"/>
                </a:solidFill>
                <a:cs typeface="Microsoft Sans Serif"/>
              </a:rPr>
              <a:t>material</a:t>
            </a:r>
          </a:p>
          <a:p>
            <a:pPr marL="926465" lvl="1" indent="-457200">
              <a:lnSpc>
                <a:spcPct val="100000"/>
              </a:lnSpc>
              <a:spcBef>
                <a:spcPts val="35"/>
              </a:spcBef>
              <a:buFont typeface="Courier New" panose="02070309020205020404" pitchFamily="49" charset="0"/>
              <a:buChar char="o"/>
              <a:tabLst>
                <a:tab pos="248285" algn="l"/>
                <a:tab pos="248920" algn="l"/>
              </a:tabLst>
            </a:pPr>
            <a:r>
              <a:rPr lang="en-US" spc="5" dirty="0" smtClean="0">
                <a:solidFill>
                  <a:schemeClr val="tx1"/>
                </a:solidFill>
                <a:cs typeface="Microsoft Sans Serif"/>
              </a:rPr>
              <a:t>Bone aspiration in equivocal cases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7329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087"/>
    </mc:Choice>
    <mc:Fallback>
      <p:transition spd="slow" advTm="72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6511834" cy="4351338"/>
          </a:xfrm>
        </p:spPr>
        <p:txBody>
          <a:bodyPr>
            <a:normAutofit fontScale="92500" lnSpcReduction="10000"/>
          </a:bodyPr>
          <a:lstStyle/>
          <a:p>
            <a:pPr marL="0" indent="0" fontAlgn="base">
              <a:buNone/>
            </a:pPr>
            <a:r>
              <a:rPr lang="en-US" dirty="0" smtClean="0"/>
              <a:t>Conventional Radiographs</a:t>
            </a:r>
            <a:endParaRPr lang="en-US" dirty="0"/>
          </a:p>
          <a:p>
            <a:pPr marL="0" indent="0" fontAlgn="base">
              <a:buNone/>
            </a:pPr>
            <a:endParaRPr lang="en-US" dirty="0"/>
          </a:p>
          <a:p>
            <a:pPr fontAlgn="base"/>
            <a:r>
              <a:rPr lang="en-US" dirty="0" smtClean="0"/>
              <a:t>early </a:t>
            </a:r>
            <a:r>
              <a:rPr lang="en-US" dirty="0"/>
              <a:t>films may be normal or show loss of soft tissue planes and soft tissue edema  </a:t>
            </a:r>
          </a:p>
          <a:p>
            <a:pPr fontAlgn="base"/>
            <a:r>
              <a:rPr lang="en-US" dirty="0"/>
              <a:t>new periosteal bone formation (5-7 days)</a:t>
            </a:r>
          </a:p>
          <a:p>
            <a:pPr fontAlgn="base"/>
            <a:r>
              <a:rPr lang="en-US" dirty="0" err="1"/>
              <a:t>osteolysis</a:t>
            </a:r>
            <a:r>
              <a:rPr lang="en-US" dirty="0"/>
              <a:t> (10-14 days) </a:t>
            </a:r>
          </a:p>
          <a:p>
            <a:pPr fontAlgn="base"/>
            <a:r>
              <a:rPr lang="en-US" dirty="0"/>
              <a:t>late films (1-2 weeks) show </a:t>
            </a:r>
            <a:r>
              <a:rPr lang="en-US" dirty="0" err="1"/>
              <a:t>metaphyseal</a:t>
            </a:r>
            <a:r>
              <a:rPr lang="en-US" dirty="0"/>
              <a:t> rarefaction (reduction in </a:t>
            </a:r>
            <a:r>
              <a:rPr lang="en-US" dirty="0" err="1"/>
              <a:t>metaphyseal</a:t>
            </a:r>
            <a:r>
              <a:rPr lang="en-US" dirty="0"/>
              <a:t> bone density) or possible abscess</a:t>
            </a:r>
          </a:p>
          <a:p>
            <a:pPr marL="0" indent="0" fontAlgn="base">
              <a:buNone/>
            </a:pPr>
            <a:endParaRPr lang="en-US" dirty="0" smtClean="0"/>
          </a:p>
          <a:p>
            <a:pPr marL="0" indent="0" fontAlgn="base">
              <a:buNone/>
            </a:pPr>
            <a:r>
              <a:rPr lang="en-US" dirty="0" smtClean="0"/>
              <a:t>CT</a:t>
            </a:r>
            <a:endParaRPr lang="en-US" dirty="0"/>
          </a:p>
          <a:p>
            <a:pPr fontAlgn="base"/>
            <a:r>
              <a:rPr lang="en-US" dirty="0"/>
              <a:t>D</a:t>
            </a:r>
            <a:r>
              <a:rPr lang="en-US" dirty="0" smtClean="0"/>
              <a:t>emonstrate late bone </a:t>
            </a:r>
            <a:r>
              <a:rPr lang="en-US" dirty="0"/>
              <a:t>changes or abscesses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0035" y="2572432"/>
            <a:ext cx="4669340" cy="285301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1018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337"/>
    </mc:Choice>
    <mc:Fallback>
      <p:transition spd="slow" advTm="87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224451" cy="4351338"/>
          </a:xfrm>
        </p:spPr>
        <p:txBody>
          <a:bodyPr>
            <a:normAutofit fontScale="85000" lnSpcReduction="20000"/>
          </a:bodyPr>
          <a:lstStyle/>
          <a:p>
            <a:pPr marL="0" indent="0" fontAlgn="base">
              <a:buNone/>
            </a:pPr>
            <a:r>
              <a:rPr lang="en-US" dirty="0"/>
              <a:t>MRI </a:t>
            </a:r>
          </a:p>
          <a:p>
            <a:pPr fontAlgn="base"/>
            <a:r>
              <a:rPr lang="en-US" dirty="0"/>
              <a:t>A</a:t>
            </a:r>
            <a:r>
              <a:rPr lang="en-US" dirty="0" smtClean="0"/>
              <a:t>bscesses </a:t>
            </a:r>
            <a:r>
              <a:rPr lang="en-US" dirty="0"/>
              <a:t>and early marrow and soft tissue </a:t>
            </a:r>
            <a:r>
              <a:rPr lang="en-US" dirty="0" smtClean="0"/>
              <a:t>edema</a:t>
            </a:r>
            <a:endParaRPr lang="en-US" dirty="0"/>
          </a:p>
          <a:p>
            <a:pPr fontAlgn="base"/>
            <a:r>
              <a:rPr lang="en-US" dirty="0"/>
              <a:t>T1 signal decreased</a:t>
            </a:r>
          </a:p>
          <a:p>
            <a:pPr fontAlgn="base"/>
            <a:r>
              <a:rPr lang="en-US" dirty="0"/>
              <a:t>T1 with gadolinium signal increased</a:t>
            </a:r>
          </a:p>
          <a:p>
            <a:pPr fontAlgn="base"/>
            <a:r>
              <a:rPr lang="en-US" dirty="0"/>
              <a:t>T2 signal increased</a:t>
            </a:r>
          </a:p>
          <a:p>
            <a:pPr fontAlgn="base"/>
            <a:r>
              <a:rPr lang="en-US" dirty="0"/>
              <a:t>88% to 100% sensitivity, sensitivity increased by Gadolinium contrast</a:t>
            </a:r>
          </a:p>
          <a:p>
            <a:pPr fontAlgn="base"/>
            <a:endParaRPr lang="en-US" dirty="0" smtClean="0"/>
          </a:p>
          <a:p>
            <a:pPr marL="0" indent="0" fontAlgn="base">
              <a:buNone/>
            </a:pPr>
            <a:r>
              <a:rPr lang="en-US" dirty="0" smtClean="0"/>
              <a:t>Bone scan</a:t>
            </a:r>
          </a:p>
          <a:p>
            <a:pPr marL="0" indent="0" fontAlgn="base">
              <a:buNone/>
            </a:pPr>
            <a:r>
              <a:rPr lang="en-US" dirty="0" smtClean="0"/>
              <a:t>technetium-99m </a:t>
            </a:r>
            <a:r>
              <a:rPr lang="en-US" dirty="0"/>
              <a:t>can localize the focus of infection and show a multifocal infection</a:t>
            </a:r>
          </a:p>
          <a:p>
            <a:pPr fontAlgn="base"/>
            <a:r>
              <a:rPr lang="en-US" dirty="0"/>
              <a:t>92% sensitivity</a:t>
            </a:r>
          </a:p>
          <a:p>
            <a:pPr fontAlgn="base"/>
            <a:r>
              <a:rPr lang="en-US" dirty="0"/>
              <a:t>a cold bone scan may be associated with more aggressive infections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2651" y="1825625"/>
            <a:ext cx="4762500" cy="1866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1028" y="4576354"/>
            <a:ext cx="4851458" cy="160060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426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256"/>
    </mc:Choice>
    <mc:Fallback>
      <p:transition spd="slow" advTm="73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Treatment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AAA (Antibiotic, Analgesia, Antipyretics)</a:t>
            </a:r>
          </a:p>
          <a:p>
            <a:endParaRPr lang="en-US" dirty="0"/>
          </a:p>
          <a:p>
            <a:r>
              <a:rPr lang="en-US" dirty="0" smtClean="0"/>
              <a:t>Surgical Drainage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Follow 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87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Definition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Acute or chronic inflammation of </a:t>
            </a:r>
            <a:r>
              <a:rPr lang="en-US" u="sng" dirty="0" smtClean="0"/>
              <a:t>the bone</a:t>
            </a:r>
            <a:r>
              <a:rPr lang="en-US" dirty="0" smtClean="0"/>
              <a:t>, </a:t>
            </a:r>
            <a:r>
              <a:rPr lang="en-US" u="sng" dirty="0" smtClean="0"/>
              <a:t>bone marrow </a:t>
            </a:r>
            <a:r>
              <a:rPr lang="en-US" dirty="0" smtClean="0"/>
              <a:t>and </a:t>
            </a:r>
            <a:r>
              <a:rPr lang="en-US" u="sng" dirty="0" smtClean="0"/>
              <a:t>its surrounding  structures </a:t>
            </a:r>
            <a:r>
              <a:rPr lang="en-US" dirty="0" smtClean="0"/>
              <a:t>secondary to infection.</a:t>
            </a:r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  <a:p>
            <a:r>
              <a:rPr lang="en-US" dirty="0"/>
              <a:t>Osteomyelitis is classified according to:</a:t>
            </a:r>
          </a:p>
          <a:p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Duration</a:t>
            </a:r>
            <a:r>
              <a:rPr lang="en-US" dirty="0"/>
              <a:t>: </a:t>
            </a:r>
            <a:r>
              <a:rPr lang="en-US" u="sng" dirty="0" smtClean="0"/>
              <a:t>Acute, subacute, and </a:t>
            </a:r>
            <a:r>
              <a:rPr lang="en-US" u="sng" dirty="0"/>
              <a:t>chronic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Mechanism (route) of infection</a:t>
            </a:r>
            <a:r>
              <a:rPr lang="en-US" dirty="0"/>
              <a:t>: </a:t>
            </a:r>
            <a:r>
              <a:rPr lang="en-US" u="sng" dirty="0" err="1"/>
              <a:t>Hematogenous</a:t>
            </a:r>
            <a:r>
              <a:rPr lang="en-US" u="sng" dirty="0"/>
              <a:t> vs. exogenous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Host response</a:t>
            </a:r>
            <a:r>
              <a:rPr lang="en-US" dirty="0"/>
              <a:t>: </a:t>
            </a:r>
            <a:r>
              <a:rPr lang="en-US" u="sng" dirty="0"/>
              <a:t>Pyogenic vs. granulomatous</a:t>
            </a:r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2668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747"/>
    </mc:Choice>
    <mc:Fallback>
      <p:transition spd="slow" advTm="55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Antibiotic therapy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02674"/>
            <a:ext cx="10515600" cy="4423955"/>
          </a:xfrm>
        </p:spPr>
        <p:txBody>
          <a:bodyPr>
            <a:normAutofit fontScale="70000" lnSpcReduction="20000"/>
          </a:bodyPr>
          <a:lstStyle/>
          <a:p>
            <a:pPr fontAlgn="base"/>
            <a:r>
              <a:rPr lang="en-US" dirty="0" smtClean="0"/>
              <a:t>Start </a:t>
            </a:r>
            <a:r>
              <a:rPr lang="en-US" dirty="0"/>
              <a:t>with empiric </a:t>
            </a:r>
            <a:r>
              <a:rPr lang="en-US" dirty="0" smtClean="0"/>
              <a:t>therapy:</a:t>
            </a:r>
            <a:endParaRPr lang="en-US" dirty="0"/>
          </a:p>
          <a:p>
            <a:pPr lvl="1" fontAlgn="base"/>
            <a:r>
              <a:rPr lang="en-US" dirty="0"/>
              <a:t>generally, </a:t>
            </a:r>
            <a:r>
              <a:rPr lang="en-US" dirty="0" err="1"/>
              <a:t>nafcillin</a:t>
            </a:r>
            <a:r>
              <a:rPr lang="en-US" dirty="0"/>
              <a:t> or </a:t>
            </a:r>
            <a:r>
              <a:rPr lang="en-US" dirty="0" err="1"/>
              <a:t>oxacillin</a:t>
            </a:r>
            <a:r>
              <a:rPr lang="en-US" dirty="0"/>
              <a:t>, unless high local prevalence of MRSA (then use clindamycin or vancomycin</a:t>
            </a:r>
            <a:r>
              <a:rPr lang="en-US" dirty="0" smtClean="0"/>
              <a:t>)</a:t>
            </a:r>
            <a:endParaRPr lang="en-US" dirty="0"/>
          </a:p>
          <a:p>
            <a:pPr lvl="1" fontAlgn="base"/>
            <a:r>
              <a:rPr lang="en-US" dirty="0" smtClean="0"/>
              <a:t>gram </a:t>
            </a:r>
            <a:r>
              <a:rPr lang="en-US" dirty="0"/>
              <a:t>stain shows gram-negative bacilli - add a third generation cephalosporin</a:t>
            </a:r>
          </a:p>
          <a:p>
            <a:pPr fontAlgn="base"/>
            <a:r>
              <a:rPr lang="en-US" dirty="0"/>
              <a:t>convert to organism-specific antibiotics if organism identified</a:t>
            </a:r>
          </a:p>
          <a:p>
            <a:pPr fontAlgn="base"/>
            <a:endParaRPr lang="en-US" dirty="0" smtClean="0"/>
          </a:p>
          <a:p>
            <a:pPr fontAlgn="base"/>
            <a:r>
              <a:rPr lang="en-US" dirty="0" smtClean="0"/>
              <a:t>Duration</a:t>
            </a:r>
            <a:endParaRPr lang="en-US" dirty="0"/>
          </a:p>
          <a:p>
            <a:pPr fontAlgn="base"/>
            <a:r>
              <a:rPr lang="en-US" dirty="0"/>
              <a:t>typically treat with IV antibiotics for </a:t>
            </a:r>
            <a:r>
              <a:rPr lang="en-US" dirty="0" smtClean="0"/>
              <a:t>6-8 weeks</a:t>
            </a:r>
          </a:p>
          <a:p>
            <a:pPr fontAlgn="base"/>
            <a:endParaRPr lang="en-US" dirty="0"/>
          </a:p>
          <a:p>
            <a:pPr marL="101600" indent="-88900">
              <a:lnSpc>
                <a:spcPct val="100000"/>
              </a:lnSpc>
              <a:spcBef>
                <a:spcPts val="35"/>
              </a:spcBef>
              <a:buSzPct val="94871"/>
              <a:tabLst>
                <a:tab pos="101600" algn="l"/>
              </a:tabLst>
            </a:pPr>
            <a:endParaRPr lang="en-US" sz="2400" spc="10" dirty="0">
              <a:solidFill>
                <a:srgbClr val="1A1C1C"/>
              </a:solidFill>
              <a:cs typeface="Microsoft Sans Serif"/>
            </a:endParaRPr>
          </a:p>
          <a:p>
            <a:pPr marL="355600" indent="-342900">
              <a:lnSpc>
                <a:spcPct val="100000"/>
              </a:lnSpc>
              <a:spcBef>
                <a:spcPts val="35"/>
              </a:spcBef>
              <a:buSzPct val="94871"/>
              <a:buFont typeface="Wingdings" panose="05000000000000000000" pitchFamily="2" charset="2"/>
              <a:buChar char="v"/>
              <a:tabLst>
                <a:tab pos="101600" algn="l"/>
              </a:tabLst>
            </a:pPr>
            <a:r>
              <a:rPr lang="en-US" sz="2400" b="1" spc="10" dirty="0" smtClean="0">
                <a:solidFill>
                  <a:srgbClr val="1A1C1C"/>
                </a:solidFill>
                <a:cs typeface="Microsoft Sans Serif"/>
              </a:rPr>
              <a:t>Differentiate between septic arthritis &amp; osteomyelitis</a:t>
            </a:r>
            <a:r>
              <a:rPr lang="en-US" sz="2400" spc="10" dirty="0" smtClean="0">
                <a:solidFill>
                  <a:srgbClr val="1A1C1C"/>
                </a:solidFill>
                <a:cs typeface="Microsoft Sans Serif"/>
              </a:rPr>
              <a:t>:</a:t>
            </a:r>
          </a:p>
          <a:p>
            <a:pPr marL="355600" indent="-342900">
              <a:lnSpc>
                <a:spcPct val="100000"/>
              </a:lnSpc>
              <a:spcBef>
                <a:spcPts val="35"/>
              </a:spcBef>
              <a:buSzPct val="94871"/>
              <a:buFont typeface="Wingdings" panose="05000000000000000000" pitchFamily="2" charset="2"/>
              <a:buChar char="ü"/>
              <a:tabLst>
                <a:tab pos="101600" algn="l"/>
              </a:tabLst>
            </a:pPr>
            <a:r>
              <a:rPr lang="en-US" sz="2000" b="1" spc="10" dirty="0" smtClean="0">
                <a:solidFill>
                  <a:srgbClr val="1A1C1C"/>
                </a:solidFill>
                <a:cs typeface="Microsoft Sans Serif"/>
              </a:rPr>
              <a:t>Osteomyelitis: </a:t>
            </a:r>
            <a:r>
              <a:rPr lang="en-US" sz="2000" spc="10" dirty="0" smtClean="0">
                <a:solidFill>
                  <a:srgbClr val="FF0000"/>
                </a:solidFill>
                <a:cs typeface="Microsoft Sans Serif"/>
              </a:rPr>
              <a:t>Start with antibiotics</a:t>
            </a:r>
            <a:r>
              <a:rPr lang="en-US" sz="2000" spc="10" dirty="0" smtClean="0">
                <a:solidFill>
                  <a:srgbClr val="1A1C1C"/>
                </a:solidFill>
                <a:cs typeface="Microsoft Sans Serif"/>
              </a:rPr>
              <a:t>, if no response, drainage is required then surgical intention (debridement of necrotic bone and tissue). </a:t>
            </a:r>
          </a:p>
          <a:p>
            <a:pPr marL="355600" indent="-342900">
              <a:lnSpc>
                <a:spcPct val="100000"/>
              </a:lnSpc>
              <a:spcBef>
                <a:spcPts val="35"/>
              </a:spcBef>
              <a:buSzPct val="94871"/>
              <a:buFont typeface="Wingdings" panose="05000000000000000000" pitchFamily="2" charset="2"/>
              <a:buChar char="v"/>
              <a:tabLst>
                <a:tab pos="101600" algn="l"/>
              </a:tabLst>
            </a:pPr>
            <a:endParaRPr lang="en-US" sz="2400" spc="10" dirty="0">
              <a:solidFill>
                <a:srgbClr val="1A1C1C"/>
              </a:solidFill>
              <a:cs typeface="Microsoft Sans Serif"/>
            </a:endParaRPr>
          </a:p>
          <a:p>
            <a:pPr marL="355600" indent="-342900">
              <a:lnSpc>
                <a:spcPct val="100000"/>
              </a:lnSpc>
              <a:spcBef>
                <a:spcPts val="35"/>
              </a:spcBef>
              <a:buSzPct val="94871"/>
              <a:buFont typeface="Wingdings" panose="05000000000000000000" pitchFamily="2" charset="2"/>
              <a:buChar char="v"/>
              <a:tabLst>
                <a:tab pos="101600" algn="l"/>
              </a:tabLst>
            </a:pPr>
            <a:endParaRPr lang="en-US" sz="2400" spc="10" dirty="0" smtClean="0">
              <a:solidFill>
                <a:srgbClr val="1A1C1C"/>
              </a:solidFill>
              <a:cs typeface="Microsoft Sans Serif"/>
            </a:endParaRPr>
          </a:p>
          <a:p>
            <a:pPr marL="355600" indent="-342900">
              <a:lnSpc>
                <a:spcPct val="100000"/>
              </a:lnSpc>
              <a:spcBef>
                <a:spcPts val="35"/>
              </a:spcBef>
              <a:buSzPct val="94871"/>
              <a:buFont typeface="Wingdings" panose="05000000000000000000" pitchFamily="2" charset="2"/>
              <a:buChar char="ü"/>
              <a:tabLst>
                <a:tab pos="101600" algn="l"/>
              </a:tabLst>
            </a:pPr>
            <a:r>
              <a:rPr lang="en-US" sz="2000" b="1" dirty="0" smtClean="0"/>
              <a:t>Septic arthritis</a:t>
            </a:r>
            <a:r>
              <a:rPr lang="en-US" sz="2000" dirty="0" smtClean="0"/>
              <a:t>: </a:t>
            </a:r>
            <a:r>
              <a:rPr lang="en-US" sz="2000" dirty="0" smtClean="0">
                <a:solidFill>
                  <a:srgbClr val="FF0000"/>
                </a:solidFill>
              </a:rPr>
              <a:t>Evacuation of purulent material from the joint (</a:t>
            </a:r>
            <a:r>
              <a:rPr lang="en-US" sz="2000" u="sng" dirty="0" smtClean="0">
                <a:solidFill>
                  <a:srgbClr val="FF0000"/>
                </a:solidFill>
              </a:rPr>
              <a:t>therapeutic arthrocentesis (drainage)) and systemic antibiotics are the mainstays of treatment in septic arthritis.</a:t>
            </a:r>
            <a:r>
              <a:rPr lang="en-US" sz="2000" u="sng" dirty="0"/>
              <a:t> </a:t>
            </a:r>
            <a:r>
              <a:rPr lang="en-US" sz="2000" u="sng" dirty="0" smtClean="0"/>
              <a:t>empirical antibiotics are started then changed according to culture results. </a:t>
            </a:r>
            <a:endParaRPr lang="en-US" sz="20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4430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513"/>
    </mc:Choice>
    <mc:Fallback>
      <p:transition spd="slow" advTm="138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Surgical Drainage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fontAlgn="base"/>
            <a:r>
              <a:rPr lang="en-US" dirty="0" smtClean="0"/>
              <a:t>Indications</a:t>
            </a:r>
            <a:endParaRPr lang="en-US" dirty="0"/>
          </a:p>
          <a:p>
            <a:pPr lvl="1" fontAlgn="base"/>
            <a:r>
              <a:rPr lang="en-US" dirty="0"/>
              <a:t>D</a:t>
            </a:r>
            <a:r>
              <a:rPr lang="en-US" dirty="0" smtClean="0"/>
              <a:t>eep </a:t>
            </a:r>
            <a:r>
              <a:rPr lang="en-US" dirty="0"/>
              <a:t>or </a:t>
            </a:r>
            <a:r>
              <a:rPr lang="en-US" dirty="0" err="1"/>
              <a:t>subperiosteal</a:t>
            </a:r>
            <a:r>
              <a:rPr lang="en-US" dirty="0"/>
              <a:t> abscess  </a:t>
            </a:r>
          </a:p>
          <a:p>
            <a:pPr lvl="1" fontAlgn="base"/>
            <a:r>
              <a:rPr lang="en-US" dirty="0"/>
              <a:t>F</a:t>
            </a:r>
            <a:r>
              <a:rPr lang="en-US" dirty="0" smtClean="0"/>
              <a:t>ailure </a:t>
            </a:r>
            <a:r>
              <a:rPr lang="en-US" dirty="0"/>
              <a:t>to respond to </a:t>
            </a:r>
            <a:r>
              <a:rPr lang="en-US" dirty="0" smtClean="0"/>
              <a:t>antibiotics after 48 hours</a:t>
            </a:r>
            <a:r>
              <a:rPr lang="en-US" dirty="0"/>
              <a:t>  </a:t>
            </a:r>
          </a:p>
          <a:p>
            <a:pPr lvl="1" fontAlgn="base"/>
            <a:r>
              <a:rPr lang="en-US" dirty="0"/>
              <a:t>chronic </a:t>
            </a:r>
            <a:r>
              <a:rPr lang="en-US" dirty="0" smtClean="0"/>
              <a:t>infection</a:t>
            </a:r>
          </a:p>
          <a:p>
            <a:pPr lvl="1" fontAlgn="base"/>
            <a:endParaRPr lang="en-US" dirty="0"/>
          </a:p>
          <a:p>
            <a:pPr fontAlgn="base"/>
            <a:r>
              <a:rPr lang="en-US" dirty="0"/>
              <a:t>send tissue for culture and pathology to rule out neoplasm</a:t>
            </a:r>
          </a:p>
          <a:p>
            <a:pPr fontAlgn="base"/>
            <a:r>
              <a:rPr lang="en-US" dirty="0"/>
              <a:t>close wound over drains or pack and return to OR in two to three </a:t>
            </a:r>
            <a:r>
              <a:rPr lang="en-US" dirty="0" smtClean="0"/>
              <a:t>days</a:t>
            </a:r>
          </a:p>
          <a:p>
            <a:pPr fontAlgn="base"/>
            <a:r>
              <a:rPr lang="en-US" dirty="0" smtClean="0"/>
              <a:t>Apply cast for comfort and remove after 3-4 weeks</a:t>
            </a:r>
            <a:endParaRPr lang="en-US" dirty="0"/>
          </a:p>
          <a:p>
            <a:pPr marL="457200" lvl="1" indent="0" fontAlgn="base">
              <a:buNone/>
            </a:pPr>
            <a:endParaRPr lang="en-US" dirty="0" smtClean="0"/>
          </a:p>
          <a:p>
            <a:pPr lvl="1" fontAlgn="base"/>
            <a:endParaRPr lang="en-US" dirty="0"/>
          </a:p>
          <a:p>
            <a:pPr lvl="1" fontAlgn="base"/>
            <a:endParaRPr lang="en-US" dirty="0" smtClean="0"/>
          </a:p>
          <a:p>
            <a:pPr lvl="1" fontAlgn="base">
              <a:buFont typeface="Wingdings" panose="05000000000000000000" pitchFamily="2" charset="2"/>
              <a:buChar char="q"/>
            </a:pPr>
            <a:r>
              <a:rPr lang="en-US" dirty="0" smtClean="0"/>
              <a:t>Acute Osteomyelitis: </a:t>
            </a:r>
          </a:p>
          <a:p>
            <a:pPr lvl="1" fontAlgn="base"/>
            <a:r>
              <a:rPr lang="en-US" dirty="0" smtClean="0"/>
              <a:t>Drainage</a:t>
            </a:r>
          </a:p>
          <a:p>
            <a:pPr lvl="1" fontAlgn="base"/>
            <a:r>
              <a:rPr lang="en-US" dirty="0" smtClean="0"/>
              <a:t>Bone drilling</a:t>
            </a:r>
          </a:p>
          <a:p>
            <a:pPr lvl="1" fontAlgn="base"/>
            <a:endParaRPr lang="en-US" dirty="0"/>
          </a:p>
          <a:p>
            <a:pPr lvl="1" fontAlgn="base">
              <a:buFont typeface="Wingdings" panose="05000000000000000000" pitchFamily="2" charset="2"/>
              <a:buChar char="q"/>
            </a:pPr>
            <a:r>
              <a:rPr lang="en-US" dirty="0" smtClean="0"/>
              <a:t>Subacute and chronic osteomyelitis</a:t>
            </a:r>
          </a:p>
          <a:p>
            <a:pPr lvl="1" fontAlgn="base"/>
            <a:r>
              <a:rPr lang="en-US" dirty="0" smtClean="0"/>
              <a:t>Debridement of necrotic and infected bone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108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2"/>
    </mc:Choice>
    <mc:Fallback>
      <p:transition spd="slow" advTm="1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03D1C02-E2C2-9185-062F-4344B147FE99}"/>
              </a:ext>
            </a:extLst>
          </p:cNvPr>
          <p:cNvSpPr txBox="1"/>
          <p:nvPr/>
        </p:nvSpPr>
        <p:spPr>
          <a:xfrm>
            <a:off x="873760" y="396240"/>
            <a:ext cx="994664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FF0000"/>
                </a:solidFill>
              </a:rPr>
              <a:t>Subacute Osteomyelitis</a:t>
            </a:r>
          </a:p>
          <a:p>
            <a:endParaRPr lang="en-GB" sz="2400" dirty="0" smtClean="0"/>
          </a:p>
          <a:p>
            <a:r>
              <a:rPr lang="en-GB" sz="2400" dirty="0" smtClean="0"/>
              <a:t>&gt; 2 weeks of partially treated OM</a:t>
            </a:r>
            <a:endParaRPr lang="en-GB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smtClean="0"/>
              <a:t>Insidious onset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M</a:t>
            </a:r>
            <a:r>
              <a:rPr lang="en-GB" sz="2400" dirty="0" smtClean="0"/>
              <a:t>ild </a:t>
            </a:r>
            <a:r>
              <a:rPr lang="en-GB" sz="2400" dirty="0"/>
              <a:t>symptoms, lack of systemic reaction</a:t>
            </a:r>
          </a:p>
          <a:p>
            <a:endParaRPr lang="en-GB" sz="2400" dirty="0" smtClean="0"/>
          </a:p>
          <a:p>
            <a:r>
              <a:rPr lang="en-GB" sz="2400" dirty="0" smtClean="0"/>
              <a:t>Due to:</a:t>
            </a:r>
            <a:endParaRPr lang="en-GB" sz="2400" dirty="0"/>
          </a:p>
          <a:p>
            <a:r>
              <a:rPr lang="en-GB" sz="2400" dirty="0" smtClean="0"/>
              <a:t>a)Organism </a:t>
            </a:r>
            <a:r>
              <a:rPr lang="en-GB" sz="2400" dirty="0"/>
              <a:t>being less virulent OR</a:t>
            </a:r>
          </a:p>
          <a:p>
            <a:r>
              <a:rPr lang="en-GB" sz="2400" dirty="0"/>
              <a:t>b)Patient more resistant OR</a:t>
            </a:r>
          </a:p>
          <a:p>
            <a:r>
              <a:rPr lang="en-GB" sz="2400" dirty="0"/>
              <a:t>c)Both</a:t>
            </a:r>
          </a:p>
          <a:p>
            <a:endParaRPr lang="en-GB" sz="2400" dirty="0"/>
          </a:p>
          <a:p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Staph. Aureus: is the most common organism</a:t>
            </a:r>
            <a:endParaRPr lang="en-GB" sz="24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6588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883"/>
    </mc:Choice>
    <mc:Fallback>
      <p:transition spd="slow" advTm="48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3402C-E79F-2658-E97D-2DC732606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Clinical features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CBA85-5307-7749-2BF7-AB0533A0D9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Frequently asymptomatic or mild symptoms :</a:t>
            </a:r>
          </a:p>
          <a:p>
            <a:r>
              <a:rPr lang="en-GB" dirty="0"/>
              <a:t>Localized Pain (several weeks/ months)</a:t>
            </a:r>
          </a:p>
          <a:p>
            <a:r>
              <a:rPr lang="en-GB" dirty="0"/>
              <a:t>Limping</a:t>
            </a:r>
          </a:p>
          <a:p>
            <a:r>
              <a:rPr lang="en-GB" dirty="0"/>
              <a:t>swelling &amp; local tenderness</a:t>
            </a:r>
          </a:p>
          <a:p>
            <a:r>
              <a:rPr lang="en-GB" dirty="0"/>
              <a:t>Muscle wasting</a:t>
            </a:r>
          </a:p>
          <a:p>
            <a:r>
              <a:rPr lang="en-GB" dirty="0"/>
              <a:t>Body temperature usually normal (no fever)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9104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568"/>
    </mc:Choice>
    <mc:Fallback>
      <p:transition spd="slow" advTm="34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944" y="1435417"/>
            <a:ext cx="5133975" cy="3743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0353" y="1116329"/>
            <a:ext cx="3857625" cy="4381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27909" y="522514"/>
            <a:ext cx="3640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KEEP IN MIND</a:t>
            </a:r>
            <a:endParaRPr lang="en-US" sz="2400" b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8367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156"/>
    </mc:Choice>
    <mc:Fallback>
      <p:transition spd="slow" advTm="25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Chronic OM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Severe persistent, incapacitating bone infection</a:t>
            </a:r>
          </a:p>
          <a:p>
            <a:r>
              <a:rPr lang="en-US" dirty="0" smtClean="0"/>
              <a:t>Staph aureus is the most common MO</a:t>
            </a:r>
          </a:p>
          <a:p>
            <a:r>
              <a:rPr lang="en-US" dirty="0" smtClean="0"/>
              <a:t>Usually mixed infection</a:t>
            </a:r>
          </a:p>
          <a:p>
            <a:r>
              <a:rPr lang="en-US" dirty="0" smtClean="0"/>
              <a:t>Staph. Epidermidis and coagulase negative staph with surgical implants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3175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315"/>
    </mc:Choice>
    <mc:Fallback>
      <p:transition spd="slow" advTm="35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5A96B-CB12-4655-A493-F0ECF902C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-72232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Pathogenesis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9765B-F779-1D8F-6FB9-7B876B2C9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0"/>
            <a:ext cx="10515600" cy="507634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dirty="0"/>
              <a:t>Inadequate treatment of acute osteomyelitis /</a:t>
            </a:r>
          </a:p>
          <a:p>
            <a:pPr marL="0" indent="0" algn="ctr">
              <a:buNone/>
            </a:pPr>
            <a:r>
              <a:rPr lang="en-GB" dirty="0"/>
              <a:t>Foreign implant/</a:t>
            </a:r>
          </a:p>
          <a:p>
            <a:pPr marL="0" indent="0" algn="ctr">
              <a:buNone/>
            </a:pPr>
            <a:r>
              <a:rPr lang="en-GB" dirty="0"/>
              <a:t>Open fracture</a:t>
            </a:r>
          </a:p>
          <a:p>
            <a:pPr marL="0" indent="0" algn="ctr">
              <a:buNone/>
            </a:pPr>
            <a:r>
              <a:rPr lang="en-GB" dirty="0"/>
              <a:t> </a:t>
            </a:r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/>
              <a:t>Persistent infection in bone leads to increase in the intramedullary pressure due to inflammatory exudates (pus)</a:t>
            </a:r>
          </a:p>
          <a:p>
            <a:pPr marL="0" indent="0" algn="ctr">
              <a:buNone/>
            </a:pPr>
            <a:r>
              <a:rPr lang="en-GB" dirty="0"/>
              <a:t>Stripping the </a:t>
            </a:r>
            <a:r>
              <a:rPr lang="en-GB" dirty="0" smtClean="0"/>
              <a:t>periosteum</a:t>
            </a:r>
          </a:p>
          <a:p>
            <a:pPr marL="0" indent="0" algn="ctr">
              <a:buNone/>
            </a:pPr>
            <a:r>
              <a:rPr lang="en-GB" dirty="0" smtClean="0"/>
              <a:t>Biofilm on surgical implants</a:t>
            </a:r>
            <a:endParaRPr lang="en-GB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0B1C925-4EE5-7EF0-0D0D-D8BCBD385F30}"/>
              </a:ext>
            </a:extLst>
          </p:cNvPr>
          <p:cNvCxnSpPr/>
          <p:nvPr/>
        </p:nvCxnSpPr>
        <p:spPr>
          <a:xfrm>
            <a:off x="5974080" y="2499360"/>
            <a:ext cx="0" cy="5588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BCE0D50-1FBB-91C6-B396-2FA29CF1DAF0}"/>
              </a:ext>
            </a:extLst>
          </p:cNvPr>
          <p:cNvSpPr txBox="1"/>
          <p:nvPr/>
        </p:nvSpPr>
        <p:spPr>
          <a:xfrm>
            <a:off x="2296160" y="3058160"/>
            <a:ext cx="7355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Inflammatory process continues with time together with persistent infection by staphylococcus aureus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8A5DF64-26E7-4F4D-D6FE-7E8CFEE45F36}"/>
              </a:ext>
            </a:extLst>
          </p:cNvPr>
          <p:cNvCxnSpPr/>
          <p:nvPr/>
        </p:nvCxnSpPr>
        <p:spPr>
          <a:xfrm flipH="1">
            <a:off x="5904411" y="3791504"/>
            <a:ext cx="26126" cy="6324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9231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828"/>
    </mc:Choice>
    <mc:Fallback>
      <p:transition spd="slow" advTm="62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15785E-4430-4055-50EE-FC41DA120762}"/>
              </a:ext>
            </a:extLst>
          </p:cNvPr>
          <p:cNvSpPr txBox="1"/>
          <p:nvPr/>
        </p:nvSpPr>
        <p:spPr>
          <a:xfrm>
            <a:off x="934720" y="629920"/>
            <a:ext cx="10393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Pathogenesis (contd.)</a:t>
            </a:r>
            <a:endParaRPr lang="en-GB" sz="2000" dirty="0">
              <a:solidFill>
                <a:srgbClr val="FF0000"/>
              </a:solidFill>
            </a:endParaRPr>
          </a:p>
          <a:p>
            <a:endParaRPr lang="en-GB" sz="2000" dirty="0">
              <a:solidFill>
                <a:srgbClr val="FF0000"/>
              </a:solidFill>
            </a:endParaRPr>
          </a:p>
          <a:p>
            <a:r>
              <a:rPr lang="en-GB" sz="2000" dirty="0">
                <a:solidFill>
                  <a:srgbClr val="FF0000"/>
                </a:solidFill>
              </a:rPr>
              <a:t>                           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354435-E299-C99E-1B95-C726AEF0F147}"/>
              </a:ext>
            </a:extLst>
          </p:cNvPr>
          <p:cNvSpPr txBox="1"/>
          <p:nvPr/>
        </p:nvSpPr>
        <p:spPr>
          <a:xfrm>
            <a:off x="1849120" y="1544320"/>
            <a:ext cx="891032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 </a:t>
            </a:r>
            <a:r>
              <a:rPr lang="en-GB" sz="2800" dirty="0"/>
              <a:t>vascular thrombosis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r>
              <a:rPr lang="en-GB" sz="2800" dirty="0"/>
              <a:t>Bone necrosis (sequestrum formation) 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r>
              <a:rPr lang="en-GB" sz="2800" dirty="0"/>
              <a:t>New bone formation occur (involucrum)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r>
              <a:rPr lang="en-GB" sz="2400" dirty="0"/>
              <a:t>Multiple openings appear in this involucrum, through which exudates and debris from the sequestrum pass through the sinuses (sinus formation)</a:t>
            </a:r>
          </a:p>
          <a:p>
            <a:pPr algn="ctr"/>
            <a:endParaRPr lang="en-GB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246C8FB-F749-BF62-9E3F-3499F1BC5410}"/>
              </a:ext>
            </a:extLst>
          </p:cNvPr>
          <p:cNvCxnSpPr>
            <a:cxnSpLocks/>
          </p:cNvCxnSpPr>
          <p:nvPr/>
        </p:nvCxnSpPr>
        <p:spPr>
          <a:xfrm>
            <a:off x="6319520" y="2103120"/>
            <a:ext cx="0" cy="7213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92ACC11-C736-B7AA-467D-9EA31A399BE9}"/>
              </a:ext>
            </a:extLst>
          </p:cNvPr>
          <p:cNvCxnSpPr/>
          <p:nvPr/>
        </p:nvCxnSpPr>
        <p:spPr>
          <a:xfrm>
            <a:off x="6319520" y="3241040"/>
            <a:ext cx="0" cy="7721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9DEF00C-10C1-9B2A-D625-BC91E58BD106}"/>
              </a:ext>
            </a:extLst>
          </p:cNvPr>
          <p:cNvCxnSpPr>
            <a:cxnSpLocks/>
          </p:cNvCxnSpPr>
          <p:nvPr/>
        </p:nvCxnSpPr>
        <p:spPr>
          <a:xfrm>
            <a:off x="6319520" y="4592320"/>
            <a:ext cx="0" cy="7620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0394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601"/>
    </mc:Choice>
    <mc:Fallback>
      <p:transition spd="slow" advTm="38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5437" y="1400175"/>
            <a:ext cx="9001125" cy="405765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669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801"/>
    </mc:Choice>
    <mc:Fallback>
      <p:transition spd="slow" advTm="38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8E5615AA-35A0-022B-A08A-46F93708CB1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77440" y="233680"/>
            <a:ext cx="7498079" cy="654304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437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058"/>
    </mc:Choice>
    <mc:Fallback>
      <p:transition spd="slow" advTm="65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Route of infection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344" y="1825625"/>
            <a:ext cx="11493796" cy="4351338"/>
          </a:xfrm>
        </p:spPr>
        <p:txBody>
          <a:bodyPr>
            <a:normAutofit/>
          </a:bodyPr>
          <a:lstStyle/>
          <a:p>
            <a:r>
              <a:rPr lang="en-US" b="1" dirty="0" err="1" smtClean="0"/>
              <a:t>Hematogenous</a:t>
            </a:r>
            <a:r>
              <a:rPr lang="en-US" b="1" dirty="0"/>
              <a:t> </a:t>
            </a:r>
            <a:r>
              <a:rPr lang="en-US" b="1" dirty="0" smtClean="0"/>
              <a:t>(endogenous osteomyelitis): </a:t>
            </a:r>
            <a:r>
              <a:rPr lang="en-US" sz="2600" dirty="0" smtClean="0"/>
              <a:t>caused by </a:t>
            </a:r>
            <a:r>
              <a:rPr lang="en-US" sz="2600" dirty="0" err="1" smtClean="0"/>
              <a:t>hematogenous</a:t>
            </a:r>
            <a:r>
              <a:rPr lang="en-US" sz="2600" dirty="0" smtClean="0"/>
              <a:t> dissemination of a pathogen. (involves episode of bacteremia)</a:t>
            </a:r>
          </a:p>
          <a:p>
            <a:endParaRPr lang="en-US" sz="2400" dirty="0"/>
          </a:p>
          <a:p>
            <a:endParaRPr lang="en-US" b="1" dirty="0" smtClean="0"/>
          </a:p>
          <a:p>
            <a:r>
              <a:rPr lang="en-US" b="1" dirty="0" smtClean="0"/>
              <a:t>Exogenous osteomyelitis: </a:t>
            </a:r>
            <a:r>
              <a:rPr lang="en-US" sz="2600" dirty="0" smtClean="0"/>
              <a:t>caused by a spread of bacteria (typically multiple organisms) from the surrounding environment.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 smtClean="0"/>
              <a:t>  Post-traumatic: </a:t>
            </a:r>
            <a:r>
              <a:rPr lang="en-US" sz="2000" u="sng" dirty="0" smtClean="0"/>
              <a:t>infection following deep injury </a:t>
            </a:r>
            <a:r>
              <a:rPr lang="en-US" sz="2000" dirty="0" smtClean="0"/>
              <a:t>(</a:t>
            </a:r>
            <a:r>
              <a:rPr lang="en-US" sz="2000" u="sng" dirty="0" smtClean="0"/>
              <a:t>penetrating injury</a:t>
            </a:r>
            <a:r>
              <a:rPr lang="en-US" sz="2000" dirty="0" smtClean="0"/>
              <a:t>, </a:t>
            </a:r>
            <a:r>
              <a:rPr lang="en-US" sz="2000" u="sng" dirty="0" smtClean="0"/>
              <a:t>open fractures</a:t>
            </a:r>
            <a:r>
              <a:rPr lang="en-US" sz="2000" dirty="0" smtClean="0"/>
              <a:t>, </a:t>
            </a:r>
            <a:r>
              <a:rPr lang="en-US" sz="2000" u="sng" dirty="0" smtClean="0"/>
              <a:t>severe soft tissue injury.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 smtClean="0"/>
              <a:t>Contiguous: </a:t>
            </a:r>
            <a:r>
              <a:rPr lang="en-US" sz="2000" u="sng" dirty="0" smtClean="0"/>
              <a:t>spread of infection from adjacent tissue </a:t>
            </a:r>
            <a:r>
              <a:rPr lang="en-US" sz="2000" dirty="0" smtClean="0"/>
              <a:t>as: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 smtClean="0"/>
              <a:t>Secondary to </a:t>
            </a:r>
            <a:r>
              <a:rPr lang="en-US" sz="1600" u="sng" dirty="0" smtClean="0"/>
              <a:t>infected foot ulcer </a:t>
            </a:r>
            <a:r>
              <a:rPr lang="en-US" sz="1600" dirty="0" smtClean="0"/>
              <a:t>in diabetic patients.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 smtClean="0"/>
              <a:t>Iatrogenic (e.g., postoperative infection of a </a:t>
            </a:r>
            <a:r>
              <a:rPr lang="en-US" sz="1600" u="sng" dirty="0" smtClean="0"/>
              <a:t>prosthetic joint implant</a:t>
            </a:r>
            <a:r>
              <a:rPr lang="en-US" sz="1600" dirty="0" smtClean="0"/>
              <a:t>) 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000" dirty="0" smtClean="0"/>
          </a:p>
          <a:p>
            <a:endParaRPr lang="en-US" sz="2400" dirty="0"/>
          </a:p>
          <a:p>
            <a:endParaRPr lang="en-US" sz="2400" dirty="0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478435464"/>
              </p:ext>
            </p:extLst>
          </p:nvPr>
        </p:nvGraphicFramePr>
        <p:xfrm>
          <a:off x="1393368" y="2564158"/>
          <a:ext cx="8708573" cy="12638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33050" y="4879114"/>
            <a:ext cx="3484115" cy="226191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1460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694"/>
    </mc:Choice>
    <mc:Fallback>
      <p:transition spd="slow" advTm="81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Graphic spid="9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orthobullets.com/topic/1057/images/medullar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368" y="396103"/>
            <a:ext cx="1606921" cy="182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orthobullets.com/topic/1057/images/medullary%20mr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786" y="242325"/>
            <a:ext cx="1947917" cy="211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upload.orthobullets.com/topic/1057/images/superficia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780" y="3853063"/>
            <a:ext cx="1470186" cy="182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upload.orthobullets.com/topic/1057/images/superficial%20mri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479" y="3853063"/>
            <a:ext cx="2538738" cy="191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upload.orthobullets.com/topic/1057/images/localized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121" y="589522"/>
            <a:ext cx="1422055" cy="151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upload.orthobullets.com/topic/1057/images/localized%20mri2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010" y="396103"/>
            <a:ext cx="1695289" cy="196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4034" y="888275"/>
            <a:ext cx="1712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Stage I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103924" y="888275"/>
            <a:ext cx="1712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Stage III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254034" y="4582187"/>
            <a:ext cx="1712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Stage II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016838" y="4582186"/>
            <a:ext cx="1712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Stage IV</a:t>
            </a:r>
            <a:endParaRPr lang="en-US" b="1" dirty="0"/>
          </a:p>
        </p:txBody>
      </p:sp>
      <p:pic>
        <p:nvPicPr>
          <p:cNvPr id="2062" name="Picture 14" descr="https://upload.orthobullets.com/topic/1057/images/diffuse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121" y="3753233"/>
            <a:ext cx="1826340" cy="202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upload.orthobullets.com/topic/1057/images/medullar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368" y="400607"/>
            <a:ext cx="1606921" cy="182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upload.orthobullets.com/topic/1057/images/medullary%20mr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786" y="246829"/>
            <a:ext cx="1947917" cy="211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254034" y="892779"/>
            <a:ext cx="1712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Stage I</a:t>
            </a:r>
            <a:endParaRPr lang="en-US" b="1" dirty="0"/>
          </a:p>
        </p:txBody>
      </p:sp>
      <p:pic>
        <p:nvPicPr>
          <p:cNvPr id="18" name="Picture 10" descr="https://upload.orthobullets.com/topic/1057/images/localized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121" y="572105"/>
            <a:ext cx="1422055" cy="151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https://upload.orthobullets.com/topic/1057/images/localized%20mri2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010" y="378686"/>
            <a:ext cx="1695289" cy="196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7103924" y="870858"/>
            <a:ext cx="1712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Stage III</a:t>
            </a:r>
            <a:endParaRPr lang="en-US" b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1362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323"/>
    </mc:Choice>
    <mc:Fallback>
      <p:transition spd="slow" advTm="63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  <p:bldP spid="17" grpId="0"/>
      <p:bldP spid="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Radiological Findings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Radiography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Bone resorption and lysis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Thickened sclerotic surrounding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err="1" smtClean="0"/>
              <a:t>Sequestrum</a:t>
            </a:r>
            <a:endParaRPr lang="en-US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Brodie’s abscess with sclerotic margins</a:t>
            </a:r>
            <a:endParaRPr lang="en-US" dirty="0"/>
          </a:p>
          <a:p>
            <a:r>
              <a:rPr lang="en-US" dirty="0" smtClean="0"/>
              <a:t>Bone scan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Increased activity on all phases</a:t>
            </a:r>
            <a:endParaRPr lang="en-US" dirty="0"/>
          </a:p>
          <a:p>
            <a:r>
              <a:rPr lang="en-US" dirty="0" smtClean="0"/>
              <a:t>CT and MRI scans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Shows extent of infection, hidden lesions, plan for surgery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1148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583"/>
    </mc:Choice>
    <mc:Fallback>
      <p:transition spd="slow" advTm="53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Antibiotics</a:t>
            </a:r>
          </a:p>
          <a:p>
            <a:pPr marL="0" indent="0">
              <a:buNone/>
            </a:pPr>
            <a:endParaRPr lang="en-US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Starts 10 days prior to planned surgical debridement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Give bactericidal </a:t>
            </a:r>
            <a:r>
              <a:rPr lang="en-US" dirty="0" err="1" smtClean="0"/>
              <a:t>Abx</a:t>
            </a:r>
            <a:r>
              <a:rPr lang="en-US" dirty="0" smtClean="0"/>
              <a:t> with good bone penetration (</a:t>
            </a:r>
            <a:r>
              <a:rPr lang="en-US" dirty="0" err="1" smtClean="0"/>
              <a:t>Fucidic</a:t>
            </a:r>
            <a:r>
              <a:rPr lang="en-US" dirty="0" smtClean="0"/>
              <a:t> acid, clindamycin)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Purpose: a. Stop the spread  b. Control flare ups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Continue after </a:t>
            </a:r>
            <a:r>
              <a:rPr lang="en-US" dirty="0" err="1" smtClean="0"/>
              <a:t>debridment</a:t>
            </a:r>
            <a:r>
              <a:rPr lang="en-US" dirty="0" smtClean="0"/>
              <a:t> for a minimum of 6 weeks with inflammatory markers control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6499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967"/>
    </mc:Choice>
    <mc:Fallback>
      <p:transition spd="slow" advTm="86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Surgical treatment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Excision of sinus tract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Debride all devitalized soft tissue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Debride all </a:t>
            </a:r>
            <a:r>
              <a:rPr lang="en-US" dirty="0" err="1" smtClean="0"/>
              <a:t>sequestrae</a:t>
            </a:r>
            <a:r>
              <a:rPr lang="en-US" dirty="0" smtClean="0"/>
              <a:t> and infected bone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 smtClean="0"/>
              <a:t> May end up </a:t>
            </a:r>
            <a:r>
              <a:rPr lang="en-US" smtClean="0"/>
              <a:t>with amputation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1085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178"/>
    </mc:Choice>
    <mc:Fallback>
      <p:transition spd="slow" advTm="61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Epidemiology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9480095"/>
              </p:ext>
            </p:extLst>
          </p:nvPr>
        </p:nvGraphicFramePr>
        <p:xfrm>
          <a:off x="2062480" y="1669505"/>
          <a:ext cx="812799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43132134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48711142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7015786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Pediatrics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Adults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4725906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529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46"/>
    </mc:Choice>
    <mc:Fallback>
      <p:transition spd="slow" advTm="6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Epidemiology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8616359"/>
              </p:ext>
            </p:extLst>
          </p:nvPr>
        </p:nvGraphicFramePr>
        <p:xfrm>
          <a:off x="2062480" y="1669505"/>
          <a:ext cx="8127999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43132134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48711142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7015786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Pediatrics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Adults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4725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Incidence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dirty="0" smtClean="0"/>
                        <a:t>13/100.000 &lt;13 y old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90/100.000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1885600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854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54"/>
    </mc:Choice>
    <mc:Fallback>
      <p:transition spd="slow" advTm="15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Epidemiology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9929072"/>
              </p:ext>
            </p:extLst>
          </p:nvPr>
        </p:nvGraphicFramePr>
        <p:xfrm>
          <a:off x="2062480" y="1669505"/>
          <a:ext cx="8127999" cy="165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43132134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48711142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7015786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Pediatrics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Adults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4725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Incidence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dirty="0" smtClean="0"/>
                        <a:t>13/100.000 &lt;13 y old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90/100.000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1885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Demographics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dirty="0" smtClean="0"/>
                        <a:t>. mean age 6.6 years</a:t>
                      </a:r>
                    </a:p>
                    <a:p>
                      <a:pPr fontAlgn="base"/>
                      <a:r>
                        <a:rPr lang="en-US" dirty="0" smtClean="0"/>
                        <a:t>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2.5 times more common in boys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. &lt;20 , &gt; 50</a:t>
                      </a:r>
                    </a:p>
                    <a:p>
                      <a:r>
                        <a:rPr lang="en-US" dirty="0" smtClean="0"/>
                        <a:t>. Equal among sexes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76776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150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64"/>
    </mc:Choice>
    <mc:Fallback>
      <p:transition spd="slow" advTm="10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Epidemiology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1634327"/>
              </p:ext>
            </p:extLst>
          </p:nvPr>
        </p:nvGraphicFramePr>
        <p:xfrm>
          <a:off x="2062480" y="1669505"/>
          <a:ext cx="8127999" cy="339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43132134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48711142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7015786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Pediatrics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Adults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4725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Incidence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dirty="0" smtClean="0"/>
                        <a:t>13/100.000 &lt;13 y old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90/100.000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1885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Demographics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dirty="0" smtClean="0"/>
                        <a:t>. mean age 6.6 years</a:t>
                      </a:r>
                    </a:p>
                    <a:p>
                      <a:pPr fontAlgn="base"/>
                      <a:r>
                        <a:rPr lang="en-US" dirty="0" smtClean="0"/>
                        <a:t>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2.5 times more common in boys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. &lt;20 , &gt; 50</a:t>
                      </a:r>
                    </a:p>
                    <a:p>
                      <a:r>
                        <a:rPr lang="en-US" dirty="0" smtClean="0"/>
                        <a:t>. Equal among sexes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7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Anatomic location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Metaphysis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Spine and ribs in dialysis patients</a:t>
                      </a:r>
                    </a:p>
                    <a:p>
                      <a:pPr fontAlgn="base"/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Medial or lateral clavicle in IV drug abusers</a:t>
                      </a:r>
                    </a:p>
                    <a:p>
                      <a:pPr fontAlgn="base"/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Foot and decubitus ulcers in diabetics</a:t>
                      </a:r>
                      <a:endParaRPr lang="en-US" sz="1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9150887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423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35"/>
    </mc:Choice>
    <mc:Fallback>
      <p:transition spd="slow" advTm="30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Epidemiology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062480" y="1669505"/>
          <a:ext cx="8127999" cy="540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43132134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48711142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7015786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Pediatrics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Adults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4725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Incidence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dirty="0" smtClean="0"/>
                        <a:t>13/100.000 &lt;13 y old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90/100.000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1885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Demographics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dirty="0" smtClean="0"/>
                        <a:t>. mean age 6.6 years</a:t>
                      </a:r>
                    </a:p>
                    <a:p>
                      <a:pPr fontAlgn="base"/>
                      <a:r>
                        <a:rPr lang="en-US" dirty="0" smtClean="0"/>
                        <a:t>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2.5 times more common in boys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. &lt;20 , &gt; 50</a:t>
                      </a:r>
                    </a:p>
                    <a:p>
                      <a:r>
                        <a:rPr lang="en-US" dirty="0" smtClean="0"/>
                        <a:t>. Equal among sexes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76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Anatomic location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Metaphysis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Spine and ribs in dialysis patients</a:t>
                      </a:r>
                    </a:p>
                    <a:p>
                      <a:pPr fontAlgn="base"/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Medial or lateral clavicle in IV drug abusers</a:t>
                      </a:r>
                    </a:p>
                    <a:p>
                      <a:pPr fontAlgn="base"/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Foot and decubitus ulcers in diabetics</a:t>
                      </a:r>
                      <a:endParaRPr lang="en-US" sz="1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91508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Risk factors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dirty="0" smtClean="0"/>
                        <a:t>. Diabetes mellitus</a:t>
                      </a:r>
                    </a:p>
                    <a:p>
                      <a:pPr fontAlgn="base"/>
                      <a:r>
                        <a:rPr lang="en-US" dirty="0" smtClean="0"/>
                        <a:t>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H</a:t>
                      </a:r>
                      <a:r>
                        <a:rPr lang="en-US" dirty="0" err="1" smtClean="0"/>
                        <a:t>emoglobinopathy</a:t>
                      </a:r>
                      <a:endParaRPr lang="en-US" dirty="0" smtClean="0"/>
                    </a:p>
                    <a:p>
                      <a:pPr fontAlgn="base"/>
                      <a:r>
                        <a:rPr lang="en-US" dirty="0" smtClean="0"/>
                        <a:t>.</a:t>
                      </a:r>
                      <a:r>
                        <a:rPr lang="en-US" baseline="0" dirty="0" smtClean="0"/>
                        <a:t> JRA</a:t>
                      </a:r>
                      <a:endParaRPr lang="en-US" dirty="0" smtClean="0"/>
                    </a:p>
                    <a:p>
                      <a:pPr fontAlgn="base"/>
                      <a:r>
                        <a:rPr lang="en-US" dirty="0" smtClean="0"/>
                        <a:t>. Chronic renal disease</a:t>
                      </a:r>
                    </a:p>
                    <a:p>
                      <a:pPr fontAlgn="base"/>
                      <a:r>
                        <a:rPr lang="en-US" dirty="0" smtClean="0"/>
                        <a:t>. Immune compromise</a:t>
                      </a:r>
                    </a:p>
                    <a:p>
                      <a:pPr fontAlgn="base"/>
                      <a:r>
                        <a:rPr lang="en-US" dirty="0" smtClean="0"/>
                        <a:t>. Varicella infection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ecent trauma or surgery</a:t>
                      </a:r>
                    </a:p>
                    <a:p>
                      <a:pPr fontAlgn="base"/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Immunocompromised patients</a:t>
                      </a:r>
                    </a:p>
                    <a:p>
                      <a:pPr fontAlgn="base"/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llicit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IV drug use</a:t>
                      </a:r>
                    </a:p>
                    <a:p>
                      <a:pPr fontAlgn="base"/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oor vascular supply</a:t>
                      </a:r>
                    </a:p>
                    <a:p>
                      <a:pPr fontAlgn="base"/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DM</a:t>
                      </a:r>
                    </a:p>
                    <a:p>
                      <a:pPr fontAlgn="base"/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eripheral neuropathy</a:t>
                      </a:r>
                      <a:endParaRPr lang="en-US" sz="1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4729912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620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792"/>
    </mc:Choice>
    <mc:Fallback>
      <p:transition spd="slow" advTm="37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845511"/>
          </a:xfrm>
        </p:spPr>
        <p:txBody>
          <a:bodyPr/>
          <a:lstStyle/>
          <a:p>
            <a:r>
              <a:rPr lang="en-US" dirty="0" smtClean="0"/>
              <a:t>Causative Micro-organisms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3130329"/>
              </p:ext>
            </p:extLst>
          </p:nvPr>
        </p:nvGraphicFramePr>
        <p:xfrm>
          <a:off x="753737" y="1963068"/>
          <a:ext cx="5107132" cy="4372544"/>
        </p:xfrm>
        <a:graphic>
          <a:graphicData uri="http://schemas.openxmlformats.org/drawingml/2006/table">
            <a:tbl>
              <a:tblPr/>
              <a:tblGrid>
                <a:gridCol w="2553566">
                  <a:extLst>
                    <a:ext uri="{9D8B030D-6E8A-4147-A177-3AD203B41FA5}">
                      <a16:colId xmlns:a16="http://schemas.microsoft.com/office/drawing/2014/main" val="503207488"/>
                    </a:ext>
                  </a:extLst>
                </a:gridCol>
                <a:gridCol w="2553566">
                  <a:extLst>
                    <a:ext uri="{9D8B030D-6E8A-4147-A177-3AD203B41FA5}">
                      <a16:colId xmlns:a16="http://schemas.microsoft.com/office/drawing/2014/main" val="3504120734"/>
                    </a:ext>
                  </a:extLst>
                </a:gridCol>
              </a:tblGrid>
              <a:tr h="348375">
                <a:tc gridSpan="2">
                  <a:txBody>
                    <a:bodyPr/>
                    <a:lstStyle/>
                    <a:p>
                      <a:pPr algn="ctr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rgbClr val="5372A6"/>
                          </a:solidFill>
                          <a:effectLst/>
                        </a:rPr>
                        <a:t>Osteomyelitis Organism Table</a:t>
                      </a:r>
                      <a:endParaRPr lang="en-US" sz="1800" dirty="0">
                        <a:effectLst/>
                      </a:endParaRPr>
                    </a:p>
                  </a:txBody>
                  <a:tcPr marL="37904" marR="37904" marT="37904" marB="37904" anchor="ctr">
                    <a:lnL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AF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6762479"/>
                  </a:ext>
                </a:extLst>
              </a:tr>
              <a:tr h="864095"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effectLst/>
                        </a:rPr>
                        <a:t>Newborns</a:t>
                      </a:r>
                    </a:p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effectLst/>
                        </a:rPr>
                        <a:t>(younger than 4 </a:t>
                      </a:r>
                      <a:r>
                        <a:rPr lang="en-US" sz="1800" dirty="0" err="1">
                          <a:effectLst/>
                        </a:rPr>
                        <a:t>mo</a:t>
                      </a:r>
                      <a:r>
                        <a:rPr lang="en-US" sz="1800" dirty="0">
                          <a:effectLst/>
                        </a:rPr>
                        <a:t>)</a:t>
                      </a:r>
                    </a:p>
                  </a:txBody>
                  <a:tcPr marL="22742" marR="22742" marT="22742" marB="22742" anchor="ctr">
                    <a:lnL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800">
                          <a:effectLst/>
                        </a:rPr>
                        <a:t>S. aureus, Enterobacter species, group A and B Streptococcus species</a:t>
                      </a:r>
                    </a:p>
                  </a:txBody>
                  <a:tcPr marL="22742" marR="22742" marT="22742" marB="22742" anchor="ctr">
                    <a:lnL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8867640"/>
                  </a:ext>
                </a:extLst>
              </a:tr>
              <a:tr h="1137041"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800">
                          <a:effectLst/>
                        </a:rPr>
                        <a:t>Children</a:t>
                      </a:r>
                    </a:p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800">
                          <a:effectLst/>
                        </a:rPr>
                        <a:t>(aged 4 mo to 4 y)</a:t>
                      </a:r>
                    </a:p>
                  </a:txBody>
                  <a:tcPr marL="22742" marR="22742" marT="22742" marB="22742" anchor="ctr">
                    <a:lnL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800">
                          <a:effectLst/>
                        </a:rPr>
                        <a:t>S. aureus, group A Streptococcus species, Kingella kingae, and Enterobacter species</a:t>
                      </a:r>
                    </a:p>
                  </a:txBody>
                  <a:tcPr marL="22742" marR="22742" marT="22742" marB="22742" anchor="ctr">
                    <a:lnL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730537"/>
                  </a:ext>
                </a:extLst>
              </a:tr>
              <a:tr h="1137041"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800">
                          <a:effectLst/>
                        </a:rPr>
                        <a:t>Children, adolescents</a:t>
                      </a:r>
                    </a:p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800">
                          <a:effectLst/>
                        </a:rPr>
                        <a:t>(aged 4 y to adult)</a:t>
                      </a:r>
                    </a:p>
                  </a:txBody>
                  <a:tcPr marL="22742" marR="22742" marT="22742" marB="22742" anchor="ctr">
                    <a:lnL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800">
                          <a:effectLst/>
                        </a:rPr>
                        <a:t>S. aureus (80%), group A Streptococcus species, H. influenzae, and Enterobacter species</a:t>
                      </a:r>
                    </a:p>
                  </a:txBody>
                  <a:tcPr marL="22742" marR="22742" marT="22742" marB="22742" anchor="ctr">
                    <a:lnL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8779754"/>
                  </a:ext>
                </a:extLst>
              </a:tr>
              <a:tr h="864095"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800">
                          <a:effectLst/>
                        </a:rPr>
                        <a:t>Adult</a:t>
                      </a:r>
                    </a:p>
                  </a:txBody>
                  <a:tcPr marL="22742" marR="22742" marT="22742" marB="22742" anchor="ctr">
                    <a:lnL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effectLst/>
                        </a:rPr>
                        <a:t>S. aureus and occasionally </a:t>
                      </a:r>
                      <a:r>
                        <a:rPr lang="en-US" sz="1800" dirty="0" err="1">
                          <a:effectLst/>
                        </a:rPr>
                        <a:t>Enterobacter</a:t>
                      </a:r>
                      <a:r>
                        <a:rPr lang="en-US" sz="1800" dirty="0">
                          <a:effectLst/>
                        </a:rPr>
                        <a:t> or Streptococcus species</a:t>
                      </a:r>
                    </a:p>
                  </a:txBody>
                  <a:tcPr marL="22742" marR="22742" marT="22742" marB="22742" anchor="ctr">
                    <a:lnL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5176514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6655529"/>
              </p:ext>
            </p:extLst>
          </p:nvPr>
        </p:nvGraphicFramePr>
        <p:xfrm>
          <a:off x="6945739" y="1690688"/>
          <a:ext cx="4863084" cy="4968240"/>
        </p:xfrm>
        <a:graphic>
          <a:graphicData uri="http://schemas.openxmlformats.org/drawingml/2006/table">
            <a:tbl>
              <a:tblPr/>
              <a:tblGrid>
                <a:gridCol w="2431542">
                  <a:extLst>
                    <a:ext uri="{9D8B030D-6E8A-4147-A177-3AD203B41FA5}">
                      <a16:colId xmlns:a16="http://schemas.microsoft.com/office/drawing/2014/main" val="170500870"/>
                    </a:ext>
                  </a:extLst>
                </a:gridCol>
                <a:gridCol w="2431542">
                  <a:extLst>
                    <a:ext uri="{9D8B030D-6E8A-4147-A177-3AD203B41FA5}">
                      <a16:colId xmlns:a16="http://schemas.microsoft.com/office/drawing/2014/main" val="1126471231"/>
                    </a:ext>
                  </a:extLst>
                </a:gridCol>
              </a:tblGrid>
              <a:tr h="305275">
                <a:tc gridSpan="2">
                  <a:txBody>
                    <a:bodyPr/>
                    <a:lstStyle/>
                    <a:p>
                      <a:pPr algn="ctr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solidFill>
                            <a:srgbClr val="5372A6"/>
                          </a:solidFill>
                          <a:effectLst/>
                        </a:rPr>
                        <a:t>Unusual Osteomyelitis Organism Table</a:t>
                      </a:r>
                      <a:endParaRPr lang="en-US" dirty="0">
                        <a:effectLst/>
                      </a:endParaRP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AF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4639887"/>
                  </a:ext>
                </a:extLst>
              </a:tr>
              <a:tr h="756550"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>
                          <a:effectLst/>
                        </a:rPr>
                        <a:t>Salmonella</a:t>
                      </a:r>
                    </a:p>
                  </a:txBody>
                  <a:tcPr marL="22860" marR="22860" marT="22860" marB="22860" anchor="ctr">
                    <a:lnL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>
                          <a:effectLst/>
                        </a:rPr>
                        <a:t>Sickle cell anemia patients (S. aureus is still most common)</a:t>
                      </a:r>
                    </a:p>
                  </a:txBody>
                  <a:tcPr marL="22860" marR="22860" marT="22860" marB="22860" anchor="ctr">
                    <a:lnL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404352"/>
                  </a:ext>
                </a:extLst>
              </a:tr>
              <a:tr h="995461"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>
                          <a:effectLst/>
                        </a:rPr>
                        <a:t>Pseudomonas</a:t>
                      </a:r>
                    </a:p>
                  </a:txBody>
                  <a:tcPr marL="22860" marR="22860" marT="22860" marB="22860" anchor="ctr">
                    <a:lnL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>
                          <a:solidFill>
                            <a:srgbClr val="5372A6"/>
                          </a:solidFill>
                          <a:effectLst/>
                        </a:rPr>
                        <a:t>IV drug use with AC or SC joint infection</a:t>
                      </a:r>
                      <a:r>
                        <a:rPr lang="en-US">
                          <a:effectLst/>
                        </a:rPr>
                        <a:t> or puncture wound through rubber soled shoes</a:t>
                      </a:r>
                    </a:p>
                  </a:txBody>
                  <a:tcPr marL="22860" marR="22860" marT="22860" marB="22860" anchor="ctr">
                    <a:lnL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1145823"/>
                  </a:ext>
                </a:extLst>
              </a:tr>
              <a:tr h="756550"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dirty="0" err="1">
                          <a:effectLst/>
                        </a:rPr>
                        <a:t>Bartonella</a:t>
                      </a:r>
                      <a:endParaRPr lang="en-US" dirty="0">
                        <a:effectLst/>
                      </a:endParaRPr>
                    </a:p>
                  </a:txBody>
                  <a:tcPr marL="22860" marR="22860" marT="22860" marB="22860" anchor="ctr">
                    <a:lnL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>
                          <a:effectLst/>
                        </a:rPr>
                        <a:t>HIV/AIDS patient following cat scratch or bite</a:t>
                      </a:r>
                    </a:p>
                  </a:txBody>
                  <a:tcPr marL="22860" marR="22860" marT="22860" marB="22860" anchor="ctr">
                    <a:lnL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526816"/>
                  </a:ext>
                </a:extLst>
              </a:tr>
              <a:tr h="995461"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effectLst/>
                        </a:rPr>
                        <a:t>Fungal osteomyelitis</a:t>
                      </a:r>
                    </a:p>
                  </a:txBody>
                  <a:tcPr marL="22860" marR="22860" marT="22860" marB="22860" anchor="ctr">
                    <a:lnL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>
                          <a:effectLst/>
                        </a:rPr>
                        <a:t>Immunosuppressed, long-term IV medications, or parenteral nutrition</a:t>
                      </a:r>
                    </a:p>
                  </a:txBody>
                  <a:tcPr marL="22860" marR="22860" marT="22860" marB="22860" anchor="ctr">
                    <a:lnL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3258521"/>
                  </a:ext>
                </a:extLst>
              </a:tr>
              <a:tr h="517639"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>
                          <a:effectLst/>
                        </a:rPr>
                        <a:t>Tuberculosis</a:t>
                      </a:r>
                    </a:p>
                  </a:txBody>
                  <a:tcPr marL="22860" marR="22860" marT="22860" marB="22860" anchor="ctr">
                    <a:lnL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effectLst/>
                        </a:rPr>
                        <a:t>Manifestations include Potts disease</a:t>
                      </a:r>
                    </a:p>
                  </a:txBody>
                  <a:tcPr marL="22860" marR="22860" marT="22860" marB="22860" anchor="ctr">
                    <a:lnL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6326202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7657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147"/>
    </mc:Choice>
    <mc:Fallback>
      <p:transition spd="slow" advTm="109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2.9|1.7|12|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1.9|17.6|13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19|14.7|1.3|17.8|12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14.5|20.1|12.3|12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17.1|26|36.1|2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11.6|9|2.7|11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5.8|2.5|4.7|1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8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6|3.9|3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4.4|23|0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7.7|4.1|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|30.1|1.3|10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5|1.1|33.3|0.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4.4|6.4|3.3|8.7|6.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9|4.9|0.6|17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5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47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2.8|95.7|6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16.5|10.9|1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10|4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|49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D6632AAF01F148BF0CA0A4F5A8EB04" ma:contentTypeVersion="2" ma:contentTypeDescription="Create a new document." ma:contentTypeScope="" ma:versionID="1ba359a4352e4fa5c58b2bcb214b7fd1">
  <xsd:schema xmlns:xsd="http://www.w3.org/2001/XMLSchema" xmlns:xs="http://www.w3.org/2001/XMLSchema" xmlns:p="http://schemas.microsoft.com/office/2006/metadata/properties" xmlns:ns2="47c1a1ac-b13f-4b28-bfa8-0aa04ae24192" targetNamespace="http://schemas.microsoft.com/office/2006/metadata/properties" ma:root="true" ma:fieldsID="a1f86090f228adafeb7191c9df3738e9" ns2:_="">
    <xsd:import namespace="47c1a1ac-b13f-4b28-bfa8-0aa04ae241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c1a1ac-b13f-4b28-bfa8-0aa04ae241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7545A98-A867-47D2-97A0-53CA7F1800A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A636BF8-5840-4525-911E-CFF72604E0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7c1a1ac-b13f-4b28-bfa8-0aa04ae241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1928</TotalTime>
  <Words>1152</Words>
  <Application>Microsoft Office PowerPoint</Application>
  <PresentationFormat>Widescreen</PresentationFormat>
  <Paragraphs>318</Paragraphs>
  <Slides>33</Slides>
  <Notes>0</Notes>
  <HiddenSlides>0</HiddenSlides>
  <MMClips>32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Calibri Light</vt:lpstr>
      <vt:lpstr>Courier New</vt:lpstr>
      <vt:lpstr>Microsoft Sans Serif</vt:lpstr>
      <vt:lpstr>Wingdings</vt:lpstr>
      <vt:lpstr>Retrospect</vt:lpstr>
      <vt:lpstr>Osteomyelitis</vt:lpstr>
      <vt:lpstr>Definition</vt:lpstr>
      <vt:lpstr>Route of infection</vt:lpstr>
      <vt:lpstr>Epidemiology</vt:lpstr>
      <vt:lpstr>Epidemiology</vt:lpstr>
      <vt:lpstr>Epidemiology</vt:lpstr>
      <vt:lpstr>Epidemiology</vt:lpstr>
      <vt:lpstr>Epidemiology</vt:lpstr>
      <vt:lpstr>Causative Micro-organisms</vt:lpstr>
      <vt:lpstr>PowerPoint Presentation</vt:lpstr>
      <vt:lpstr>PowerPoint Presentation</vt:lpstr>
      <vt:lpstr>PowerPoint Presentation</vt:lpstr>
      <vt:lpstr>PowerPoint Presentation</vt:lpstr>
      <vt:lpstr>Clinical Presentation of acute OM</vt:lpstr>
      <vt:lpstr>Differential Diagnosis</vt:lpstr>
      <vt:lpstr>Investigations</vt:lpstr>
      <vt:lpstr>Imaging</vt:lpstr>
      <vt:lpstr>Imaging</vt:lpstr>
      <vt:lpstr>Treatment</vt:lpstr>
      <vt:lpstr>Antibiotic therapy</vt:lpstr>
      <vt:lpstr>Surgical Drainage</vt:lpstr>
      <vt:lpstr>PowerPoint Presentation</vt:lpstr>
      <vt:lpstr>Clinical features </vt:lpstr>
      <vt:lpstr>PowerPoint Presentation</vt:lpstr>
      <vt:lpstr>Chronic OM</vt:lpstr>
      <vt:lpstr>Pathogenesis </vt:lpstr>
      <vt:lpstr>PowerPoint Presentation</vt:lpstr>
      <vt:lpstr>PowerPoint Presentation</vt:lpstr>
      <vt:lpstr>PowerPoint Presentation</vt:lpstr>
      <vt:lpstr>PowerPoint Presentation</vt:lpstr>
      <vt:lpstr>Radiological Findings</vt:lpstr>
      <vt:lpstr>Management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Osteomyelitis</dc:title>
  <dc:creator>Microsoft account</dc:creator>
  <cp:lastModifiedBy>Monther Gharaibeh</cp:lastModifiedBy>
  <cp:revision>65</cp:revision>
  <dcterms:created xsi:type="dcterms:W3CDTF">2022-11-28T12:36:27Z</dcterms:created>
  <dcterms:modified xsi:type="dcterms:W3CDTF">2023-09-27T06:36:17Z</dcterms:modified>
</cp:coreProperties>
</file>