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2"/>
  </p:notesMasterIdLst>
  <p:sldIdLst>
    <p:sldId id="301" r:id="rId2"/>
    <p:sldId id="259" r:id="rId3"/>
    <p:sldId id="267" r:id="rId4"/>
    <p:sldId id="303" r:id="rId5"/>
    <p:sldId id="302" r:id="rId6"/>
    <p:sldId id="314" r:id="rId7"/>
    <p:sldId id="305" r:id="rId8"/>
    <p:sldId id="269" r:id="rId9"/>
    <p:sldId id="306" r:id="rId10"/>
    <p:sldId id="271" r:id="rId11"/>
    <p:sldId id="272" r:id="rId12"/>
    <p:sldId id="274" r:id="rId13"/>
    <p:sldId id="307" r:id="rId14"/>
    <p:sldId id="308" r:id="rId15"/>
    <p:sldId id="309" r:id="rId16"/>
    <p:sldId id="277" r:id="rId17"/>
    <p:sldId id="278" r:id="rId18"/>
    <p:sldId id="310" r:id="rId19"/>
    <p:sldId id="311" r:id="rId20"/>
    <p:sldId id="31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BBD64A-6A24-4D53-A574-07092FF64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0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4887-9EE8-4EAA-AD73-81262C876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31D5D-9C2E-44F3-ABEF-4D147C548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D4EA-4C54-41AE-B211-7BD1C3DEB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C5FDE-098F-4E0B-BD5D-B41FEB5D0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AC24C-C373-44B5-83EC-6AB2E1AA7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C016E-C4BB-4E86-B48D-C4EFDCC8E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2F88-1440-4E90-9B1D-F17055122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883B-D30B-4FCB-B912-5847740EC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3A39F-3C67-4621-ACD8-8D3D43945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553F6-192B-4A11-8907-EA147E5C3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D0DC9-2E7A-4FCE-A7DD-51791A1DE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25551AB2-5633-4AE6-A9E1-402672E27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43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2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2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2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2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0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0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0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0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52" y="1384660"/>
            <a:ext cx="6662058" cy="21236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92D050"/>
                </a:solidFill>
              </a:rPr>
              <a:t>The Endocrine System</a:t>
            </a:r>
          </a:p>
        </p:txBody>
      </p:sp>
      <p:pic>
        <p:nvPicPr>
          <p:cNvPr id="25602" name="Picture 2" descr="http://people.upei.ca/bate/assets/images/3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6804" y="3776659"/>
            <a:ext cx="3400425" cy="2807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4887-9EE8-4EAA-AD73-81262C876B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2952" y="4088674"/>
            <a:ext cx="2573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Dr. Mustafa </a:t>
            </a:r>
            <a:r>
              <a:rPr lang="en-US" sz="2000" dirty="0" err="1" smtClean="0">
                <a:latin typeface="+mn-lt"/>
              </a:rPr>
              <a:t>Saad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(2018)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25428"/>
            <a:ext cx="8503921" cy="5127178"/>
          </a:xfrm>
        </p:spPr>
        <p:txBody>
          <a:bodyPr/>
          <a:lstStyle/>
          <a:p>
            <a:pPr algn="just" eaLnBrk="1" hangingPunct="1"/>
            <a:r>
              <a:rPr lang="en-US" sz="2400" b="1" i="1" dirty="0" smtClean="0"/>
              <a:t>Does not synthesize hormones.</a:t>
            </a:r>
          </a:p>
          <a:p>
            <a:pPr algn="just" eaLnBrk="1" hangingPunct="1"/>
            <a:r>
              <a:rPr lang="en-US" sz="2400" b="1" i="1" u="dbl" dirty="0" smtClean="0"/>
              <a:t>Releases</a:t>
            </a:r>
            <a:r>
              <a:rPr lang="en-US" sz="2400" b="1" i="1" dirty="0" smtClean="0"/>
              <a:t> the following hormones:</a:t>
            </a:r>
          </a:p>
          <a:p>
            <a:pPr marL="841375" lvl="1" indent="-514350" algn="just" eaLnBrk="1" hangingPunct="1">
              <a:buFont typeface="+mj-lt"/>
              <a:buAutoNum type="arabicPeriod"/>
            </a:pPr>
            <a:r>
              <a:rPr lang="en-US" sz="2400" dirty="0" err="1" smtClean="0"/>
              <a:t>Oxytocin</a:t>
            </a:r>
            <a:endParaRPr lang="en-US" sz="2400" dirty="0" smtClean="0"/>
          </a:p>
          <a:p>
            <a:pPr marL="841375" lvl="1" indent="-514350" algn="just" eaLnBrk="1" hangingPunct="1">
              <a:buFont typeface="+mj-lt"/>
              <a:buAutoNum type="arabicPeriod"/>
            </a:pPr>
            <a:r>
              <a:rPr lang="en-US" sz="2400" dirty="0" err="1" smtClean="0"/>
              <a:t>Antidiuretic</a:t>
            </a:r>
            <a:r>
              <a:rPr lang="en-US" sz="2400" dirty="0" smtClean="0"/>
              <a:t> Hormone (ADH) = Vasopressin</a:t>
            </a:r>
          </a:p>
          <a:p>
            <a:pPr algn="just" eaLnBrk="1" hangingPunct="1"/>
            <a:r>
              <a:rPr lang="en-US" sz="2400" dirty="0" smtClean="0"/>
              <a:t>Contains:</a:t>
            </a:r>
          </a:p>
          <a:p>
            <a:pPr marL="841375" lvl="1" indent="-514350" algn="just" eaLnBrk="1" hangingPunct="1">
              <a:buFont typeface="+mj-lt"/>
              <a:buAutoNum type="arabicPeriod"/>
            </a:pPr>
            <a:r>
              <a:rPr lang="en-US" sz="2400" dirty="0" smtClean="0"/>
              <a:t>Nerve endings</a:t>
            </a:r>
          </a:p>
          <a:p>
            <a:pPr marL="841375" lvl="1" indent="-514350" algn="just" eaLnBrk="1" hangingPunct="1">
              <a:buFont typeface="+mj-lt"/>
              <a:buAutoNum type="arabicPeriod"/>
            </a:pPr>
            <a:r>
              <a:rPr lang="en-US" sz="2400" dirty="0" smtClean="0"/>
              <a:t>Astrocyte-like cells called </a:t>
            </a:r>
            <a:r>
              <a:rPr lang="en-US" sz="2400" b="1" i="1" dirty="0" err="1" smtClean="0"/>
              <a:t>Pituicytes</a:t>
            </a:r>
            <a:r>
              <a:rPr lang="en-US" sz="2400" b="1" i="1" dirty="0" smtClean="0"/>
              <a:t>.</a:t>
            </a:r>
            <a:endParaRPr lang="en-US" sz="2400" dirty="0" smtClean="0"/>
          </a:p>
          <a:p>
            <a:pPr algn="just" eaLnBrk="1" hangingPunct="1"/>
            <a:r>
              <a:rPr lang="en-US" sz="2400" dirty="0" smtClean="0"/>
              <a:t>Cell bodies of neurons in the hypothalamus synthesize these hormone. They’re then transported through axons in the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hypothalamo-hypophysial</a:t>
            </a:r>
            <a:r>
              <a:rPr lang="en-US" sz="2400" b="1" i="1" dirty="0" smtClean="0">
                <a:solidFill>
                  <a:srgbClr val="7030A0"/>
                </a:solidFill>
              </a:rPr>
              <a:t> tract </a:t>
            </a:r>
            <a:r>
              <a:rPr lang="en-US" sz="2400" dirty="0" smtClean="0"/>
              <a:t>to the nerve endings in the posterior pituitary. Here they remain stored. When need arises, they’re released from the nerve endings to pass into blood. </a:t>
            </a:r>
          </a:p>
          <a:p>
            <a:pPr marL="841375" lvl="1" indent="-514350" algn="just" eaLnBrk="1" hangingPunct="1">
              <a:buNone/>
            </a:pPr>
            <a:endParaRPr lang="en-US" sz="2400" b="1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12480" cy="623523"/>
          </a:xfrm>
        </p:spPr>
        <p:txBody>
          <a:bodyPr/>
          <a:lstStyle/>
          <a:p>
            <a:pPr eaLnBrk="1" hangingPunct="1"/>
            <a:r>
              <a:rPr lang="en-US" sz="3200" u="sng" dirty="0" smtClean="0">
                <a:solidFill>
                  <a:srgbClr val="FF0000"/>
                </a:solidFill>
              </a:rPr>
              <a:t>Posterior Pituitary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 descr="18_08"/>
          <p:cNvPicPr>
            <a:picLocks noChangeAspect="1" noChangeArrowheads="1"/>
          </p:cNvPicPr>
          <p:nvPr/>
        </p:nvPicPr>
        <p:blipFill>
          <a:blip r:embed="rId2"/>
          <a:srcRect b="8844"/>
          <a:stretch>
            <a:fillRect/>
          </a:stretch>
        </p:blipFill>
        <p:spPr bwMode="auto">
          <a:xfrm>
            <a:off x="91441" y="738177"/>
            <a:ext cx="8961120" cy="469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7407" y="5651622"/>
            <a:ext cx="39319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Fig.5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Hypothalamo-hypophysial</a:t>
            </a:r>
            <a:r>
              <a:rPr lang="en-US" dirty="0">
                <a:latin typeface="+mn-lt"/>
              </a:rPr>
              <a:t> tract.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1" y="1064624"/>
            <a:ext cx="6397534" cy="1939833"/>
          </a:xfrm>
          <a:solidFill>
            <a:schemeClr val="bg1"/>
          </a:solidFill>
        </p:spPr>
        <p:txBody>
          <a:bodyPr/>
          <a:lstStyle/>
          <a:p>
            <a:pPr algn="just" eaLnBrk="1" hangingPunct="1"/>
            <a:r>
              <a:rPr lang="en-US" sz="2200" dirty="0" smtClean="0"/>
              <a:t>A butterfly-shaped gland located inferior to larynx</a:t>
            </a:r>
          </a:p>
          <a:p>
            <a:pPr algn="just" eaLnBrk="1" hangingPunct="1"/>
            <a:r>
              <a:rPr lang="en-US" sz="2200" dirty="0" smtClean="0"/>
              <a:t>Formed of:</a:t>
            </a:r>
          </a:p>
          <a:p>
            <a:pPr marL="841375" lvl="1" indent="-514350" algn="just" eaLnBrk="1" hangingPunct="1">
              <a:buSzPct val="100000"/>
              <a:buFont typeface="+mj-lt"/>
              <a:buAutoNum type="arabicPeriod"/>
            </a:pPr>
            <a:r>
              <a:rPr lang="en-US" sz="2200" dirty="0" smtClean="0"/>
              <a:t>Two lobes (right and left) that extend from the thyroid cartilage to the level of 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tracheal cartilage. They’re related to the: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78822" y="251687"/>
            <a:ext cx="4219303" cy="728027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sz="3600" u="sng" dirty="0" smtClean="0"/>
              <a:t>The Thyroid Gland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b="5539"/>
          <a:stretch>
            <a:fillRect/>
          </a:stretch>
        </p:blipFill>
        <p:spPr bwMode="auto">
          <a:xfrm>
            <a:off x="6789420" y="979714"/>
            <a:ext cx="1897380" cy="17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52902" y="399797"/>
            <a:ext cx="25341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Fig.6: The thyroid gland.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822" y="2911033"/>
            <a:ext cx="8508275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022350" lvl="2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Common carotid artery and internal jugular </a:t>
            </a:r>
            <a:r>
              <a:rPr lang="en-US" sz="2200" kern="0" dirty="0" smtClean="0">
                <a:solidFill>
                  <a:srgbClr val="000000"/>
                </a:solidFill>
                <a:latin typeface="Times New Roman"/>
              </a:rPr>
              <a:t>vein</a:t>
            </a:r>
          </a:p>
          <a:p>
            <a:pPr marL="1022350" lvl="2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2200" i="1" kern="0" dirty="0" smtClean="0">
                <a:solidFill>
                  <a:srgbClr val="000000"/>
                </a:solidFill>
                <a:latin typeface="Times New Roman"/>
              </a:rPr>
              <a:t>External </a:t>
            </a:r>
            <a:r>
              <a:rPr lang="en-US" sz="2200" i="1" kern="0" dirty="0">
                <a:solidFill>
                  <a:srgbClr val="000000"/>
                </a:solidFill>
                <a:latin typeface="Times New Roman"/>
              </a:rPr>
              <a:t>and recurrent laryngeal nerves</a:t>
            </a:r>
          </a:p>
          <a:p>
            <a:pPr marL="841375" lvl="1" indent="-514350" algn="just">
              <a:spcBef>
                <a:spcPct val="20000"/>
              </a:spcBef>
              <a:buClr>
                <a:srgbClr val="999933"/>
              </a:buClr>
              <a:buSzPct val="100000"/>
              <a:buFont typeface="+mj-lt"/>
              <a:buAutoNum type="arabicPeriod" startAt="2"/>
            </a:pP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Isthmus: a mass of thyroid tissue that connects the two lobes. Located opposite the 2</a:t>
            </a:r>
            <a:r>
              <a:rPr lang="en-US" sz="2200" kern="0" baseline="30000" dirty="0">
                <a:solidFill>
                  <a:srgbClr val="000000"/>
                </a:solidFill>
                <a:latin typeface="Times New Roman"/>
              </a:rPr>
              <a:t>nd</a:t>
            </a: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, 3</a:t>
            </a:r>
            <a:r>
              <a:rPr lang="en-US" sz="2200" kern="0" baseline="30000" dirty="0">
                <a:solidFill>
                  <a:srgbClr val="000000"/>
                </a:solidFill>
                <a:latin typeface="Times New Roman"/>
              </a:rPr>
              <a:t>rd</a:t>
            </a: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 and 4</a:t>
            </a:r>
            <a:r>
              <a:rPr lang="en-US" sz="2200" kern="0" baseline="30000" dirty="0">
                <a:solidFill>
                  <a:srgbClr val="000000"/>
                </a:solidFill>
                <a:latin typeface="Times New Roman"/>
              </a:rPr>
              <a:t>th</a:t>
            </a: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 tracheal rings.</a:t>
            </a:r>
          </a:p>
          <a:p>
            <a:pPr marL="841375" lvl="1" indent="-514350" algn="just">
              <a:spcBef>
                <a:spcPct val="20000"/>
              </a:spcBef>
              <a:buClr>
                <a:srgbClr val="999933"/>
              </a:buClr>
              <a:buSzPct val="100000"/>
              <a:buFont typeface="+mj-lt"/>
              <a:buAutoNum type="arabicPeriod" startAt="2"/>
            </a:pP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A Pyramidal lobe may sometimes be present extending superiorly from the isthmus.</a:t>
            </a:r>
          </a:p>
          <a:p>
            <a:pPr marL="342900" lvl="0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</a:pP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The gland is highly vascular. It’s supplied by the superior and inferior thyroid arteries.</a:t>
            </a:r>
          </a:p>
          <a:p>
            <a:pPr marL="342900" lvl="0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</a:pPr>
            <a:r>
              <a:rPr lang="en-US" sz="2200" kern="0" dirty="0">
                <a:solidFill>
                  <a:srgbClr val="000000"/>
                </a:solidFill>
                <a:latin typeface="Times New Roman"/>
              </a:rPr>
              <a:t>It’s covered by a connective tissue capsule.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6605" y="166277"/>
            <a:ext cx="6760845" cy="622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93669" y="2939141"/>
            <a:ext cx="1058091" cy="391886"/>
          </a:xfrm>
          <a:prstGeom prst="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40190" y="2791092"/>
            <a:ext cx="1058091" cy="391886"/>
          </a:xfrm>
          <a:prstGeom prst="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61960" y="3296193"/>
            <a:ext cx="1058091" cy="391886"/>
          </a:xfrm>
          <a:prstGeom prst="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97726" y="1933301"/>
            <a:ext cx="1227908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74877" y="4241096"/>
            <a:ext cx="1227908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58685" y="1380299"/>
            <a:ext cx="1227908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66114" y="522513"/>
            <a:ext cx="1502229" cy="338554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Pyramidal lobe</a:t>
            </a:r>
            <a:endParaRPr lang="en-US" sz="1600" i="1" dirty="0">
              <a:latin typeface="+mn-lt"/>
            </a:endParaRPr>
          </a:p>
        </p:txBody>
      </p:sp>
      <p:cxnSp>
        <p:nvCxnSpPr>
          <p:cNvPr id="16" name="Shape 15"/>
          <p:cNvCxnSpPr>
            <a:stCxn id="14" idx="1"/>
          </p:cNvCxnSpPr>
          <p:nvPr/>
        </p:nvCxnSpPr>
        <p:spPr>
          <a:xfrm rot="10800000" flipV="1">
            <a:off x="4585064" y="691790"/>
            <a:ext cx="1881051" cy="2234288"/>
          </a:xfrm>
          <a:prstGeom prst="bent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51796" y="6359281"/>
            <a:ext cx="35704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Fig.7: Anatomy of the thyroid gland.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4137" y="1077680"/>
            <a:ext cx="5630092" cy="122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thyroid gland consist of numerous spherical structures called the </a:t>
            </a:r>
            <a:r>
              <a:rPr kumimoji="0" lang="en-US" sz="22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thyroid follicles.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12480" cy="728027"/>
          </a:xfrm>
        </p:spPr>
        <p:txBody>
          <a:bodyPr/>
          <a:lstStyle/>
          <a:p>
            <a:pPr eaLnBrk="1" hangingPunct="1"/>
            <a:r>
              <a:rPr lang="en-US" sz="3200" u="sng" dirty="0" smtClean="0">
                <a:solidFill>
                  <a:srgbClr val="FF0000"/>
                </a:solidFill>
              </a:rPr>
              <a:t>Histology of the thyroid gland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446"/>
          <a:stretch>
            <a:fillRect/>
          </a:stretch>
        </p:blipFill>
        <p:spPr bwMode="auto">
          <a:xfrm>
            <a:off x="6090420" y="620888"/>
            <a:ext cx="300132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8906" y="4974360"/>
            <a:ext cx="29146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83326" y="2248382"/>
            <a:ext cx="8425542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Times New Roman"/>
              </a:rPr>
              <a:t>The follicles are lined by epithelial cells (the </a:t>
            </a:r>
            <a:r>
              <a:rPr lang="en-US" sz="2200" i="1" kern="0" dirty="0" smtClean="0">
                <a:solidFill>
                  <a:srgbClr val="000000"/>
                </a:solidFill>
                <a:latin typeface="Times New Roman"/>
              </a:rPr>
              <a:t>follicular cells</a:t>
            </a:r>
            <a:r>
              <a:rPr lang="en-US" sz="2200" kern="0" dirty="0" smtClean="0">
                <a:solidFill>
                  <a:srgbClr val="000000"/>
                </a:solidFill>
                <a:latin typeface="Times New Roman"/>
              </a:rPr>
              <a:t>) that range from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/>
              </a:rPr>
              <a:t>squamous</a:t>
            </a:r>
            <a:r>
              <a:rPr lang="en-US" sz="2200" kern="0" dirty="0" smtClean="0">
                <a:solidFill>
                  <a:srgbClr val="000000"/>
                </a:solidFill>
                <a:latin typeface="Times New Roman"/>
              </a:rPr>
              <a:t> to columnar according to activity (the more active cells are larger).</a:t>
            </a:r>
          </a:p>
          <a:p>
            <a:pPr marL="342900" lvl="0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Times New Roman"/>
              </a:rPr>
              <a:t>Within each follicle there is a lumen into which the thyroid hormones are secreted.</a:t>
            </a:r>
          </a:p>
          <a:p>
            <a:pPr marL="342900" lvl="0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400" b="1" i="1" kern="0" dirty="0" smtClean="0">
                <a:solidFill>
                  <a:srgbClr val="FF0000"/>
                </a:solidFill>
                <a:latin typeface="Times New Roman"/>
              </a:rPr>
              <a:t>The thyroid gland is unique in that it’s the only endocrine gland in the body that stores its hormones outside the cells.</a:t>
            </a:r>
            <a:endParaRPr lang="en-US" sz="2200" b="1" i="1" kern="0" dirty="0" smtClean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386" y="5031267"/>
            <a:ext cx="52904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Times New Roman"/>
              </a:rPr>
              <a:t>Between the follicles, there’s another type of cell, called the </a:t>
            </a:r>
            <a:r>
              <a:rPr lang="en-US" sz="2200" b="1" i="1" kern="0" dirty="0" err="1" smtClean="0">
                <a:solidFill>
                  <a:srgbClr val="000000"/>
                </a:solidFill>
                <a:latin typeface="Times New Roman"/>
              </a:rPr>
              <a:t>parafollicular</a:t>
            </a:r>
            <a:r>
              <a:rPr lang="en-US" sz="2200" b="1" i="1" kern="0" dirty="0" smtClean="0">
                <a:solidFill>
                  <a:srgbClr val="000000"/>
                </a:solidFill>
                <a:latin typeface="Times New Roman"/>
              </a:rPr>
              <a:t> or C-cells</a:t>
            </a:r>
            <a:r>
              <a:rPr lang="en-US" sz="2200" kern="0" dirty="0" smtClean="0">
                <a:solidFill>
                  <a:srgbClr val="000000"/>
                </a:solidFill>
                <a:latin typeface="Times New Roman"/>
              </a:rPr>
              <a:t>, that secrete the hormone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/>
              </a:rPr>
              <a:t>calcitonin</a:t>
            </a:r>
            <a:r>
              <a:rPr lang="en-US" sz="2200" kern="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9941" y="6287572"/>
            <a:ext cx="39319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Fig.8*: Thyroid follicles and the C-cells.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7" y="3476791"/>
            <a:ext cx="8360231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The thyroid hormones include:</a:t>
            </a:r>
          </a:p>
          <a:p>
            <a:pPr marL="800100" lvl="1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Tri-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/>
              </a:rPr>
              <a:t>iodothyronin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 (T3)</a:t>
            </a:r>
          </a:p>
          <a:p>
            <a:pPr marL="800100" lvl="1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Tetra-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/>
              </a:rPr>
              <a:t>iodothyronin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 (T4) = thyroxin</a:t>
            </a:r>
          </a:p>
          <a:p>
            <a:pPr marL="342900" lvl="0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Both these hormones affect the body metabolism.</a:t>
            </a:r>
          </a:p>
          <a:p>
            <a:pPr marL="342900" lvl="0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Both these hormones are controlled by TSH from the pituitary gland and by feedback mechanism.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0336" t="18343" r="8446" b="33062"/>
          <a:stretch>
            <a:fillRect/>
          </a:stretch>
        </p:blipFill>
        <p:spPr bwMode="auto">
          <a:xfrm>
            <a:off x="1384658" y="488057"/>
            <a:ext cx="4741840" cy="298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9509" y="488057"/>
            <a:ext cx="19507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Fig.9: Histology of the thyroid gland.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8129"/>
            <a:ext cx="8229600" cy="47091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600" dirty="0" smtClean="0"/>
              <a:t>Embedded in the posterior aspect of the lobes of the thyroid gland. Each one is surrounded by its own capsule.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600" dirty="0" smtClean="0"/>
              <a:t>They are 4 in number.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600" dirty="0" smtClean="0"/>
              <a:t>Has two types of cells:</a:t>
            </a:r>
          </a:p>
          <a:p>
            <a:pPr marL="841375" lvl="1" indent="-514350" algn="just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b="1" i="1" dirty="0" smtClean="0"/>
              <a:t>Chief (Principal) cells</a:t>
            </a:r>
            <a:r>
              <a:rPr lang="en-US" dirty="0" smtClean="0"/>
              <a:t>: secrete the Parathyroid Hormone (PTH = </a:t>
            </a:r>
            <a:r>
              <a:rPr lang="en-US" dirty="0" err="1" smtClean="0"/>
              <a:t>parathormone</a:t>
            </a:r>
            <a:r>
              <a:rPr lang="en-US" dirty="0" smtClean="0"/>
              <a:t>) that regulates level of calcium and phosphate in blood.</a:t>
            </a:r>
          </a:p>
          <a:p>
            <a:pPr marL="841375" lvl="1" indent="-514350" algn="just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b="1" i="1" dirty="0" err="1" smtClean="0"/>
              <a:t>Oxyphil</a:t>
            </a:r>
            <a:r>
              <a:rPr lang="en-US" b="1" i="1" dirty="0" smtClean="0"/>
              <a:t> cells</a:t>
            </a:r>
            <a:r>
              <a:rPr lang="en-US" dirty="0" smtClean="0"/>
              <a:t>: Function = Unknown !!??</a:t>
            </a:r>
          </a:p>
          <a:p>
            <a:pPr marL="841375" lvl="1" indent="-514350" algn="just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endParaRPr lang="en-US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600" dirty="0" smtClean="0"/>
              <a:t>Blood calcium level directly controls secretion of both calcitonin and PTH.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78822" y="251687"/>
            <a:ext cx="4820195" cy="728027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sz="3600" u="sng" dirty="0" smtClean="0"/>
              <a:t>The Parathyroid Gland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1" y="512850"/>
            <a:ext cx="86106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141" y="5967531"/>
            <a:ext cx="53470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Fig.10: Position and histology of the parathyroid gland.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78821" y="251687"/>
            <a:ext cx="6831875" cy="728027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sz="3600" u="sng" dirty="0" smtClean="0"/>
              <a:t>The Adrenal (Suprarenal) Glands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51855"/>
            <a:ext cx="8438606" cy="482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Two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yellowish glands located on the upper poles of the two kidneys.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The right gland is pyramidal in shape, whereas the left is crescentic in shape.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They’re related to the 12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rib, the diaphragm and the great vessels of the abdomen (aorta and IVC).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lang="en-US" sz="2400" kern="0" baseline="0" dirty="0" smtClean="0">
                <a:latin typeface="+mn-lt"/>
              </a:rPr>
              <a:t>Each gland is surrounded by a capsule and composed of two anatomically</a:t>
            </a:r>
            <a:r>
              <a:rPr lang="en-US" sz="2400" kern="0" dirty="0" smtClean="0">
                <a:latin typeface="+mn-lt"/>
              </a:rPr>
              <a:t> and functionally distinct region:</a:t>
            </a:r>
          </a:p>
          <a:p>
            <a:pPr marL="914400" lvl="1" indent="-45720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Outer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yellow 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cortex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 divided into the 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zona glomerulosa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zona </a:t>
            </a:r>
            <a:r>
              <a:rPr kumimoji="0" lang="en-US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fsciculata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and 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zona </a:t>
            </a:r>
            <a:r>
              <a:rPr kumimoji="0" lang="en-US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reticularis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914400" lvl="1" indent="-45720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400" kern="0" baseline="0" dirty="0" smtClean="0">
                <a:latin typeface="+mn-lt"/>
              </a:rPr>
              <a:t>Inner</a:t>
            </a:r>
            <a:r>
              <a:rPr lang="en-US" sz="2400" kern="0" dirty="0" smtClean="0">
                <a:latin typeface="+mn-lt"/>
              </a:rPr>
              <a:t> brown </a:t>
            </a:r>
            <a:r>
              <a:rPr lang="en-US" sz="2400" b="1" i="1" kern="0" dirty="0" smtClean="0">
                <a:latin typeface="+mn-lt"/>
              </a:rPr>
              <a:t>medulla</a:t>
            </a:r>
            <a:r>
              <a:rPr lang="en-US" sz="2400" kern="0" dirty="0" smtClean="0">
                <a:latin typeface="+mn-lt"/>
              </a:rPr>
              <a:t>: a modified sympathetic ganglion that synthesizes and secretes the hormones epinephrine and norepinephrine.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67" y="748259"/>
            <a:ext cx="8821103" cy="444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07120" y="5535846"/>
            <a:ext cx="29913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Fig.11: The suprarenal glands.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8011" y="277813"/>
            <a:ext cx="8229600" cy="846137"/>
          </a:xfrm>
          <a:ln w="762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b="1" u="sng" dirty="0" smtClean="0"/>
              <a:t>Endocrine Glands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3181307"/>
            <a:ext cx="8307977" cy="2632075"/>
          </a:xfrm>
        </p:spPr>
        <p:txBody>
          <a:bodyPr/>
          <a:lstStyle/>
          <a:p>
            <a:pPr algn="just" eaLnBrk="1" hangingPunct="1"/>
            <a:r>
              <a:rPr lang="en-US" sz="2400" u="sng" dirty="0" smtClean="0"/>
              <a:t>Endocrine glands include:</a:t>
            </a:r>
          </a:p>
          <a:p>
            <a:pPr lvl="1" algn="just" eaLnBrk="1" hangingPunct="1"/>
            <a:r>
              <a:rPr lang="en-US" sz="2400" dirty="0" smtClean="0"/>
              <a:t>Pituitary, thyroid, parathyroid, adrenal and pineal glands.</a:t>
            </a:r>
          </a:p>
          <a:p>
            <a:pPr lvl="1" algn="just" eaLnBrk="1" hangingPunct="1"/>
            <a:endParaRPr lang="en-US" sz="2400" dirty="0" smtClean="0"/>
          </a:p>
          <a:p>
            <a:pPr lvl="1" algn="just" eaLnBrk="1" hangingPunct="1"/>
            <a:r>
              <a:rPr lang="en-US" sz="2400" dirty="0" smtClean="0"/>
              <a:t>Hypothalamus, thymus, pancreas, ovaries, testes, kidneys, stomach, liver, small intestine, skin, heart, adipose tissue, and placenta also have endocrine function.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3074" y="1326105"/>
            <a:ext cx="656780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A group of </a:t>
            </a:r>
            <a:r>
              <a:rPr lang="en-US" sz="2400" dirty="0" err="1">
                <a:latin typeface="+mn-lt"/>
              </a:rPr>
              <a:t>secretory</a:t>
            </a:r>
            <a:r>
              <a:rPr lang="en-US" sz="2400" dirty="0">
                <a:latin typeface="+mn-lt"/>
              </a:rPr>
              <a:t> cells that release their products, chemical signals called hormones, usually into the </a:t>
            </a:r>
            <a:r>
              <a:rPr lang="en-US" sz="2400" dirty="0" smtClean="0">
                <a:latin typeface="+mn-lt"/>
              </a:rPr>
              <a:t>circulation. The secretions never pass through ducts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0007" t="46514" r="76507" b="34314"/>
          <a:stretch>
            <a:fillRect/>
          </a:stretch>
        </p:blipFill>
        <p:spPr bwMode="auto">
          <a:xfrm>
            <a:off x="7193792" y="1326105"/>
            <a:ext cx="1667436" cy="118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3792" y="2643014"/>
            <a:ext cx="17673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Fig.1: Endocrine secretion.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" y="1084613"/>
            <a:ext cx="5017770" cy="456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6354419"/>
              </p:ext>
            </p:extLst>
          </p:nvPr>
        </p:nvGraphicFramePr>
        <p:xfrm>
          <a:off x="5055326" y="862141"/>
          <a:ext cx="3892733" cy="383613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85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7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96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Arrangement of cells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Release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4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Like spheres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Mineralocorticoids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78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Straight cords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Glucocorticoids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6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Branching cords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Androgens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3657600" y="1802670"/>
            <a:ext cx="1345474" cy="13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653244" y="3026236"/>
            <a:ext cx="1345474" cy="13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61951" y="4432684"/>
            <a:ext cx="1345474" cy="13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4415" y="5712645"/>
            <a:ext cx="27489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Fig.12: The histology of the suprarenal glands.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8822" y="251687"/>
            <a:ext cx="4219303" cy="728027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sz="3600" u="sng" dirty="0" smtClean="0"/>
              <a:t>The Hypothalamus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6869"/>
            <a:ext cx="8138160" cy="4892045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Part of the diencephalon of the brain.</a:t>
            </a:r>
          </a:p>
          <a:p>
            <a:pPr algn="just" eaLnBrk="1" hangingPunct="1"/>
            <a:r>
              <a:rPr lang="en-US" sz="2800" dirty="0" smtClean="0"/>
              <a:t>Located inferior to the thalamus.</a:t>
            </a:r>
          </a:p>
          <a:p>
            <a:pPr algn="just" eaLnBrk="1" hangingPunct="1"/>
            <a:endParaRPr lang="en-US" sz="2800" dirty="0" smtClean="0"/>
          </a:p>
          <a:p>
            <a:pPr algn="just" eaLnBrk="1" hangingPunct="1"/>
            <a:r>
              <a:rPr lang="en-US" sz="2800" b="1" i="1" dirty="0" smtClean="0"/>
              <a:t>It’s a major link between the nervous and the endocrine systems.</a:t>
            </a:r>
          </a:p>
          <a:p>
            <a:pPr algn="just" eaLnBrk="1" hangingPunct="1"/>
            <a:endParaRPr lang="en-US" sz="2800" dirty="0" smtClean="0"/>
          </a:p>
          <a:p>
            <a:pPr algn="just" eaLnBrk="1" hangingPunct="1"/>
            <a:r>
              <a:rPr lang="en-US" sz="2800" dirty="0" smtClean="0"/>
              <a:t>It’s connected to the pituitary gland by blood vessels and nerve fibers.</a:t>
            </a:r>
          </a:p>
          <a:p>
            <a:pPr algn="just" eaLnBrk="1" hangingPunct="1"/>
            <a:r>
              <a:rPr lang="en-US" sz="2800" dirty="0" smtClean="0"/>
              <a:t>It secretes a number of hormones that control the secretions of the pituitary gland.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8822" y="251687"/>
            <a:ext cx="7354389" cy="728027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sz="3600" u="sng" dirty="0" smtClean="0"/>
              <a:t>The Pituitary Gland (The </a:t>
            </a:r>
            <a:r>
              <a:rPr lang="en-US" sz="3600" u="sng" dirty="0" err="1" smtClean="0"/>
              <a:t>Hypophysis</a:t>
            </a:r>
            <a:r>
              <a:rPr lang="en-US" sz="3600" u="sng" dirty="0" smtClean="0"/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263" y="1352004"/>
            <a:ext cx="6113417" cy="2775859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Located in the </a:t>
            </a:r>
            <a:r>
              <a:rPr lang="en-US" sz="2800" dirty="0" err="1" smtClean="0"/>
              <a:t>hypophyseal</a:t>
            </a:r>
            <a:r>
              <a:rPr lang="en-US" sz="2800" dirty="0" smtClean="0"/>
              <a:t> fossa        of the sphenoid bone.</a:t>
            </a:r>
          </a:p>
          <a:p>
            <a:pPr algn="just" eaLnBrk="1" hangingPunct="1"/>
            <a:r>
              <a:rPr lang="en-US" sz="2800" dirty="0" smtClean="0"/>
              <a:t>Considered as the ‘</a:t>
            </a:r>
            <a:r>
              <a:rPr lang="en-US" sz="2800" b="1" i="1" dirty="0" smtClean="0"/>
              <a:t>Maestro Gland</a:t>
            </a:r>
            <a:r>
              <a:rPr lang="en-US" sz="2800" dirty="0" smtClean="0"/>
              <a:t>’ because it releases various hormones that control all the major endocrine glands of the body.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8663" y="1129100"/>
            <a:ext cx="219456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199" y="4166273"/>
            <a:ext cx="6257109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It’s formed of two anatomical and functional parts:</a:t>
            </a:r>
          </a:p>
          <a:p>
            <a:pPr marL="841375" lvl="1" indent="-514350" algn="just">
              <a:spcBef>
                <a:spcPct val="20000"/>
              </a:spcBef>
              <a:buClr>
                <a:srgbClr val="999933"/>
              </a:buClr>
              <a:buSzPct val="60000"/>
              <a:buFont typeface="+mj-lt"/>
              <a:buAutoNum type="arabicPeriod"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/>
              </a:rPr>
              <a:t>Adenohypophysis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 (Anterior Pituitary)</a:t>
            </a:r>
            <a:endParaRPr lang="en-US" sz="2400" kern="0" dirty="0" smtClean="0">
              <a:solidFill>
                <a:srgbClr val="000000"/>
              </a:solidFill>
              <a:latin typeface="Times New Roman"/>
            </a:endParaRPr>
          </a:p>
          <a:p>
            <a:pPr marL="841375" lvl="1" indent="-514350" algn="just">
              <a:spcBef>
                <a:spcPct val="20000"/>
              </a:spcBef>
              <a:buClr>
                <a:srgbClr val="999933"/>
              </a:buClr>
              <a:buSzPct val="60000"/>
              <a:buFont typeface="+mj-lt"/>
              <a:buAutoNum type="arabicPeriod"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/>
              </a:rPr>
              <a:t>Neurohypophysis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 (Posterior Pituitary)</a:t>
            </a:r>
            <a:endParaRPr lang="en-US" sz="2400" kern="0" dirty="0" smtClean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35931" y="1672046"/>
            <a:ext cx="1188720" cy="4049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9288" y="4040742"/>
            <a:ext cx="15975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Fig.2: The sphenoid bone.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020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955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12480" cy="623523"/>
          </a:xfrm>
        </p:spPr>
        <p:txBody>
          <a:bodyPr/>
          <a:lstStyle/>
          <a:p>
            <a:pPr eaLnBrk="1" hangingPunct="1"/>
            <a:r>
              <a:rPr lang="en-US" sz="3200" u="sng" dirty="0" smtClean="0">
                <a:solidFill>
                  <a:srgbClr val="FF0000"/>
                </a:solidFill>
              </a:rPr>
              <a:t>Parts of the Pituitary Gland (Fig.3*)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265" y="1030693"/>
            <a:ext cx="83602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The blood supply derives from two groups of vessels coming off the internal carotid artery: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inferior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hypophyseal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 arteries</a:t>
            </a:r>
            <a:r>
              <a:rPr lang="en-US" sz="2400" dirty="0" smtClean="0">
                <a:latin typeface="+mn-lt"/>
              </a:rPr>
              <a:t> provide blood mainly for the </a:t>
            </a:r>
            <a:r>
              <a:rPr lang="en-US" sz="2400" dirty="0" err="1" smtClean="0">
                <a:latin typeface="+mn-lt"/>
              </a:rPr>
              <a:t>neurohypophysis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superior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hypophyseal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 arteries</a:t>
            </a:r>
            <a:r>
              <a:rPr lang="en-US" sz="2400" dirty="0" smtClean="0">
                <a:latin typeface="+mn-lt"/>
              </a:rPr>
              <a:t> form a primary capillary network irrigating the stalk. The capillaries then rejoin to form </a:t>
            </a:r>
            <a:r>
              <a:rPr lang="en-US" sz="2400" dirty="0" err="1" smtClean="0">
                <a:latin typeface="+mn-lt"/>
              </a:rPr>
              <a:t>venules</a:t>
            </a:r>
            <a:r>
              <a:rPr lang="en-US" sz="2400" dirty="0" smtClean="0">
                <a:latin typeface="+mn-lt"/>
              </a:rPr>
              <a:t> (the </a:t>
            </a:r>
            <a:r>
              <a:rPr lang="en-US" sz="2400" dirty="0" err="1" smtClean="0">
                <a:latin typeface="+mn-lt"/>
              </a:rPr>
              <a:t>hypophyseal</a:t>
            </a:r>
            <a:r>
              <a:rPr lang="en-US" sz="2400" dirty="0" smtClean="0">
                <a:latin typeface="+mn-lt"/>
              </a:rPr>
              <a:t> portal veins) that branch again as a larger secondary capillary network in the pars </a:t>
            </a:r>
            <a:r>
              <a:rPr lang="en-US" sz="2400" dirty="0" err="1" smtClean="0">
                <a:latin typeface="+mn-lt"/>
              </a:rPr>
              <a:t>distalis</a:t>
            </a:r>
            <a:r>
              <a:rPr lang="en-US" sz="2400" dirty="0" smtClean="0">
                <a:latin typeface="+mn-lt"/>
              </a:rPr>
              <a:t>. Through this </a:t>
            </a:r>
            <a:r>
              <a:rPr lang="en-US" sz="2400" dirty="0" err="1" smtClean="0">
                <a:latin typeface="+mn-lt"/>
              </a:rPr>
              <a:t>hypophyseal</a:t>
            </a:r>
            <a:r>
              <a:rPr lang="en-US" sz="2400" dirty="0" smtClean="0">
                <a:latin typeface="+mn-lt"/>
              </a:rPr>
              <a:t> portal system, hormones from the hypothalamus pass to the anterior pituitary gland.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Hormone-rich venous blood leaves the pituitary gland by the </a:t>
            </a:r>
            <a:r>
              <a:rPr lang="en-US" sz="2400" b="1" i="1" dirty="0" smtClean="0">
                <a:solidFill>
                  <a:srgbClr val="0070C0"/>
                </a:solidFill>
                <a:latin typeface="+mn-lt"/>
              </a:rPr>
              <a:t>anterior and posterior </a:t>
            </a:r>
            <a:r>
              <a:rPr lang="en-US" sz="2400" b="1" i="1" dirty="0" err="1" smtClean="0">
                <a:solidFill>
                  <a:srgbClr val="0070C0"/>
                </a:solidFill>
                <a:latin typeface="+mn-lt"/>
              </a:rPr>
              <a:t>hypophyseal</a:t>
            </a:r>
            <a:r>
              <a:rPr lang="en-US" sz="2400" b="1" i="1" dirty="0" smtClean="0">
                <a:solidFill>
                  <a:srgbClr val="0070C0"/>
                </a:solidFill>
                <a:latin typeface="+mn-lt"/>
              </a:rPr>
              <a:t> veins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12480" cy="623523"/>
          </a:xfrm>
        </p:spPr>
        <p:txBody>
          <a:bodyPr/>
          <a:lstStyle/>
          <a:p>
            <a:pPr eaLnBrk="1" hangingPunct="1"/>
            <a:r>
              <a:rPr lang="en-US" sz="3200" u="sng" dirty="0" smtClean="0">
                <a:solidFill>
                  <a:srgbClr val="FF0000"/>
                </a:solidFill>
              </a:rPr>
              <a:t>Blood supply of the pituitary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289" y="447399"/>
            <a:ext cx="88296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406640" y="1645916"/>
            <a:ext cx="1423852" cy="418012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02284" y="4188845"/>
            <a:ext cx="1423852" cy="418012"/>
          </a:xfrm>
          <a:prstGeom prst="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50032" y="2346962"/>
            <a:ext cx="1423852" cy="418012"/>
          </a:xfrm>
          <a:prstGeom prst="rect">
            <a:avLst/>
          </a:prstGeom>
          <a:solidFill>
            <a:srgbClr val="0070C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55072" y="5312225"/>
            <a:ext cx="1833156" cy="343988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896" y="2486260"/>
            <a:ext cx="1833156" cy="439815"/>
          </a:xfrm>
          <a:prstGeom prst="rect">
            <a:avLst/>
          </a:prstGeom>
          <a:solidFill>
            <a:srgbClr val="00B05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380515" y="3357150"/>
            <a:ext cx="1449977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6824" y="3274416"/>
            <a:ext cx="1449977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32273" y="6009986"/>
            <a:ext cx="41317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Fig.4: Blood supply of the pituitary gland.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388" y="1169127"/>
            <a:ext cx="8438605" cy="4865913"/>
          </a:xfrm>
        </p:spPr>
        <p:txBody>
          <a:bodyPr/>
          <a:lstStyle/>
          <a:p>
            <a:pPr algn="just" eaLnBrk="1" hangingPunct="1">
              <a:buSzPct val="100000"/>
              <a:buFont typeface="Courier New" pitchFamily="49" charset="0"/>
              <a:buChar char="o"/>
            </a:pPr>
            <a:r>
              <a:rPr lang="en-US" sz="2400" dirty="0" smtClean="0"/>
              <a:t>Has three types of cells:</a:t>
            </a:r>
          </a:p>
          <a:p>
            <a:pPr marL="801687" lvl="1" indent="-457200" algn="just" eaLnBrk="1" hangingPunct="1">
              <a:buSzPct val="100000"/>
              <a:buFont typeface="+mj-lt"/>
              <a:buAutoNum type="arabicPeriod"/>
            </a:pPr>
            <a:r>
              <a:rPr lang="en-US" sz="2400" dirty="0" err="1" smtClean="0"/>
              <a:t>Acidophils</a:t>
            </a:r>
            <a:endParaRPr lang="en-US" sz="2400" dirty="0" smtClean="0"/>
          </a:p>
          <a:p>
            <a:pPr marL="801687" lvl="1" indent="-457200" algn="just" eaLnBrk="1" hangingPunct="1">
              <a:buSzPct val="100000"/>
              <a:buFont typeface="+mj-lt"/>
              <a:buAutoNum type="arabicPeriod"/>
            </a:pPr>
            <a:r>
              <a:rPr lang="en-US" sz="2400" dirty="0" err="1" smtClean="0"/>
              <a:t>Basophils</a:t>
            </a:r>
            <a:endParaRPr lang="en-US" sz="2400" dirty="0" smtClean="0"/>
          </a:p>
          <a:p>
            <a:pPr marL="801687" lvl="1" indent="-457200" algn="just" eaLnBrk="1" hangingPunct="1">
              <a:buSzPct val="100000"/>
              <a:buFont typeface="+mj-lt"/>
              <a:buAutoNum type="arabicPeriod"/>
            </a:pPr>
            <a:r>
              <a:rPr lang="en-US" sz="2400" dirty="0" err="1" smtClean="0"/>
              <a:t>Chromophobes</a:t>
            </a:r>
            <a:r>
              <a:rPr lang="en-US" sz="2400" dirty="0" smtClean="0"/>
              <a:t> (unstained cells)</a:t>
            </a:r>
          </a:p>
          <a:p>
            <a:pPr algn="just" eaLnBrk="1" hangingPunct="1">
              <a:buSzPct val="100000"/>
              <a:buFont typeface="Courier New" pitchFamily="49" charset="0"/>
              <a:buChar char="o"/>
            </a:pPr>
            <a:r>
              <a:rPr lang="en-US" sz="2400" dirty="0" smtClean="0"/>
              <a:t>The </a:t>
            </a:r>
            <a:r>
              <a:rPr lang="en-US" sz="2400" b="1" i="1" u="dbl" dirty="0" smtClean="0"/>
              <a:t>synthesis and release </a:t>
            </a:r>
            <a:r>
              <a:rPr lang="en-US" sz="2400" dirty="0" smtClean="0"/>
              <a:t>of hormones of the anterior pituitary are controlled by:</a:t>
            </a:r>
          </a:p>
          <a:p>
            <a:pPr marL="801687" lvl="1" indent="-457200" algn="just" eaLnBrk="1" hangingPunct="1">
              <a:buSzPct val="100000"/>
              <a:buFont typeface="+mj-lt"/>
              <a:buAutoNum type="arabicPeriod"/>
            </a:pPr>
            <a:r>
              <a:rPr lang="en-US" sz="2400" dirty="0" smtClean="0"/>
              <a:t>Releasing and inhibiting hormones from the hypothalamus.</a:t>
            </a:r>
          </a:p>
          <a:p>
            <a:pPr marL="801687" lvl="1" indent="-457200" algn="just" eaLnBrk="1" hangingPunct="1">
              <a:buSzPct val="100000"/>
              <a:buFont typeface="+mj-lt"/>
              <a:buAutoNum type="arabicPeriod"/>
            </a:pPr>
            <a:r>
              <a:rPr lang="en-US" sz="2400" dirty="0" smtClean="0"/>
              <a:t>Feedback regulation.</a:t>
            </a:r>
          </a:p>
          <a:p>
            <a:pPr algn="just" eaLnBrk="1" hangingPunct="1">
              <a:buSzPct val="100000"/>
              <a:buFont typeface="Courier New" pitchFamily="49" charset="0"/>
              <a:buChar char="o"/>
            </a:pPr>
            <a:r>
              <a:rPr lang="en-US" sz="2400" dirty="0" smtClean="0"/>
              <a:t>Hypothalamic hormones made by neurosecretory cells transported by axons to </a:t>
            </a:r>
            <a:r>
              <a:rPr lang="en-US" sz="2400" dirty="0" err="1" smtClean="0"/>
              <a:t>hypophyseal</a:t>
            </a:r>
            <a:r>
              <a:rPr lang="en-US" sz="2400" dirty="0" smtClean="0"/>
              <a:t> portal system.</a:t>
            </a:r>
          </a:p>
          <a:p>
            <a:pPr algn="just" eaLnBrk="1" hangingPunct="1">
              <a:buSzPct val="100000"/>
              <a:buFont typeface="Courier New" pitchFamily="49" charset="0"/>
              <a:buChar char="o"/>
            </a:pPr>
            <a:r>
              <a:rPr lang="en-US" sz="2400" dirty="0" smtClean="0"/>
              <a:t>Anterior pituitary hormones act on other endocrine glands.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12480" cy="623523"/>
          </a:xfrm>
        </p:spPr>
        <p:txBody>
          <a:bodyPr/>
          <a:lstStyle/>
          <a:p>
            <a:pPr eaLnBrk="1" hangingPunct="1"/>
            <a:r>
              <a:rPr lang="en-US" sz="3200" u="sng" dirty="0" smtClean="0">
                <a:solidFill>
                  <a:srgbClr val="FF0000"/>
                </a:solidFill>
              </a:rPr>
              <a:t>Anterior Pituitary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0550803"/>
              </p:ext>
            </p:extLst>
          </p:nvPr>
        </p:nvGraphicFramePr>
        <p:xfrm>
          <a:off x="888275" y="1187992"/>
          <a:ext cx="773321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6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6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Hormones secreted by the anterior pituitary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Hormone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Growth</a:t>
                      </a:r>
                      <a:r>
                        <a:rPr lang="en-US" sz="2400" baseline="0" dirty="0" smtClean="0"/>
                        <a:t> Hormone (GH)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Several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Thyroid Stimulating</a:t>
                      </a:r>
                      <a:r>
                        <a:rPr lang="en-US" sz="2400" baseline="0" dirty="0" smtClean="0"/>
                        <a:t> Hormone (TSH)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Thyroid</a:t>
                      </a:r>
                      <a:r>
                        <a:rPr lang="en-US" sz="2400" baseline="0" dirty="0" smtClean="0"/>
                        <a:t> gland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Adrenocorticotropic</a:t>
                      </a:r>
                      <a:r>
                        <a:rPr lang="en-US" sz="2400" dirty="0" smtClean="0"/>
                        <a:t> Hormone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Adrenal cortex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Follicle Stimulating Hormone (FSH)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Ovaries and Testes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Leutinizing</a:t>
                      </a:r>
                      <a:r>
                        <a:rPr lang="en-US" sz="2400" dirty="0" smtClean="0"/>
                        <a:t> Hormone (LH)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Prolactin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Breast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C5FDE-098F-4E0B-BD5D-B41FEB5D023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607</TotalTime>
  <Words>1058</Words>
  <Application>Microsoft Office PowerPoint</Application>
  <PresentationFormat>On-screen Show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Edge</vt:lpstr>
      <vt:lpstr>Slide 1</vt:lpstr>
      <vt:lpstr>Endocrine Glands</vt:lpstr>
      <vt:lpstr>The Hypothalamus</vt:lpstr>
      <vt:lpstr>The Pituitary Gland (The Hypophysis)</vt:lpstr>
      <vt:lpstr>Parts of the Pituitary Gland (Fig.3*)</vt:lpstr>
      <vt:lpstr>Blood supply of the pituitary</vt:lpstr>
      <vt:lpstr>Slide 7</vt:lpstr>
      <vt:lpstr>Anterior Pituitary</vt:lpstr>
      <vt:lpstr>Slide 9</vt:lpstr>
      <vt:lpstr>Posterior Pituitary</vt:lpstr>
      <vt:lpstr>Slide 11</vt:lpstr>
      <vt:lpstr>The Thyroid Gland</vt:lpstr>
      <vt:lpstr>Slide 13</vt:lpstr>
      <vt:lpstr>Histology of the thyroid gland</vt:lpstr>
      <vt:lpstr>Slide 15</vt:lpstr>
      <vt:lpstr>The Parathyroid Gland</vt:lpstr>
      <vt:lpstr>Slide 17</vt:lpstr>
      <vt:lpstr>The Adrenal (Suprarenal) Glands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</dc:creator>
  <cp:lastModifiedBy>User</cp:lastModifiedBy>
  <cp:revision>68</cp:revision>
  <cp:lastPrinted>2009-04-22T19:24:48Z</cp:lastPrinted>
  <dcterms:created xsi:type="dcterms:W3CDTF">2009-04-22T19:24:48Z</dcterms:created>
  <dcterms:modified xsi:type="dcterms:W3CDTF">2018-09-09T05:13:24Z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