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sldIdLst>
    <p:sldId id="258" r:id="rId2"/>
    <p:sldId id="337" r:id="rId3"/>
    <p:sldId id="332" r:id="rId4"/>
    <p:sldId id="333" r:id="rId5"/>
    <p:sldId id="339" r:id="rId6"/>
    <p:sldId id="334" r:id="rId7"/>
    <p:sldId id="335" r:id="rId8"/>
    <p:sldId id="336" r:id="rId9"/>
    <p:sldId id="282" r:id="rId10"/>
    <p:sldId id="338" r:id="rId11"/>
    <p:sldId id="347" r:id="rId12"/>
    <p:sldId id="348" r:id="rId13"/>
    <p:sldId id="349" r:id="rId14"/>
    <p:sldId id="342" r:id="rId15"/>
    <p:sldId id="346" r:id="rId16"/>
    <p:sldId id="343" r:id="rId17"/>
    <p:sldId id="350" r:id="rId18"/>
    <p:sldId id="351" r:id="rId19"/>
    <p:sldId id="323" r:id="rId20"/>
    <p:sldId id="352" r:id="rId21"/>
    <p:sldId id="353" r:id="rId22"/>
    <p:sldId id="354" r:id="rId23"/>
    <p:sldId id="35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20B689-ACCC-4E28-8B84-2050D9BAA7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480736-F978-44B7-A480-3827640BBB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7E6D4-75D3-4325-A0CD-CCA05A0B4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1F367-FB53-4F69-A16C-79D2EAA6E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34226-9CE5-4402-BB15-096FFED93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E7A6-AC91-4138-A81F-88996620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79CA-2CFA-4A3C-8093-A89DED4B1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780F-5227-48D2-8D6D-5A975BEB4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29CDF-DC11-4B9E-B6FF-D72B6AD02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C408-1B0A-4CBB-8387-11C16375E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DA271-3FE1-4073-B969-37FEB5330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6AC36-B304-4F60-B606-8C8DC24C8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9F4B0C1-6237-4DFE-B94E-28C79F7C5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0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0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83lP0jo_bDvrrM&amp;tbnid=0t9oMKgUK4w4dM:&amp;ved=0CAUQjRw&amp;url=http://sindhekta.com/anatomy-systems/the-urinary-system/&amp;ei=BzSUUpLZF4KRtQa4nwE&amp;bvm=bv.57155469,d.d2k&amp;psig=AFQjCNEuXj9XnftN_LNNnnUz106G3JboIg&amp;ust=13855300609802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23851" y="1162597"/>
            <a:ext cx="6244046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The Urinary System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213" y="2523833"/>
            <a:ext cx="3112770" cy="31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49085" y="2299063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Dr. Mustafa </a:t>
            </a:r>
            <a:r>
              <a:rPr lang="en-US" sz="2000" dirty="0" err="1" smtClean="0">
                <a:latin typeface="+mn-lt"/>
              </a:rPr>
              <a:t>Saad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(2018)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8373" t="11071" r="19904" b="8571"/>
          <a:stretch>
            <a:fillRect/>
          </a:stretch>
        </p:blipFill>
        <p:spPr bwMode="auto">
          <a:xfrm>
            <a:off x="486013" y="391883"/>
            <a:ext cx="8030968" cy="58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1965" y="6137755"/>
            <a:ext cx="36849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Fig.6: Internal anatomy of the kidney.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4" y="313498"/>
            <a:ext cx="674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The </a:t>
            </a:r>
            <a:r>
              <a:rPr lang="en-US" sz="2800" u="sng" dirty="0" err="1" smtClean="0">
                <a:solidFill>
                  <a:srgbClr val="FF0000"/>
                </a:solidFill>
              </a:rPr>
              <a:t>Nephron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7020" y="1317082"/>
            <a:ext cx="7798526" cy="469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2725" indent="-32543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0" charset="2"/>
              <a:buChar char="q"/>
            </a:pPr>
            <a:r>
              <a:rPr lang="en-US" sz="2400" kern="0" dirty="0" smtClean="0">
                <a:latin typeface="+mn-lt"/>
              </a:rPr>
              <a:t>Nephrons are the functional units of the kidneys.</a:t>
            </a:r>
          </a:p>
          <a:p>
            <a:pPr marL="212725" indent="-32543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millions of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nephrons in each kidney.</a:t>
            </a:r>
          </a:p>
          <a:p>
            <a:pPr marL="212725" indent="-32543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0" charset="2"/>
              <a:buChar char="q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12725" indent="-32543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They are formed of 2 parts:</a:t>
            </a:r>
          </a:p>
          <a:p>
            <a:pPr marL="565150" lvl="1" indent="-35083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0" charset="2"/>
              <a:buChar char="n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Renal corpuscle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– filters blood plasma.</a:t>
            </a:r>
          </a:p>
          <a:p>
            <a:pPr marL="882650" lvl="2" indent="-31591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Glomerulus – capillary network.</a:t>
            </a:r>
          </a:p>
          <a:p>
            <a:pPr marL="882650" lvl="2" indent="-31591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Glomerular (Bowman’s) capsule – double-walled cup surrounding the glomerulus.</a:t>
            </a:r>
          </a:p>
          <a:p>
            <a:pPr marL="565150" lvl="1" indent="-350838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0" charset="2"/>
              <a:buChar char="n"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Renal tubule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– filtered fluid passes into:</a:t>
            </a:r>
          </a:p>
          <a:p>
            <a:pPr marL="882650" lvl="2" indent="-31591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Proximal convoluted tubule (PCT).</a:t>
            </a:r>
          </a:p>
          <a:p>
            <a:pPr marL="882650" lvl="2" indent="-31591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Descending and ascending limbs of the loop of Henle (nephron loop).</a:t>
            </a:r>
          </a:p>
          <a:p>
            <a:pPr marL="882650" lvl="2" indent="-315913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0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Distal convoluted tubule (DCT).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80962"/>
            <a:ext cx="9001125" cy="6696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66508" y="5874306"/>
            <a:ext cx="205086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Fig.7: The nephron.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0263" y="1042760"/>
            <a:ext cx="7798526" cy="8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Several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nephrons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open into the same collecting duct. These nephrons constitute a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renal lobule.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998" r="3585"/>
          <a:stretch>
            <a:fillRect/>
          </a:stretch>
        </p:blipFill>
        <p:spPr bwMode="auto">
          <a:xfrm>
            <a:off x="4820194" y="2042434"/>
            <a:ext cx="41278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0263" y="2567578"/>
            <a:ext cx="404948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999933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Collecting ducts open into minor calyces. Several of these open into a major calyx. 2-3 major calyces open into the renal pelvis (the upper dilated part of the 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/>
              </a:rPr>
              <a:t>ureter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).</a:t>
            </a:r>
            <a:endParaRPr lang="en-US" sz="2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91638" y="5675684"/>
            <a:ext cx="32199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Fig.8: Minor and major calyces.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19" y="1064621"/>
            <a:ext cx="7994467" cy="497041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200" dirty="0" smtClean="0"/>
              <a:t>Because the kidneys function in the regulation of blood contents, they receives  an abundant blood supply despite their small size.</a:t>
            </a:r>
          </a:p>
          <a:p>
            <a:pPr algn="just">
              <a:lnSpc>
                <a:spcPct val="90000"/>
              </a:lnSpc>
            </a:pPr>
            <a:endParaRPr lang="en-US" sz="2200" dirty="0" smtClean="0"/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Blood is supplied to each kidney by the </a:t>
            </a:r>
            <a:r>
              <a:rPr lang="en-US" sz="2200" b="1" dirty="0" smtClean="0"/>
              <a:t>renal artery.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Renal artery forms </a:t>
            </a:r>
            <a:r>
              <a:rPr lang="en-US" sz="2200" b="1" dirty="0" smtClean="0"/>
              <a:t>segmental arteries.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Segmental arteries give rise to </a:t>
            </a:r>
            <a:r>
              <a:rPr lang="en-US" sz="2200" b="1" dirty="0" err="1" smtClean="0"/>
              <a:t>interlobar</a:t>
            </a:r>
            <a:r>
              <a:rPr lang="en-US" sz="2200" b="1" dirty="0" smtClean="0"/>
              <a:t> arteries </a:t>
            </a:r>
            <a:r>
              <a:rPr lang="en-US" sz="2200" dirty="0" smtClean="0"/>
              <a:t>(pass between lobes).</a:t>
            </a:r>
          </a:p>
          <a:p>
            <a:pPr algn="just">
              <a:lnSpc>
                <a:spcPct val="90000"/>
              </a:lnSpc>
            </a:pPr>
            <a:r>
              <a:rPr lang="en-US" sz="2200" dirty="0" err="1" smtClean="0"/>
              <a:t>Interlobar</a:t>
            </a:r>
            <a:r>
              <a:rPr lang="en-US" sz="2200" dirty="0" smtClean="0"/>
              <a:t> arteries arches near the base of the renal pyramids to form the </a:t>
            </a:r>
            <a:r>
              <a:rPr lang="en-US" sz="2200" b="1" dirty="0" smtClean="0"/>
              <a:t>arcuate arteries.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From the arcuate arteries arise the </a:t>
            </a:r>
            <a:r>
              <a:rPr lang="en-US" sz="2200" b="1" dirty="0" smtClean="0"/>
              <a:t>interlobular arteries.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From the interlobular arteries arise a single </a:t>
            </a:r>
            <a:r>
              <a:rPr lang="en-US" sz="2200" b="1" dirty="0" smtClean="0"/>
              <a:t>afferent arteriole</a:t>
            </a:r>
            <a:r>
              <a:rPr lang="en-US" sz="2200" dirty="0" smtClean="0"/>
              <a:t> for each nephron.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Afferent arteriole forms a ball of capillaries called </a:t>
            </a:r>
            <a:r>
              <a:rPr lang="en-US" sz="2200" b="1" dirty="0" smtClean="0"/>
              <a:t>glomerulus.</a:t>
            </a:r>
          </a:p>
          <a:p>
            <a:pPr algn="just">
              <a:lnSpc>
                <a:spcPct val="90000"/>
              </a:lnSpc>
            </a:pPr>
            <a:r>
              <a:rPr lang="en-US" sz="2200" dirty="0" smtClean="0"/>
              <a:t>Capillaries then unite to form a single </a:t>
            </a:r>
            <a:r>
              <a:rPr lang="en-US" sz="2200" b="1" dirty="0" smtClean="0"/>
              <a:t>efferent arteriole.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4" y="313498"/>
            <a:ext cx="674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Blood supply of the kidney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896" y="1499573"/>
            <a:ext cx="7850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efferent arteriole will form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/>
              </a:rPr>
              <a:t>peritubular capillaries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around the renal tubules.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Blood is drained into veins corresponding to the arteries.</a:t>
            </a:r>
            <a:endParaRPr lang="en-US" sz="2400" b="1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blood is finally collected into a single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/>
              </a:rPr>
              <a:t>renal vein 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that exits the kidney through the hilum.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right and left renal veins drain into the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/>
              </a:rPr>
              <a:t>inferior vena cava.</a:t>
            </a: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5589" name="Picture 5" descr="26_04"/>
          <p:cNvPicPr>
            <a:picLocks noChangeAspect="1" noChangeArrowheads="1"/>
          </p:cNvPicPr>
          <p:nvPr/>
        </p:nvPicPr>
        <p:blipFill>
          <a:blip r:embed="rId2" cstate="print"/>
          <a:srcRect b="9042"/>
          <a:stretch>
            <a:fillRect/>
          </a:stretch>
        </p:blipFill>
        <p:spPr bwMode="auto">
          <a:xfrm>
            <a:off x="339636" y="189980"/>
            <a:ext cx="8534400" cy="6282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108" y="6287572"/>
            <a:ext cx="3352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Fig.9: Blood supply of the kidney.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46" y="365750"/>
            <a:ext cx="6740434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Ureters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08313"/>
            <a:ext cx="8438606" cy="47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Two long muscular tubes that transport urine from the kidneys to the bladder.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upper part of the ureter is dilated and forms the renal pelvis.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b="1" i="1" u="sng" kern="0" noProof="0" dirty="0" smtClean="0">
                <a:latin typeface="+mn-lt"/>
              </a:rPr>
              <a:t>Course: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inferiorly in front of the psoas major muscle.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400" kern="0" baseline="0" noProof="0" dirty="0" smtClean="0">
                <a:latin typeface="+mn-lt"/>
              </a:rPr>
              <a:t>Cross</a:t>
            </a:r>
            <a:r>
              <a:rPr lang="en-US" sz="2400" kern="0" noProof="0" dirty="0" smtClean="0">
                <a:latin typeface="+mn-lt"/>
              </a:rPr>
              <a:t> the bifurcation of the common iliac artery.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400" kern="0" dirty="0" smtClean="0">
                <a:latin typeface="+mn-lt"/>
              </a:rPr>
              <a:t>Pass over the pelvic brim to enter the true pelvis.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400" kern="0" noProof="0" dirty="0" smtClean="0">
                <a:latin typeface="+mn-lt"/>
              </a:rPr>
              <a:t>Pass down in the pelvis.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400" kern="0" dirty="0" smtClean="0">
                <a:latin typeface="+mn-lt"/>
              </a:rPr>
              <a:t>Enter the posterior wall of the urinary bladder.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</a:pPr>
            <a:r>
              <a:rPr lang="en-US" sz="2400" kern="0" noProof="0" dirty="0" smtClean="0">
                <a:latin typeface="+mn-lt"/>
              </a:rPr>
              <a:t>Moves through the wall for a short distance before opening into the bladder lumen.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2" descr="P236_0"/>
          <p:cNvPicPr>
            <a:picLocks noChangeAspect="1" noChangeArrowheads="1"/>
          </p:cNvPicPr>
          <p:nvPr/>
        </p:nvPicPr>
        <p:blipFill>
          <a:blip r:embed="rId2" cstate="print"/>
          <a:srcRect l="2372" r="5121"/>
          <a:stretch>
            <a:fillRect/>
          </a:stretch>
        </p:blipFill>
        <p:spPr bwMode="auto">
          <a:xfrm>
            <a:off x="13045" y="0"/>
            <a:ext cx="7193538" cy="58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0.gstatic.com/images?q=tbn:ANd9GcSB-mwJcYJg0NJZA-xJN_z7j6HQ0Ez7EeHjy1dZGhSHWVxzQPSrnw"/>
          <p:cNvPicPr>
            <a:picLocks noChangeAspect="1" noChangeArrowheads="1"/>
          </p:cNvPicPr>
          <p:nvPr/>
        </p:nvPicPr>
        <p:blipFill>
          <a:blip r:embed="rId3" cstate="print"/>
          <a:srcRect l="35886" b="4460"/>
          <a:stretch>
            <a:fillRect/>
          </a:stretch>
        </p:blipFill>
        <p:spPr bwMode="auto">
          <a:xfrm>
            <a:off x="6439989" y="3175221"/>
            <a:ext cx="2442751" cy="2912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95656" y="5920472"/>
            <a:ext cx="52001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Fig.10: Course of the ureters. The small image shows the passage of the ureter within the bladder wall.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087" y="1025436"/>
            <a:ext cx="7641769" cy="4839786"/>
          </a:xfrm>
        </p:spPr>
        <p:txBody>
          <a:bodyPr/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 err="1" smtClean="0"/>
              <a:t>ureters</a:t>
            </a:r>
            <a:r>
              <a:rPr lang="en-US" sz="2600" dirty="0" smtClean="0"/>
              <a:t> are constricted at three regions. These are common sites of stones:</a:t>
            </a:r>
          </a:p>
          <a:p>
            <a:pPr marL="784225" lvl="1" indent="-457200" algn="just">
              <a:buFont typeface="+mj-lt"/>
              <a:buAutoNum type="arabicPeriod"/>
            </a:pPr>
            <a:r>
              <a:rPr lang="en-US" dirty="0" smtClean="0"/>
              <a:t>Junction of renal pelvis and </a:t>
            </a:r>
            <a:r>
              <a:rPr lang="en-US" dirty="0" err="1" smtClean="0"/>
              <a:t>ureter</a:t>
            </a:r>
            <a:endParaRPr lang="en-US" dirty="0" smtClean="0"/>
          </a:p>
          <a:p>
            <a:pPr marL="784225" lvl="1" indent="-457200" algn="just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 err="1" smtClean="0"/>
              <a:t>ureter</a:t>
            </a:r>
            <a:r>
              <a:rPr lang="en-US" dirty="0" smtClean="0"/>
              <a:t> crosses pelvic brim</a:t>
            </a:r>
          </a:p>
          <a:p>
            <a:pPr marL="784225" lvl="1" indent="-457200" algn="just">
              <a:buFont typeface="+mj-lt"/>
              <a:buAutoNum type="arabicPeriod"/>
            </a:pPr>
            <a:r>
              <a:rPr lang="en-US" dirty="0" smtClean="0"/>
              <a:t>Within the wall of the bladder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Forces that move urine through the </a:t>
            </a:r>
            <a:r>
              <a:rPr lang="en-US" sz="2600" dirty="0" err="1" smtClean="0"/>
              <a:t>ureters</a:t>
            </a:r>
            <a:r>
              <a:rPr lang="en-US" sz="2600" dirty="0" smtClean="0"/>
              <a:t>:</a:t>
            </a:r>
          </a:p>
          <a:p>
            <a:pPr marL="801687" lvl="1" indent="-457200" algn="just">
              <a:buFont typeface="+mj-lt"/>
              <a:buAutoNum type="arabicPeriod"/>
            </a:pPr>
            <a:r>
              <a:rPr lang="en-US" dirty="0" smtClean="0"/>
              <a:t>Peristalsis</a:t>
            </a:r>
          </a:p>
          <a:p>
            <a:pPr marL="801687" lvl="1" indent="-457200" algn="just">
              <a:buFont typeface="+mj-lt"/>
              <a:buAutoNum type="arabicPeriod"/>
            </a:pPr>
            <a:r>
              <a:rPr lang="en-US" dirty="0" smtClean="0"/>
              <a:t>Hydrostatic pressure</a:t>
            </a:r>
          </a:p>
          <a:p>
            <a:pPr marL="801687" lvl="1" indent="-457200" algn="just">
              <a:buFont typeface="+mj-lt"/>
              <a:buAutoNum type="arabicPeriod"/>
            </a:pPr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indhekta.com/wp-content/uploads/2013/07/the-urinary-syste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731" y="965554"/>
            <a:ext cx="3063240" cy="50825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194" y="313498"/>
            <a:ext cx="67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Overview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1" y="1332411"/>
            <a:ext cx="4990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+mn-lt"/>
              </a:rPr>
              <a:t>The urinary system is involved in the formation and elimination of urine. In addition, this system performs other important functions.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916" y="3039291"/>
            <a:ext cx="3479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+mn-lt"/>
              </a:rPr>
              <a:t>The urinary system is formed of: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 2 Kidneys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 2 </a:t>
            </a:r>
            <a:r>
              <a:rPr lang="en-US" sz="2400" dirty="0" err="1" smtClean="0">
                <a:latin typeface="+mn-lt"/>
              </a:rPr>
              <a:t>Ureters</a:t>
            </a:r>
            <a:endParaRPr lang="en-US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 1 Urinary Bladder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 1 Urethra</a:t>
            </a:r>
            <a:endParaRPr lang="en-US" sz="240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47862" y="5347615"/>
            <a:ext cx="20508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Fig.1: Organs of the urinary system.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698" y="378813"/>
            <a:ext cx="6740434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Urinary Bladder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3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bladder is a storage site for urine. It’s a pelvic organ. But, when it’s filled with urine, it may reach into the abdominal cavity.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 empty bladder is pyramidal in shape.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kern="0" baseline="0" dirty="0" smtClean="0">
                <a:latin typeface="+mn-lt"/>
              </a:rPr>
              <a:t>It</a:t>
            </a:r>
            <a:r>
              <a:rPr lang="en-US" sz="2400" kern="0" dirty="0" smtClean="0">
                <a:latin typeface="+mn-lt"/>
              </a:rPr>
              <a:t> has a superior, a posterior and two </a:t>
            </a:r>
            <a:r>
              <a:rPr lang="en-US" sz="2400" kern="0" dirty="0" err="1" smtClean="0">
                <a:latin typeface="+mn-lt"/>
              </a:rPr>
              <a:t>inferolateral</a:t>
            </a:r>
            <a:r>
              <a:rPr lang="en-US" sz="2400" kern="0" dirty="0" smtClean="0">
                <a:latin typeface="+mn-lt"/>
              </a:rPr>
              <a:t> surfaces.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base is posterior, and its apex is directed anteriorly and related to the pubic symphysis.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lang="en-US" sz="2400" kern="0" dirty="0" smtClean="0">
                <a:latin typeface="+mn-lt"/>
              </a:rPr>
              <a:t>The base is shaped like an inverted triangle. The two </a:t>
            </a:r>
            <a:r>
              <a:rPr lang="en-US" sz="2400" kern="0" dirty="0" err="1" smtClean="0">
                <a:latin typeface="+mn-lt"/>
              </a:rPr>
              <a:t>ureters</a:t>
            </a:r>
            <a:r>
              <a:rPr lang="en-US" sz="2400" kern="0" dirty="0" smtClean="0">
                <a:latin typeface="+mn-lt"/>
              </a:rPr>
              <a:t> enter the bladder through the superior corners of the base. The urethra exits the bladder through the inferior corner of the base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361" y="211998"/>
            <a:ext cx="4438650" cy="363855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806" b="4645"/>
          <a:stretch>
            <a:fillRect/>
          </a:stretch>
        </p:blipFill>
        <p:spPr bwMode="auto">
          <a:xfrm>
            <a:off x="222066" y="3009718"/>
            <a:ext cx="4697269" cy="37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1508" y="5460017"/>
            <a:ext cx="28358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Fig.11: The urinary bladder.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0891" y="698860"/>
            <a:ext cx="3561534" cy="39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 the</a:t>
            </a:r>
            <a:r>
              <a:rPr lang="en-US" sz="2400" kern="0" dirty="0" smtClean="0">
                <a:latin typeface="+mn-lt"/>
              </a:rPr>
              <a:t> inner surface of the bladder, the area between the openings of the two ureters and the urethra is smooth and triangular and known as the </a:t>
            </a:r>
            <a:r>
              <a:rPr lang="en-US" sz="2400" b="1" kern="0" dirty="0" smtClean="0">
                <a:latin typeface="+mn-lt"/>
              </a:rPr>
              <a:t>Trigone.</a:t>
            </a:r>
            <a:endParaRPr lang="en-US" sz="2400" kern="0" dirty="0" smtClean="0"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0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Elsewhere in the bladder, the wall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shows several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rugae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because the mucosa of the bladder is thrown into folds.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677" y="698860"/>
            <a:ext cx="4781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0891" y="4650377"/>
            <a:ext cx="361378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b="1" kern="0" dirty="0" err="1" smtClean="0">
                <a:solidFill>
                  <a:srgbClr val="000000"/>
                </a:solidFill>
                <a:latin typeface="Times New Roman"/>
              </a:rPr>
              <a:t>muscularis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is formed of smooth muscle fibers called the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/>
              </a:rPr>
              <a:t>detrusor</a:t>
            </a: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 muscle.</a:t>
            </a:r>
            <a:endParaRPr lang="en-US" sz="2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88982" y="4641143"/>
            <a:ext cx="25310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Fig.12: The inner surface of the urinary bladder.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4" y="313498"/>
            <a:ext cx="67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Urethra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24" y="1600457"/>
            <a:ext cx="788997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Short tube that carries urine to the outside of the body. In males the urethra is a passageway for semen also.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endParaRPr lang="en-US" sz="2400" kern="0" dirty="0" smtClean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It starts from the urinary bladder at the internal urethral orifice (surrounded by a sphincter).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It’s longer in males than in females.</a:t>
            </a:r>
          </a:p>
          <a:p>
            <a:pPr marL="342900" lvl="0" indent="-342900" algn="just">
              <a:lnSpc>
                <a:spcPct val="80000"/>
              </a:lnSpc>
              <a:spcBef>
                <a:spcPct val="20000"/>
              </a:spcBef>
              <a:buClr>
                <a:srgbClr val="808080"/>
              </a:buClr>
              <a:buSzPct val="65000"/>
              <a:buFont typeface="Wingdings" pitchFamily="20" charset="2"/>
              <a:buChar char="n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/>
              </a:rPr>
              <a:t>It opens to the outside at the external urethral orifice.</a:t>
            </a:r>
            <a:endParaRPr lang="en-US" sz="2400" kern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4" y="313498"/>
            <a:ext cx="674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Functions: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42370"/>
              </p:ext>
            </p:extLst>
          </p:nvPr>
        </p:nvGraphicFramePr>
        <p:xfrm>
          <a:off x="1005839" y="1619071"/>
          <a:ext cx="730213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Organ</a:t>
                      </a:r>
                      <a:endParaRPr lang="en-US" sz="2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/>
                        <a:t>Functions</a:t>
                      </a:r>
                      <a:endParaRPr lang="en-US" sz="22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Kidneys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dirty="0" smtClean="0"/>
                        <a:t>Regulate blood volume and contents,</a:t>
                      </a:r>
                      <a:r>
                        <a:rPr lang="en-US" sz="2200" baseline="0" dirty="0" smtClean="0"/>
                        <a:t> pH and blood pressure.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baseline="0" dirty="0" smtClean="0"/>
                        <a:t>Produce hormones.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200" baseline="0" dirty="0" smtClean="0"/>
                        <a:t>Excrete waste products in urine.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Ureters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Transport urine from kidneys to urinary bladder.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Bladder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Stores urine and expels it into the urethra when necessary.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Urethra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Excretes urine to the outside of</a:t>
                      </a:r>
                      <a:r>
                        <a:rPr lang="en-US" sz="2200" baseline="0" dirty="0" smtClean="0"/>
                        <a:t> the body.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446" y="391876"/>
            <a:ext cx="6740434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The Kidneys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61" y="1332411"/>
            <a:ext cx="8164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200" dirty="0" smtClean="0">
                <a:latin typeface="+mn-lt"/>
              </a:rPr>
              <a:t>Bean-shaped organs.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200" dirty="0" smtClean="0">
                <a:latin typeface="+mn-lt"/>
              </a:rPr>
              <a:t>Located on the posterior abdominal wall on each side of the vertebral column.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200" dirty="0" smtClean="0">
                <a:latin typeface="+mn-lt"/>
              </a:rPr>
              <a:t>Right kidney is lower (pushed down by the liver).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2188" t="37857" r="48842" b="28929"/>
          <a:stretch>
            <a:fillRect/>
          </a:stretch>
        </p:blipFill>
        <p:spPr bwMode="auto">
          <a:xfrm>
            <a:off x="4493615" y="3017517"/>
            <a:ext cx="4523196" cy="2915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2826157"/>
            <a:ext cx="38796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</a:rPr>
              <a:t>Each kidney has upper and lower poles, anterior and posterior surfaces and medial and lateral borders.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</a:rPr>
              <a:t>The concave medial border is the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</a:rPr>
              <a:t>hilum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</a:rPr>
              <a:t>. Through it pass: the ureter, renal artery and vein, lymphatics and nerves.</a:t>
            </a:r>
            <a:endParaRPr lang="en-US" sz="2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85296" y="6058972"/>
            <a:ext cx="19398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Fig.2: The kidney.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236_0"/>
          <p:cNvPicPr>
            <a:picLocks noChangeAspect="1" noChangeArrowheads="1"/>
          </p:cNvPicPr>
          <p:nvPr/>
        </p:nvPicPr>
        <p:blipFill>
          <a:blip r:embed="rId2" cstate="print"/>
          <a:srcRect l="2372" r="5121"/>
          <a:stretch>
            <a:fillRect/>
          </a:stretch>
        </p:blipFill>
        <p:spPr bwMode="auto">
          <a:xfrm>
            <a:off x="953573" y="404942"/>
            <a:ext cx="7193538" cy="580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573" y="5258490"/>
            <a:ext cx="18691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Fig.3: Position of the kidneys.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7765"/>
          <a:stretch/>
        </p:blipFill>
        <p:spPr bwMode="auto">
          <a:xfrm>
            <a:off x="4459557" y="1305517"/>
            <a:ext cx="463920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261" y="1332411"/>
            <a:ext cx="39188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200" dirty="0" smtClean="0">
                <a:latin typeface="+mn-lt"/>
              </a:rPr>
              <a:t>The kidney is surrounded by: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Renal capsule</a:t>
            </a:r>
            <a:r>
              <a:rPr lang="en-US" sz="2200" dirty="0" smtClean="0">
                <a:latin typeface="+mn-lt"/>
              </a:rPr>
              <a:t>: protects the kidneys.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Adipose Capsule</a:t>
            </a:r>
            <a:r>
              <a:rPr lang="en-US" sz="2200" dirty="0" smtClean="0">
                <a:latin typeface="+mn-lt"/>
              </a:rPr>
              <a:t>: fatty tissue surrounding the renal capsule. It protects the kidneys and keeps them in place.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Renal fascia</a:t>
            </a:r>
            <a:r>
              <a:rPr lang="en-US" sz="2200" dirty="0" smtClean="0">
                <a:latin typeface="+mn-lt"/>
              </a:rPr>
              <a:t>: connective tissue layer that helps adhere the kidneys to surrounding structures.</a:t>
            </a:r>
            <a:endParaRPr lang="en-US" sz="22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54434" y="4206240"/>
            <a:ext cx="1724297" cy="3526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54712" y="2847319"/>
            <a:ext cx="66620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582989" y="1417320"/>
            <a:ext cx="705395" cy="130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36378" y="74458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Renal Capsule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4054" y="5276328"/>
            <a:ext cx="30578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Fig.4: Coverings of the kidney.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4" y="313498"/>
            <a:ext cx="674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Relations of the Kidneys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395" y="1645923"/>
            <a:ext cx="74458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dirty="0" smtClean="0">
                <a:latin typeface="+mn-lt"/>
              </a:rPr>
              <a:t>right kidney </a:t>
            </a:r>
            <a:r>
              <a:rPr lang="en-US" sz="2400" dirty="0" smtClean="0">
                <a:latin typeface="+mn-lt"/>
              </a:rPr>
              <a:t>is related to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i="1" dirty="0" smtClean="0">
                <a:latin typeface="+mn-lt"/>
              </a:rPr>
              <a:t>Anteriorly</a:t>
            </a:r>
            <a:r>
              <a:rPr lang="en-US" sz="2400" dirty="0" smtClean="0">
                <a:latin typeface="+mn-lt"/>
              </a:rPr>
              <a:t>: suprarenal gland, liver, right colic flexure and duodenum.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i="1" dirty="0" smtClean="0">
                <a:latin typeface="+mn-lt"/>
              </a:rPr>
              <a:t>Posteriorly</a:t>
            </a:r>
            <a:r>
              <a:rPr lang="en-US" sz="2400" dirty="0" smtClean="0">
                <a:latin typeface="+mn-lt"/>
              </a:rPr>
              <a:t>: diaphragm and 12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rib.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b="1" dirty="0" smtClean="0">
                <a:latin typeface="+mn-lt"/>
              </a:rPr>
              <a:t>left kidney </a:t>
            </a:r>
            <a:r>
              <a:rPr lang="en-US" sz="2400" dirty="0" smtClean="0">
                <a:latin typeface="+mn-lt"/>
              </a:rPr>
              <a:t>is related to: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i="1" dirty="0" err="1" smtClean="0">
                <a:latin typeface="+mn-lt"/>
              </a:rPr>
              <a:t>Anteriorly</a:t>
            </a:r>
            <a:r>
              <a:rPr lang="en-US" sz="2400" dirty="0" smtClean="0">
                <a:latin typeface="+mn-lt"/>
              </a:rPr>
              <a:t>: suprarenal gland, stomach, pancreas, spleen, left colic flexure and jejunum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i="1" dirty="0" smtClean="0">
                <a:latin typeface="+mn-lt"/>
              </a:rPr>
              <a:t>Posteriorly</a:t>
            </a:r>
            <a:r>
              <a:rPr lang="en-US" sz="2400" dirty="0" smtClean="0">
                <a:latin typeface="+mn-lt"/>
              </a:rPr>
              <a:t>: diaphragm, 11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and 12</a:t>
            </a:r>
            <a:r>
              <a:rPr lang="en-US" sz="2400" baseline="30000" dirty="0" smtClean="0">
                <a:latin typeface="+mn-lt"/>
              </a:rPr>
              <a:t>th</a:t>
            </a:r>
            <a:r>
              <a:rPr lang="en-US" sz="2400" dirty="0" smtClean="0">
                <a:latin typeface="+mn-lt"/>
              </a:rPr>
              <a:t> ribs.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8356" r="7978" b="2290"/>
          <a:stretch>
            <a:fillRect/>
          </a:stretch>
        </p:blipFill>
        <p:spPr bwMode="auto">
          <a:xfrm>
            <a:off x="450909" y="339620"/>
            <a:ext cx="8079137" cy="55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80160" y="1619793"/>
            <a:ext cx="1619794" cy="235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5393" y="3679371"/>
            <a:ext cx="1354183" cy="226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6469" y="4079968"/>
            <a:ext cx="866499" cy="230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49588" y="2682240"/>
            <a:ext cx="1193075" cy="217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49143" y="1523999"/>
            <a:ext cx="1619794" cy="2351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172891" y="822958"/>
            <a:ext cx="836023" cy="13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6586" y="6076373"/>
            <a:ext cx="34877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Fig.5: Relations of the two kidneys.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1"/>
            <a:ext cx="8305800" cy="4450080"/>
          </a:xfrm>
        </p:spPr>
        <p:txBody>
          <a:bodyPr/>
          <a:lstStyle/>
          <a:p>
            <a:pPr lvl="1" algn="just"/>
            <a:r>
              <a:rPr lang="en-US" b="1" i="1" u="sng" dirty="0"/>
              <a:t>Renal cortex </a:t>
            </a:r>
            <a:r>
              <a:rPr lang="en-US" dirty="0"/>
              <a:t>– superficial</a:t>
            </a:r>
          </a:p>
          <a:p>
            <a:pPr lvl="2" algn="just"/>
            <a:r>
              <a:rPr lang="en-US" dirty="0"/>
              <a:t>Outer cortical </a:t>
            </a:r>
            <a:r>
              <a:rPr lang="en-US" dirty="0" smtClean="0"/>
              <a:t>zone.</a:t>
            </a:r>
            <a:endParaRPr lang="en-US" dirty="0"/>
          </a:p>
          <a:p>
            <a:pPr lvl="2" algn="just"/>
            <a:r>
              <a:rPr lang="en-US" dirty="0"/>
              <a:t>Inner </a:t>
            </a:r>
            <a:r>
              <a:rPr lang="en-US" dirty="0" err="1"/>
              <a:t>juxtamedullary</a:t>
            </a:r>
            <a:r>
              <a:rPr lang="en-US" dirty="0"/>
              <a:t> </a:t>
            </a:r>
            <a:r>
              <a:rPr lang="en-US" dirty="0" smtClean="0"/>
              <a:t>zone.</a:t>
            </a:r>
            <a:endParaRPr lang="en-US" dirty="0"/>
          </a:p>
          <a:p>
            <a:pPr lvl="2" algn="just"/>
            <a:r>
              <a:rPr lang="en-US" dirty="0"/>
              <a:t>Renal columns – portions of cortex that extend between renal </a:t>
            </a:r>
            <a:r>
              <a:rPr lang="en-US" dirty="0" smtClean="0"/>
              <a:t>pyramids.</a:t>
            </a:r>
            <a:endParaRPr lang="en-US" dirty="0"/>
          </a:p>
          <a:p>
            <a:pPr lvl="1" algn="just"/>
            <a:r>
              <a:rPr lang="en-US" b="1" i="1" u="sng" dirty="0"/>
              <a:t>Renal medulla </a:t>
            </a:r>
            <a:r>
              <a:rPr lang="en-US" dirty="0"/>
              <a:t>– inner region</a:t>
            </a:r>
          </a:p>
          <a:p>
            <a:pPr lvl="2" algn="just"/>
            <a:r>
              <a:rPr lang="en-US" dirty="0"/>
              <a:t>Several cone shaped renal pyramids – base faces cortex and </a:t>
            </a:r>
            <a:r>
              <a:rPr lang="en-US" dirty="0" smtClean="0"/>
              <a:t>apex (renal papilla) </a:t>
            </a:r>
            <a:r>
              <a:rPr lang="en-US" dirty="0"/>
              <a:t>points toward </a:t>
            </a:r>
            <a:r>
              <a:rPr lang="en-US" dirty="0" smtClean="0"/>
              <a:t>hilum.</a:t>
            </a:r>
            <a:endParaRPr lang="en-US" dirty="0"/>
          </a:p>
          <a:p>
            <a:pPr lvl="1" algn="just"/>
            <a:r>
              <a:rPr lang="en-US" b="1" u="sng" dirty="0"/>
              <a:t>Renal lobe </a:t>
            </a:r>
            <a:r>
              <a:rPr lang="en-US" dirty="0"/>
              <a:t>– renal pyramid, overlying </a:t>
            </a:r>
            <a:r>
              <a:rPr lang="en-US" dirty="0" smtClean="0"/>
              <a:t>cortical </a:t>
            </a:r>
            <a:r>
              <a:rPr lang="en-US" dirty="0"/>
              <a:t>area, and ½ of each adjacent renal </a:t>
            </a:r>
            <a:r>
              <a:rPr lang="en-US" dirty="0" smtClean="0"/>
              <a:t>column.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4" y="313498"/>
            <a:ext cx="674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Internal Anatomy of the Kidneys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4226-9CE5-4402-BB15-096FFED93E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1180</TotalTime>
  <Words>1155</Words>
  <Application>Microsoft Office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Times New Roman</vt:lpstr>
      <vt:lpstr>Wingdings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</dc:creator>
  <cp:lastModifiedBy>Lenovo</cp:lastModifiedBy>
  <cp:revision>102</cp:revision>
  <cp:lastPrinted>2009-04-22T19:24:48Z</cp:lastPrinted>
  <dcterms:created xsi:type="dcterms:W3CDTF">2009-04-22T19:24:48Z</dcterms:created>
  <dcterms:modified xsi:type="dcterms:W3CDTF">2018-08-30T20:08:12Z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