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5"/>
  </p:notesMasterIdLst>
  <p:sldIdLst>
    <p:sldId id="258" r:id="rId2"/>
    <p:sldId id="322" r:id="rId3"/>
    <p:sldId id="323" r:id="rId4"/>
    <p:sldId id="324" r:id="rId5"/>
    <p:sldId id="281" r:id="rId6"/>
    <p:sldId id="282" r:id="rId7"/>
    <p:sldId id="280" r:id="rId8"/>
    <p:sldId id="343" r:id="rId9"/>
    <p:sldId id="357" r:id="rId10"/>
    <p:sldId id="285" r:id="rId11"/>
    <p:sldId id="286" r:id="rId12"/>
    <p:sldId id="319" r:id="rId13"/>
    <p:sldId id="287" r:id="rId14"/>
    <p:sldId id="325" r:id="rId15"/>
    <p:sldId id="292" r:id="rId16"/>
    <p:sldId id="293" r:id="rId17"/>
    <p:sldId id="326" r:id="rId18"/>
    <p:sldId id="290" r:id="rId19"/>
    <p:sldId id="296" r:id="rId20"/>
    <p:sldId id="328" r:id="rId21"/>
    <p:sldId id="327" r:id="rId22"/>
    <p:sldId id="359" r:id="rId23"/>
    <p:sldId id="300" r:id="rId24"/>
    <p:sldId id="358" r:id="rId25"/>
    <p:sldId id="330" r:id="rId26"/>
    <p:sldId id="331" r:id="rId27"/>
    <p:sldId id="332" r:id="rId28"/>
    <p:sldId id="260" r:id="rId29"/>
    <p:sldId id="342" r:id="rId30"/>
    <p:sldId id="261" r:id="rId31"/>
    <p:sldId id="271" r:id="rId32"/>
    <p:sldId id="345" r:id="rId33"/>
    <p:sldId id="344" r:id="rId34"/>
    <p:sldId id="336" r:id="rId35"/>
    <p:sldId id="353" r:id="rId36"/>
    <p:sldId id="352" r:id="rId37"/>
    <p:sldId id="337" r:id="rId38"/>
    <p:sldId id="340" r:id="rId39"/>
    <p:sldId id="339" r:id="rId40"/>
    <p:sldId id="346" r:id="rId41"/>
    <p:sldId id="350" r:id="rId42"/>
    <p:sldId id="349" r:id="rId43"/>
    <p:sldId id="35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0BB782-BCBB-427E-BE83-94C558BA0DA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9459" name="Rectangle 3"/>
          <p:cNvSpPr>
            <a:spLocks noGrp="1" noChangeArrowheads="1"/>
          </p:cNvSpPr>
          <p:nvPr>
            <p:ph type="subTitle" idx="1"/>
          </p:nvPr>
        </p:nvSpPr>
        <p:spPr>
          <a:xfrm>
            <a:off x="1981200" y="3962400"/>
            <a:ext cx="6553200" cy="1752600"/>
          </a:xfrm>
        </p:spPr>
        <p:txBody>
          <a:bodyPr/>
          <a:lstStyle>
            <a:lvl1pPr marL="0" indent="0">
              <a:buFont typeface="Wingdings" pitchFamily="20" charset="2"/>
              <a:buNone/>
              <a:defRPr sz="2800"/>
            </a:lvl1pPr>
          </a:lstStyle>
          <a:p>
            <a:r>
              <a:rPr lang="en-US"/>
              <a:t>Click to edit Master subtitle style</a:t>
            </a:r>
          </a:p>
        </p:txBody>
      </p:sp>
      <p:sp>
        <p:nvSpPr>
          <p:cNvPr id="19460" name="Rectangle 4"/>
          <p:cNvSpPr>
            <a:spLocks noGrp="1" noChangeArrowheads="1"/>
          </p:cNvSpPr>
          <p:nvPr>
            <p:ph type="dt" sz="half" idx="2"/>
          </p:nvPr>
        </p:nvSpPr>
        <p:spPr/>
        <p:txBody>
          <a:bodyPr/>
          <a:lstStyle>
            <a:lvl1pPr>
              <a:defRPr/>
            </a:lvl1pPr>
          </a:lstStyle>
          <a:p>
            <a:endParaRPr lang="en-US"/>
          </a:p>
        </p:txBody>
      </p:sp>
      <p:sp>
        <p:nvSpPr>
          <p:cNvPr id="19461" name="Rectangle 5"/>
          <p:cNvSpPr>
            <a:spLocks noGrp="1" noChangeArrowheads="1"/>
          </p:cNvSpPr>
          <p:nvPr>
            <p:ph type="ftr" sz="quarter" idx="3"/>
          </p:nvPr>
        </p:nvSpPr>
        <p:spPr>
          <a:xfrm>
            <a:off x="3124200" y="6243638"/>
            <a:ext cx="2895600" cy="457200"/>
          </a:xfrm>
        </p:spPr>
        <p:txBody>
          <a:bodyPr/>
          <a:lstStyle>
            <a:lvl1pPr>
              <a:defRPr/>
            </a:lvl1pPr>
          </a:lstStyle>
          <a:p>
            <a:r>
              <a:rPr lang="en-US"/>
              <a:t>Copyright 2009, John Wiley &amp; Sons, Inc.</a:t>
            </a:r>
          </a:p>
        </p:txBody>
      </p:sp>
      <p:sp>
        <p:nvSpPr>
          <p:cNvPr id="19462" name="Rectangle 6"/>
          <p:cNvSpPr>
            <a:spLocks noGrp="1" noChangeArrowheads="1"/>
          </p:cNvSpPr>
          <p:nvPr>
            <p:ph type="sldNum" sz="quarter" idx="4"/>
          </p:nvPr>
        </p:nvSpPr>
        <p:spPr/>
        <p:txBody>
          <a:bodyPr/>
          <a:lstStyle>
            <a:lvl1pPr>
              <a:defRPr/>
            </a:lvl1pPr>
          </a:lstStyle>
          <a:p>
            <a:fld id="{C9561502-F3F5-43CA-83B6-D0C182701399}" type="slidenum">
              <a:rPr lang="en-US"/>
              <a:pPr/>
              <a:t>‹#›</a:t>
            </a:fld>
            <a:endParaRPr lang="en-US"/>
          </a:p>
        </p:txBody>
      </p:sp>
      <p:sp>
        <p:nvSpPr>
          <p:cNvPr id="1946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946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BDE58071-131C-45E7-AD3E-B8BBBD54B3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FD40D189-9232-4635-8E6F-1F8F743457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FD2A3A10-710F-4C3A-B225-C5B5EE583B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64377F1A-593E-406E-B934-96D80A5A4AF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13DD2A2E-E131-4E64-BA58-0DEEECB8DA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2009, John Wiley &amp; Sons, Inc.</a:t>
            </a:r>
          </a:p>
        </p:txBody>
      </p:sp>
      <p:sp>
        <p:nvSpPr>
          <p:cNvPr id="9" name="Slide Number Placeholder 8"/>
          <p:cNvSpPr>
            <a:spLocks noGrp="1"/>
          </p:cNvSpPr>
          <p:nvPr>
            <p:ph type="sldNum" sz="quarter" idx="12"/>
          </p:nvPr>
        </p:nvSpPr>
        <p:spPr/>
        <p:txBody>
          <a:bodyPr/>
          <a:lstStyle>
            <a:lvl1pPr>
              <a:defRPr/>
            </a:lvl1pPr>
          </a:lstStyle>
          <a:p>
            <a:fld id="{9D6CEEF8-AF03-489F-85F0-B03D8E21FC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2009, John Wiley &amp; Sons, Inc.</a:t>
            </a:r>
          </a:p>
        </p:txBody>
      </p:sp>
      <p:sp>
        <p:nvSpPr>
          <p:cNvPr id="5" name="Slide Number Placeholder 4"/>
          <p:cNvSpPr>
            <a:spLocks noGrp="1"/>
          </p:cNvSpPr>
          <p:nvPr>
            <p:ph type="sldNum" sz="quarter" idx="12"/>
          </p:nvPr>
        </p:nvSpPr>
        <p:spPr/>
        <p:txBody>
          <a:bodyPr/>
          <a:lstStyle>
            <a:lvl1pPr>
              <a:defRPr/>
            </a:lvl1pPr>
          </a:lstStyle>
          <a:p>
            <a:fld id="{A3706619-1549-4D0E-8296-35E07164DC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2009, John Wiley &amp; Sons, Inc.</a:t>
            </a:r>
          </a:p>
        </p:txBody>
      </p:sp>
      <p:sp>
        <p:nvSpPr>
          <p:cNvPr id="4" name="Slide Number Placeholder 3"/>
          <p:cNvSpPr>
            <a:spLocks noGrp="1"/>
          </p:cNvSpPr>
          <p:nvPr>
            <p:ph type="sldNum" sz="quarter" idx="12"/>
          </p:nvPr>
        </p:nvSpPr>
        <p:spPr/>
        <p:txBody>
          <a:bodyPr/>
          <a:lstStyle>
            <a:lvl1pPr>
              <a:defRPr/>
            </a:lvl1pPr>
          </a:lstStyle>
          <a:p>
            <a:fld id="{5F886E2A-12DF-4B85-93B1-0F3D91CB21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4D462BB7-6F94-4ADF-A6F7-0E729A30E5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9F1307E2-3EED-4FF8-965E-BA4570D3C9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t>Copyright 2009, John Wiley &amp; Sons, Inc.</a:t>
            </a:r>
          </a:p>
        </p:txBody>
      </p:sp>
      <p:sp>
        <p:nvSpPr>
          <p:cNvPr id="184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49DBF429-D396-4C78-A642-B1F46C33743D}" type="slidenum">
              <a:rPr lang="en-US"/>
              <a:pPr/>
              <a:t>‹#›</a:t>
            </a:fld>
            <a:endParaRPr lang="en-US"/>
          </a:p>
        </p:txBody>
      </p:sp>
      <p:sp>
        <p:nvSpPr>
          <p:cNvPr id="1843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84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20" charset="0"/>
        </a:defRPr>
      </a:lvl2pPr>
      <a:lvl3pPr algn="l" rtl="0" fontAlgn="base">
        <a:spcBef>
          <a:spcPct val="0"/>
        </a:spcBef>
        <a:spcAft>
          <a:spcPct val="0"/>
        </a:spcAft>
        <a:defRPr sz="4200">
          <a:solidFill>
            <a:schemeClr val="tx2"/>
          </a:solidFill>
          <a:latin typeface="Garamond" pitchFamily="20" charset="0"/>
        </a:defRPr>
      </a:lvl3pPr>
      <a:lvl4pPr algn="l" rtl="0" fontAlgn="base">
        <a:spcBef>
          <a:spcPct val="0"/>
        </a:spcBef>
        <a:spcAft>
          <a:spcPct val="0"/>
        </a:spcAft>
        <a:defRPr sz="4200">
          <a:solidFill>
            <a:schemeClr val="tx2"/>
          </a:solidFill>
          <a:latin typeface="Garamond" pitchFamily="20" charset="0"/>
        </a:defRPr>
      </a:lvl4pPr>
      <a:lvl5pPr algn="l" rtl="0" fontAlgn="base">
        <a:spcBef>
          <a:spcPct val="0"/>
        </a:spcBef>
        <a:spcAft>
          <a:spcPct val="0"/>
        </a:spcAft>
        <a:defRPr sz="4200">
          <a:solidFill>
            <a:schemeClr val="tx2"/>
          </a:solidFill>
          <a:latin typeface="Garamond" pitchFamily="20" charset="0"/>
        </a:defRPr>
      </a:lvl5pPr>
      <a:lvl6pPr marL="457200" algn="l" rtl="0" fontAlgn="base">
        <a:spcBef>
          <a:spcPct val="0"/>
        </a:spcBef>
        <a:spcAft>
          <a:spcPct val="0"/>
        </a:spcAft>
        <a:defRPr sz="4200">
          <a:solidFill>
            <a:schemeClr val="tx2"/>
          </a:solidFill>
          <a:latin typeface="Garamond" pitchFamily="20" charset="0"/>
        </a:defRPr>
      </a:lvl6pPr>
      <a:lvl7pPr marL="914400" algn="l" rtl="0" fontAlgn="base">
        <a:spcBef>
          <a:spcPct val="0"/>
        </a:spcBef>
        <a:spcAft>
          <a:spcPct val="0"/>
        </a:spcAft>
        <a:defRPr sz="4200">
          <a:solidFill>
            <a:schemeClr val="tx2"/>
          </a:solidFill>
          <a:latin typeface="Garamond" pitchFamily="20" charset="0"/>
        </a:defRPr>
      </a:lvl7pPr>
      <a:lvl8pPr marL="1371600" algn="l" rtl="0" fontAlgn="base">
        <a:spcBef>
          <a:spcPct val="0"/>
        </a:spcBef>
        <a:spcAft>
          <a:spcPct val="0"/>
        </a:spcAft>
        <a:defRPr sz="4200">
          <a:solidFill>
            <a:schemeClr val="tx2"/>
          </a:solidFill>
          <a:latin typeface="Garamond" pitchFamily="20" charset="0"/>
        </a:defRPr>
      </a:lvl8pPr>
      <a:lvl9pPr marL="1828800" algn="l" rtl="0" fontAlgn="base">
        <a:spcBef>
          <a:spcPct val="0"/>
        </a:spcBef>
        <a:spcAft>
          <a:spcPct val="0"/>
        </a:spcAft>
        <a:defRPr sz="4200">
          <a:solidFill>
            <a:schemeClr val="tx2"/>
          </a:solidFill>
          <a:latin typeface="Garamond" pitchFamily="20" charset="0"/>
        </a:defRPr>
      </a:lvl9pPr>
    </p:titleStyle>
    <p:bodyStyle>
      <a:lvl1pPr marL="342900" indent="-342900" algn="l" rtl="0" fontAlgn="base">
        <a:spcBef>
          <a:spcPct val="20000"/>
        </a:spcBef>
        <a:spcAft>
          <a:spcPct val="0"/>
        </a:spcAft>
        <a:buClr>
          <a:schemeClr val="accent1"/>
        </a:buClr>
        <a:buSzPct val="65000"/>
        <a:buFont typeface="Wingdings" pitchFamily="20"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0"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0"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0"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4287" y="2087167"/>
            <a:ext cx="4376055" cy="1569660"/>
          </a:xfrm>
          <a:prstGeom prst="rect">
            <a:avLst/>
          </a:prstGeom>
          <a:ln>
            <a:solidFill>
              <a:srgbClr val="00B050"/>
            </a:solid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smtClean="0"/>
              <a:t>The Digestive System</a:t>
            </a:r>
            <a:endParaRPr lang="en-US" sz="4800" dirty="0"/>
          </a:p>
        </p:txBody>
      </p:sp>
      <p:pic>
        <p:nvPicPr>
          <p:cNvPr id="4" name="Picture 2" descr="C:\Users\Katie\Desktop\DSN Anatomy and Physiology\Anatomy and Physiology\CD images\25FF1.jpg"/>
          <p:cNvPicPr>
            <a:picLocks noChangeAspect="1" noChangeArrowheads="1"/>
          </p:cNvPicPr>
          <p:nvPr/>
        </p:nvPicPr>
        <p:blipFill>
          <a:blip r:embed="rId2" cstate="print"/>
          <a:srcRect l="59986" t="15380" r="-1431" b="28692"/>
          <a:stretch>
            <a:fillRect/>
          </a:stretch>
        </p:blipFill>
        <p:spPr bwMode="auto">
          <a:xfrm>
            <a:off x="5119921" y="1175677"/>
            <a:ext cx="3789731" cy="398896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D2A3A10-710F-4C3A-B225-C5B5EE583B8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18010" y="986239"/>
            <a:ext cx="8412480" cy="5388435"/>
          </a:xfrm>
          <a:solidFill>
            <a:schemeClr val="bg1"/>
          </a:solidFill>
        </p:spPr>
        <p:txBody>
          <a:bodyPr/>
          <a:lstStyle/>
          <a:p>
            <a:pPr algn="just">
              <a:lnSpc>
                <a:spcPct val="90000"/>
              </a:lnSpc>
            </a:pPr>
            <a:r>
              <a:rPr lang="en-US" sz="2400" dirty="0"/>
              <a:t>Largest serous membrane of the </a:t>
            </a:r>
            <a:r>
              <a:rPr lang="en-US" sz="2400" dirty="0" smtClean="0"/>
              <a:t>body.</a:t>
            </a:r>
            <a:endParaRPr lang="en-US" sz="2400" dirty="0"/>
          </a:p>
          <a:p>
            <a:pPr algn="just">
              <a:lnSpc>
                <a:spcPct val="90000"/>
              </a:lnSpc>
            </a:pPr>
            <a:r>
              <a:rPr lang="en-US" sz="2400" dirty="0"/>
              <a:t>Divided </a:t>
            </a:r>
            <a:r>
              <a:rPr lang="en-US" sz="2400" dirty="0" smtClean="0"/>
              <a:t>into:</a:t>
            </a:r>
            <a:endParaRPr lang="en-US" sz="2400" dirty="0"/>
          </a:p>
          <a:p>
            <a:pPr lvl="1" algn="just">
              <a:lnSpc>
                <a:spcPct val="90000"/>
              </a:lnSpc>
            </a:pPr>
            <a:r>
              <a:rPr lang="en-US" sz="2400" dirty="0"/>
              <a:t>Parietal peritoneum – lines wall of </a:t>
            </a:r>
            <a:r>
              <a:rPr lang="en-US" sz="2400" dirty="0" smtClean="0"/>
              <a:t>cavity.</a:t>
            </a:r>
            <a:endParaRPr lang="en-US" sz="2400" dirty="0"/>
          </a:p>
          <a:p>
            <a:pPr lvl="1" algn="just">
              <a:lnSpc>
                <a:spcPct val="90000"/>
              </a:lnSpc>
            </a:pPr>
            <a:r>
              <a:rPr lang="en-US" sz="2400" dirty="0"/>
              <a:t>Visceral peritoneum – covers some </a:t>
            </a:r>
            <a:r>
              <a:rPr lang="en-US" sz="2400" dirty="0" smtClean="0"/>
              <a:t>organs ( = Serosa).</a:t>
            </a:r>
            <a:endParaRPr lang="en-US" sz="2400" dirty="0"/>
          </a:p>
          <a:p>
            <a:pPr lvl="1" algn="just">
              <a:lnSpc>
                <a:spcPct val="90000"/>
              </a:lnSpc>
            </a:pPr>
            <a:r>
              <a:rPr lang="en-US" sz="2400" dirty="0"/>
              <a:t>Space between is peritoneal </a:t>
            </a:r>
            <a:r>
              <a:rPr lang="en-US" sz="2400" dirty="0" smtClean="0"/>
              <a:t>cavity and it contain the peritoneal fluid.</a:t>
            </a:r>
            <a:endParaRPr lang="en-US" sz="2400" dirty="0"/>
          </a:p>
          <a:p>
            <a:pPr algn="just">
              <a:lnSpc>
                <a:spcPct val="90000"/>
              </a:lnSpc>
            </a:pPr>
            <a:r>
              <a:rPr lang="en-US" sz="2400" dirty="0"/>
              <a:t>5 major peritoneal </a:t>
            </a:r>
            <a:r>
              <a:rPr lang="en-US" sz="2400" dirty="0" smtClean="0"/>
              <a:t>folds:</a:t>
            </a:r>
          </a:p>
          <a:p>
            <a:pPr lvl="1" algn="just">
              <a:lnSpc>
                <a:spcPct val="90000"/>
              </a:lnSpc>
            </a:pPr>
            <a:r>
              <a:rPr lang="en-US" sz="2400" dirty="0" smtClean="0"/>
              <a:t>Two layers of peritoneum connecting organs to each other and to the anterior and posterior abdominal walls.</a:t>
            </a:r>
            <a:endParaRPr lang="en-US" sz="2400" dirty="0"/>
          </a:p>
          <a:p>
            <a:pPr lvl="1" algn="just">
              <a:lnSpc>
                <a:spcPct val="90000"/>
              </a:lnSpc>
            </a:pPr>
            <a:r>
              <a:rPr lang="en-US" sz="2400" dirty="0"/>
              <a:t>Greater </a:t>
            </a:r>
            <a:r>
              <a:rPr lang="en-US" sz="2400" dirty="0" err="1"/>
              <a:t>omentum</a:t>
            </a:r>
            <a:r>
              <a:rPr lang="en-US" sz="2400" dirty="0"/>
              <a:t>, lesser </a:t>
            </a:r>
            <a:r>
              <a:rPr lang="en-US" sz="2400" dirty="0" err="1" smtClean="0"/>
              <a:t>omentum</a:t>
            </a:r>
            <a:r>
              <a:rPr lang="en-US" sz="2400" dirty="0" smtClean="0"/>
              <a:t>, </a:t>
            </a:r>
            <a:r>
              <a:rPr lang="en-US" sz="2400" dirty="0" err="1" smtClean="0"/>
              <a:t>falciform</a:t>
            </a:r>
            <a:r>
              <a:rPr lang="en-US" sz="2400" dirty="0" smtClean="0"/>
              <a:t> </a:t>
            </a:r>
            <a:r>
              <a:rPr lang="en-US" sz="2400" dirty="0"/>
              <a:t>ligament</a:t>
            </a:r>
            <a:r>
              <a:rPr lang="en-US" sz="2400" dirty="0" smtClean="0"/>
              <a:t>, </a:t>
            </a:r>
            <a:r>
              <a:rPr lang="en-US" sz="2400" dirty="0"/>
              <a:t>mesentery, and </a:t>
            </a:r>
            <a:r>
              <a:rPr lang="en-US" sz="2400" dirty="0" err="1" smtClean="0"/>
              <a:t>mesocolon</a:t>
            </a:r>
            <a:endParaRPr lang="en-US" sz="2400" dirty="0" smtClean="0"/>
          </a:p>
          <a:p>
            <a:pPr lvl="1" algn="just">
              <a:lnSpc>
                <a:spcPct val="90000"/>
              </a:lnSpc>
            </a:pPr>
            <a:r>
              <a:rPr lang="en-US" sz="2400" dirty="0" smtClean="0"/>
              <a:t>The space between the two walls of the greater </a:t>
            </a:r>
            <a:r>
              <a:rPr lang="en-US" sz="2400" dirty="0" err="1" smtClean="0"/>
              <a:t>omentum</a:t>
            </a:r>
            <a:r>
              <a:rPr lang="en-US" sz="2400" dirty="0" smtClean="0"/>
              <a:t> is called the lesser sac (located behind the stomach). The rest of the peritoneal cavity is called the greater sac.</a:t>
            </a:r>
            <a:endParaRPr lang="en-US" sz="2400" dirty="0"/>
          </a:p>
        </p:txBody>
      </p:sp>
      <p:sp>
        <p:nvSpPr>
          <p:cNvPr id="7" name="TextBox 6"/>
          <p:cNvSpPr txBox="1"/>
          <p:nvPr/>
        </p:nvSpPr>
        <p:spPr>
          <a:xfrm>
            <a:off x="418010" y="261255"/>
            <a:ext cx="7628710" cy="584775"/>
          </a:xfrm>
          <a:prstGeom prst="rect">
            <a:avLst/>
          </a:prstGeom>
          <a:noFill/>
        </p:spPr>
        <p:txBody>
          <a:bodyPr wrap="square" rtlCol="0">
            <a:spAutoFit/>
          </a:bodyPr>
          <a:lstStyle/>
          <a:p>
            <a:r>
              <a:rPr lang="en-US" sz="3200" b="1" u="sng" dirty="0" smtClean="0">
                <a:solidFill>
                  <a:srgbClr val="FF0000"/>
                </a:solidFill>
              </a:rPr>
              <a:t>Peritoneum</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22-06cd_Mesenteries_1"/>
          <p:cNvPicPr>
            <a:picLocks noChangeAspect="1" noChangeArrowheads="1"/>
          </p:cNvPicPr>
          <p:nvPr/>
        </p:nvPicPr>
        <p:blipFill>
          <a:blip r:embed="rId2" cstate="print"/>
          <a:srcRect l="50000" t="19503" b="15294"/>
          <a:stretch>
            <a:fillRect/>
          </a:stretch>
        </p:blipFill>
        <p:spPr bwMode="auto">
          <a:xfrm>
            <a:off x="3184662" y="640080"/>
            <a:ext cx="5783580" cy="5828026"/>
          </a:xfrm>
          <a:prstGeom prst="rect">
            <a:avLst/>
          </a:prstGeom>
          <a:noFill/>
        </p:spPr>
      </p:pic>
      <p:sp>
        <p:nvSpPr>
          <p:cNvPr id="9" name="Rectangle 8"/>
          <p:cNvSpPr/>
          <p:nvPr/>
        </p:nvSpPr>
        <p:spPr>
          <a:xfrm>
            <a:off x="6540139" y="4737463"/>
            <a:ext cx="2055223" cy="487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749133" y="3944983"/>
            <a:ext cx="1793978" cy="8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679462" y="3683726"/>
            <a:ext cx="1197443" cy="174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609791" y="3239571"/>
            <a:ext cx="14369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36065" y="2359996"/>
            <a:ext cx="2002988" cy="43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05583" y="1776549"/>
            <a:ext cx="1759150" cy="43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06437" y="2510971"/>
            <a:ext cx="1494972" cy="369332"/>
          </a:xfrm>
          <a:prstGeom prst="rect">
            <a:avLst/>
          </a:prstGeom>
          <a:noFill/>
          <a:ln>
            <a:solidFill>
              <a:schemeClr val="accent1"/>
            </a:solidFill>
          </a:ln>
        </p:spPr>
        <p:txBody>
          <a:bodyPr wrap="square" rtlCol="0">
            <a:spAutoFit/>
          </a:bodyPr>
          <a:lstStyle/>
          <a:p>
            <a:pPr algn="ctr"/>
            <a:r>
              <a:rPr lang="en-US" b="1" dirty="0" smtClean="0"/>
              <a:t>Lesser sac</a:t>
            </a:r>
            <a:endParaRPr lang="en-US" b="1" dirty="0"/>
          </a:p>
        </p:txBody>
      </p:sp>
      <p:sp>
        <p:nvSpPr>
          <p:cNvPr id="16" name="TextBox 15"/>
          <p:cNvSpPr txBox="1"/>
          <p:nvPr/>
        </p:nvSpPr>
        <p:spPr>
          <a:xfrm>
            <a:off x="1413697" y="3548725"/>
            <a:ext cx="1494972" cy="369332"/>
          </a:xfrm>
          <a:prstGeom prst="rect">
            <a:avLst/>
          </a:prstGeom>
          <a:noFill/>
          <a:ln>
            <a:solidFill>
              <a:schemeClr val="accent1"/>
            </a:solidFill>
          </a:ln>
        </p:spPr>
        <p:txBody>
          <a:bodyPr wrap="square" rtlCol="0">
            <a:spAutoFit/>
          </a:bodyPr>
          <a:lstStyle/>
          <a:p>
            <a:pPr algn="ctr"/>
            <a:r>
              <a:rPr lang="en-US" b="1" dirty="0" smtClean="0"/>
              <a:t>Greater sac</a:t>
            </a:r>
            <a:endParaRPr lang="en-US" b="1" dirty="0"/>
          </a:p>
        </p:txBody>
      </p:sp>
      <p:cxnSp>
        <p:nvCxnSpPr>
          <p:cNvPr id="18" name="Straight Connector 17"/>
          <p:cNvCxnSpPr>
            <a:stCxn id="15" idx="3"/>
          </p:cNvCxnSpPr>
          <p:nvPr/>
        </p:nvCxnSpPr>
        <p:spPr>
          <a:xfrm flipV="1">
            <a:off x="2901409" y="2365829"/>
            <a:ext cx="2569027" cy="3298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p:cNvCxnSpPr>
          <p:nvPr/>
        </p:nvCxnSpPr>
        <p:spPr>
          <a:xfrm>
            <a:off x="2908669" y="3733391"/>
            <a:ext cx="2097310" cy="1361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3"/>
          </p:cNvCxnSpPr>
          <p:nvPr/>
        </p:nvCxnSpPr>
        <p:spPr>
          <a:xfrm>
            <a:off x="2908669" y="3733391"/>
            <a:ext cx="1995710" cy="1999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3"/>
          </p:cNvCxnSpPr>
          <p:nvPr/>
        </p:nvCxnSpPr>
        <p:spPr>
          <a:xfrm flipV="1">
            <a:off x="2908669" y="3280229"/>
            <a:ext cx="2547253" cy="453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FD2A3A10-710F-4C3A-B225-C5B5EE583B81}" type="slidenum">
              <a:rPr lang="en-US" smtClean="0"/>
              <a:pPr/>
              <a:t>11</a:t>
            </a:fld>
            <a:endParaRPr lang="en-US"/>
          </a:p>
        </p:txBody>
      </p:sp>
      <p:sp>
        <p:nvSpPr>
          <p:cNvPr id="21" name="TextBox 20"/>
          <p:cNvSpPr txBox="1"/>
          <p:nvPr/>
        </p:nvSpPr>
        <p:spPr>
          <a:xfrm>
            <a:off x="605251" y="5225142"/>
            <a:ext cx="2303418" cy="646331"/>
          </a:xfrm>
          <a:prstGeom prst="rect">
            <a:avLst/>
          </a:prstGeom>
          <a:solidFill>
            <a:schemeClr val="bg1"/>
          </a:solidFill>
          <a:ln>
            <a:solidFill>
              <a:schemeClr val="tx1"/>
            </a:solidFill>
          </a:ln>
        </p:spPr>
        <p:txBody>
          <a:bodyPr wrap="square" rtlCol="0">
            <a:spAutoFit/>
          </a:bodyPr>
          <a:lstStyle/>
          <a:p>
            <a:r>
              <a:rPr lang="en-US" dirty="0" smtClean="0">
                <a:latin typeface="+mn-lt"/>
              </a:rPr>
              <a:t>Fig.4: The peritoneum and its folds.</a:t>
            </a:r>
            <a:endParaRPr lang="en-US"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rotWithShape="1">
          <a:blip r:embed="rId2" cstate="print"/>
          <a:srcRect l="49465" t="15268" r="27310" b="10982"/>
          <a:stretch/>
        </p:blipFill>
        <p:spPr bwMode="auto">
          <a:xfrm>
            <a:off x="309280" y="365759"/>
            <a:ext cx="3172932" cy="5664708"/>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cstate="print"/>
          <a:srcRect l="39997" t="21607" r="18663" b="11607"/>
          <a:stretch>
            <a:fillRect/>
          </a:stretch>
        </p:blipFill>
        <p:spPr bwMode="auto">
          <a:xfrm>
            <a:off x="3438602" y="587829"/>
            <a:ext cx="5647749" cy="5129805"/>
          </a:xfrm>
          <a:prstGeom prst="rect">
            <a:avLst/>
          </a:prstGeom>
          <a:noFill/>
          <a:ln w="9525">
            <a:noFill/>
            <a:miter lim="800000"/>
            <a:headEnd/>
            <a:tailEnd/>
          </a:ln>
          <a:effectLst/>
        </p:spPr>
      </p:pic>
      <p:sp>
        <p:nvSpPr>
          <p:cNvPr id="11" name="Rectangle 10"/>
          <p:cNvSpPr/>
          <p:nvPr/>
        </p:nvSpPr>
        <p:spPr>
          <a:xfrm>
            <a:off x="7271678" y="805501"/>
            <a:ext cx="970985" cy="239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19667" y="5830350"/>
            <a:ext cx="970985" cy="239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FD2A3A10-710F-4C3A-B225-C5B5EE583B81}" type="slidenum">
              <a:rPr lang="en-US" smtClean="0"/>
              <a:pPr/>
              <a:t>12</a:t>
            </a:fld>
            <a:endParaRPr lang="en-US"/>
          </a:p>
        </p:txBody>
      </p:sp>
      <p:sp>
        <p:nvSpPr>
          <p:cNvPr id="7" name="TextBox 6"/>
          <p:cNvSpPr txBox="1"/>
          <p:nvPr/>
        </p:nvSpPr>
        <p:spPr>
          <a:xfrm>
            <a:off x="3243948" y="6058972"/>
            <a:ext cx="3614052" cy="369332"/>
          </a:xfrm>
          <a:prstGeom prst="rect">
            <a:avLst/>
          </a:prstGeom>
          <a:solidFill>
            <a:schemeClr val="bg1"/>
          </a:solidFill>
          <a:ln>
            <a:solidFill>
              <a:schemeClr val="tx1"/>
            </a:solidFill>
          </a:ln>
        </p:spPr>
        <p:txBody>
          <a:bodyPr wrap="square" rtlCol="0">
            <a:spAutoFit/>
          </a:bodyPr>
          <a:lstStyle/>
          <a:p>
            <a:r>
              <a:rPr lang="en-US" dirty="0" smtClean="0">
                <a:latin typeface="+mn-lt"/>
              </a:rPr>
              <a:t>Fig.5: The greater and lesser </a:t>
            </a:r>
            <a:r>
              <a:rPr lang="en-US" dirty="0" err="1" smtClean="0">
                <a:latin typeface="+mn-lt"/>
              </a:rPr>
              <a:t>omenta</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4739912" y="722539"/>
            <a:ext cx="4391025" cy="3914775"/>
          </a:xfrm>
          <a:prstGeom prst="rect">
            <a:avLst/>
          </a:prstGeom>
          <a:noFill/>
          <a:ln w="9525">
            <a:noFill/>
            <a:miter lim="800000"/>
            <a:headEnd/>
            <a:tailEnd/>
          </a:ln>
          <a:effectLst/>
        </p:spPr>
      </p:pic>
      <p:sp>
        <p:nvSpPr>
          <p:cNvPr id="51203" name="Rectangle 3"/>
          <p:cNvSpPr>
            <a:spLocks noGrp="1" noChangeArrowheads="1"/>
          </p:cNvSpPr>
          <p:nvPr>
            <p:ph type="body" idx="1"/>
          </p:nvPr>
        </p:nvSpPr>
        <p:spPr>
          <a:xfrm>
            <a:off x="300444" y="1447084"/>
            <a:ext cx="4153989" cy="3921750"/>
          </a:xfrm>
        </p:spPr>
        <p:txBody>
          <a:bodyPr/>
          <a:lstStyle/>
          <a:p>
            <a:pPr algn="just">
              <a:lnSpc>
                <a:spcPct val="80000"/>
              </a:lnSpc>
            </a:pPr>
            <a:r>
              <a:rPr lang="en-US" sz="2400" b="1" dirty="0" smtClean="0"/>
              <a:t>Bordered</a:t>
            </a:r>
            <a:r>
              <a:rPr lang="en-US" sz="2400" dirty="0" smtClean="0"/>
              <a:t> by the cheeks, lips, </a:t>
            </a:r>
            <a:r>
              <a:rPr lang="en-US" sz="2400" dirty="0"/>
              <a:t>hard and </a:t>
            </a:r>
            <a:r>
              <a:rPr lang="en-US" sz="2400" dirty="0" smtClean="0"/>
              <a:t>soft </a:t>
            </a:r>
            <a:r>
              <a:rPr lang="en-US" sz="2400" dirty="0"/>
              <a:t>palates, and </a:t>
            </a:r>
            <a:r>
              <a:rPr lang="en-US" sz="2400" dirty="0" smtClean="0"/>
              <a:t>the tongue.</a:t>
            </a:r>
          </a:p>
          <a:p>
            <a:pPr algn="just">
              <a:lnSpc>
                <a:spcPct val="80000"/>
              </a:lnSpc>
            </a:pPr>
            <a:r>
              <a:rPr lang="en-US" sz="2400" b="1" i="1" u="sng" dirty="0" smtClean="0"/>
              <a:t>Vestibule of the mouth</a:t>
            </a:r>
            <a:r>
              <a:rPr lang="en-US" sz="2400" b="1" i="1" dirty="0" smtClean="0"/>
              <a:t> </a:t>
            </a:r>
            <a:r>
              <a:rPr lang="en-US" sz="2400" dirty="0" smtClean="0"/>
              <a:t>is the space between the cheeks and lips externally and the gum and teeth internally.</a:t>
            </a:r>
            <a:endParaRPr lang="en-US" sz="2400" dirty="0"/>
          </a:p>
          <a:p>
            <a:pPr algn="just">
              <a:lnSpc>
                <a:spcPct val="80000"/>
              </a:lnSpc>
            </a:pPr>
            <a:r>
              <a:rPr lang="en-US" sz="2400" b="1" i="1" u="sng" dirty="0"/>
              <a:t>Oral cavity proper</a:t>
            </a:r>
            <a:r>
              <a:rPr lang="en-US" sz="2400" b="1" i="1" dirty="0"/>
              <a:t> </a:t>
            </a:r>
            <a:r>
              <a:rPr lang="en-US" sz="2400" dirty="0"/>
              <a:t>is </a:t>
            </a:r>
            <a:r>
              <a:rPr lang="en-US" sz="2400" dirty="0" smtClean="0"/>
              <a:t>the space </a:t>
            </a:r>
            <a:r>
              <a:rPr lang="en-US" sz="2400" dirty="0"/>
              <a:t>that extends from </a:t>
            </a:r>
            <a:r>
              <a:rPr lang="en-US" sz="2400" dirty="0" smtClean="0"/>
              <a:t>the gums </a:t>
            </a:r>
            <a:r>
              <a:rPr lang="en-US" sz="2400" dirty="0"/>
              <a:t>and teeth to </a:t>
            </a:r>
            <a:r>
              <a:rPr lang="en-US" sz="2400" dirty="0" smtClean="0"/>
              <a:t>the </a:t>
            </a:r>
            <a:r>
              <a:rPr lang="en-US" sz="2400" dirty="0" err="1" smtClean="0"/>
              <a:t>fauces</a:t>
            </a:r>
            <a:r>
              <a:rPr lang="en-US" sz="2400" dirty="0" smtClean="0"/>
              <a:t>.</a:t>
            </a:r>
          </a:p>
          <a:p>
            <a:pPr lvl="0" algn="just">
              <a:lnSpc>
                <a:spcPct val="80000"/>
              </a:lnSpc>
            </a:pPr>
            <a:r>
              <a:rPr lang="en-US" sz="2400" b="1" i="1" dirty="0">
                <a:solidFill>
                  <a:srgbClr val="FF0000"/>
                </a:solidFill>
              </a:rPr>
              <a:t>The cheeks and lips help keep the food in the </a:t>
            </a:r>
            <a:r>
              <a:rPr lang="en-US" sz="2400" b="1" i="1" dirty="0" smtClean="0">
                <a:solidFill>
                  <a:srgbClr val="FF0000"/>
                </a:solidFill>
              </a:rPr>
              <a:t>mouth.</a:t>
            </a:r>
            <a:endParaRPr lang="en-US" sz="2400" b="1" i="1" dirty="0">
              <a:solidFill>
                <a:srgbClr val="FF0000"/>
              </a:solidFill>
            </a:endParaRPr>
          </a:p>
          <a:p>
            <a:pPr algn="just">
              <a:lnSpc>
                <a:spcPct val="80000"/>
              </a:lnSpc>
            </a:pPr>
            <a:endParaRPr lang="en-US" sz="2400" dirty="0" smtClean="0"/>
          </a:p>
        </p:txBody>
      </p:sp>
      <p:sp>
        <p:nvSpPr>
          <p:cNvPr id="7" name="TextBox 6"/>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Mouth (Oral/</a:t>
            </a:r>
            <a:r>
              <a:rPr lang="en-US" sz="3200" b="1" u="sng" dirty="0" err="1" smtClean="0">
                <a:solidFill>
                  <a:srgbClr val="FF0000"/>
                </a:solidFill>
              </a:rPr>
              <a:t>Buccal</a:t>
            </a:r>
            <a:r>
              <a:rPr lang="en-US" sz="3200" b="1" u="sng" dirty="0" smtClean="0">
                <a:solidFill>
                  <a:srgbClr val="FF0000"/>
                </a:solidFill>
              </a:rPr>
              <a:t> Cavity)</a:t>
            </a:r>
            <a:endParaRPr lang="en-US" sz="3200" b="1" u="sng" dirty="0">
              <a:solidFill>
                <a:srgbClr val="FF0000"/>
              </a:solidFill>
            </a:endParaRPr>
          </a:p>
        </p:txBody>
      </p:sp>
      <p:sp>
        <p:nvSpPr>
          <p:cNvPr id="9" name="Rectangle 8"/>
          <p:cNvSpPr/>
          <p:nvPr/>
        </p:nvSpPr>
        <p:spPr>
          <a:xfrm>
            <a:off x="300445" y="5303163"/>
            <a:ext cx="8386356" cy="683264"/>
          </a:xfrm>
          <a:prstGeom prst="rect">
            <a:avLst/>
          </a:prstGeom>
          <a:solidFill>
            <a:schemeClr val="bg1"/>
          </a:solidFill>
        </p:spPr>
        <p:txBody>
          <a:bodyPr wrap="square">
            <a:spAutoFit/>
          </a:bodyPr>
          <a:lstStyle/>
          <a:p>
            <a:pPr marL="342900" lvl="0" indent="-342900" algn="just">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The mouth contains the tongue, the teeth and gums and into it open the ducts of salivary glands.</a:t>
            </a:r>
            <a:endParaRPr lang="en-US" sz="2400" kern="0" dirty="0">
              <a:solidFill>
                <a:srgbClr val="000000"/>
              </a:solidFill>
              <a:latin typeface="Times New Roman"/>
            </a:endParaRPr>
          </a:p>
        </p:txBody>
      </p:sp>
      <p:sp>
        <p:nvSpPr>
          <p:cNvPr id="6" name="Slide Number Placeholder 5"/>
          <p:cNvSpPr>
            <a:spLocks noGrp="1"/>
          </p:cNvSpPr>
          <p:nvPr>
            <p:ph type="sldNum" sz="quarter" idx="12"/>
          </p:nvPr>
        </p:nvSpPr>
        <p:spPr/>
        <p:txBody>
          <a:bodyPr/>
          <a:lstStyle/>
          <a:p>
            <a:fld id="{FD2A3A10-710F-4C3A-B225-C5B5EE583B81}" type="slidenum">
              <a:rPr lang="en-US" smtClean="0"/>
              <a:pPr/>
              <a:t>13</a:t>
            </a:fld>
            <a:endParaRPr lang="en-US"/>
          </a:p>
        </p:txBody>
      </p:sp>
      <p:sp>
        <p:nvSpPr>
          <p:cNvPr id="10" name="TextBox 9"/>
          <p:cNvSpPr txBox="1"/>
          <p:nvPr/>
        </p:nvSpPr>
        <p:spPr>
          <a:xfrm>
            <a:off x="5285151" y="4699005"/>
            <a:ext cx="3300546" cy="369332"/>
          </a:xfrm>
          <a:prstGeom prst="rect">
            <a:avLst/>
          </a:prstGeom>
          <a:solidFill>
            <a:schemeClr val="bg1"/>
          </a:solidFill>
          <a:ln>
            <a:solidFill>
              <a:schemeClr val="tx1"/>
            </a:solidFill>
          </a:ln>
        </p:spPr>
        <p:txBody>
          <a:bodyPr wrap="square" rtlCol="0">
            <a:spAutoFit/>
          </a:bodyPr>
          <a:lstStyle/>
          <a:p>
            <a:r>
              <a:rPr lang="en-US" dirty="0" smtClean="0">
                <a:latin typeface="+mn-lt"/>
              </a:rPr>
              <a:t>Fig.6: The mouth and its borders.</a:t>
            </a: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4956" y="360861"/>
            <a:ext cx="7467600" cy="6057900"/>
          </a:xfrm>
          <a:prstGeom prst="rect">
            <a:avLst/>
          </a:prstGeom>
        </p:spPr>
      </p:pic>
      <p:sp>
        <p:nvSpPr>
          <p:cNvPr id="9" name="Rectangle 8"/>
          <p:cNvSpPr/>
          <p:nvPr/>
        </p:nvSpPr>
        <p:spPr>
          <a:xfrm>
            <a:off x="1062466" y="4053799"/>
            <a:ext cx="970985" cy="239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0362" y="3474671"/>
            <a:ext cx="970985" cy="239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6636" y="3169866"/>
            <a:ext cx="970985" cy="239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1650" y="2407856"/>
            <a:ext cx="970985" cy="239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27448" y="3814303"/>
            <a:ext cx="783696" cy="261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87374" y="927381"/>
            <a:ext cx="1071117" cy="22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80759" y="923025"/>
            <a:ext cx="1071117" cy="22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FD2A3A10-710F-4C3A-B225-C5B5EE583B81}" type="slidenum">
              <a:rPr lang="en-US" smtClean="0"/>
              <a:pPr/>
              <a:t>14</a:t>
            </a:fld>
            <a:endParaRPr lang="en-US"/>
          </a:p>
        </p:txBody>
      </p:sp>
      <p:sp>
        <p:nvSpPr>
          <p:cNvPr id="16" name="TextBox 15"/>
          <p:cNvSpPr txBox="1"/>
          <p:nvPr/>
        </p:nvSpPr>
        <p:spPr>
          <a:xfrm>
            <a:off x="2122722" y="6007607"/>
            <a:ext cx="3442055" cy="369332"/>
          </a:xfrm>
          <a:prstGeom prst="rect">
            <a:avLst/>
          </a:prstGeom>
          <a:noFill/>
          <a:ln>
            <a:solidFill>
              <a:schemeClr val="tx1"/>
            </a:solidFill>
          </a:ln>
        </p:spPr>
        <p:txBody>
          <a:bodyPr wrap="square" rtlCol="0">
            <a:spAutoFit/>
          </a:bodyPr>
          <a:lstStyle/>
          <a:p>
            <a:r>
              <a:rPr lang="en-US" dirty="0" smtClean="0">
                <a:latin typeface="+mn-lt"/>
              </a:rPr>
              <a:t>Fig.7:</a:t>
            </a:r>
            <a:endParaRPr lang="en-U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18012" y="1103812"/>
            <a:ext cx="4428308" cy="3951514"/>
          </a:xfrm>
        </p:spPr>
        <p:txBody>
          <a:bodyPr/>
          <a:lstStyle/>
          <a:p>
            <a:pPr algn="just">
              <a:lnSpc>
                <a:spcPct val="90000"/>
              </a:lnSpc>
            </a:pPr>
            <a:r>
              <a:rPr lang="en-US" sz="2400" dirty="0" smtClean="0"/>
              <a:t>Skeletal muscles </a:t>
            </a:r>
            <a:r>
              <a:rPr lang="en-US" sz="2400" dirty="0"/>
              <a:t>covered by mucous </a:t>
            </a:r>
            <a:r>
              <a:rPr lang="en-US" sz="2400" dirty="0" smtClean="0"/>
              <a:t>membrane.</a:t>
            </a:r>
            <a:endParaRPr lang="en-US" sz="2400" dirty="0"/>
          </a:p>
          <a:p>
            <a:pPr algn="just">
              <a:lnSpc>
                <a:spcPct val="90000"/>
              </a:lnSpc>
            </a:pPr>
            <a:r>
              <a:rPr lang="en-US" sz="2400" b="1" i="1" dirty="0">
                <a:solidFill>
                  <a:srgbClr val="FF0000"/>
                </a:solidFill>
              </a:rPr>
              <a:t>Maneuvers food for </a:t>
            </a:r>
            <a:r>
              <a:rPr lang="en-US" sz="2400" b="1" i="1" dirty="0" smtClean="0">
                <a:solidFill>
                  <a:srgbClr val="FF0000"/>
                </a:solidFill>
              </a:rPr>
              <a:t>chewing and forces </a:t>
            </a:r>
            <a:r>
              <a:rPr lang="en-US" sz="2400" b="1" i="1" dirty="0">
                <a:solidFill>
                  <a:srgbClr val="FF0000"/>
                </a:solidFill>
              </a:rPr>
              <a:t>food back for </a:t>
            </a:r>
            <a:r>
              <a:rPr lang="en-US" sz="2400" b="1" i="1" dirty="0" smtClean="0">
                <a:solidFill>
                  <a:srgbClr val="FF0000"/>
                </a:solidFill>
              </a:rPr>
              <a:t>swallowing.</a:t>
            </a:r>
            <a:endParaRPr lang="en-US" sz="2400" b="1" i="1" dirty="0">
              <a:solidFill>
                <a:srgbClr val="FF0000"/>
              </a:solidFill>
            </a:endParaRPr>
          </a:p>
          <a:p>
            <a:pPr algn="just">
              <a:lnSpc>
                <a:spcPct val="90000"/>
              </a:lnSpc>
            </a:pPr>
            <a:r>
              <a:rPr lang="en-US" sz="2400" dirty="0" smtClean="0"/>
              <a:t>Contains </a:t>
            </a:r>
            <a:r>
              <a:rPr lang="en-US" sz="2400" b="1" i="1" dirty="0" smtClean="0"/>
              <a:t>Lingual glands </a:t>
            </a:r>
            <a:r>
              <a:rPr lang="en-US" sz="2400" dirty="0" smtClean="0"/>
              <a:t>which </a:t>
            </a:r>
            <a:r>
              <a:rPr lang="en-US" sz="2400" b="1" i="1" dirty="0" smtClean="0">
                <a:solidFill>
                  <a:srgbClr val="FF0000"/>
                </a:solidFill>
              </a:rPr>
              <a:t>secrete lipase.</a:t>
            </a:r>
          </a:p>
          <a:p>
            <a:pPr algn="just">
              <a:lnSpc>
                <a:spcPct val="90000"/>
              </a:lnSpc>
            </a:pPr>
            <a:r>
              <a:rPr lang="en-US" sz="2400" dirty="0">
                <a:solidFill>
                  <a:srgbClr val="000000"/>
                </a:solidFill>
              </a:rPr>
              <a:t>Dorsal surface has 3 types of projections called lingual papillae: </a:t>
            </a:r>
            <a:r>
              <a:rPr lang="en-US" sz="2400" b="1" i="1" dirty="0">
                <a:solidFill>
                  <a:srgbClr val="000000"/>
                </a:solidFill>
              </a:rPr>
              <a:t>Filiform, </a:t>
            </a:r>
            <a:r>
              <a:rPr lang="en-US" sz="2400" b="1" i="1" dirty="0" smtClean="0">
                <a:solidFill>
                  <a:srgbClr val="000000"/>
                </a:solidFill>
              </a:rPr>
              <a:t>Fungiform</a:t>
            </a:r>
            <a:endParaRPr lang="en-US" sz="2400" dirty="0" smtClean="0">
              <a:solidFill>
                <a:srgbClr val="FF0000"/>
              </a:solidFill>
            </a:endParaRPr>
          </a:p>
        </p:txBody>
      </p:sp>
      <p:sp>
        <p:nvSpPr>
          <p:cNvPr id="7" name="TextBox 6"/>
          <p:cNvSpPr txBox="1"/>
          <p:nvPr/>
        </p:nvSpPr>
        <p:spPr>
          <a:xfrm>
            <a:off x="418010" y="261255"/>
            <a:ext cx="6361612" cy="523220"/>
          </a:xfrm>
          <a:prstGeom prst="rect">
            <a:avLst/>
          </a:prstGeom>
          <a:noFill/>
        </p:spPr>
        <p:txBody>
          <a:bodyPr wrap="square" rtlCol="0">
            <a:spAutoFit/>
          </a:bodyPr>
          <a:lstStyle/>
          <a:p>
            <a:r>
              <a:rPr lang="en-US" sz="2800" u="sng" dirty="0" smtClean="0">
                <a:solidFill>
                  <a:srgbClr val="FF0000"/>
                </a:solidFill>
              </a:rPr>
              <a:t>The Tongue</a:t>
            </a:r>
            <a:endParaRPr lang="en-US" sz="2800" u="sng"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045392" y="343842"/>
            <a:ext cx="4098608" cy="3504248"/>
          </a:xfrm>
          <a:prstGeom prst="rect">
            <a:avLst/>
          </a:prstGeom>
          <a:noFill/>
          <a:ln w="9525">
            <a:noFill/>
            <a:miter lim="800000"/>
            <a:headEnd/>
            <a:tailEnd/>
          </a:ln>
          <a:effectLst/>
        </p:spPr>
      </p:pic>
      <p:sp>
        <p:nvSpPr>
          <p:cNvPr id="8" name="Rectangle 7"/>
          <p:cNvSpPr/>
          <p:nvPr/>
        </p:nvSpPr>
        <p:spPr>
          <a:xfrm>
            <a:off x="4963942" y="1789539"/>
            <a:ext cx="600835" cy="365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85712" y="2582026"/>
            <a:ext cx="600835" cy="365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0545" y="3204694"/>
            <a:ext cx="661798" cy="365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FD2A3A10-710F-4C3A-B225-C5B5EE583B81}" type="slidenum">
              <a:rPr lang="en-US" smtClean="0"/>
              <a:pPr/>
              <a:t>15</a:t>
            </a:fld>
            <a:endParaRPr lang="en-US"/>
          </a:p>
        </p:txBody>
      </p:sp>
      <p:sp>
        <p:nvSpPr>
          <p:cNvPr id="13" name="TextBox 12"/>
          <p:cNvSpPr txBox="1"/>
          <p:nvPr/>
        </p:nvSpPr>
        <p:spPr>
          <a:xfrm>
            <a:off x="5823856" y="3918509"/>
            <a:ext cx="1911531" cy="369332"/>
          </a:xfrm>
          <a:prstGeom prst="rect">
            <a:avLst/>
          </a:prstGeom>
          <a:solidFill>
            <a:schemeClr val="bg1"/>
          </a:solidFill>
          <a:ln>
            <a:solidFill>
              <a:schemeClr val="tx1"/>
            </a:solidFill>
          </a:ln>
        </p:spPr>
        <p:txBody>
          <a:bodyPr wrap="square" rtlCol="0">
            <a:spAutoFit/>
          </a:bodyPr>
          <a:lstStyle/>
          <a:p>
            <a:r>
              <a:rPr lang="en-US" dirty="0" smtClean="0">
                <a:latin typeface="+mn-lt"/>
              </a:rPr>
              <a:t>Fig.8: The tongue.</a:t>
            </a:r>
            <a:endParaRPr lang="en-US" dirty="0">
              <a:latin typeface="+mn-lt"/>
            </a:endParaRPr>
          </a:p>
        </p:txBody>
      </p:sp>
      <p:sp>
        <p:nvSpPr>
          <p:cNvPr id="2" name="Rectangle 1"/>
          <p:cNvSpPr/>
          <p:nvPr/>
        </p:nvSpPr>
        <p:spPr>
          <a:xfrm>
            <a:off x="746930" y="4649160"/>
            <a:ext cx="7835367" cy="1754326"/>
          </a:xfrm>
          <a:prstGeom prst="rect">
            <a:avLst/>
          </a:prstGeom>
          <a:solidFill>
            <a:schemeClr val="bg1"/>
          </a:solidFill>
        </p:spPr>
        <p:txBody>
          <a:bodyPr wrap="square">
            <a:spAutoFit/>
          </a:bodyPr>
          <a:lstStyle/>
          <a:p>
            <a:pPr lvl="0" algn="just">
              <a:lnSpc>
                <a:spcPct val="90000"/>
              </a:lnSpc>
              <a:spcBef>
                <a:spcPct val="20000"/>
              </a:spcBef>
              <a:buClr>
                <a:srgbClr val="808080"/>
              </a:buClr>
              <a:buSzPct val="65000"/>
            </a:pPr>
            <a:r>
              <a:rPr lang="en-US" sz="2400" kern="0" dirty="0">
                <a:solidFill>
                  <a:srgbClr val="000000"/>
                </a:solidFill>
                <a:latin typeface="Times New Roman"/>
              </a:rPr>
              <a:t>and </a:t>
            </a:r>
            <a:r>
              <a:rPr lang="en-US" sz="2400" b="1" i="1" kern="0" dirty="0" err="1" smtClean="0">
                <a:solidFill>
                  <a:srgbClr val="000000"/>
                </a:solidFill>
                <a:latin typeface="Times New Roman"/>
              </a:rPr>
              <a:t>Vallate</a:t>
            </a:r>
            <a:r>
              <a:rPr lang="en-US" sz="2400" kern="0" dirty="0" smtClean="0">
                <a:solidFill>
                  <a:srgbClr val="000000"/>
                </a:solidFill>
                <a:latin typeface="Times New Roman"/>
              </a:rPr>
              <a:t>. The </a:t>
            </a:r>
            <a:r>
              <a:rPr lang="en-US" sz="2400" kern="0" dirty="0" err="1" smtClean="0">
                <a:solidFill>
                  <a:srgbClr val="000000"/>
                </a:solidFill>
                <a:latin typeface="Times New Roman"/>
              </a:rPr>
              <a:t>vallate</a:t>
            </a:r>
            <a:r>
              <a:rPr lang="en-US" sz="2400" kern="0" dirty="0" smtClean="0">
                <a:solidFill>
                  <a:srgbClr val="000000"/>
                </a:solidFill>
                <a:latin typeface="Times New Roman"/>
              </a:rPr>
              <a:t> type is the least numerous but it’s the largest and contains most of the taste buds (for the </a:t>
            </a:r>
            <a:r>
              <a:rPr lang="en-US" sz="2400" b="1" i="1" kern="0" dirty="0" smtClean="0">
                <a:solidFill>
                  <a:srgbClr val="FF0000"/>
                </a:solidFill>
                <a:latin typeface="Times New Roman"/>
              </a:rPr>
              <a:t>sense of taste</a:t>
            </a:r>
            <a:r>
              <a:rPr lang="en-US" sz="2400" kern="0" dirty="0" smtClean="0">
                <a:solidFill>
                  <a:srgbClr val="000000"/>
                </a:solidFill>
                <a:latin typeface="Times New Roman"/>
              </a:rPr>
              <a:t>). Fungiform papillae also has taste buds. Filiform papillae has no taste buds but assist in moving food around the mouth.</a:t>
            </a:r>
            <a:endParaRPr lang="en-US" sz="2400" kern="0" dirty="0">
              <a:solidFill>
                <a:srgbClr val="000000"/>
              </a:solidFill>
              <a:latin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24_07"/>
          <p:cNvPicPr>
            <a:picLocks noChangeAspect="1" noChangeArrowheads="1"/>
          </p:cNvPicPr>
          <p:nvPr/>
        </p:nvPicPr>
        <p:blipFill>
          <a:blip r:embed="rId2" cstate="print"/>
          <a:srcRect l="25594" b="11976"/>
          <a:stretch>
            <a:fillRect/>
          </a:stretch>
        </p:blipFill>
        <p:spPr bwMode="auto">
          <a:xfrm>
            <a:off x="1319348" y="887320"/>
            <a:ext cx="6350090" cy="5446432"/>
          </a:xfrm>
          <a:prstGeom prst="rect">
            <a:avLst/>
          </a:prstGeom>
          <a:noFill/>
        </p:spPr>
      </p:pic>
      <p:sp>
        <p:nvSpPr>
          <p:cNvPr id="4" name="TextBox 3"/>
          <p:cNvSpPr txBox="1"/>
          <p:nvPr/>
        </p:nvSpPr>
        <p:spPr>
          <a:xfrm>
            <a:off x="418010" y="261255"/>
            <a:ext cx="6361612" cy="523220"/>
          </a:xfrm>
          <a:prstGeom prst="rect">
            <a:avLst/>
          </a:prstGeom>
          <a:noFill/>
        </p:spPr>
        <p:txBody>
          <a:bodyPr wrap="square" rtlCol="0">
            <a:spAutoFit/>
          </a:bodyPr>
          <a:lstStyle/>
          <a:p>
            <a:r>
              <a:rPr lang="en-US" sz="2800" u="sng" dirty="0" smtClean="0">
                <a:solidFill>
                  <a:srgbClr val="FF0000"/>
                </a:solidFill>
              </a:rPr>
              <a:t>The Teeth: (Fig.9*)</a:t>
            </a:r>
            <a:endParaRPr lang="en-US" sz="2800" u="sng" dirty="0">
              <a:solidFill>
                <a:srgbClr val="FF0000"/>
              </a:solidFill>
            </a:endParaRPr>
          </a:p>
        </p:txBody>
      </p:sp>
      <p:sp>
        <p:nvSpPr>
          <p:cNvPr id="7" name="TextBox 6"/>
          <p:cNvSpPr txBox="1"/>
          <p:nvPr/>
        </p:nvSpPr>
        <p:spPr>
          <a:xfrm>
            <a:off x="404953" y="1685105"/>
            <a:ext cx="1789611" cy="369332"/>
          </a:xfrm>
          <a:prstGeom prst="rect">
            <a:avLst/>
          </a:prstGeom>
          <a:noFill/>
        </p:spPr>
        <p:txBody>
          <a:bodyPr wrap="square" rtlCol="0">
            <a:spAutoFit/>
          </a:bodyPr>
          <a:lstStyle/>
          <a:p>
            <a:pPr algn="r"/>
            <a:r>
              <a:rPr lang="en-US" i="1" dirty="0" smtClean="0">
                <a:latin typeface="+mn-lt"/>
              </a:rPr>
              <a:t>Above the gum</a:t>
            </a:r>
            <a:endParaRPr lang="en-US" i="1" dirty="0">
              <a:latin typeface="+mn-lt"/>
            </a:endParaRPr>
          </a:p>
        </p:txBody>
      </p:sp>
      <p:sp>
        <p:nvSpPr>
          <p:cNvPr id="8" name="TextBox 7"/>
          <p:cNvSpPr txBox="1"/>
          <p:nvPr/>
        </p:nvSpPr>
        <p:spPr>
          <a:xfrm>
            <a:off x="374471" y="2529845"/>
            <a:ext cx="1789611" cy="369332"/>
          </a:xfrm>
          <a:prstGeom prst="rect">
            <a:avLst/>
          </a:prstGeom>
          <a:noFill/>
        </p:spPr>
        <p:txBody>
          <a:bodyPr wrap="square" rtlCol="0">
            <a:spAutoFit/>
          </a:bodyPr>
          <a:lstStyle/>
          <a:p>
            <a:pPr algn="r"/>
            <a:r>
              <a:rPr lang="en-US" i="1" dirty="0" smtClean="0">
                <a:latin typeface="+mn-lt"/>
              </a:rPr>
              <a:t>Within the gum</a:t>
            </a:r>
            <a:endParaRPr lang="en-US" i="1" dirty="0">
              <a:latin typeface="+mn-lt"/>
            </a:endParaRPr>
          </a:p>
        </p:txBody>
      </p:sp>
      <p:sp>
        <p:nvSpPr>
          <p:cNvPr id="9" name="TextBox 8"/>
          <p:cNvSpPr txBox="1"/>
          <p:nvPr/>
        </p:nvSpPr>
        <p:spPr>
          <a:xfrm>
            <a:off x="291737" y="4445750"/>
            <a:ext cx="1789611" cy="369332"/>
          </a:xfrm>
          <a:prstGeom prst="rect">
            <a:avLst/>
          </a:prstGeom>
          <a:noFill/>
        </p:spPr>
        <p:txBody>
          <a:bodyPr wrap="square" rtlCol="0">
            <a:spAutoFit/>
          </a:bodyPr>
          <a:lstStyle/>
          <a:p>
            <a:pPr algn="r"/>
            <a:r>
              <a:rPr lang="en-US" i="1" dirty="0" smtClean="0">
                <a:latin typeface="+mn-lt"/>
              </a:rPr>
              <a:t>Within the bone</a:t>
            </a:r>
            <a:endParaRPr lang="en-US" i="1" dirty="0">
              <a:latin typeface="+mn-lt"/>
            </a:endParaRPr>
          </a:p>
        </p:txBody>
      </p:sp>
      <p:sp>
        <p:nvSpPr>
          <p:cNvPr id="12" name="Hexagon 11"/>
          <p:cNvSpPr/>
          <p:nvPr/>
        </p:nvSpPr>
        <p:spPr>
          <a:xfrm>
            <a:off x="940524" y="1306288"/>
            <a:ext cx="404949" cy="352697"/>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1</a:t>
            </a:r>
            <a:endParaRPr lang="en-US" dirty="0"/>
          </a:p>
        </p:txBody>
      </p:sp>
      <p:sp>
        <p:nvSpPr>
          <p:cNvPr id="13" name="Hexagon 12"/>
          <p:cNvSpPr/>
          <p:nvPr/>
        </p:nvSpPr>
        <p:spPr>
          <a:xfrm>
            <a:off x="896979" y="2151027"/>
            <a:ext cx="404949" cy="352697"/>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2</a:t>
            </a:r>
            <a:endParaRPr lang="en-US" dirty="0"/>
          </a:p>
        </p:txBody>
      </p:sp>
      <p:sp>
        <p:nvSpPr>
          <p:cNvPr id="14" name="Hexagon 13"/>
          <p:cNvSpPr/>
          <p:nvPr/>
        </p:nvSpPr>
        <p:spPr>
          <a:xfrm>
            <a:off x="944875" y="4106121"/>
            <a:ext cx="404949" cy="352697"/>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3</a:t>
            </a:r>
            <a:endParaRPr lang="en-US" dirty="0"/>
          </a:p>
        </p:txBody>
      </p:sp>
      <p:sp>
        <p:nvSpPr>
          <p:cNvPr id="15" name="TextBox 14"/>
          <p:cNvSpPr txBox="1"/>
          <p:nvPr/>
        </p:nvSpPr>
        <p:spPr>
          <a:xfrm>
            <a:off x="6849362" y="343968"/>
            <a:ext cx="2294638" cy="1200329"/>
          </a:xfrm>
          <a:prstGeom prst="rect">
            <a:avLst/>
          </a:prstGeom>
          <a:noFill/>
          <a:ln>
            <a:solidFill>
              <a:schemeClr val="tx1"/>
            </a:solidFill>
          </a:ln>
        </p:spPr>
        <p:txBody>
          <a:bodyPr wrap="square" rtlCol="0">
            <a:spAutoFit/>
          </a:bodyPr>
          <a:lstStyle/>
          <a:p>
            <a:pPr marL="342900" indent="-342900">
              <a:buFont typeface="Arial" pitchFamily="34" charset="0"/>
              <a:buChar char="•"/>
            </a:pPr>
            <a:r>
              <a:rPr lang="en-US" i="1" dirty="0" smtClean="0">
                <a:latin typeface="+mn-lt"/>
              </a:rPr>
              <a:t>Covers Dentin of crown</a:t>
            </a:r>
          </a:p>
          <a:p>
            <a:pPr marL="342900" indent="-342900">
              <a:buFont typeface="Arial" pitchFamily="34" charset="0"/>
              <a:buChar char="•"/>
            </a:pPr>
            <a:r>
              <a:rPr lang="en-US" i="1" dirty="0" smtClean="0">
                <a:latin typeface="+mn-lt"/>
              </a:rPr>
              <a:t>Hardest substance in the body</a:t>
            </a:r>
            <a:endParaRPr lang="en-US" i="1" dirty="0">
              <a:latin typeface="+mn-lt"/>
            </a:endParaRPr>
          </a:p>
        </p:txBody>
      </p:sp>
      <p:sp>
        <p:nvSpPr>
          <p:cNvPr id="16" name="Rectangle 15"/>
          <p:cNvSpPr/>
          <p:nvPr/>
        </p:nvSpPr>
        <p:spPr>
          <a:xfrm>
            <a:off x="6113417" y="1175578"/>
            <a:ext cx="718471" cy="365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5998" y="1641490"/>
            <a:ext cx="718471" cy="2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7768" y="2669111"/>
            <a:ext cx="1589318" cy="256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707165" y="2155369"/>
            <a:ext cx="1227829" cy="1200329"/>
          </a:xfrm>
          <a:prstGeom prst="rect">
            <a:avLst/>
          </a:prstGeom>
          <a:noFill/>
          <a:ln>
            <a:solidFill>
              <a:schemeClr val="tx1"/>
            </a:solidFill>
          </a:ln>
        </p:spPr>
        <p:txBody>
          <a:bodyPr wrap="square" rtlCol="0">
            <a:spAutoFit/>
          </a:bodyPr>
          <a:lstStyle/>
          <a:p>
            <a:r>
              <a:rPr lang="en-US" i="1" dirty="0" smtClean="0">
                <a:latin typeface="+mn-lt"/>
              </a:rPr>
              <a:t>Blood and lymphatic vessels and nerves</a:t>
            </a:r>
            <a:endParaRPr lang="en-US" i="1" dirty="0">
              <a:latin typeface="+mn-lt"/>
            </a:endParaRPr>
          </a:p>
        </p:txBody>
      </p:sp>
      <p:sp>
        <p:nvSpPr>
          <p:cNvPr id="20" name="Rectangle 19"/>
          <p:cNvSpPr/>
          <p:nvPr/>
        </p:nvSpPr>
        <p:spPr>
          <a:xfrm>
            <a:off x="6126475" y="3161149"/>
            <a:ext cx="992782" cy="274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22119" y="4632911"/>
            <a:ext cx="1023264" cy="4354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154163" y="4502353"/>
            <a:ext cx="1676328" cy="646331"/>
          </a:xfrm>
          <a:prstGeom prst="rect">
            <a:avLst/>
          </a:prstGeom>
          <a:noFill/>
          <a:ln>
            <a:solidFill>
              <a:schemeClr val="tx1"/>
            </a:solidFill>
          </a:ln>
        </p:spPr>
        <p:txBody>
          <a:bodyPr wrap="square" rtlCol="0">
            <a:spAutoFit/>
          </a:bodyPr>
          <a:lstStyle/>
          <a:p>
            <a:r>
              <a:rPr lang="en-US" i="1" dirty="0" smtClean="0">
                <a:latin typeface="+mn-lt"/>
              </a:rPr>
              <a:t>Attaches root of teeth to bone</a:t>
            </a:r>
            <a:endParaRPr lang="en-US" i="1" dirty="0">
              <a:latin typeface="+mn-lt"/>
            </a:endParaRPr>
          </a:p>
        </p:txBody>
      </p:sp>
      <p:cxnSp>
        <p:nvCxnSpPr>
          <p:cNvPr id="23" name="Straight Connector 22"/>
          <p:cNvCxnSpPr/>
          <p:nvPr/>
        </p:nvCxnSpPr>
        <p:spPr>
          <a:xfrm flipV="1">
            <a:off x="6052444" y="3775166"/>
            <a:ext cx="1092939" cy="43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17760" y="5499420"/>
            <a:ext cx="1371611" cy="14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461" y="6309371"/>
            <a:ext cx="7213596" cy="400110"/>
          </a:xfrm>
          <a:prstGeom prst="rect">
            <a:avLst/>
          </a:prstGeom>
          <a:noFill/>
          <a:ln>
            <a:solidFill>
              <a:schemeClr val="tx1"/>
            </a:solidFill>
          </a:ln>
        </p:spPr>
        <p:txBody>
          <a:bodyPr wrap="square" rtlCol="0">
            <a:spAutoFit/>
          </a:bodyPr>
          <a:lstStyle/>
          <a:p>
            <a:r>
              <a:rPr lang="en-US" sz="2000" b="1" i="1" dirty="0" smtClean="0">
                <a:solidFill>
                  <a:srgbClr val="FF0000"/>
                </a:solidFill>
                <a:latin typeface="+mn-lt"/>
              </a:rPr>
              <a:t>Function: break down food into smaller particles (mastication)</a:t>
            </a:r>
            <a:endParaRPr lang="en-US" sz="2000" b="1" i="1" dirty="0">
              <a:solidFill>
                <a:srgbClr val="FF0000"/>
              </a:solidFill>
              <a:latin typeface="+mn-lt"/>
            </a:endParaRPr>
          </a:p>
        </p:txBody>
      </p:sp>
      <p:sp>
        <p:nvSpPr>
          <p:cNvPr id="24" name="Slide Number Placeholder 23"/>
          <p:cNvSpPr>
            <a:spLocks noGrp="1"/>
          </p:cNvSpPr>
          <p:nvPr>
            <p:ph type="sldNum" sz="quarter" idx="12"/>
          </p:nvPr>
        </p:nvSpPr>
        <p:spPr/>
        <p:txBody>
          <a:bodyPr/>
          <a:lstStyle/>
          <a:p>
            <a:fld id="{FD2A3A10-710F-4C3A-B225-C5B5EE583B8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0920" y="1198463"/>
            <a:ext cx="8389257" cy="4450449"/>
          </a:xfrm>
          <a:prstGeom prst="rect">
            <a:avLst/>
          </a:prstGeom>
        </p:spPr>
        <p:txBody>
          <a:bodyPr wrap="square">
            <a:spAutoFit/>
          </a:bodyPr>
          <a:lstStyle/>
          <a:p>
            <a:pPr marL="342900" lvl="0" indent="-342900" algn="just">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Salivary glands release saliva into the mouth:</a:t>
            </a:r>
          </a:p>
          <a:p>
            <a:pPr marL="669925" lvl="1" indent="-325438" algn="just">
              <a:lnSpc>
                <a:spcPct val="80000"/>
              </a:lnSpc>
              <a:spcBef>
                <a:spcPct val="20000"/>
              </a:spcBef>
              <a:buClr>
                <a:srgbClr val="999933"/>
              </a:buClr>
              <a:buSzPct val="60000"/>
              <a:buFont typeface="Wingdings" pitchFamily="20" charset="2"/>
              <a:buChar char="q"/>
            </a:pPr>
            <a:r>
              <a:rPr lang="en-US" sz="2400" kern="0" dirty="0" smtClean="0">
                <a:solidFill>
                  <a:srgbClr val="000000"/>
                </a:solidFill>
                <a:latin typeface="Times New Roman"/>
              </a:rPr>
              <a:t>Ordinarily, just enough is secreted to </a:t>
            </a:r>
            <a:r>
              <a:rPr lang="en-US" sz="2400" b="1" i="1" kern="0" dirty="0" smtClean="0">
                <a:solidFill>
                  <a:srgbClr val="FF0000"/>
                </a:solidFill>
                <a:latin typeface="Times New Roman"/>
              </a:rPr>
              <a:t>keep mouth and pharynx moist and clean.</a:t>
            </a:r>
          </a:p>
          <a:p>
            <a:pPr marL="669925" lvl="1" indent="-325438" algn="just">
              <a:lnSpc>
                <a:spcPct val="80000"/>
              </a:lnSpc>
              <a:spcBef>
                <a:spcPct val="20000"/>
              </a:spcBef>
              <a:buClr>
                <a:srgbClr val="999933"/>
              </a:buClr>
              <a:buSzPct val="60000"/>
              <a:buFont typeface="Wingdings" pitchFamily="20" charset="2"/>
              <a:buChar char="q"/>
            </a:pPr>
            <a:r>
              <a:rPr lang="en-US" sz="2400" kern="0" dirty="0" smtClean="0">
                <a:solidFill>
                  <a:srgbClr val="000000"/>
                </a:solidFill>
                <a:latin typeface="Times New Roman"/>
              </a:rPr>
              <a:t>When food enters mouth, secretion increases to </a:t>
            </a:r>
            <a:r>
              <a:rPr lang="en-US" sz="2400" b="1" i="1" kern="0" dirty="0" smtClean="0">
                <a:solidFill>
                  <a:srgbClr val="FF0000"/>
                </a:solidFill>
                <a:latin typeface="Times New Roman"/>
              </a:rPr>
              <a:t>lubricate mouth, dissolve food and begin chemical digestion.</a:t>
            </a:r>
          </a:p>
          <a:p>
            <a:pPr marL="669925" lvl="1" indent="-325438" algn="just">
              <a:lnSpc>
                <a:spcPct val="80000"/>
              </a:lnSpc>
              <a:spcBef>
                <a:spcPct val="20000"/>
              </a:spcBef>
              <a:buClr>
                <a:srgbClr val="999933"/>
              </a:buClr>
              <a:buSzPct val="60000"/>
              <a:buFont typeface="Wingdings" pitchFamily="20" charset="2"/>
              <a:buChar char="q"/>
            </a:pPr>
            <a:endParaRPr lang="en-US" sz="2400" kern="0" dirty="0" smtClean="0">
              <a:solidFill>
                <a:srgbClr val="000000"/>
              </a:solidFill>
              <a:latin typeface="Times New Roman"/>
            </a:endParaRPr>
          </a:p>
          <a:p>
            <a:pPr marL="212725" indent="-325438" algn="just">
              <a:lnSpc>
                <a:spcPct val="80000"/>
              </a:lnSpc>
              <a:spcBef>
                <a:spcPct val="20000"/>
              </a:spcBef>
              <a:buClr>
                <a:srgbClr val="999933"/>
              </a:buClr>
              <a:buSzPct val="65000"/>
              <a:buBlip>
                <a:blip r:embed="rId2"/>
              </a:buBlip>
            </a:pPr>
            <a:r>
              <a:rPr lang="en-US" sz="2400" kern="0" dirty="0" smtClean="0">
                <a:solidFill>
                  <a:srgbClr val="000000"/>
                </a:solidFill>
                <a:latin typeface="Times New Roman"/>
              </a:rPr>
              <a:t>3 pairs of major salivary glands secrete most of the saliva:</a:t>
            </a:r>
          </a:p>
          <a:p>
            <a:pPr marL="671512" lvl="1" indent="-457200" algn="just">
              <a:lnSpc>
                <a:spcPct val="80000"/>
              </a:lnSpc>
              <a:spcBef>
                <a:spcPct val="20000"/>
              </a:spcBef>
              <a:buClr>
                <a:srgbClr val="808080"/>
              </a:buClr>
              <a:buSzPct val="65000"/>
              <a:buFont typeface="+mj-lt"/>
              <a:buAutoNum type="arabicPeriod"/>
            </a:pPr>
            <a:r>
              <a:rPr lang="en-US" sz="2400" b="1" u="sng" kern="0" dirty="0" smtClean="0">
                <a:solidFill>
                  <a:srgbClr val="000000"/>
                </a:solidFill>
                <a:latin typeface="Times New Roman"/>
              </a:rPr>
              <a:t>Parotid</a:t>
            </a:r>
            <a:r>
              <a:rPr lang="en-US" sz="2400" kern="0" dirty="0" smtClean="0">
                <a:solidFill>
                  <a:srgbClr val="000000"/>
                </a:solidFill>
                <a:latin typeface="Times New Roman"/>
              </a:rPr>
              <a:t>: The largest. Located anterior and inferior to the ear. Its duct opens in the upper part of the oral cavity.</a:t>
            </a:r>
          </a:p>
          <a:p>
            <a:pPr marL="671512" lvl="1" indent="-457200" algn="just">
              <a:lnSpc>
                <a:spcPct val="80000"/>
              </a:lnSpc>
              <a:spcBef>
                <a:spcPct val="20000"/>
              </a:spcBef>
              <a:buClr>
                <a:srgbClr val="808080"/>
              </a:buClr>
              <a:buSzPct val="65000"/>
              <a:buFont typeface="+mj-lt"/>
              <a:buAutoNum type="arabicPeriod"/>
            </a:pPr>
            <a:r>
              <a:rPr lang="en-US" sz="2400" b="1" u="sng" kern="0" dirty="0" err="1" smtClean="0">
                <a:solidFill>
                  <a:srgbClr val="000000"/>
                </a:solidFill>
                <a:latin typeface="Times New Roman"/>
              </a:rPr>
              <a:t>Submandibular</a:t>
            </a:r>
            <a:r>
              <a:rPr lang="en-US" sz="2400" kern="0" dirty="0" smtClean="0">
                <a:solidFill>
                  <a:srgbClr val="000000"/>
                </a:solidFill>
                <a:latin typeface="Times New Roman"/>
              </a:rPr>
              <a:t>: Located near the angle of the mandible. Its duct opens in the floor of the mouth.</a:t>
            </a:r>
          </a:p>
          <a:p>
            <a:pPr marL="671512" lvl="1" indent="-457200" algn="just">
              <a:lnSpc>
                <a:spcPct val="80000"/>
              </a:lnSpc>
              <a:spcBef>
                <a:spcPct val="20000"/>
              </a:spcBef>
              <a:buClr>
                <a:srgbClr val="808080"/>
              </a:buClr>
              <a:buSzPct val="65000"/>
              <a:buFont typeface="+mj-lt"/>
              <a:buAutoNum type="arabicPeriod"/>
            </a:pPr>
            <a:r>
              <a:rPr lang="en-US" sz="2400" kern="0" dirty="0" smtClean="0">
                <a:solidFill>
                  <a:srgbClr val="000000"/>
                </a:solidFill>
                <a:latin typeface="Times New Roman"/>
              </a:rPr>
              <a:t> </a:t>
            </a:r>
            <a:r>
              <a:rPr lang="en-US" sz="2400" b="1" u="sng" kern="0" dirty="0" smtClean="0">
                <a:solidFill>
                  <a:srgbClr val="000000"/>
                </a:solidFill>
                <a:latin typeface="Times New Roman"/>
              </a:rPr>
              <a:t>Sublingual</a:t>
            </a:r>
            <a:r>
              <a:rPr lang="en-US" sz="2400" kern="0" dirty="0" smtClean="0">
                <a:solidFill>
                  <a:srgbClr val="000000"/>
                </a:solidFill>
                <a:latin typeface="Times New Roman"/>
              </a:rPr>
              <a:t>: Located under the tongue. Its duct</a:t>
            </a:r>
            <a:r>
              <a:rPr lang="en-US" sz="2400" u="sng" kern="0" dirty="0" smtClean="0">
                <a:solidFill>
                  <a:srgbClr val="000000"/>
                </a:solidFill>
                <a:latin typeface="Times New Roman"/>
              </a:rPr>
              <a:t>s</a:t>
            </a:r>
            <a:r>
              <a:rPr lang="en-US" sz="2400" kern="0" dirty="0" smtClean="0">
                <a:solidFill>
                  <a:srgbClr val="000000"/>
                </a:solidFill>
                <a:latin typeface="Times New Roman"/>
              </a:rPr>
              <a:t> open in the floor of the mouth.</a:t>
            </a:r>
            <a:endParaRPr lang="en-US" sz="2400" kern="0" dirty="0">
              <a:solidFill>
                <a:srgbClr val="000000"/>
              </a:solidFill>
              <a:latin typeface="Times New Roman"/>
            </a:endParaRPr>
          </a:p>
        </p:txBody>
      </p:sp>
      <p:sp>
        <p:nvSpPr>
          <p:cNvPr id="3" name="TextBox 2"/>
          <p:cNvSpPr txBox="1"/>
          <p:nvPr/>
        </p:nvSpPr>
        <p:spPr>
          <a:xfrm>
            <a:off x="418010" y="261255"/>
            <a:ext cx="6361612" cy="523220"/>
          </a:xfrm>
          <a:prstGeom prst="rect">
            <a:avLst/>
          </a:prstGeom>
          <a:noFill/>
        </p:spPr>
        <p:txBody>
          <a:bodyPr wrap="square" rtlCol="0">
            <a:spAutoFit/>
          </a:bodyPr>
          <a:lstStyle/>
          <a:p>
            <a:r>
              <a:rPr lang="en-US" sz="2800" u="sng" dirty="0" smtClean="0">
                <a:solidFill>
                  <a:srgbClr val="FF0000"/>
                </a:solidFill>
              </a:rPr>
              <a:t>The Salivary Glands</a:t>
            </a:r>
            <a:endParaRPr lang="en-US" sz="2800"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375" t="14903" r="26040" b="4439"/>
          <a:stretch>
            <a:fillRect/>
          </a:stretch>
        </p:blipFill>
        <p:spPr bwMode="auto">
          <a:xfrm>
            <a:off x="210491" y="377367"/>
            <a:ext cx="8744823" cy="6222966"/>
          </a:xfrm>
          <a:prstGeom prst="rect">
            <a:avLst/>
          </a:prstGeom>
          <a:noFill/>
          <a:ln w="9525">
            <a:noFill/>
            <a:miter lim="800000"/>
            <a:headEnd/>
            <a:tailEnd/>
          </a:ln>
          <a:effectLst/>
        </p:spPr>
      </p:pic>
      <p:sp>
        <p:nvSpPr>
          <p:cNvPr id="7" name="Rectangle 6"/>
          <p:cNvSpPr/>
          <p:nvPr/>
        </p:nvSpPr>
        <p:spPr>
          <a:xfrm>
            <a:off x="568990" y="5316517"/>
            <a:ext cx="2319353" cy="227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8409" y="5599543"/>
            <a:ext cx="1992792" cy="249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773" y="1267116"/>
            <a:ext cx="1651684" cy="256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FD2A3A10-710F-4C3A-B225-C5B5EE583B81}" type="slidenum">
              <a:rPr lang="en-US" smtClean="0"/>
              <a:pPr/>
              <a:t>18</a:t>
            </a:fld>
            <a:endParaRPr lang="en-US"/>
          </a:p>
        </p:txBody>
      </p:sp>
      <p:sp>
        <p:nvSpPr>
          <p:cNvPr id="10" name="TextBox 9"/>
          <p:cNvSpPr txBox="1"/>
          <p:nvPr/>
        </p:nvSpPr>
        <p:spPr>
          <a:xfrm>
            <a:off x="6553200" y="5276377"/>
            <a:ext cx="1896293" cy="646331"/>
          </a:xfrm>
          <a:prstGeom prst="rect">
            <a:avLst/>
          </a:prstGeom>
          <a:solidFill>
            <a:schemeClr val="bg1"/>
          </a:solidFill>
          <a:ln>
            <a:solidFill>
              <a:schemeClr val="tx1"/>
            </a:solidFill>
          </a:ln>
        </p:spPr>
        <p:txBody>
          <a:bodyPr wrap="square" rtlCol="0">
            <a:spAutoFit/>
          </a:bodyPr>
          <a:lstStyle/>
          <a:p>
            <a:r>
              <a:rPr lang="en-US" dirty="0" smtClean="0">
                <a:latin typeface="+mn-lt"/>
              </a:rPr>
              <a:t>Fig.10: The major salivary glands.</a:t>
            </a: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71712" y="1208316"/>
            <a:ext cx="8229600" cy="4786086"/>
          </a:xfrm>
        </p:spPr>
        <p:txBody>
          <a:bodyPr/>
          <a:lstStyle/>
          <a:p>
            <a:pPr algn="just">
              <a:lnSpc>
                <a:spcPct val="90000"/>
              </a:lnSpc>
            </a:pPr>
            <a:r>
              <a:rPr lang="en-US" sz="2400" dirty="0" smtClean="0"/>
              <a:t>A long muscular tube</a:t>
            </a:r>
          </a:p>
          <a:p>
            <a:pPr algn="just">
              <a:lnSpc>
                <a:spcPct val="90000"/>
              </a:lnSpc>
            </a:pPr>
            <a:r>
              <a:rPr lang="en-US" sz="2400" dirty="0" smtClean="0"/>
              <a:t>Course:</a:t>
            </a:r>
          </a:p>
          <a:p>
            <a:pPr lvl="1" algn="just">
              <a:lnSpc>
                <a:spcPct val="90000"/>
              </a:lnSpc>
            </a:pPr>
            <a:r>
              <a:rPr lang="en-US" sz="2200" b="1" dirty="0" smtClean="0"/>
              <a:t>Begins</a:t>
            </a:r>
            <a:r>
              <a:rPr lang="en-US" sz="2200" dirty="0" smtClean="0"/>
              <a:t> in the neck at the level of </a:t>
            </a:r>
            <a:r>
              <a:rPr lang="en-US" sz="2200" b="1" dirty="0" smtClean="0"/>
              <a:t>C6 </a:t>
            </a:r>
            <a:r>
              <a:rPr lang="en-US" sz="2200" dirty="0" smtClean="0"/>
              <a:t>vertebra.</a:t>
            </a:r>
          </a:p>
          <a:p>
            <a:pPr lvl="1" algn="just">
              <a:lnSpc>
                <a:spcPct val="90000"/>
              </a:lnSpc>
            </a:pPr>
            <a:r>
              <a:rPr lang="en-US" sz="2200" dirty="0" smtClean="0"/>
              <a:t>Runs down posterior to the trachea.</a:t>
            </a:r>
          </a:p>
          <a:p>
            <a:pPr lvl="1" algn="just">
              <a:lnSpc>
                <a:spcPct val="90000"/>
              </a:lnSpc>
            </a:pPr>
            <a:r>
              <a:rPr lang="en-US" sz="2200" dirty="0" smtClean="0"/>
              <a:t>Enters the superior mediastinum and then passes into the posterior mediastinum where it runs just anterior to the vertebral column.</a:t>
            </a:r>
          </a:p>
          <a:p>
            <a:pPr lvl="1" algn="just">
              <a:lnSpc>
                <a:spcPct val="90000"/>
              </a:lnSpc>
            </a:pPr>
            <a:r>
              <a:rPr lang="en-US" sz="2200" dirty="0" smtClean="0"/>
              <a:t>Passes through the </a:t>
            </a:r>
            <a:r>
              <a:rPr lang="en-US" sz="2200" b="1" dirty="0" smtClean="0"/>
              <a:t>esophageal hiatus </a:t>
            </a:r>
            <a:r>
              <a:rPr lang="en-US" sz="2200" dirty="0" smtClean="0"/>
              <a:t>of the diaphragm (</a:t>
            </a:r>
            <a:r>
              <a:rPr lang="en-US" sz="2200" b="1" dirty="0" smtClean="0"/>
              <a:t>T10 vertebra</a:t>
            </a:r>
            <a:r>
              <a:rPr lang="en-US" sz="2200" dirty="0" smtClean="0"/>
              <a:t>) to enter the abdomen.</a:t>
            </a:r>
          </a:p>
          <a:p>
            <a:pPr lvl="1" algn="just">
              <a:lnSpc>
                <a:spcPct val="90000"/>
              </a:lnSpc>
            </a:pPr>
            <a:r>
              <a:rPr lang="en-US" sz="2200" dirty="0" smtClean="0"/>
              <a:t>Enters the stomach at the cardia.</a:t>
            </a:r>
          </a:p>
          <a:p>
            <a:pPr algn="just">
              <a:lnSpc>
                <a:spcPct val="90000"/>
              </a:lnSpc>
            </a:pPr>
            <a:r>
              <a:rPr lang="en-US" sz="2400" dirty="0" smtClean="0"/>
              <a:t>It’s closely related to the trachea, vertebral column, pericardium and the left atrium, descending thoracic aorta and the diaphragm.</a:t>
            </a:r>
          </a:p>
        </p:txBody>
      </p:sp>
      <p:sp>
        <p:nvSpPr>
          <p:cNvPr id="7" name="TextBox 6"/>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Esophagus</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Definitions</a:t>
            </a:r>
            <a:endParaRPr lang="en-US" sz="3200" b="1" u="sng" dirty="0">
              <a:solidFill>
                <a:srgbClr val="FF0000"/>
              </a:solidFill>
            </a:endParaRPr>
          </a:p>
        </p:txBody>
      </p:sp>
      <p:sp>
        <p:nvSpPr>
          <p:cNvPr id="6" name="TextBox 5"/>
          <p:cNvSpPr txBox="1"/>
          <p:nvPr/>
        </p:nvSpPr>
        <p:spPr>
          <a:xfrm>
            <a:off x="418010" y="1084217"/>
            <a:ext cx="8516984" cy="5293757"/>
          </a:xfrm>
          <a:prstGeom prst="rect">
            <a:avLst/>
          </a:prstGeom>
          <a:solidFill>
            <a:schemeClr val="bg1"/>
          </a:solidFill>
        </p:spPr>
        <p:txBody>
          <a:bodyPr wrap="square" rtlCol="0">
            <a:spAutoFit/>
          </a:bodyPr>
          <a:lstStyle/>
          <a:p>
            <a:pPr algn="just"/>
            <a:r>
              <a:rPr lang="en-US" sz="2400" b="1" u="sng" dirty="0" smtClean="0">
                <a:latin typeface="+mn-lt"/>
              </a:rPr>
              <a:t>The Digestive System:</a:t>
            </a:r>
          </a:p>
          <a:p>
            <a:pPr algn="just"/>
            <a:r>
              <a:rPr lang="en-US" sz="2200" dirty="0">
                <a:latin typeface="+mn-lt"/>
              </a:rPr>
              <a:t>I</a:t>
            </a:r>
            <a:r>
              <a:rPr lang="en-US" sz="2200" dirty="0" smtClean="0">
                <a:latin typeface="+mn-lt"/>
              </a:rPr>
              <a:t>s the system of the body formed of all the organs responsible for the ingestion, digestion and absorption of food. It includes the </a:t>
            </a:r>
            <a:r>
              <a:rPr lang="en-US" sz="2200" i="1" dirty="0" smtClean="0">
                <a:latin typeface="+mn-lt"/>
              </a:rPr>
              <a:t>alimentary canal and the accessory glands.</a:t>
            </a:r>
          </a:p>
          <a:p>
            <a:pPr algn="just"/>
            <a:endParaRPr lang="en-US" sz="2400" dirty="0">
              <a:latin typeface="+mn-lt"/>
            </a:endParaRPr>
          </a:p>
          <a:p>
            <a:pPr algn="just"/>
            <a:r>
              <a:rPr lang="en-US" sz="2400" b="1" u="sng" dirty="0" smtClean="0">
                <a:latin typeface="+mn-lt"/>
              </a:rPr>
              <a:t>The Alimentary Canal:</a:t>
            </a:r>
          </a:p>
          <a:p>
            <a:pPr algn="just"/>
            <a:r>
              <a:rPr lang="en-US" sz="2200" dirty="0" smtClean="0">
                <a:latin typeface="+mn-lt"/>
              </a:rPr>
              <a:t>Is a long continuous tube that extends from the mouth to the anus. It includes: the </a:t>
            </a:r>
            <a:r>
              <a:rPr lang="en-US" sz="2200" i="1" dirty="0" smtClean="0">
                <a:latin typeface="+mn-lt"/>
              </a:rPr>
              <a:t>mouth, parts of the pharynx, the esophagus, the stomach, the small intestine and the large intestine</a:t>
            </a:r>
            <a:r>
              <a:rPr lang="en-US" sz="2200" dirty="0" smtClean="0">
                <a:latin typeface="+mn-lt"/>
              </a:rPr>
              <a:t>. The Gastrointestinal Tract (GIT) includes the stomach and intestines only.</a:t>
            </a:r>
          </a:p>
          <a:p>
            <a:pPr algn="just"/>
            <a:endParaRPr lang="en-US" sz="2200" dirty="0">
              <a:latin typeface="+mn-lt"/>
            </a:endParaRPr>
          </a:p>
          <a:p>
            <a:pPr algn="just"/>
            <a:r>
              <a:rPr lang="en-US" sz="2400" b="1" u="sng" dirty="0" smtClean="0">
                <a:latin typeface="+mn-lt"/>
              </a:rPr>
              <a:t>The Accessory Glands</a:t>
            </a:r>
          </a:p>
          <a:p>
            <a:pPr algn="just"/>
            <a:r>
              <a:rPr lang="en-US" sz="2200" dirty="0" smtClean="0">
                <a:latin typeface="+mn-lt"/>
              </a:rPr>
              <a:t>These produce various secretions that help in the chemical breakdown of food. They include the </a:t>
            </a:r>
            <a:r>
              <a:rPr lang="en-US" sz="2200" i="1" dirty="0" smtClean="0">
                <a:latin typeface="+mn-lt"/>
              </a:rPr>
              <a:t>salivary glands, the liver and pancreas. </a:t>
            </a:r>
            <a:r>
              <a:rPr lang="en-US" sz="2200" dirty="0" smtClean="0">
                <a:latin typeface="+mn-lt"/>
              </a:rPr>
              <a:t>Food, however, does not pass through them.</a:t>
            </a:r>
          </a:p>
        </p:txBody>
      </p:sp>
      <p:sp>
        <p:nvSpPr>
          <p:cNvPr id="4" name="Slide Number Placeholder 3"/>
          <p:cNvSpPr>
            <a:spLocks noGrp="1"/>
          </p:cNvSpPr>
          <p:nvPr>
            <p:ph type="sldNum" sz="quarter" idx="12"/>
          </p:nvPr>
        </p:nvSpPr>
        <p:spPr/>
        <p:txBody>
          <a:bodyPr/>
          <a:lstStyle/>
          <a:p>
            <a:fld id="{FD2A3A10-710F-4C3A-B225-C5B5EE583B8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854" t="22321" r="17630" b="6250"/>
          <a:stretch>
            <a:fillRect/>
          </a:stretch>
        </p:blipFill>
        <p:spPr bwMode="auto">
          <a:xfrm>
            <a:off x="1688375" y="169370"/>
            <a:ext cx="7077415" cy="653146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D2A3A10-710F-4C3A-B225-C5B5EE583B81}" type="slidenum">
              <a:rPr lang="en-US" smtClean="0"/>
              <a:pPr/>
              <a:t>20</a:t>
            </a:fld>
            <a:endParaRPr lang="en-US"/>
          </a:p>
        </p:txBody>
      </p:sp>
      <p:sp>
        <p:nvSpPr>
          <p:cNvPr id="5" name="TextBox 4"/>
          <p:cNvSpPr txBox="1"/>
          <p:nvPr/>
        </p:nvSpPr>
        <p:spPr>
          <a:xfrm>
            <a:off x="480061" y="5093497"/>
            <a:ext cx="2416628" cy="646331"/>
          </a:xfrm>
          <a:prstGeom prst="rect">
            <a:avLst/>
          </a:prstGeom>
          <a:solidFill>
            <a:schemeClr val="bg1"/>
          </a:solidFill>
          <a:ln>
            <a:solidFill>
              <a:schemeClr val="tx1"/>
            </a:solidFill>
          </a:ln>
        </p:spPr>
        <p:txBody>
          <a:bodyPr wrap="square" rtlCol="0">
            <a:spAutoFit/>
          </a:bodyPr>
          <a:lstStyle/>
          <a:p>
            <a:r>
              <a:rPr lang="en-US" dirty="0" smtClean="0">
                <a:latin typeface="+mn-lt"/>
              </a:rPr>
              <a:t>Fig.11: Course of the esophagus in the thorax.</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44137" y="260547"/>
            <a:ext cx="8440057" cy="3312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20" charset="2"/>
              <a:buChar char="n"/>
              <a:tabLst/>
              <a:defRPr/>
            </a:pPr>
            <a:r>
              <a:rPr kumimoji="0" lang="en-US" sz="2300" b="0" i="0" u="none" strike="noStrike" kern="0" cap="none" spc="0" normalizeH="0" baseline="0" noProof="0" dirty="0" smtClean="0">
                <a:ln>
                  <a:noFill/>
                </a:ln>
                <a:solidFill>
                  <a:schemeClr val="tx1"/>
                </a:solidFill>
                <a:effectLst/>
                <a:uLnTx/>
                <a:uFillTx/>
                <a:latin typeface="+mn-lt"/>
              </a:rPr>
              <a:t>The</a:t>
            </a:r>
            <a:r>
              <a:rPr kumimoji="0" lang="en-US" sz="2300" b="0" i="0" u="none" strike="noStrike" kern="0" cap="none" spc="0" normalizeH="0" noProof="0" dirty="0" smtClean="0">
                <a:ln>
                  <a:noFill/>
                </a:ln>
                <a:solidFill>
                  <a:schemeClr val="tx1"/>
                </a:solidFill>
                <a:effectLst/>
                <a:uLnTx/>
                <a:uFillTx/>
                <a:latin typeface="+mn-lt"/>
              </a:rPr>
              <a:t> </a:t>
            </a:r>
            <a:r>
              <a:rPr kumimoji="0" lang="en-US" sz="2300" b="0" i="0" u="none" strike="noStrike" kern="0" cap="none" spc="0" normalizeH="0" noProof="0" dirty="0" err="1" smtClean="0">
                <a:ln>
                  <a:noFill/>
                </a:ln>
                <a:solidFill>
                  <a:schemeClr val="tx1"/>
                </a:solidFill>
                <a:effectLst/>
                <a:uLnTx/>
                <a:uFillTx/>
                <a:latin typeface="+mn-lt"/>
              </a:rPr>
              <a:t>muscularis</a:t>
            </a:r>
            <a:r>
              <a:rPr kumimoji="0" lang="en-US" sz="2300" b="0" i="0" u="none" strike="noStrike" kern="0" cap="none" spc="0" normalizeH="0" noProof="0" dirty="0" smtClean="0">
                <a:ln>
                  <a:noFill/>
                </a:ln>
                <a:solidFill>
                  <a:schemeClr val="tx1"/>
                </a:solidFill>
                <a:effectLst/>
                <a:uLnTx/>
                <a:uFillTx/>
                <a:latin typeface="+mn-lt"/>
              </a:rPr>
              <a:t> layer of the wall of the esophagus is formed of:</a:t>
            </a:r>
          </a:p>
          <a:p>
            <a:pPr marL="800100" lvl="1" indent="-342900" algn="just">
              <a:lnSpc>
                <a:spcPct val="90000"/>
              </a:lnSpc>
              <a:spcBef>
                <a:spcPct val="20000"/>
              </a:spcBef>
              <a:buClr>
                <a:schemeClr val="accent1"/>
              </a:buClr>
              <a:buSzPct val="65000"/>
              <a:buFont typeface="Wingdings" pitchFamily="2" charset="2"/>
              <a:buChar char="Ø"/>
            </a:pPr>
            <a:r>
              <a:rPr lang="en-US" sz="2300" kern="0" noProof="0" dirty="0" smtClean="0">
                <a:latin typeface="+mn-lt"/>
              </a:rPr>
              <a:t>Upper part – Skeletal muscles</a:t>
            </a:r>
          </a:p>
          <a:p>
            <a:pPr marL="800100" lvl="1" indent="-342900" algn="just">
              <a:lnSpc>
                <a:spcPct val="90000"/>
              </a:lnSpc>
              <a:spcBef>
                <a:spcPct val="20000"/>
              </a:spcBef>
              <a:buClr>
                <a:schemeClr val="accent1"/>
              </a:buClr>
              <a:buSzPct val="65000"/>
              <a:buFont typeface="Wingdings" pitchFamily="2" charset="2"/>
              <a:buChar char="Ø"/>
            </a:pPr>
            <a:r>
              <a:rPr kumimoji="0" lang="en-US" sz="2300" b="0" i="0" u="none" strike="noStrike" kern="0" cap="none" spc="0" normalizeH="0" baseline="0" dirty="0" smtClean="0">
                <a:ln>
                  <a:noFill/>
                </a:ln>
                <a:solidFill>
                  <a:schemeClr val="tx1"/>
                </a:solidFill>
                <a:effectLst/>
                <a:uLnTx/>
                <a:uFillTx/>
                <a:latin typeface="+mn-lt"/>
              </a:rPr>
              <a:t>Middle part – Skeletal</a:t>
            </a:r>
            <a:r>
              <a:rPr kumimoji="0" lang="en-US" sz="2300" b="0" i="0" u="none" strike="noStrike" kern="0" cap="none" spc="0" normalizeH="0" dirty="0" smtClean="0">
                <a:ln>
                  <a:noFill/>
                </a:ln>
                <a:solidFill>
                  <a:schemeClr val="tx1"/>
                </a:solidFill>
                <a:effectLst/>
                <a:uLnTx/>
                <a:uFillTx/>
                <a:latin typeface="+mn-lt"/>
              </a:rPr>
              <a:t> and smooth muscles</a:t>
            </a:r>
          </a:p>
          <a:p>
            <a:pPr marL="800100" lvl="1" indent="-342900" algn="just">
              <a:lnSpc>
                <a:spcPct val="90000"/>
              </a:lnSpc>
              <a:spcBef>
                <a:spcPct val="20000"/>
              </a:spcBef>
              <a:buClr>
                <a:schemeClr val="accent1"/>
              </a:buClr>
              <a:buSzPct val="65000"/>
              <a:buFont typeface="Wingdings" pitchFamily="2" charset="2"/>
              <a:buChar char="Ø"/>
            </a:pPr>
            <a:r>
              <a:rPr lang="en-US" sz="2300" kern="0" baseline="0" noProof="0" dirty="0" smtClean="0">
                <a:latin typeface="+mn-lt"/>
              </a:rPr>
              <a:t>Lower part – Smooth</a:t>
            </a:r>
            <a:r>
              <a:rPr lang="en-US" sz="2300" kern="0" noProof="0" dirty="0" smtClean="0">
                <a:latin typeface="+mn-lt"/>
              </a:rPr>
              <a:t> muscles</a:t>
            </a: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20" charset="2"/>
              <a:buChar char="n"/>
              <a:tabLst/>
              <a:defRPr/>
            </a:pPr>
            <a:r>
              <a:rPr kumimoji="0" lang="en-US" sz="2300" b="1" i="1" u="none" strike="noStrike" kern="0" cap="none" spc="0" normalizeH="0" baseline="0" dirty="0" smtClean="0">
                <a:ln>
                  <a:noFill/>
                </a:ln>
                <a:solidFill>
                  <a:srgbClr val="FF0000"/>
                </a:solidFill>
                <a:effectLst/>
                <a:uLnTx/>
                <a:uFillTx/>
                <a:latin typeface="+mn-lt"/>
              </a:rPr>
              <a:t>The esophagus is a passageway for the food from the pharynx to the stomach and it, thus,</a:t>
            </a:r>
            <a:r>
              <a:rPr kumimoji="0" lang="en-US" sz="2300" b="1" i="1" u="none" strike="noStrike" kern="0" cap="none" spc="0" normalizeH="0" dirty="0" smtClean="0">
                <a:ln>
                  <a:noFill/>
                </a:ln>
                <a:solidFill>
                  <a:srgbClr val="FF0000"/>
                </a:solidFill>
                <a:effectLst/>
                <a:uLnTx/>
                <a:uFillTx/>
                <a:latin typeface="+mn-lt"/>
              </a:rPr>
              <a:t> </a:t>
            </a:r>
            <a:r>
              <a:rPr kumimoji="0" lang="en-US" sz="2300" b="1" i="1" u="none" strike="noStrike" kern="0" cap="none" spc="0" normalizeH="0" baseline="0" dirty="0" smtClean="0">
                <a:ln>
                  <a:noFill/>
                </a:ln>
                <a:solidFill>
                  <a:srgbClr val="FF0000"/>
                </a:solidFill>
                <a:effectLst/>
                <a:uLnTx/>
                <a:uFillTx/>
                <a:latin typeface="+mn-lt"/>
              </a:rPr>
              <a:t>plays a</a:t>
            </a:r>
            <a:r>
              <a:rPr kumimoji="0" lang="en-US" sz="2300" b="1" i="1" u="none" strike="noStrike" kern="0" cap="none" spc="0" normalizeH="0" dirty="0" smtClean="0">
                <a:ln>
                  <a:noFill/>
                </a:ln>
                <a:solidFill>
                  <a:srgbClr val="FF0000"/>
                </a:solidFill>
                <a:effectLst/>
                <a:uLnTx/>
                <a:uFillTx/>
                <a:latin typeface="+mn-lt"/>
              </a:rPr>
              <a:t> part in deglutition</a:t>
            </a:r>
          </a:p>
          <a:p>
            <a:pPr marL="800100" lvl="1" indent="-342900" algn="just">
              <a:lnSpc>
                <a:spcPct val="90000"/>
              </a:lnSpc>
              <a:spcBef>
                <a:spcPct val="20000"/>
              </a:spcBef>
              <a:buClr>
                <a:schemeClr val="accent1"/>
              </a:buClr>
              <a:buSzPct val="65000"/>
              <a:buFont typeface="Wingdings" pitchFamily="2" charset="2"/>
              <a:buChar char="q"/>
            </a:pPr>
            <a:r>
              <a:rPr lang="en-US" sz="2300" kern="0" baseline="0" noProof="0" dirty="0" smtClean="0">
                <a:latin typeface="+mn-lt"/>
              </a:rPr>
              <a:t>To</a:t>
            </a:r>
            <a:r>
              <a:rPr lang="en-US" sz="2300" kern="0" noProof="0" dirty="0" smtClean="0">
                <a:latin typeface="+mn-lt"/>
              </a:rPr>
              <a:t> facilitate this, the esophagus secretes some mucous. And it pushes food down by a series of muscle contractions and relaxations called </a:t>
            </a:r>
            <a:r>
              <a:rPr lang="en-US" sz="2300" b="1" kern="0" noProof="0" dirty="0" smtClean="0">
                <a:latin typeface="+mn-lt"/>
              </a:rPr>
              <a:t>peristalsis.</a:t>
            </a:r>
            <a:endParaRPr kumimoji="0" lang="en-US" sz="2300" b="1" i="0" u="none" strike="noStrike" kern="0" cap="none" spc="0" normalizeH="0" baseline="0" noProof="0" dirty="0">
              <a:ln>
                <a:noFill/>
              </a:ln>
              <a:solidFill>
                <a:schemeClr val="tx1"/>
              </a:solidFill>
              <a:effectLst/>
              <a:uLnTx/>
              <a:uFillTx/>
              <a:latin typeface="+mn-lt"/>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21</a:t>
            </a:fld>
            <a:endParaRPr lang="en-US"/>
          </a:p>
        </p:txBody>
      </p:sp>
      <p:pic>
        <p:nvPicPr>
          <p:cNvPr id="7" name="Picture 4" descr="16_07-SwallowingProcess_L.jpg"/>
          <p:cNvPicPr>
            <a:picLocks noChangeAspect="1" noChangeArrowheads="1"/>
          </p:cNvPicPr>
          <p:nvPr/>
        </p:nvPicPr>
        <p:blipFill>
          <a:blip r:embed="rId2" cstate="print"/>
          <a:srcRect b="7932"/>
          <a:stretch>
            <a:fillRect/>
          </a:stretch>
        </p:blipFill>
        <p:spPr bwMode="auto">
          <a:xfrm>
            <a:off x="0" y="3573405"/>
            <a:ext cx="9144000" cy="2819400"/>
          </a:xfrm>
          <a:prstGeom prst="rect">
            <a:avLst/>
          </a:prstGeom>
          <a:noFill/>
          <a:ln w="9525">
            <a:noFill/>
            <a:miter lim="800000"/>
            <a:headEnd/>
            <a:tailEnd/>
          </a:ln>
        </p:spPr>
      </p:pic>
      <p:sp>
        <p:nvSpPr>
          <p:cNvPr id="5" name="TextBox 4"/>
          <p:cNvSpPr txBox="1"/>
          <p:nvPr/>
        </p:nvSpPr>
        <p:spPr>
          <a:xfrm>
            <a:off x="2835728" y="6357224"/>
            <a:ext cx="3578135" cy="369332"/>
          </a:xfrm>
          <a:prstGeom prst="rect">
            <a:avLst/>
          </a:prstGeom>
          <a:solidFill>
            <a:schemeClr val="bg1"/>
          </a:solidFill>
          <a:ln>
            <a:solidFill>
              <a:schemeClr val="tx1"/>
            </a:solidFill>
          </a:ln>
        </p:spPr>
        <p:txBody>
          <a:bodyPr wrap="square" rtlCol="0">
            <a:spAutoFit/>
          </a:bodyPr>
          <a:lstStyle/>
          <a:p>
            <a:r>
              <a:rPr lang="en-US" dirty="0" smtClean="0">
                <a:latin typeface="+mn-lt"/>
              </a:rPr>
              <a:t>Fig.12*: The process of swallowing.</a:t>
            </a:r>
            <a:endParaRPr lang="en-US"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2A3A10-710F-4C3A-B225-C5B5EE583B81}" type="slidenum">
              <a:rPr lang="en-US" smtClean="0"/>
              <a:pPr/>
              <a:t>22</a:t>
            </a:fld>
            <a:endParaRPr lang="en-US"/>
          </a:p>
        </p:txBody>
      </p:sp>
      <p:pic>
        <p:nvPicPr>
          <p:cNvPr id="5" name="Picture 4"/>
          <p:cNvPicPr>
            <a:picLocks noChangeAspect="1"/>
          </p:cNvPicPr>
          <p:nvPr/>
        </p:nvPicPr>
        <p:blipFill>
          <a:blip r:embed="rId2"/>
          <a:stretch>
            <a:fillRect/>
          </a:stretch>
        </p:blipFill>
        <p:spPr>
          <a:xfrm>
            <a:off x="0" y="326435"/>
            <a:ext cx="4476750" cy="4219575"/>
          </a:xfrm>
          <a:prstGeom prst="rect">
            <a:avLst/>
          </a:prstGeom>
        </p:spPr>
      </p:pic>
      <p:pic>
        <p:nvPicPr>
          <p:cNvPr id="6" name="Picture 5"/>
          <p:cNvPicPr>
            <a:picLocks noChangeAspect="1"/>
          </p:cNvPicPr>
          <p:nvPr/>
        </p:nvPicPr>
        <p:blipFill>
          <a:blip r:embed="rId3"/>
          <a:stretch>
            <a:fillRect/>
          </a:stretch>
        </p:blipFill>
        <p:spPr>
          <a:xfrm>
            <a:off x="4476750" y="2050732"/>
            <a:ext cx="4514850" cy="4324350"/>
          </a:xfrm>
          <a:prstGeom prst="rect">
            <a:avLst/>
          </a:prstGeom>
        </p:spPr>
      </p:pic>
      <p:sp>
        <p:nvSpPr>
          <p:cNvPr id="7" name="Right Arrow 6"/>
          <p:cNvSpPr/>
          <p:nvPr/>
        </p:nvSpPr>
        <p:spPr>
          <a:xfrm rot="19876766">
            <a:off x="4080646" y="3239588"/>
            <a:ext cx="975088" cy="378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1923" y="5091214"/>
            <a:ext cx="1892905" cy="369332"/>
          </a:xfrm>
          <a:prstGeom prst="rect">
            <a:avLst/>
          </a:prstGeom>
          <a:solidFill>
            <a:schemeClr val="bg1"/>
          </a:solidFill>
          <a:ln>
            <a:solidFill>
              <a:schemeClr val="tx1"/>
            </a:solidFill>
          </a:ln>
        </p:spPr>
        <p:txBody>
          <a:bodyPr wrap="square" rtlCol="0">
            <a:spAutoFit/>
          </a:bodyPr>
          <a:lstStyle/>
          <a:p>
            <a:r>
              <a:rPr lang="en-US" dirty="0" smtClean="0">
                <a:latin typeface="+mn-lt"/>
              </a:rPr>
              <a:t>Fig.13: Peristalsis.</a:t>
            </a:r>
            <a:endParaRPr lang="en-US" dirty="0">
              <a:latin typeface="+mn-lt"/>
            </a:endParaRPr>
          </a:p>
        </p:txBody>
      </p:sp>
    </p:spTree>
    <p:extLst>
      <p:ext uri="{BB962C8B-B14F-4D97-AF65-F5344CB8AC3E}">
        <p14:creationId xmlns:p14="http://schemas.microsoft.com/office/powerpoint/2010/main" val="4014522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Stomach</a:t>
            </a:r>
            <a:endParaRPr lang="en-US" sz="3200" b="1" u="sng" dirty="0">
              <a:solidFill>
                <a:srgbClr val="FF0000"/>
              </a:solidFill>
            </a:endParaRPr>
          </a:p>
        </p:txBody>
      </p:sp>
      <p:sp>
        <p:nvSpPr>
          <p:cNvPr id="9" name="Rectangle 3"/>
          <p:cNvSpPr txBox="1">
            <a:spLocks noChangeArrowheads="1"/>
          </p:cNvSpPr>
          <p:nvPr/>
        </p:nvSpPr>
        <p:spPr bwMode="auto">
          <a:xfrm>
            <a:off x="381000" y="1146630"/>
            <a:ext cx="8305800" cy="4911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20" charset="2"/>
              <a:buChar char="n"/>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 J-shaped dilation of the alimentary</a:t>
            </a:r>
            <a:r>
              <a:rPr kumimoji="0" lang="en-US" sz="2400" b="0" i="0" u="none" strike="noStrike" kern="0" cap="none" spc="0" normalizeH="0" noProof="0" dirty="0" smtClean="0">
                <a:ln>
                  <a:noFill/>
                </a:ln>
                <a:solidFill>
                  <a:schemeClr val="tx1"/>
                </a:solidFill>
                <a:effectLst/>
                <a:uLnTx/>
                <a:uFillTx/>
                <a:latin typeface="+mn-lt"/>
                <a:ea typeface="+mn-ea"/>
                <a:cs typeface="+mn-cs"/>
              </a:rPr>
              <a:t> tract located </a:t>
            </a:r>
            <a:r>
              <a:rPr lang="en-US" sz="2400" kern="0" dirty="0" smtClean="0">
                <a:latin typeface="+mn-lt"/>
              </a:rPr>
              <a:t>inferior to the diaphragm in the left hypochondriac and epigastric regions and even the umbilical region when it’s distended.</a:t>
            </a: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20" charset="2"/>
              <a:buChar char="n"/>
              <a:tabLst/>
              <a:defRPr/>
            </a:pPr>
            <a:r>
              <a:rPr kumimoji="0" lang="en-US" sz="2400" b="1" i="1" u="none" strike="noStrike" kern="0" cap="none" spc="0" normalizeH="0" baseline="0" noProof="0" dirty="0" smtClean="0">
                <a:ln>
                  <a:noFill/>
                </a:ln>
                <a:solidFill>
                  <a:srgbClr val="FF0000"/>
                </a:solidFill>
                <a:effectLst/>
                <a:uLnTx/>
                <a:uFillTx/>
                <a:latin typeface="+mn-lt"/>
              </a:rPr>
              <a:t>The stomach</a:t>
            </a:r>
            <a:r>
              <a:rPr lang="en-US" sz="2400" b="1" i="1" kern="0" dirty="0" smtClean="0">
                <a:solidFill>
                  <a:srgbClr val="FF0000"/>
                </a:solidFill>
                <a:latin typeface="+mn-lt"/>
              </a:rPr>
              <a:t> churns and breaks down food and it mixes the food with its digestive secretions converting it into the semisolid </a:t>
            </a:r>
            <a:r>
              <a:rPr lang="en-US" sz="2400" b="1" i="1" kern="0" dirty="0" err="1" smtClean="0">
                <a:latin typeface="+mn-lt"/>
              </a:rPr>
              <a:t>chyme</a:t>
            </a:r>
            <a:r>
              <a:rPr lang="en-US" sz="2400" b="1" i="1" kern="0" dirty="0" smtClean="0">
                <a:solidFill>
                  <a:srgbClr val="FF0000"/>
                </a:solidFill>
                <a:latin typeface="+mn-lt"/>
              </a:rPr>
              <a:t>. The stomach also acts as a reservoir for the food.</a:t>
            </a:r>
          </a:p>
          <a:p>
            <a:pPr marL="212725" indent="-325438">
              <a:lnSpc>
                <a:spcPct val="90000"/>
              </a:lnSpc>
              <a:spcBef>
                <a:spcPct val="20000"/>
              </a:spcBef>
              <a:buClr>
                <a:srgbClr val="999933"/>
              </a:buClr>
              <a:buSzPct val="65000"/>
              <a:buBlip>
                <a:blip r:embed="rId2"/>
              </a:buBlip>
              <a:defRPr/>
            </a:pPr>
            <a:r>
              <a:rPr lang="en-US" sz="2400" kern="0" dirty="0" smtClean="0">
                <a:solidFill>
                  <a:srgbClr val="000000"/>
                </a:solidFill>
                <a:latin typeface="+mn-lt"/>
              </a:rPr>
              <a:t>Mucosa – gastric glands:</a:t>
            </a:r>
          </a:p>
          <a:p>
            <a:pPr marL="1022350" lvl="2" indent="-350838">
              <a:lnSpc>
                <a:spcPct val="90000"/>
              </a:lnSpc>
              <a:spcBef>
                <a:spcPct val="20000"/>
              </a:spcBef>
              <a:buClr>
                <a:srgbClr val="808080"/>
              </a:buClr>
              <a:buSzPct val="65000"/>
              <a:buFont typeface="Wingdings" pitchFamily="2" charset="2"/>
              <a:buChar char="q"/>
              <a:defRPr/>
            </a:pPr>
            <a:r>
              <a:rPr lang="en-US" sz="2400" kern="0" dirty="0" smtClean="0">
                <a:solidFill>
                  <a:srgbClr val="000000"/>
                </a:solidFill>
                <a:latin typeface="+mn-lt"/>
              </a:rPr>
              <a:t>3 types of exocrine gland cells – mucous cells (mucus), parietal cells (</a:t>
            </a:r>
            <a:r>
              <a:rPr lang="en-US" sz="2400" kern="0" dirty="0" err="1" smtClean="0">
                <a:solidFill>
                  <a:srgbClr val="000000"/>
                </a:solidFill>
                <a:latin typeface="+mn-lt"/>
              </a:rPr>
              <a:t>HCl</a:t>
            </a:r>
            <a:r>
              <a:rPr lang="en-US" sz="2400" kern="0" dirty="0" smtClean="0">
                <a:solidFill>
                  <a:srgbClr val="000000"/>
                </a:solidFill>
                <a:latin typeface="+mn-lt"/>
              </a:rPr>
              <a:t> and intrinsic factor), and chief cells (pepsinogen and gastric lipase).</a:t>
            </a:r>
          </a:p>
          <a:p>
            <a:pPr marL="1022350" lvl="2" indent="-350838">
              <a:lnSpc>
                <a:spcPct val="90000"/>
              </a:lnSpc>
              <a:spcBef>
                <a:spcPct val="20000"/>
              </a:spcBef>
              <a:buClr>
                <a:srgbClr val="808080"/>
              </a:buClr>
              <a:buSzPct val="65000"/>
              <a:buFont typeface="Wingdings" pitchFamily="2" charset="2"/>
              <a:buChar char="q"/>
              <a:defRPr/>
            </a:pPr>
            <a:r>
              <a:rPr lang="en-US" sz="2400" kern="0" dirty="0" smtClean="0">
                <a:solidFill>
                  <a:srgbClr val="000000"/>
                </a:solidFill>
                <a:latin typeface="+mn-lt"/>
              </a:rPr>
              <a:t>G cell – endocrine cell – secretes gastrin.</a:t>
            </a: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20" charset="2"/>
              <a:buChar char="n"/>
              <a:tabLst/>
              <a:defRPr/>
            </a:pPr>
            <a:r>
              <a:rPr lang="en-US" sz="2400" kern="0" dirty="0" smtClean="0">
                <a:latin typeface="+mn-lt"/>
              </a:rPr>
              <a:t>The </a:t>
            </a:r>
            <a:r>
              <a:rPr lang="en-US" sz="2400" kern="0" dirty="0" err="1" smtClean="0">
                <a:latin typeface="+mn-lt"/>
              </a:rPr>
              <a:t>muscularis</a:t>
            </a:r>
            <a:r>
              <a:rPr lang="en-US" sz="2400" kern="0" dirty="0" smtClean="0">
                <a:latin typeface="+mn-lt"/>
              </a:rPr>
              <a:t> of the stomach is formed of 3 layers.</a:t>
            </a:r>
          </a:p>
        </p:txBody>
      </p:sp>
      <p:sp>
        <p:nvSpPr>
          <p:cNvPr id="4" name="Slide Number Placeholder 3"/>
          <p:cNvSpPr>
            <a:spLocks noGrp="1"/>
          </p:cNvSpPr>
          <p:nvPr>
            <p:ph type="sldNum" sz="quarter" idx="12"/>
          </p:nvPr>
        </p:nvSpPr>
        <p:spPr/>
        <p:txBody>
          <a:bodyPr/>
          <a:lstStyle/>
          <a:p>
            <a:fld id="{FD2A3A10-710F-4C3A-B225-C5B5EE583B8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2A3A10-710F-4C3A-B225-C5B5EE583B81}" type="slidenum">
              <a:rPr lang="en-US" smtClean="0"/>
              <a:pPr/>
              <a:t>24</a:t>
            </a:fld>
            <a:endParaRPr lang="en-US"/>
          </a:p>
        </p:txBody>
      </p:sp>
      <p:sp>
        <p:nvSpPr>
          <p:cNvPr id="5" name="Rectangle 4"/>
          <p:cNvSpPr/>
          <p:nvPr/>
        </p:nvSpPr>
        <p:spPr>
          <a:xfrm>
            <a:off x="6675293" y="2764709"/>
            <a:ext cx="2325015" cy="2862322"/>
          </a:xfrm>
          <a:prstGeom prst="rect">
            <a:avLst/>
          </a:prstGeom>
          <a:solidFill>
            <a:schemeClr val="bg1"/>
          </a:solidFill>
          <a:ln>
            <a:solidFill>
              <a:schemeClr val="tx1"/>
            </a:solidFill>
          </a:ln>
        </p:spPr>
        <p:txBody>
          <a:bodyPr wrap="square">
            <a:spAutoFit/>
          </a:bodyPr>
          <a:lstStyle/>
          <a:p>
            <a:pPr algn="ctr"/>
            <a:r>
              <a:rPr lang="en-US" sz="2000" i="1" u="sng" dirty="0" smtClean="0">
                <a:latin typeface="+mn-lt"/>
              </a:rPr>
              <a:t>In the active phase</a:t>
            </a:r>
            <a:r>
              <a:rPr lang="en-US" sz="2000" dirty="0" smtClean="0">
                <a:latin typeface="+mn-lt"/>
              </a:rPr>
              <a:t>, the cell has a deep </a:t>
            </a:r>
            <a:r>
              <a:rPr lang="en-US" sz="2000" b="1" dirty="0" smtClean="0">
                <a:latin typeface="+mn-lt"/>
              </a:rPr>
              <a:t>intracellular canaliculus</a:t>
            </a:r>
            <a:r>
              <a:rPr lang="en-US" sz="2000" dirty="0" smtClean="0">
                <a:latin typeface="+mn-lt"/>
              </a:rPr>
              <a:t>, into which protrude numerous microvilli. This increases the surface area for secretion.</a:t>
            </a:r>
          </a:p>
        </p:txBody>
      </p:sp>
      <p:sp>
        <p:nvSpPr>
          <p:cNvPr id="6" name="TextBox 5"/>
          <p:cNvSpPr txBox="1"/>
          <p:nvPr/>
        </p:nvSpPr>
        <p:spPr>
          <a:xfrm>
            <a:off x="452857" y="284947"/>
            <a:ext cx="7881245" cy="2154436"/>
          </a:xfrm>
          <a:prstGeom prst="rect">
            <a:avLst/>
          </a:prstGeom>
          <a:noFill/>
        </p:spPr>
        <p:txBody>
          <a:bodyPr wrap="square" rtlCol="0">
            <a:spAutoFit/>
          </a:bodyPr>
          <a:lstStyle/>
          <a:p>
            <a:pPr marL="514350" indent="-514350"/>
            <a:r>
              <a:rPr lang="en-US" sz="2400" b="1" u="sng" dirty="0" smtClean="0">
                <a:solidFill>
                  <a:srgbClr val="FF0000"/>
                </a:solidFill>
                <a:latin typeface="+mn-lt"/>
              </a:rPr>
              <a:t>Parietal Cells</a:t>
            </a:r>
            <a:r>
              <a:rPr lang="en-US" sz="2400" b="1" dirty="0" smtClean="0">
                <a:solidFill>
                  <a:srgbClr val="FF0000"/>
                </a:solidFill>
                <a:latin typeface="+mn-lt"/>
              </a:rPr>
              <a:t>:</a:t>
            </a:r>
          </a:p>
          <a:p>
            <a:pPr marL="514350" indent="-514350">
              <a:buFont typeface="+mj-lt"/>
              <a:buAutoNum type="arabicParenR" startAt="3"/>
            </a:pPr>
            <a:endParaRPr lang="en-US" sz="2200" dirty="0" smtClean="0">
              <a:latin typeface="+mn-lt"/>
            </a:endParaRPr>
          </a:p>
          <a:p>
            <a:pPr marL="514350" indent="-514350">
              <a:buFont typeface="Wingdings" pitchFamily="2" charset="2"/>
              <a:buChar char="Ø"/>
            </a:pPr>
            <a:r>
              <a:rPr lang="en-US" sz="2200" dirty="0" smtClean="0">
                <a:latin typeface="+mn-lt"/>
              </a:rPr>
              <a:t>Pyramidal in shape</a:t>
            </a:r>
          </a:p>
          <a:p>
            <a:pPr marL="514350" indent="-514350">
              <a:buFont typeface="Wingdings" pitchFamily="2" charset="2"/>
              <a:buChar char="Ø"/>
            </a:pPr>
            <a:r>
              <a:rPr lang="en-US" sz="2200" dirty="0" smtClean="0">
                <a:latin typeface="+mn-lt"/>
              </a:rPr>
              <a:t>Central nucleus</a:t>
            </a:r>
          </a:p>
          <a:p>
            <a:pPr marL="514350" indent="-514350">
              <a:buFont typeface="Wingdings" pitchFamily="2" charset="2"/>
              <a:buChar char="Ø"/>
            </a:pPr>
            <a:r>
              <a:rPr lang="en-US" sz="2200" dirty="0" smtClean="0">
                <a:latin typeface="+mn-lt"/>
              </a:rPr>
              <a:t>Abundant mitochondria</a:t>
            </a:r>
            <a:endParaRPr lang="en-US" sz="2200" dirty="0" smtClean="0">
              <a:latin typeface="+mn-lt"/>
              <a:sym typeface="Wingdings" pitchFamily="2" charset="2"/>
            </a:endParaRPr>
          </a:p>
          <a:p>
            <a:pPr marL="514350" indent="-514350">
              <a:buFont typeface="Wingdings" pitchFamily="2" charset="2"/>
              <a:buChar char="Ø"/>
            </a:pPr>
            <a:r>
              <a:rPr lang="en-US" sz="2200" i="1" dirty="0" smtClean="0">
                <a:latin typeface="+mn-lt"/>
                <a:sym typeface="Wingdings" pitchFamily="2" charset="2"/>
              </a:rPr>
              <a:t>Special features depends on activity</a:t>
            </a:r>
          </a:p>
        </p:txBody>
      </p:sp>
      <p:pic>
        <p:nvPicPr>
          <p:cNvPr id="7" name="Picture 6" descr="parietal 2.bmp"/>
          <p:cNvPicPr>
            <a:picLocks noChangeAspect="1"/>
          </p:cNvPicPr>
          <p:nvPr/>
        </p:nvPicPr>
        <p:blipFill>
          <a:blip r:embed="rId2" cstate="print"/>
          <a:srcRect l="9197" r="16374" b="7175"/>
          <a:stretch>
            <a:fillRect/>
          </a:stretch>
        </p:blipFill>
        <p:spPr>
          <a:xfrm>
            <a:off x="6129289" y="744080"/>
            <a:ext cx="1643370" cy="1580371"/>
          </a:xfrm>
          <a:prstGeom prst="rect">
            <a:avLst/>
          </a:prstGeom>
        </p:spPr>
      </p:pic>
      <p:sp>
        <p:nvSpPr>
          <p:cNvPr id="8" name="TextBox 7"/>
          <p:cNvSpPr txBox="1"/>
          <p:nvPr/>
        </p:nvSpPr>
        <p:spPr>
          <a:xfrm>
            <a:off x="5954485" y="325131"/>
            <a:ext cx="2251166" cy="369332"/>
          </a:xfrm>
          <a:prstGeom prst="rect">
            <a:avLst/>
          </a:prstGeom>
          <a:solidFill>
            <a:schemeClr val="bg1"/>
          </a:solidFill>
          <a:ln>
            <a:solidFill>
              <a:schemeClr val="tx1"/>
            </a:solidFill>
          </a:ln>
        </p:spPr>
        <p:txBody>
          <a:bodyPr wrap="square" rtlCol="0">
            <a:spAutoFit/>
          </a:bodyPr>
          <a:lstStyle/>
          <a:p>
            <a:r>
              <a:rPr lang="en-US" dirty="0" smtClean="0">
                <a:latin typeface="+mn-lt"/>
              </a:rPr>
              <a:t>Fig.14*: </a:t>
            </a:r>
            <a:r>
              <a:rPr lang="en-US" dirty="0" smtClean="0">
                <a:latin typeface="+mn-lt"/>
              </a:rPr>
              <a:t>Parietal cell.</a:t>
            </a:r>
            <a:endParaRPr lang="en-US" dirty="0">
              <a:latin typeface="+mn-lt"/>
            </a:endParaRPr>
          </a:p>
        </p:txBody>
      </p:sp>
      <p:pic>
        <p:nvPicPr>
          <p:cNvPr id="9" name="Picture 8" descr="parietal.bmp"/>
          <p:cNvPicPr>
            <a:picLocks noChangeAspect="1"/>
          </p:cNvPicPr>
          <p:nvPr/>
        </p:nvPicPr>
        <p:blipFill>
          <a:blip r:embed="rId3" cstate="print"/>
          <a:stretch>
            <a:fillRect/>
          </a:stretch>
        </p:blipFill>
        <p:spPr>
          <a:xfrm>
            <a:off x="2939585" y="2507380"/>
            <a:ext cx="3644268" cy="3622446"/>
          </a:xfrm>
          <a:prstGeom prst="rect">
            <a:avLst/>
          </a:prstGeom>
          <a:ln>
            <a:solidFill>
              <a:schemeClr val="tx1"/>
            </a:solidFill>
          </a:ln>
        </p:spPr>
      </p:pic>
      <p:sp>
        <p:nvSpPr>
          <p:cNvPr id="10" name="Rectangle 9"/>
          <p:cNvSpPr/>
          <p:nvPr/>
        </p:nvSpPr>
        <p:spPr>
          <a:xfrm>
            <a:off x="195943" y="2482680"/>
            <a:ext cx="2652202" cy="3477875"/>
          </a:xfrm>
          <a:prstGeom prst="rect">
            <a:avLst/>
          </a:prstGeom>
          <a:ln>
            <a:solidFill>
              <a:schemeClr val="tx1"/>
            </a:solidFill>
          </a:ln>
        </p:spPr>
        <p:txBody>
          <a:bodyPr wrap="square">
            <a:spAutoFit/>
          </a:bodyPr>
          <a:lstStyle/>
          <a:p>
            <a:pPr lvl="0" algn="ctr"/>
            <a:r>
              <a:rPr lang="en-US" sz="2000" i="1" u="sng" dirty="0">
                <a:solidFill>
                  <a:srgbClr val="000000"/>
                </a:solidFill>
                <a:latin typeface="Times New Roman"/>
              </a:rPr>
              <a:t>In the resting phase</a:t>
            </a:r>
            <a:r>
              <a:rPr lang="en-US" sz="2000" dirty="0">
                <a:solidFill>
                  <a:srgbClr val="000000"/>
                </a:solidFill>
                <a:latin typeface="Times New Roman"/>
              </a:rPr>
              <a:t>, the canaliculus is short and the microvilli are absent. The cytoplasm is filled with </a:t>
            </a:r>
            <a:r>
              <a:rPr lang="en-US" sz="2000" dirty="0" err="1">
                <a:solidFill>
                  <a:srgbClr val="000000"/>
                </a:solidFill>
                <a:latin typeface="Times New Roman"/>
              </a:rPr>
              <a:t>tubulo</a:t>
            </a:r>
            <a:r>
              <a:rPr lang="en-US" sz="2000" dirty="0">
                <a:solidFill>
                  <a:srgbClr val="000000"/>
                </a:solidFill>
                <a:latin typeface="Times New Roman"/>
              </a:rPr>
              <a:t>-vesicles that fuse with the cell membrane when the cell is activated to produce the deep canaliculus and the microvilli.</a:t>
            </a:r>
          </a:p>
        </p:txBody>
      </p:sp>
      <p:sp>
        <p:nvSpPr>
          <p:cNvPr id="12" name="Right Arrow 11"/>
          <p:cNvSpPr/>
          <p:nvPr/>
        </p:nvSpPr>
        <p:spPr>
          <a:xfrm>
            <a:off x="2312572" y="5769480"/>
            <a:ext cx="927463" cy="3174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6277132" y="2572695"/>
            <a:ext cx="927463" cy="3174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159928" y="6246471"/>
            <a:ext cx="5203582" cy="369332"/>
          </a:xfrm>
          <a:prstGeom prst="rect">
            <a:avLst/>
          </a:prstGeom>
          <a:solidFill>
            <a:schemeClr val="bg1"/>
          </a:solidFill>
          <a:ln>
            <a:solidFill>
              <a:schemeClr val="tx1"/>
            </a:solidFill>
          </a:ln>
        </p:spPr>
        <p:txBody>
          <a:bodyPr wrap="square" rtlCol="0">
            <a:spAutoFit/>
          </a:bodyPr>
          <a:lstStyle/>
          <a:p>
            <a:r>
              <a:rPr lang="en-US" dirty="0" smtClean="0">
                <a:latin typeface="+mn-lt"/>
              </a:rPr>
              <a:t>Fig.15*: </a:t>
            </a:r>
            <a:r>
              <a:rPr lang="en-US" dirty="0" smtClean="0">
                <a:latin typeface="+mn-lt"/>
              </a:rPr>
              <a:t>Parietal cell features when active and resting.</a:t>
            </a:r>
            <a:endParaRPr lang="en-US" dirty="0">
              <a:latin typeface="+mn-lt"/>
            </a:endParaRPr>
          </a:p>
        </p:txBody>
      </p:sp>
    </p:spTree>
    <p:extLst>
      <p:ext uri="{BB962C8B-B14F-4D97-AF65-F5344CB8AC3E}">
        <p14:creationId xmlns:p14="http://schemas.microsoft.com/office/powerpoint/2010/main" val="3572676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909" y="336429"/>
            <a:ext cx="3426824" cy="3379387"/>
          </a:xfrm>
          <a:prstGeom prst="rect">
            <a:avLst/>
          </a:prstGeom>
        </p:spPr>
        <p:txBody>
          <a:bodyPr wrap="square">
            <a:spAutoFit/>
          </a:bodyPr>
          <a:lstStyle/>
          <a:p>
            <a:pPr lvl="0" algn="just">
              <a:lnSpc>
                <a:spcPct val="90000"/>
              </a:lnSpc>
              <a:spcBef>
                <a:spcPct val="20000"/>
              </a:spcBef>
              <a:buClr>
                <a:srgbClr val="808080"/>
              </a:buClr>
              <a:buSzPct val="65000"/>
              <a:defRPr/>
            </a:pPr>
            <a:r>
              <a:rPr lang="en-US" sz="2400" b="1" u="sng" kern="0" dirty="0" smtClean="0">
                <a:solidFill>
                  <a:srgbClr val="FF0000"/>
                </a:solidFill>
                <a:latin typeface="Times New Roman"/>
              </a:rPr>
              <a:t>Anatomy of the stomach</a:t>
            </a:r>
          </a:p>
          <a:p>
            <a:pPr lvl="0" algn="just">
              <a:lnSpc>
                <a:spcPct val="90000"/>
              </a:lnSpc>
              <a:spcBef>
                <a:spcPct val="20000"/>
              </a:spcBef>
              <a:buClr>
                <a:srgbClr val="808080"/>
              </a:buClr>
              <a:buSzPct val="65000"/>
              <a:defRPr/>
            </a:pPr>
            <a:endParaRPr lang="en-US" sz="2400" b="1" u="sng" kern="0" dirty="0" smtClean="0">
              <a:solidFill>
                <a:srgbClr val="FF0000"/>
              </a:solidFill>
              <a:latin typeface="Times New Roman"/>
            </a:endParaRPr>
          </a:p>
          <a:p>
            <a:pPr marL="342900" lvl="0" indent="-342900" algn="just">
              <a:lnSpc>
                <a:spcPct val="90000"/>
              </a:lnSpc>
              <a:spcBef>
                <a:spcPct val="20000"/>
              </a:spcBef>
              <a:buClr>
                <a:srgbClr val="808080"/>
              </a:buClr>
              <a:buSzPct val="65000"/>
              <a:buFont typeface="Wingdings" pitchFamily="20" charset="2"/>
              <a:buChar char="n"/>
              <a:defRPr/>
            </a:pPr>
            <a:endParaRPr lang="en-US" sz="2400" kern="0" dirty="0">
              <a:solidFill>
                <a:srgbClr val="000000"/>
              </a:solidFill>
              <a:latin typeface="Times New Roman"/>
            </a:endParaRPr>
          </a:p>
          <a:p>
            <a:pPr marL="342900" lvl="0" indent="-342900" algn="just">
              <a:lnSpc>
                <a:spcPct val="90000"/>
              </a:lnSpc>
              <a:spcBef>
                <a:spcPct val="20000"/>
              </a:spcBef>
              <a:buClr>
                <a:srgbClr val="808080"/>
              </a:buClr>
              <a:buSzPct val="65000"/>
              <a:buFont typeface="Wingdings" pitchFamily="20" charset="2"/>
              <a:buChar char="n"/>
              <a:defRPr/>
            </a:pPr>
            <a:r>
              <a:rPr lang="en-US" sz="2400" kern="0" dirty="0" smtClean="0">
                <a:solidFill>
                  <a:srgbClr val="000000"/>
                </a:solidFill>
                <a:latin typeface="Times New Roman"/>
              </a:rPr>
              <a:t>The stomach can be divided into 4 regions:</a:t>
            </a:r>
          </a:p>
          <a:p>
            <a:pPr marL="457200" lvl="0" indent="-457200" algn="just">
              <a:lnSpc>
                <a:spcPct val="90000"/>
              </a:lnSpc>
              <a:spcBef>
                <a:spcPct val="20000"/>
              </a:spcBef>
              <a:buClr>
                <a:srgbClr val="808080"/>
              </a:buClr>
              <a:buSzPct val="65000"/>
              <a:buFont typeface="+mj-lt"/>
              <a:buAutoNum type="arabicParenR"/>
              <a:defRPr/>
            </a:pPr>
            <a:r>
              <a:rPr lang="en-US" sz="2400" kern="0" dirty="0" smtClean="0">
                <a:solidFill>
                  <a:srgbClr val="000000"/>
                </a:solidFill>
                <a:latin typeface="Times New Roman"/>
              </a:rPr>
              <a:t>The </a:t>
            </a:r>
            <a:r>
              <a:rPr lang="en-US" sz="2400" b="1" kern="0" dirty="0" smtClean="0">
                <a:solidFill>
                  <a:srgbClr val="000000"/>
                </a:solidFill>
                <a:latin typeface="Times New Roman"/>
              </a:rPr>
              <a:t>Cardia</a:t>
            </a:r>
            <a:r>
              <a:rPr lang="en-US" sz="2400" kern="0" dirty="0" smtClean="0">
                <a:solidFill>
                  <a:srgbClr val="000000"/>
                </a:solidFill>
                <a:latin typeface="Times New Roman"/>
              </a:rPr>
              <a:t> – the part that surrounds the opening of the esophagus.</a:t>
            </a:r>
          </a:p>
        </p:txBody>
      </p:sp>
      <p:pic>
        <p:nvPicPr>
          <p:cNvPr id="5" name="Picture 6" descr="22-14a_GrssAnatStom_1"/>
          <p:cNvPicPr>
            <a:picLocks noChangeAspect="1" noChangeArrowheads="1"/>
          </p:cNvPicPr>
          <p:nvPr/>
        </p:nvPicPr>
        <p:blipFill>
          <a:blip r:embed="rId2" cstate="print"/>
          <a:srcRect l="24068" t="35294" r="24272" b="30719"/>
          <a:stretch>
            <a:fillRect/>
          </a:stretch>
        </p:blipFill>
        <p:spPr bwMode="auto">
          <a:xfrm>
            <a:off x="3873860" y="332367"/>
            <a:ext cx="5196114" cy="2641602"/>
          </a:xfrm>
          <a:prstGeom prst="rect">
            <a:avLst/>
          </a:prstGeom>
          <a:noFill/>
        </p:spPr>
      </p:pic>
      <p:sp>
        <p:nvSpPr>
          <p:cNvPr id="6" name="Rectangle 5"/>
          <p:cNvSpPr/>
          <p:nvPr/>
        </p:nvSpPr>
        <p:spPr>
          <a:xfrm>
            <a:off x="394784" y="3571685"/>
            <a:ext cx="8292016" cy="2566857"/>
          </a:xfrm>
          <a:prstGeom prst="rect">
            <a:avLst/>
          </a:prstGeom>
        </p:spPr>
        <p:txBody>
          <a:bodyPr wrap="square">
            <a:spAutoFit/>
          </a:bodyPr>
          <a:lstStyle/>
          <a:p>
            <a:pPr marL="457200" lvl="0" indent="-457200" algn="just">
              <a:lnSpc>
                <a:spcPct val="90000"/>
              </a:lnSpc>
              <a:spcBef>
                <a:spcPct val="20000"/>
              </a:spcBef>
              <a:buClr>
                <a:srgbClr val="808080"/>
              </a:buClr>
              <a:buSzPct val="65000"/>
              <a:buFont typeface="+mj-lt"/>
              <a:buAutoNum type="arabicParenR" startAt="2"/>
              <a:defRPr/>
            </a:pPr>
            <a:r>
              <a:rPr lang="en-US" sz="2400" kern="0" dirty="0" smtClean="0">
                <a:solidFill>
                  <a:srgbClr val="000000"/>
                </a:solidFill>
                <a:latin typeface="Times New Roman"/>
              </a:rPr>
              <a:t>The </a:t>
            </a:r>
            <a:r>
              <a:rPr lang="en-US" sz="2400" b="1" kern="0" dirty="0" err="1" smtClean="0">
                <a:solidFill>
                  <a:srgbClr val="000000"/>
                </a:solidFill>
                <a:latin typeface="Times New Roman"/>
              </a:rPr>
              <a:t>Fundus</a:t>
            </a:r>
            <a:r>
              <a:rPr lang="en-US" sz="2400" kern="0" dirty="0" smtClean="0">
                <a:solidFill>
                  <a:srgbClr val="000000"/>
                </a:solidFill>
                <a:latin typeface="Times New Roman"/>
              </a:rPr>
              <a:t> – located above and to the left of the </a:t>
            </a:r>
            <a:r>
              <a:rPr lang="en-US" sz="2400" kern="0" dirty="0" err="1" smtClean="0">
                <a:solidFill>
                  <a:srgbClr val="000000"/>
                </a:solidFill>
                <a:latin typeface="Times New Roman"/>
              </a:rPr>
              <a:t>cardia</a:t>
            </a:r>
            <a:r>
              <a:rPr lang="en-US" sz="2400" kern="0" dirty="0" smtClean="0">
                <a:solidFill>
                  <a:srgbClr val="000000"/>
                </a:solidFill>
                <a:latin typeface="Times New Roman"/>
              </a:rPr>
              <a:t>. Usually filled with gas.</a:t>
            </a:r>
          </a:p>
          <a:p>
            <a:pPr marL="457200" lvl="0" indent="-457200" algn="just">
              <a:lnSpc>
                <a:spcPct val="90000"/>
              </a:lnSpc>
              <a:spcBef>
                <a:spcPct val="20000"/>
              </a:spcBef>
              <a:buClr>
                <a:srgbClr val="808080"/>
              </a:buClr>
              <a:buSzPct val="65000"/>
              <a:buFont typeface="+mj-lt"/>
              <a:buAutoNum type="arabicParenR" startAt="2"/>
              <a:defRPr/>
            </a:pPr>
            <a:r>
              <a:rPr lang="en-US" sz="2400" kern="0" dirty="0" smtClean="0">
                <a:solidFill>
                  <a:srgbClr val="000000"/>
                </a:solidFill>
                <a:latin typeface="Times New Roman"/>
              </a:rPr>
              <a:t>The </a:t>
            </a:r>
            <a:r>
              <a:rPr lang="en-US" sz="2400" b="1" kern="0" dirty="0" smtClean="0">
                <a:solidFill>
                  <a:srgbClr val="000000"/>
                </a:solidFill>
                <a:latin typeface="Times New Roman"/>
              </a:rPr>
              <a:t>Body</a:t>
            </a:r>
            <a:r>
              <a:rPr lang="en-US" sz="2400" kern="0" dirty="0" smtClean="0">
                <a:solidFill>
                  <a:srgbClr val="000000"/>
                </a:solidFill>
                <a:latin typeface="Times New Roman"/>
              </a:rPr>
              <a:t> – The main part of the stomach.</a:t>
            </a:r>
          </a:p>
          <a:p>
            <a:pPr marL="457200" lvl="0" indent="-457200" algn="just">
              <a:lnSpc>
                <a:spcPct val="90000"/>
              </a:lnSpc>
              <a:spcBef>
                <a:spcPct val="20000"/>
              </a:spcBef>
              <a:buClr>
                <a:srgbClr val="808080"/>
              </a:buClr>
              <a:buSzPct val="65000"/>
              <a:buFont typeface="+mj-lt"/>
              <a:buAutoNum type="arabicParenR" startAt="2"/>
              <a:defRPr/>
            </a:pPr>
            <a:r>
              <a:rPr lang="en-US" sz="2400" kern="0" dirty="0" smtClean="0">
                <a:solidFill>
                  <a:srgbClr val="000000"/>
                </a:solidFill>
                <a:latin typeface="Times New Roman"/>
              </a:rPr>
              <a:t>The </a:t>
            </a:r>
            <a:r>
              <a:rPr lang="en-US" sz="2400" b="1" kern="0" dirty="0" smtClean="0">
                <a:solidFill>
                  <a:srgbClr val="000000"/>
                </a:solidFill>
                <a:latin typeface="Times New Roman"/>
              </a:rPr>
              <a:t>Pyloric region</a:t>
            </a:r>
            <a:r>
              <a:rPr lang="en-US" sz="2400" kern="0" dirty="0" smtClean="0">
                <a:solidFill>
                  <a:srgbClr val="000000"/>
                </a:solidFill>
                <a:latin typeface="Times New Roman"/>
              </a:rPr>
              <a:t> – The distal part of the stomach formed of the distended pyloric </a:t>
            </a:r>
            <a:r>
              <a:rPr lang="en-US" sz="2400" kern="0" dirty="0" err="1" smtClean="0">
                <a:solidFill>
                  <a:srgbClr val="000000"/>
                </a:solidFill>
                <a:latin typeface="Times New Roman"/>
              </a:rPr>
              <a:t>antrum</a:t>
            </a:r>
            <a:r>
              <a:rPr lang="en-US" sz="2400" kern="0" dirty="0" smtClean="0">
                <a:solidFill>
                  <a:srgbClr val="000000"/>
                </a:solidFill>
                <a:latin typeface="Times New Roman"/>
              </a:rPr>
              <a:t>, the pyloric canal and pylorus. The pylorus opens into the duodenum and possesses the pyloric sphincter (a thickening in the </a:t>
            </a:r>
            <a:r>
              <a:rPr lang="en-US" sz="2400" kern="0" dirty="0" err="1" smtClean="0">
                <a:solidFill>
                  <a:srgbClr val="000000"/>
                </a:solidFill>
                <a:latin typeface="Times New Roman"/>
              </a:rPr>
              <a:t>muscularis</a:t>
            </a:r>
            <a:r>
              <a:rPr lang="en-US" sz="2400" kern="0" dirty="0" smtClean="0">
                <a:solidFill>
                  <a:srgbClr val="000000"/>
                </a:solidFill>
                <a:latin typeface="Times New Roman"/>
              </a:rPr>
              <a:t> layer).</a:t>
            </a:r>
            <a:endParaRPr lang="en-US" sz="2000" kern="0" dirty="0">
              <a:solidFill>
                <a:srgbClr val="000000"/>
              </a:solidFill>
              <a:latin typeface="Times New Roman"/>
            </a:endParaRPr>
          </a:p>
        </p:txBody>
      </p:sp>
      <p:sp>
        <p:nvSpPr>
          <p:cNvPr id="7" name="Slide Number Placeholder 6"/>
          <p:cNvSpPr>
            <a:spLocks noGrp="1"/>
          </p:cNvSpPr>
          <p:nvPr>
            <p:ph type="sldNum" sz="quarter" idx="12"/>
          </p:nvPr>
        </p:nvSpPr>
        <p:spPr/>
        <p:txBody>
          <a:bodyPr/>
          <a:lstStyle/>
          <a:p>
            <a:fld id="{FD2A3A10-710F-4C3A-B225-C5B5EE583B81}" type="slidenum">
              <a:rPr lang="en-US" smtClean="0"/>
              <a:pPr/>
              <a:t>25</a:t>
            </a:fld>
            <a:endParaRPr lang="en-US"/>
          </a:p>
        </p:txBody>
      </p:sp>
      <p:sp>
        <p:nvSpPr>
          <p:cNvPr id="8" name="TextBox 7"/>
          <p:cNvSpPr txBox="1"/>
          <p:nvPr/>
        </p:nvSpPr>
        <p:spPr>
          <a:xfrm>
            <a:off x="4674327" y="3055272"/>
            <a:ext cx="4195357" cy="369332"/>
          </a:xfrm>
          <a:prstGeom prst="rect">
            <a:avLst/>
          </a:prstGeom>
          <a:solidFill>
            <a:schemeClr val="bg1"/>
          </a:solidFill>
          <a:ln>
            <a:solidFill>
              <a:schemeClr val="tx1"/>
            </a:solidFill>
          </a:ln>
        </p:spPr>
        <p:txBody>
          <a:bodyPr wrap="square" rtlCol="0">
            <a:spAutoFit/>
          </a:bodyPr>
          <a:lstStyle/>
          <a:p>
            <a:r>
              <a:rPr lang="en-US" dirty="0" smtClean="0">
                <a:latin typeface="+mn-lt"/>
              </a:rPr>
              <a:t>Fig.16: </a:t>
            </a:r>
            <a:r>
              <a:rPr lang="en-US" dirty="0" smtClean="0">
                <a:latin typeface="+mn-lt"/>
              </a:rPr>
              <a:t>Anatomical features of the stomach.</a:t>
            </a:r>
            <a:endParaRPr lang="en-US"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1024" y="952706"/>
            <a:ext cx="7496628" cy="4856714"/>
          </a:xfrm>
          <a:prstGeom prst="rect">
            <a:avLst/>
          </a:prstGeom>
        </p:spPr>
        <p:txBody>
          <a:bodyPr wrap="square">
            <a:spAutoFit/>
          </a:bodyPr>
          <a:lstStyle/>
          <a:p>
            <a:pPr marL="342900" lvl="0" indent="-342900" algn="just">
              <a:lnSpc>
                <a:spcPct val="90000"/>
              </a:lnSpc>
              <a:spcBef>
                <a:spcPct val="20000"/>
              </a:spcBef>
              <a:buClr>
                <a:srgbClr val="808080"/>
              </a:buClr>
              <a:buSzPct val="65000"/>
              <a:buFont typeface="Wingdings" pitchFamily="20" charset="2"/>
              <a:buChar char="n"/>
              <a:defRPr/>
            </a:pPr>
            <a:r>
              <a:rPr lang="en-US" sz="2400" kern="0" dirty="0" smtClean="0">
                <a:solidFill>
                  <a:srgbClr val="000000"/>
                </a:solidFill>
                <a:latin typeface="Times New Roman"/>
              </a:rPr>
              <a:t>The longer left border of the stomach is called the </a:t>
            </a:r>
            <a:r>
              <a:rPr lang="en-US" sz="2400" b="1" kern="0" dirty="0" smtClean="0">
                <a:solidFill>
                  <a:srgbClr val="000000"/>
                </a:solidFill>
                <a:latin typeface="Times New Roman"/>
              </a:rPr>
              <a:t>greater curvature</a:t>
            </a:r>
            <a:r>
              <a:rPr lang="en-US" sz="2400" kern="0" dirty="0" smtClean="0">
                <a:solidFill>
                  <a:srgbClr val="000000"/>
                </a:solidFill>
                <a:latin typeface="Times New Roman"/>
              </a:rPr>
              <a:t>. The shorter right border is called the </a:t>
            </a:r>
            <a:r>
              <a:rPr lang="en-US" sz="2400" b="1" kern="0" dirty="0" smtClean="0">
                <a:solidFill>
                  <a:srgbClr val="000000"/>
                </a:solidFill>
                <a:latin typeface="Times New Roman"/>
              </a:rPr>
              <a:t>lesser curvature.</a:t>
            </a:r>
          </a:p>
          <a:p>
            <a:pPr marL="342900" lvl="0" indent="-342900" algn="just">
              <a:lnSpc>
                <a:spcPct val="90000"/>
              </a:lnSpc>
              <a:spcBef>
                <a:spcPct val="20000"/>
              </a:spcBef>
              <a:buClr>
                <a:srgbClr val="808080"/>
              </a:buClr>
              <a:buSzPct val="65000"/>
              <a:buFont typeface="Wingdings" pitchFamily="20" charset="2"/>
              <a:buChar char="n"/>
              <a:defRPr/>
            </a:pPr>
            <a:endParaRPr lang="en-US" sz="2400" b="1" kern="0" dirty="0" smtClean="0">
              <a:solidFill>
                <a:srgbClr val="000000"/>
              </a:solidFill>
              <a:latin typeface="Times New Roman"/>
            </a:endParaRPr>
          </a:p>
          <a:p>
            <a:pPr marL="342900" lvl="0" indent="-342900" algn="just">
              <a:lnSpc>
                <a:spcPct val="90000"/>
              </a:lnSpc>
              <a:spcBef>
                <a:spcPct val="20000"/>
              </a:spcBef>
              <a:buClr>
                <a:srgbClr val="808080"/>
              </a:buClr>
              <a:buSzPct val="65000"/>
              <a:buFont typeface="Wingdings" pitchFamily="20" charset="2"/>
              <a:buChar char="n"/>
              <a:defRPr/>
            </a:pPr>
            <a:r>
              <a:rPr lang="en-US" sz="2400" kern="0" dirty="0" smtClean="0">
                <a:solidFill>
                  <a:srgbClr val="000000"/>
                </a:solidFill>
                <a:latin typeface="Times New Roman"/>
              </a:rPr>
              <a:t>At the junction between the esophagus and the stomach, there’s an angle called the </a:t>
            </a:r>
            <a:r>
              <a:rPr lang="en-US" sz="2400" b="1" kern="0" dirty="0" smtClean="0">
                <a:solidFill>
                  <a:srgbClr val="000000"/>
                </a:solidFill>
                <a:latin typeface="Times New Roman"/>
              </a:rPr>
              <a:t>cardiac angle.</a:t>
            </a:r>
          </a:p>
          <a:p>
            <a:pPr marL="342900" lvl="0" indent="-342900" algn="just">
              <a:lnSpc>
                <a:spcPct val="90000"/>
              </a:lnSpc>
              <a:spcBef>
                <a:spcPct val="20000"/>
              </a:spcBef>
              <a:buClr>
                <a:srgbClr val="808080"/>
              </a:buClr>
              <a:buSzPct val="65000"/>
              <a:buFont typeface="Wingdings" pitchFamily="20" charset="2"/>
              <a:buChar char="n"/>
              <a:defRPr/>
            </a:pPr>
            <a:endParaRPr lang="en-US" sz="2400" b="1" kern="0" dirty="0" smtClean="0">
              <a:solidFill>
                <a:srgbClr val="000000"/>
              </a:solidFill>
              <a:latin typeface="Times New Roman"/>
            </a:endParaRPr>
          </a:p>
          <a:p>
            <a:pPr marL="342900" lvl="0" indent="-342900" algn="just">
              <a:lnSpc>
                <a:spcPct val="90000"/>
              </a:lnSpc>
              <a:spcBef>
                <a:spcPct val="20000"/>
              </a:spcBef>
              <a:buClr>
                <a:srgbClr val="808080"/>
              </a:buClr>
              <a:buSzPct val="65000"/>
              <a:buFont typeface="Wingdings" pitchFamily="20" charset="2"/>
              <a:buChar char="n"/>
              <a:defRPr/>
            </a:pPr>
            <a:r>
              <a:rPr lang="en-US" sz="2400" kern="0" dirty="0" smtClean="0">
                <a:solidFill>
                  <a:srgbClr val="000000"/>
                </a:solidFill>
                <a:latin typeface="Times New Roman"/>
              </a:rPr>
              <a:t>The wall of an empty stomach shows several folds called </a:t>
            </a:r>
            <a:r>
              <a:rPr lang="en-US" sz="2400" b="1" i="1" kern="0" dirty="0" err="1" smtClean="0">
                <a:solidFill>
                  <a:srgbClr val="000000"/>
                </a:solidFill>
                <a:latin typeface="Times New Roman"/>
              </a:rPr>
              <a:t>rugae</a:t>
            </a:r>
            <a:r>
              <a:rPr lang="en-US" sz="2400" kern="0" dirty="0" smtClean="0">
                <a:solidFill>
                  <a:srgbClr val="000000"/>
                </a:solidFill>
                <a:latin typeface="Times New Roman"/>
              </a:rPr>
              <a:t>. These increase surface area.</a:t>
            </a:r>
          </a:p>
          <a:p>
            <a:pPr marL="342900" lvl="0" indent="-342900" algn="just">
              <a:lnSpc>
                <a:spcPct val="90000"/>
              </a:lnSpc>
              <a:spcBef>
                <a:spcPct val="20000"/>
              </a:spcBef>
              <a:buClr>
                <a:srgbClr val="808080"/>
              </a:buClr>
              <a:buSzPct val="65000"/>
              <a:buFont typeface="Wingdings" pitchFamily="20" charset="2"/>
              <a:buChar char="n"/>
              <a:defRPr/>
            </a:pPr>
            <a:endParaRPr lang="en-US" sz="2400" kern="0" dirty="0" smtClean="0">
              <a:solidFill>
                <a:srgbClr val="000000"/>
              </a:solidFill>
              <a:latin typeface="Times New Roman"/>
            </a:endParaRPr>
          </a:p>
          <a:p>
            <a:pPr marL="342900" lvl="0" indent="-342900" algn="just">
              <a:lnSpc>
                <a:spcPct val="90000"/>
              </a:lnSpc>
              <a:spcBef>
                <a:spcPct val="20000"/>
              </a:spcBef>
              <a:buClr>
                <a:srgbClr val="808080"/>
              </a:buClr>
              <a:buSzPct val="65000"/>
              <a:buFont typeface="Wingdings" pitchFamily="20" charset="2"/>
              <a:buChar char="n"/>
              <a:defRPr/>
            </a:pPr>
            <a:r>
              <a:rPr lang="en-US" sz="2400" kern="0" dirty="0" smtClean="0">
                <a:solidFill>
                  <a:srgbClr val="000000"/>
                </a:solidFill>
                <a:latin typeface="Times New Roman"/>
              </a:rPr>
              <a:t>The stomach is related to the lesser sac spleen, pancreas, left suprarenal gland, left kidney, the splenic artery, the transverse colon and the diaphragm.</a:t>
            </a:r>
          </a:p>
        </p:txBody>
      </p:sp>
      <p:sp>
        <p:nvSpPr>
          <p:cNvPr id="3" name="Slide Number Placeholder 2"/>
          <p:cNvSpPr>
            <a:spLocks noGrp="1"/>
          </p:cNvSpPr>
          <p:nvPr>
            <p:ph type="sldNum" sz="quarter" idx="12"/>
          </p:nvPr>
        </p:nvSpPr>
        <p:spPr/>
        <p:txBody>
          <a:bodyPr/>
          <a:lstStyle/>
          <a:p>
            <a:fld id="{FD2A3A10-710F-4C3A-B225-C5B5EE583B81}"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Lectures\0303 GIT Module\01 Anatomy of the Stomach\pix\St Bed 2.bmp"/>
          <p:cNvPicPr>
            <a:picLocks noChangeAspect="1" noChangeArrowheads="1"/>
          </p:cNvPicPr>
          <p:nvPr/>
        </p:nvPicPr>
        <p:blipFill>
          <a:blip r:embed="rId2" cstate="print"/>
          <a:srcRect/>
          <a:stretch>
            <a:fillRect/>
          </a:stretch>
        </p:blipFill>
        <p:spPr bwMode="auto">
          <a:xfrm>
            <a:off x="882634" y="317441"/>
            <a:ext cx="7479030" cy="5757863"/>
          </a:xfrm>
          <a:prstGeom prst="rect">
            <a:avLst/>
          </a:prstGeom>
          <a:noFill/>
        </p:spPr>
      </p:pic>
      <p:sp>
        <p:nvSpPr>
          <p:cNvPr id="3" name="Rectangle 2"/>
          <p:cNvSpPr/>
          <p:nvPr/>
        </p:nvSpPr>
        <p:spPr>
          <a:xfrm>
            <a:off x="7373230" y="1978206"/>
            <a:ext cx="718471" cy="2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95004" y="2420887"/>
            <a:ext cx="791053" cy="252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99068" y="3821491"/>
            <a:ext cx="791053" cy="252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2786" y="4119030"/>
            <a:ext cx="1008757" cy="252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29928" y="5693830"/>
            <a:ext cx="1219215" cy="24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12101" y="1121830"/>
            <a:ext cx="1524014" cy="2744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FD2A3A10-710F-4C3A-B225-C5B5EE583B81}" type="slidenum">
              <a:rPr lang="en-US" smtClean="0"/>
              <a:pPr/>
              <a:t>27</a:t>
            </a:fld>
            <a:endParaRPr lang="en-US"/>
          </a:p>
        </p:txBody>
      </p:sp>
      <p:sp>
        <p:nvSpPr>
          <p:cNvPr id="10" name="TextBox 9"/>
          <p:cNvSpPr txBox="1"/>
          <p:nvPr/>
        </p:nvSpPr>
        <p:spPr>
          <a:xfrm>
            <a:off x="2975140" y="6243638"/>
            <a:ext cx="3294018" cy="369332"/>
          </a:xfrm>
          <a:prstGeom prst="rect">
            <a:avLst/>
          </a:prstGeom>
          <a:solidFill>
            <a:schemeClr val="bg1"/>
          </a:solidFill>
          <a:ln>
            <a:solidFill>
              <a:schemeClr val="tx1"/>
            </a:solidFill>
          </a:ln>
        </p:spPr>
        <p:txBody>
          <a:bodyPr wrap="square" rtlCol="0">
            <a:spAutoFit/>
          </a:bodyPr>
          <a:lstStyle/>
          <a:p>
            <a:r>
              <a:rPr lang="en-US" dirty="0" smtClean="0">
                <a:latin typeface="+mn-lt"/>
              </a:rPr>
              <a:t>Fig.17: </a:t>
            </a:r>
            <a:r>
              <a:rPr lang="en-US" dirty="0" smtClean="0">
                <a:latin typeface="+mn-lt"/>
              </a:rPr>
              <a:t>Relations of the stomach.</a:t>
            </a:r>
            <a:endParaRPr lang="en-US"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237350"/>
            <a:ext cx="8229600" cy="4530725"/>
          </a:xfrm>
        </p:spPr>
        <p:txBody>
          <a:bodyPr/>
          <a:lstStyle/>
          <a:p>
            <a:pPr marL="571500" indent="-571500" algn="just">
              <a:lnSpc>
                <a:spcPct val="90000"/>
              </a:lnSpc>
            </a:pPr>
            <a:r>
              <a:rPr lang="en-US" sz="2500" dirty="0" smtClean="0"/>
              <a:t>It’s a long coiled tube formed of 3 parts </a:t>
            </a:r>
            <a:r>
              <a:rPr lang="en-US" sz="2500" dirty="0"/>
              <a:t>– duodenum, jejunum, and </a:t>
            </a:r>
            <a:r>
              <a:rPr lang="en-US" sz="2500" dirty="0" smtClean="0"/>
              <a:t>ileum.</a:t>
            </a:r>
          </a:p>
          <a:p>
            <a:pPr marL="571500" indent="-571500" algn="just">
              <a:lnSpc>
                <a:spcPct val="90000"/>
              </a:lnSpc>
            </a:pPr>
            <a:r>
              <a:rPr lang="en-US" sz="2500" b="1" i="1" dirty="0" smtClean="0">
                <a:solidFill>
                  <a:srgbClr val="FF0000"/>
                </a:solidFill>
              </a:rPr>
              <a:t>Its function is the digestion of food particles delivered from the stomach and the subsequent absorption of nutrients.</a:t>
            </a:r>
          </a:p>
          <a:p>
            <a:pPr marL="571500" indent="-571500" algn="just">
              <a:lnSpc>
                <a:spcPct val="90000"/>
              </a:lnSpc>
            </a:pPr>
            <a:endParaRPr lang="en-US" sz="2500" b="1" i="1" dirty="0" smtClean="0">
              <a:solidFill>
                <a:srgbClr val="FF0000"/>
              </a:solidFill>
            </a:endParaRPr>
          </a:p>
          <a:p>
            <a:pPr marL="571500" indent="-571500" algn="just">
              <a:lnSpc>
                <a:spcPct val="90000"/>
              </a:lnSpc>
            </a:pPr>
            <a:r>
              <a:rPr lang="en-US" sz="2500" dirty="0" smtClean="0"/>
              <a:t>Its wall is characterized by the presence of folds called the </a:t>
            </a:r>
            <a:r>
              <a:rPr lang="en-US" sz="2500" b="1" dirty="0" smtClean="0"/>
              <a:t>plicae </a:t>
            </a:r>
            <a:r>
              <a:rPr lang="en-US" sz="2500" b="1" dirty="0" err="1" smtClean="0"/>
              <a:t>circulares</a:t>
            </a:r>
            <a:r>
              <a:rPr lang="en-US" sz="2500" b="1" dirty="0" smtClean="0"/>
              <a:t>.</a:t>
            </a:r>
          </a:p>
          <a:p>
            <a:pPr marL="571500" indent="-571500" algn="just">
              <a:lnSpc>
                <a:spcPct val="90000"/>
              </a:lnSpc>
            </a:pPr>
            <a:r>
              <a:rPr lang="en-US" sz="2500" dirty="0" smtClean="0"/>
              <a:t>The </a:t>
            </a:r>
            <a:r>
              <a:rPr lang="en-US" sz="2500" dirty="0" err="1" smtClean="0"/>
              <a:t>submucosa</a:t>
            </a:r>
            <a:r>
              <a:rPr lang="en-US" sz="2500" dirty="0" smtClean="0"/>
              <a:t> of the duodenum features numerous mucous glands. The submucosa of the ileum features numerous large lymphatic nodules called Payer's patches.</a:t>
            </a:r>
          </a:p>
        </p:txBody>
      </p:sp>
      <p:sp>
        <p:nvSpPr>
          <p:cNvPr id="5" name="TextBox 4"/>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Small Intestine</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314" y="1169745"/>
            <a:ext cx="4056742" cy="3274743"/>
          </a:xfrm>
          <a:prstGeom prst="rect">
            <a:avLst/>
          </a:prstGeom>
        </p:spPr>
        <p:txBody>
          <a:bodyPr wrap="square">
            <a:spAutoFit/>
          </a:bodyPr>
          <a:lstStyle/>
          <a:p>
            <a:pPr marL="571500" lvl="0" indent="-571500">
              <a:lnSpc>
                <a:spcPct val="90000"/>
              </a:lnSpc>
              <a:spcBef>
                <a:spcPct val="20000"/>
              </a:spcBef>
              <a:buClr>
                <a:srgbClr val="808080"/>
              </a:buClr>
              <a:buSzPct val="65000"/>
              <a:buFont typeface="Wingdings" pitchFamily="20" charset="2"/>
              <a:buChar char="n"/>
            </a:pPr>
            <a:r>
              <a:rPr lang="en-US" sz="2200" kern="0" dirty="0" smtClean="0">
                <a:solidFill>
                  <a:srgbClr val="000000"/>
                </a:solidFill>
                <a:latin typeface="Times New Roman"/>
              </a:rPr>
              <a:t>The duodenum is a C-shaped tube connecting the stomach with jejunum. </a:t>
            </a:r>
          </a:p>
          <a:p>
            <a:pPr marL="1028700" lvl="1" indent="-571500">
              <a:lnSpc>
                <a:spcPct val="90000"/>
              </a:lnSpc>
              <a:spcBef>
                <a:spcPct val="20000"/>
              </a:spcBef>
              <a:buClr>
                <a:srgbClr val="808080"/>
              </a:buClr>
              <a:buSzPct val="65000"/>
              <a:buFont typeface="Wingdings" pitchFamily="2" charset="2"/>
              <a:buChar char="q"/>
            </a:pPr>
            <a:r>
              <a:rPr lang="en-US" sz="2200" kern="0" dirty="0" smtClean="0">
                <a:solidFill>
                  <a:srgbClr val="000000"/>
                </a:solidFill>
                <a:latin typeface="Times New Roman"/>
              </a:rPr>
              <a:t>The concavity of the C is directed to the left and is occupied by the head of the pancreas. </a:t>
            </a:r>
          </a:p>
          <a:p>
            <a:pPr marL="1028700" lvl="1" indent="-571500">
              <a:lnSpc>
                <a:spcPct val="90000"/>
              </a:lnSpc>
              <a:spcBef>
                <a:spcPct val="20000"/>
              </a:spcBef>
              <a:buClr>
                <a:srgbClr val="808080"/>
              </a:buClr>
              <a:buSzPct val="65000"/>
              <a:buFont typeface="Wingdings" pitchFamily="2" charset="2"/>
              <a:buChar char="q"/>
            </a:pPr>
            <a:r>
              <a:rPr lang="en-US" sz="2200" kern="0" dirty="0" smtClean="0">
                <a:solidFill>
                  <a:srgbClr val="000000"/>
                </a:solidFill>
                <a:latin typeface="Times New Roman"/>
              </a:rPr>
              <a:t>The duodenum receives the duct of the pancreas and the bile duct.</a:t>
            </a:r>
          </a:p>
        </p:txBody>
      </p:sp>
      <p:sp>
        <p:nvSpPr>
          <p:cNvPr id="6" name="Rectangle 5"/>
          <p:cNvSpPr/>
          <p:nvPr/>
        </p:nvSpPr>
        <p:spPr>
          <a:xfrm>
            <a:off x="558797" y="4619137"/>
            <a:ext cx="8120743" cy="1378839"/>
          </a:xfrm>
          <a:prstGeom prst="rect">
            <a:avLst/>
          </a:prstGeom>
        </p:spPr>
        <p:txBody>
          <a:bodyPr wrap="square">
            <a:spAutoFit/>
          </a:bodyPr>
          <a:lstStyle/>
          <a:p>
            <a:pPr marL="571500" indent="-571500" algn="just">
              <a:lnSpc>
                <a:spcPct val="90000"/>
              </a:lnSpc>
              <a:spcBef>
                <a:spcPct val="20000"/>
              </a:spcBef>
              <a:buClr>
                <a:srgbClr val="808080"/>
              </a:buClr>
              <a:buSzPct val="65000"/>
              <a:buFont typeface="Wingdings" pitchFamily="20" charset="2"/>
              <a:buChar char="n"/>
            </a:pPr>
            <a:r>
              <a:rPr lang="en-US" sz="2200" kern="0" dirty="0" smtClean="0">
                <a:solidFill>
                  <a:srgbClr val="000000"/>
                </a:solidFill>
                <a:latin typeface="Times New Roman"/>
              </a:rPr>
              <a:t>The jejunum is located mostly in the left upper quadrant of the abdomen. Most absorption takes place here.</a:t>
            </a:r>
          </a:p>
          <a:p>
            <a:pPr marL="571500" indent="-571500" algn="just">
              <a:lnSpc>
                <a:spcPct val="90000"/>
              </a:lnSpc>
              <a:spcBef>
                <a:spcPct val="20000"/>
              </a:spcBef>
              <a:buClr>
                <a:srgbClr val="808080"/>
              </a:buClr>
              <a:buSzPct val="65000"/>
              <a:buFont typeface="Wingdings" pitchFamily="20" charset="2"/>
              <a:buChar char="n"/>
            </a:pPr>
            <a:r>
              <a:rPr lang="en-US" sz="2200" kern="0" dirty="0" smtClean="0">
                <a:solidFill>
                  <a:srgbClr val="000000"/>
                </a:solidFill>
                <a:latin typeface="Times New Roman"/>
              </a:rPr>
              <a:t>The ileum is located mostly in the right lower quadrant. It opens into the </a:t>
            </a:r>
            <a:r>
              <a:rPr lang="en-US" sz="2200" kern="0" dirty="0" err="1" smtClean="0">
                <a:solidFill>
                  <a:srgbClr val="000000"/>
                </a:solidFill>
                <a:latin typeface="Times New Roman"/>
              </a:rPr>
              <a:t>cecum</a:t>
            </a:r>
            <a:r>
              <a:rPr lang="en-US" sz="2200" kern="0" dirty="0" smtClean="0">
                <a:solidFill>
                  <a:srgbClr val="000000"/>
                </a:solidFill>
                <a:latin typeface="Times New Roman"/>
              </a:rPr>
              <a:t>. This opening is guarded by the ileocecal valve.</a:t>
            </a:r>
            <a:endParaRPr lang="en-US" sz="2200" kern="0" dirty="0">
              <a:solidFill>
                <a:srgbClr val="000000"/>
              </a:solidFill>
              <a:latin typeface="Times New Roman"/>
            </a:endParaRPr>
          </a:p>
        </p:txBody>
      </p:sp>
      <p:sp>
        <p:nvSpPr>
          <p:cNvPr id="7" name="Slide Number Placeholder 6"/>
          <p:cNvSpPr>
            <a:spLocks noGrp="1"/>
          </p:cNvSpPr>
          <p:nvPr>
            <p:ph type="sldNum" sz="quarter" idx="12"/>
          </p:nvPr>
        </p:nvSpPr>
        <p:spPr/>
        <p:txBody>
          <a:bodyPr/>
          <a:lstStyle/>
          <a:p>
            <a:fld id="{FD2A3A10-710F-4C3A-B225-C5B5EE583B81}" type="slidenum">
              <a:rPr lang="en-US" smtClean="0"/>
              <a:pPr/>
              <a:t>29</a:t>
            </a:fld>
            <a:endParaRPr lang="en-US"/>
          </a:p>
        </p:txBody>
      </p:sp>
      <p:pic>
        <p:nvPicPr>
          <p:cNvPr id="2" name="Picture 1"/>
          <p:cNvPicPr>
            <a:picLocks noChangeAspect="1"/>
          </p:cNvPicPr>
          <p:nvPr/>
        </p:nvPicPr>
        <p:blipFill>
          <a:blip r:embed="rId2"/>
          <a:stretch>
            <a:fillRect/>
          </a:stretch>
        </p:blipFill>
        <p:spPr>
          <a:xfrm>
            <a:off x="4761275" y="298935"/>
            <a:ext cx="4219575" cy="4067175"/>
          </a:xfrm>
          <a:prstGeom prst="rect">
            <a:avLst/>
          </a:prstGeom>
        </p:spPr>
      </p:pic>
      <p:sp>
        <p:nvSpPr>
          <p:cNvPr id="8" name="TextBox 7"/>
          <p:cNvSpPr txBox="1"/>
          <p:nvPr/>
        </p:nvSpPr>
        <p:spPr>
          <a:xfrm>
            <a:off x="5822843" y="4098230"/>
            <a:ext cx="2720265" cy="369332"/>
          </a:xfrm>
          <a:prstGeom prst="rect">
            <a:avLst/>
          </a:prstGeom>
          <a:solidFill>
            <a:schemeClr val="bg1"/>
          </a:solidFill>
          <a:ln>
            <a:solidFill>
              <a:schemeClr val="tx1"/>
            </a:solidFill>
          </a:ln>
        </p:spPr>
        <p:txBody>
          <a:bodyPr wrap="square" rtlCol="0">
            <a:spAutoFit/>
          </a:bodyPr>
          <a:lstStyle/>
          <a:p>
            <a:r>
              <a:rPr lang="en-US" dirty="0" smtClean="0">
                <a:latin typeface="+mn-lt"/>
              </a:rPr>
              <a:t>Fig.18: </a:t>
            </a:r>
            <a:r>
              <a:rPr lang="en-US" dirty="0" smtClean="0">
                <a:latin typeface="+mn-lt"/>
              </a:rPr>
              <a:t>The small intestine.</a:t>
            </a: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l="9192" t="3333" r="50403" b="2910"/>
          <a:stretch>
            <a:fillRect/>
          </a:stretch>
        </p:blipFill>
        <p:spPr bwMode="auto">
          <a:xfrm>
            <a:off x="2664818" y="91443"/>
            <a:ext cx="5744770" cy="66549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D2A3A10-710F-4C3A-B225-C5B5EE583B81}" type="slidenum">
              <a:rPr lang="en-US" smtClean="0"/>
              <a:pPr/>
              <a:t>3</a:t>
            </a:fld>
            <a:endParaRPr lang="en-US"/>
          </a:p>
        </p:txBody>
      </p:sp>
      <p:sp>
        <p:nvSpPr>
          <p:cNvPr id="2" name="TextBox 1"/>
          <p:cNvSpPr txBox="1"/>
          <p:nvPr/>
        </p:nvSpPr>
        <p:spPr>
          <a:xfrm>
            <a:off x="522513" y="404949"/>
            <a:ext cx="3722915" cy="369332"/>
          </a:xfrm>
          <a:prstGeom prst="rect">
            <a:avLst/>
          </a:prstGeom>
          <a:solidFill>
            <a:schemeClr val="bg1"/>
          </a:solidFill>
          <a:ln>
            <a:solidFill>
              <a:schemeClr val="tx1"/>
            </a:solidFill>
          </a:ln>
        </p:spPr>
        <p:txBody>
          <a:bodyPr wrap="square" rtlCol="0">
            <a:spAutoFit/>
          </a:bodyPr>
          <a:lstStyle/>
          <a:p>
            <a:r>
              <a:rPr lang="en-US" dirty="0" smtClean="0">
                <a:latin typeface="+mn-lt"/>
              </a:rPr>
              <a:t>Fig.1: Organs of the digestive system.</a:t>
            </a:r>
            <a:endParaRPr lang="en-US"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70117" y="1309920"/>
            <a:ext cx="5232400" cy="5352136"/>
          </a:xfrm>
          <a:solidFill>
            <a:schemeClr val="bg1"/>
          </a:solidFill>
        </p:spPr>
        <p:txBody>
          <a:bodyPr/>
          <a:lstStyle/>
          <a:p>
            <a:pPr marL="512763" indent="-495300"/>
            <a:r>
              <a:rPr lang="en-US" sz="2200" b="1" i="1" dirty="0"/>
              <a:t>Circular </a:t>
            </a:r>
            <a:r>
              <a:rPr lang="en-US" sz="2200" b="1" i="1" dirty="0" smtClean="0"/>
              <a:t>folds (</a:t>
            </a:r>
            <a:r>
              <a:rPr lang="en-US" sz="2200" b="1" i="1" dirty="0" err="1" smtClean="0"/>
              <a:t>Plicae</a:t>
            </a:r>
            <a:r>
              <a:rPr lang="en-US" sz="2200" b="1" i="1" dirty="0" smtClean="0"/>
              <a:t> </a:t>
            </a:r>
            <a:r>
              <a:rPr lang="en-US" sz="2200" b="1" i="1" dirty="0" err="1" smtClean="0"/>
              <a:t>circulares</a:t>
            </a:r>
            <a:r>
              <a:rPr lang="en-US" sz="2200" b="1" i="1" dirty="0" smtClean="0"/>
              <a:t>)</a:t>
            </a:r>
            <a:endParaRPr lang="en-US" sz="2200" b="1" i="1" dirty="0"/>
          </a:p>
          <a:p>
            <a:pPr marL="738188" lvl="1" indent="-419100"/>
            <a:r>
              <a:rPr lang="en-US" sz="2200" dirty="0"/>
              <a:t>Permanent ridges of mucosa and </a:t>
            </a:r>
            <a:r>
              <a:rPr lang="en-US" sz="2200" dirty="0" smtClean="0"/>
              <a:t>submucosa.</a:t>
            </a:r>
            <a:endParaRPr lang="en-US" sz="2200" dirty="0"/>
          </a:p>
          <a:p>
            <a:pPr marL="738188" lvl="1" indent="-419100"/>
            <a:r>
              <a:rPr lang="en-US" sz="2200" dirty="0"/>
              <a:t>Cause </a:t>
            </a:r>
            <a:r>
              <a:rPr lang="en-US" sz="2200" dirty="0" err="1"/>
              <a:t>chyme</a:t>
            </a:r>
            <a:r>
              <a:rPr lang="en-US" sz="2200" dirty="0"/>
              <a:t> to </a:t>
            </a:r>
            <a:r>
              <a:rPr lang="en-US" sz="2200" dirty="0" smtClean="0"/>
              <a:t>spiral, delaying its passage allowing more time for absorption.</a:t>
            </a:r>
            <a:endParaRPr lang="en-US" sz="2200" dirty="0"/>
          </a:p>
          <a:p>
            <a:pPr marL="512763" indent="-495300"/>
            <a:r>
              <a:rPr lang="en-US" sz="2200" b="1" i="1" dirty="0" err="1"/>
              <a:t>Villi</a:t>
            </a:r>
            <a:endParaRPr lang="en-US" sz="2200" b="1" i="1" dirty="0"/>
          </a:p>
          <a:p>
            <a:pPr marL="738188" lvl="1" indent="-419100"/>
            <a:r>
              <a:rPr lang="en-US" sz="2200" dirty="0"/>
              <a:t>Fingerlike projections of mucosa</a:t>
            </a:r>
          </a:p>
          <a:p>
            <a:pPr marL="738188" lvl="1" indent="-419100"/>
            <a:r>
              <a:rPr lang="en-US" sz="2200" dirty="0"/>
              <a:t>Contains arteriole, </a:t>
            </a:r>
            <a:r>
              <a:rPr lang="en-US" sz="2200" dirty="0" err="1"/>
              <a:t>venule</a:t>
            </a:r>
            <a:r>
              <a:rPr lang="en-US" sz="2200" dirty="0"/>
              <a:t>, blood capillary, and </a:t>
            </a:r>
            <a:r>
              <a:rPr lang="en-US" sz="2200" dirty="0" smtClean="0"/>
              <a:t>lacteal (lymphatic).</a:t>
            </a:r>
            <a:endParaRPr lang="en-US" sz="2200" dirty="0"/>
          </a:p>
          <a:p>
            <a:pPr marL="512763" indent="-495300"/>
            <a:r>
              <a:rPr lang="en-US" sz="2200" b="1" i="1" dirty="0" err="1"/>
              <a:t>Microvilli</a:t>
            </a:r>
            <a:endParaRPr lang="en-US" sz="2200" b="1" i="1" dirty="0"/>
          </a:p>
          <a:p>
            <a:pPr marL="738188" lvl="1" indent="-419100"/>
            <a:r>
              <a:rPr lang="en-US" sz="2200" dirty="0" smtClean="0"/>
              <a:t>Projections </a:t>
            </a:r>
            <a:r>
              <a:rPr lang="en-US" sz="2200" dirty="0"/>
              <a:t>of apical membrane of absorptive </a:t>
            </a:r>
            <a:r>
              <a:rPr lang="en-US" sz="2200" dirty="0" smtClean="0"/>
              <a:t>cells.</a:t>
            </a:r>
            <a:endParaRPr lang="en-US" sz="2200" dirty="0"/>
          </a:p>
          <a:p>
            <a:pPr marL="738188" lvl="1" indent="-419100"/>
            <a:r>
              <a:rPr lang="en-US" sz="2200" dirty="0" smtClean="0"/>
              <a:t>Contains digestive enzymes.</a:t>
            </a:r>
            <a:endParaRPr lang="en-US" sz="2200" dirty="0"/>
          </a:p>
        </p:txBody>
      </p:sp>
      <p:sp>
        <p:nvSpPr>
          <p:cNvPr id="5" name="TextBox 4"/>
          <p:cNvSpPr txBox="1"/>
          <p:nvPr/>
        </p:nvSpPr>
        <p:spPr>
          <a:xfrm>
            <a:off x="418010" y="261255"/>
            <a:ext cx="8145420" cy="954107"/>
          </a:xfrm>
          <a:prstGeom prst="rect">
            <a:avLst/>
          </a:prstGeom>
          <a:noFill/>
        </p:spPr>
        <p:txBody>
          <a:bodyPr wrap="square" rtlCol="0">
            <a:spAutoFit/>
          </a:bodyPr>
          <a:lstStyle/>
          <a:p>
            <a:r>
              <a:rPr lang="en-US" sz="2800" u="sng" dirty="0" smtClean="0">
                <a:solidFill>
                  <a:srgbClr val="FF0000"/>
                </a:solidFill>
              </a:rPr>
              <a:t>Features that increase the surface area of the small intestine:</a:t>
            </a:r>
            <a:endParaRPr lang="en-US" sz="2800" u="sng" dirty="0">
              <a:solidFill>
                <a:srgbClr val="FF0000"/>
              </a:solidFill>
            </a:endParaRPr>
          </a:p>
        </p:txBody>
      </p:sp>
      <p:pic>
        <p:nvPicPr>
          <p:cNvPr id="6" name="Picture 4" descr="16_11aIntestinalWall_L.jpg"/>
          <p:cNvPicPr>
            <a:picLocks noChangeAspect="1" noChangeArrowheads="1"/>
          </p:cNvPicPr>
          <p:nvPr/>
        </p:nvPicPr>
        <p:blipFill>
          <a:blip r:embed="rId2" cstate="print"/>
          <a:srcRect b="8862"/>
          <a:stretch>
            <a:fillRect/>
          </a:stretch>
        </p:blipFill>
        <p:spPr bwMode="auto">
          <a:xfrm>
            <a:off x="5724525" y="960844"/>
            <a:ext cx="3419475" cy="500017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FD2A3A10-710F-4C3A-B225-C5B5EE583B81}" type="slidenum">
              <a:rPr lang="en-US" smtClean="0"/>
              <a:pPr/>
              <a:t>30</a:t>
            </a:fld>
            <a:endParaRPr lang="en-US"/>
          </a:p>
        </p:txBody>
      </p:sp>
      <p:sp>
        <p:nvSpPr>
          <p:cNvPr id="8" name="TextBox 7"/>
          <p:cNvSpPr txBox="1"/>
          <p:nvPr/>
        </p:nvSpPr>
        <p:spPr>
          <a:xfrm>
            <a:off x="5979598" y="6024121"/>
            <a:ext cx="2328380" cy="369332"/>
          </a:xfrm>
          <a:prstGeom prst="rect">
            <a:avLst/>
          </a:prstGeom>
          <a:solidFill>
            <a:schemeClr val="bg1"/>
          </a:solidFill>
          <a:ln>
            <a:solidFill>
              <a:schemeClr val="tx1"/>
            </a:solidFill>
          </a:ln>
        </p:spPr>
        <p:txBody>
          <a:bodyPr wrap="square" rtlCol="0">
            <a:spAutoFit/>
          </a:bodyPr>
          <a:lstStyle/>
          <a:p>
            <a:r>
              <a:rPr lang="en-US" dirty="0" smtClean="0">
                <a:latin typeface="+mn-lt"/>
              </a:rPr>
              <a:t>Fig.19: </a:t>
            </a:r>
            <a:r>
              <a:rPr lang="en-US" dirty="0" smtClean="0">
                <a:latin typeface="+mn-lt"/>
              </a:rPr>
              <a:t>Plicae and villi.</a:t>
            </a:r>
            <a:endParaRPr lang="en-US"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71715" y="1222828"/>
            <a:ext cx="8229600" cy="4786085"/>
          </a:xfrm>
        </p:spPr>
        <p:txBody>
          <a:bodyPr/>
          <a:lstStyle/>
          <a:p>
            <a:pPr algn="just">
              <a:lnSpc>
                <a:spcPct val="90000"/>
              </a:lnSpc>
            </a:pPr>
            <a:r>
              <a:rPr lang="en-US" sz="2200" dirty="0" smtClean="0"/>
              <a:t>The terminal portion of the alimentary canal.</a:t>
            </a:r>
          </a:p>
          <a:p>
            <a:pPr algn="just">
              <a:lnSpc>
                <a:spcPct val="90000"/>
              </a:lnSpc>
            </a:pPr>
            <a:r>
              <a:rPr lang="en-US" sz="2200" b="1" i="1" dirty="0" smtClean="0">
                <a:solidFill>
                  <a:srgbClr val="FF0000"/>
                </a:solidFill>
              </a:rPr>
              <a:t>Overall </a:t>
            </a:r>
            <a:r>
              <a:rPr lang="en-US" sz="2200" b="1" i="1" dirty="0">
                <a:solidFill>
                  <a:srgbClr val="FF0000"/>
                </a:solidFill>
              </a:rPr>
              <a:t>function </a:t>
            </a:r>
            <a:r>
              <a:rPr lang="en-US" sz="2200" b="1" i="1" dirty="0" smtClean="0">
                <a:solidFill>
                  <a:srgbClr val="FF0000"/>
                </a:solidFill>
              </a:rPr>
              <a:t>is to </a:t>
            </a:r>
            <a:r>
              <a:rPr lang="en-US" sz="2200" b="1" i="1" dirty="0">
                <a:solidFill>
                  <a:srgbClr val="FF0000"/>
                </a:solidFill>
              </a:rPr>
              <a:t>complete </a:t>
            </a:r>
            <a:r>
              <a:rPr lang="en-US" sz="2200" b="1" i="1" dirty="0" smtClean="0">
                <a:solidFill>
                  <a:srgbClr val="FF0000"/>
                </a:solidFill>
              </a:rPr>
              <a:t>absorption (mainly water), </a:t>
            </a:r>
            <a:r>
              <a:rPr lang="en-US" sz="2200" b="1" i="1" dirty="0">
                <a:solidFill>
                  <a:srgbClr val="FF0000"/>
                </a:solidFill>
              </a:rPr>
              <a:t>produce certain </a:t>
            </a:r>
            <a:r>
              <a:rPr lang="en-US" sz="2200" b="1" i="1" dirty="0" smtClean="0">
                <a:solidFill>
                  <a:srgbClr val="FF0000"/>
                </a:solidFill>
              </a:rPr>
              <a:t>vitamins (Vitamin K produced by intestinal bacteria), </a:t>
            </a:r>
            <a:r>
              <a:rPr lang="en-US" sz="2200" b="1" i="1" dirty="0">
                <a:solidFill>
                  <a:srgbClr val="FF0000"/>
                </a:solidFill>
              </a:rPr>
              <a:t>and form and expel </a:t>
            </a:r>
            <a:r>
              <a:rPr lang="en-US" sz="2200" b="1" i="1" dirty="0" smtClean="0">
                <a:solidFill>
                  <a:srgbClr val="FF0000"/>
                </a:solidFill>
              </a:rPr>
              <a:t>undigested food (feces).</a:t>
            </a:r>
          </a:p>
          <a:p>
            <a:pPr algn="just">
              <a:lnSpc>
                <a:spcPct val="90000"/>
              </a:lnSpc>
            </a:pPr>
            <a:r>
              <a:rPr lang="en-US" sz="2200" dirty="0" smtClean="0"/>
              <a:t>The longitudinal muscle layer of the </a:t>
            </a:r>
            <a:r>
              <a:rPr lang="en-US" sz="2200" dirty="0" err="1" smtClean="0"/>
              <a:t>muscularis</a:t>
            </a:r>
            <a:r>
              <a:rPr lang="en-US" sz="2200" dirty="0" smtClean="0"/>
              <a:t> is arranged in bundles called </a:t>
            </a:r>
            <a:r>
              <a:rPr lang="en-US" sz="2200" b="1" dirty="0" err="1" smtClean="0"/>
              <a:t>taenia</a:t>
            </a:r>
            <a:r>
              <a:rPr lang="en-US" sz="2200" b="1" dirty="0" smtClean="0"/>
              <a:t> coli</a:t>
            </a:r>
            <a:r>
              <a:rPr lang="en-US" sz="2200" dirty="0" smtClean="0"/>
              <a:t>. Because of their tone, they form pouches in the large intestine called </a:t>
            </a:r>
            <a:r>
              <a:rPr lang="en-US" sz="2200" b="1" dirty="0" err="1" smtClean="0"/>
              <a:t>haustra</a:t>
            </a:r>
            <a:r>
              <a:rPr lang="en-US" sz="2200" b="1" dirty="0" smtClean="0"/>
              <a:t>.</a:t>
            </a:r>
            <a:endParaRPr lang="en-US" sz="2200" b="1" dirty="0"/>
          </a:p>
          <a:p>
            <a:pPr algn="just">
              <a:lnSpc>
                <a:spcPct val="90000"/>
              </a:lnSpc>
            </a:pPr>
            <a:r>
              <a:rPr lang="en-US" sz="2200" dirty="0"/>
              <a:t>4 major regions – cecum, colon, rectum, and anal </a:t>
            </a:r>
            <a:r>
              <a:rPr lang="en-US" sz="2200" dirty="0" smtClean="0"/>
              <a:t>canal.</a:t>
            </a:r>
          </a:p>
          <a:p>
            <a:pPr algn="just">
              <a:lnSpc>
                <a:spcPct val="90000"/>
              </a:lnSpc>
            </a:pPr>
            <a:r>
              <a:rPr lang="en-US" sz="2200" dirty="0" smtClean="0"/>
              <a:t>The </a:t>
            </a:r>
            <a:r>
              <a:rPr lang="en-US" sz="2200" b="1" dirty="0" err="1" smtClean="0"/>
              <a:t>cecum</a:t>
            </a:r>
            <a:r>
              <a:rPr lang="en-US" sz="2200" dirty="0" smtClean="0"/>
              <a:t> is a blind pouch. To it is attached a blind tube called the appendix. </a:t>
            </a:r>
            <a:r>
              <a:rPr lang="en-US" sz="2200" b="1" i="1" dirty="0" smtClean="0">
                <a:solidFill>
                  <a:srgbClr val="FF0000"/>
                </a:solidFill>
              </a:rPr>
              <a:t>The appendix contains several lymphatic nodules and, thus, plays an immune role.</a:t>
            </a:r>
            <a:endParaRPr lang="en-US" sz="2200" b="1" i="1" dirty="0">
              <a:solidFill>
                <a:srgbClr val="FF0000"/>
              </a:solidFill>
            </a:endParaRPr>
          </a:p>
          <a:p>
            <a:pPr algn="just">
              <a:lnSpc>
                <a:spcPct val="90000"/>
              </a:lnSpc>
            </a:pPr>
            <a:r>
              <a:rPr lang="en-US" sz="2200" b="1" dirty="0" smtClean="0"/>
              <a:t>Colon</a:t>
            </a:r>
            <a:r>
              <a:rPr lang="en-US" sz="2200" dirty="0" smtClean="0"/>
              <a:t> </a:t>
            </a:r>
            <a:r>
              <a:rPr lang="en-US" sz="2200" dirty="0"/>
              <a:t>divided into ascending, transverse, descending and </a:t>
            </a:r>
            <a:r>
              <a:rPr lang="en-US" sz="2200" dirty="0" smtClean="0"/>
              <a:t>sigmoid colon. The colon is the part in which the main function of the large intestine takes place.</a:t>
            </a:r>
            <a:endParaRPr lang="en-US" sz="2200" dirty="0"/>
          </a:p>
        </p:txBody>
      </p:sp>
      <p:sp>
        <p:nvSpPr>
          <p:cNvPr id="5" name="TextBox 4"/>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Large Intestine</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4_22"/>
          <p:cNvPicPr>
            <a:picLocks noChangeAspect="1" noChangeArrowheads="1"/>
          </p:cNvPicPr>
          <p:nvPr/>
        </p:nvPicPr>
        <p:blipFill rotWithShape="1">
          <a:blip r:embed="rId2" cstate="print"/>
          <a:srcRect r="39265" b="14045"/>
          <a:stretch/>
        </p:blipFill>
        <p:spPr bwMode="auto">
          <a:xfrm>
            <a:off x="1319203" y="500967"/>
            <a:ext cx="6479210" cy="5364255"/>
          </a:xfrm>
          <a:prstGeom prst="rect">
            <a:avLst/>
          </a:prstGeom>
          <a:noFill/>
        </p:spPr>
      </p:pic>
      <p:sp>
        <p:nvSpPr>
          <p:cNvPr id="5" name="Rectangle 4"/>
          <p:cNvSpPr/>
          <p:nvPr/>
        </p:nvSpPr>
        <p:spPr>
          <a:xfrm>
            <a:off x="1146611" y="4667672"/>
            <a:ext cx="914415" cy="24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9011" y="2193038"/>
            <a:ext cx="965218" cy="45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18498" y="1735837"/>
            <a:ext cx="1146646" cy="405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0369" y="640024"/>
            <a:ext cx="1690888" cy="296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5754" y="4718523"/>
            <a:ext cx="747503" cy="405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4876" y="5045091"/>
            <a:ext cx="747503" cy="2308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27622" y="5313604"/>
            <a:ext cx="1023235" cy="223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20368" y="5582116"/>
            <a:ext cx="537003" cy="1727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19166" y="5074125"/>
            <a:ext cx="1799691" cy="2308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596723" y="3997201"/>
            <a:ext cx="631391" cy="14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62037" y="2407887"/>
            <a:ext cx="783792" cy="87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4837" y="3140860"/>
            <a:ext cx="783792" cy="87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33695" y="4512436"/>
            <a:ext cx="783792" cy="87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90153" y="1711234"/>
            <a:ext cx="783792" cy="87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67593" y="1660438"/>
            <a:ext cx="783792" cy="87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FD2A3A10-710F-4C3A-B225-C5B5EE583B81}" type="slidenum">
              <a:rPr lang="en-US" smtClean="0"/>
              <a:pPr/>
              <a:t>32</a:t>
            </a:fld>
            <a:endParaRPr lang="en-US"/>
          </a:p>
        </p:txBody>
      </p:sp>
      <p:sp>
        <p:nvSpPr>
          <p:cNvPr id="23" name="TextBox 22"/>
          <p:cNvSpPr txBox="1"/>
          <p:nvPr/>
        </p:nvSpPr>
        <p:spPr>
          <a:xfrm>
            <a:off x="3345533" y="6015891"/>
            <a:ext cx="2720265" cy="369332"/>
          </a:xfrm>
          <a:prstGeom prst="rect">
            <a:avLst/>
          </a:prstGeom>
          <a:solidFill>
            <a:schemeClr val="bg1"/>
          </a:solidFill>
          <a:ln>
            <a:solidFill>
              <a:schemeClr val="tx1"/>
            </a:solidFill>
          </a:ln>
        </p:spPr>
        <p:txBody>
          <a:bodyPr wrap="square" rtlCol="0">
            <a:spAutoFit/>
          </a:bodyPr>
          <a:lstStyle/>
          <a:p>
            <a:r>
              <a:rPr lang="en-US" dirty="0" smtClean="0">
                <a:latin typeface="+mn-lt"/>
              </a:rPr>
              <a:t>Fig.20: </a:t>
            </a:r>
            <a:r>
              <a:rPr lang="en-US" dirty="0" smtClean="0">
                <a:latin typeface="+mn-lt"/>
              </a:rPr>
              <a:t>The large intestine.</a:t>
            </a:r>
            <a:endParaRPr lang="en-US"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230" y="663546"/>
            <a:ext cx="3708400" cy="5558445"/>
          </a:xfrm>
          <a:prstGeom prst="rect">
            <a:avLst/>
          </a:prstGeom>
        </p:spPr>
        <p:txBody>
          <a:bodyPr wrap="square">
            <a:spAutoFit/>
          </a:bodyPr>
          <a:lstStyle/>
          <a:p>
            <a:pPr marL="342900" lvl="0" indent="-342900" algn="just">
              <a:lnSpc>
                <a:spcPct val="9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The </a:t>
            </a:r>
            <a:r>
              <a:rPr lang="en-US" sz="2400" b="1" kern="0" dirty="0" smtClean="0">
                <a:solidFill>
                  <a:srgbClr val="000000"/>
                </a:solidFill>
                <a:latin typeface="Times New Roman"/>
              </a:rPr>
              <a:t>rectum</a:t>
            </a:r>
            <a:r>
              <a:rPr lang="en-US" sz="2400" kern="0" dirty="0" smtClean="0">
                <a:solidFill>
                  <a:srgbClr val="000000"/>
                </a:solidFill>
                <a:latin typeface="Times New Roman"/>
              </a:rPr>
              <a:t> acts as a reservoir for the feces. It lies anterior to the sacrum and coccyx.</a:t>
            </a:r>
          </a:p>
          <a:p>
            <a:pPr marL="342900" lvl="0" indent="-342900" algn="just">
              <a:lnSpc>
                <a:spcPct val="90000"/>
              </a:lnSpc>
              <a:spcBef>
                <a:spcPct val="20000"/>
              </a:spcBef>
              <a:buClr>
                <a:srgbClr val="808080"/>
              </a:buClr>
              <a:buSzPct val="65000"/>
              <a:buFont typeface="Wingdings" pitchFamily="20" charset="2"/>
              <a:buChar char="n"/>
            </a:pPr>
            <a:endParaRPr lang="en-US" sz="2400" kern="0" dirty="0" smtClean="0">
              <a:solidFill>
                <a:srgbClr val="000000"/>
              </a:solidFill>
              <a:latin typeface="Times New Roman"/>
            </a:endParaRPr>
          </a:p>
          <a:p>
            <a:pPr marL="342900" lvl="0" indent="-342900" algn="just">
              <a:lnSpc>
                <a:spcPct val="9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The </a:t>
            </a:r>
            <a:r>
              <a:rPr lang="en-US" sz="2400" b="1" kern="0" dirty="0" smtClean="0">
                <a:solidFill>
                  <a:srgbClr val="000000"/>
                </a:solidFill>
                <a:latin typeface="Times New Roman"/>
              </a:rPr>
              <a:t>anal canal</a:t>
            </a:r>
            <a:r>
              <a:rPr lang="en-US" sz="2400" kern="0" dirty="0" smtClean="0">
                <a:solidFill>
                  <a:srgbClr val="000000"/>
                </a:solidFill>
                <a:latin typeface="Times New Roman"/>
              </a:rPr>
              <a:t> is characterized by the presence of longitudinal folds called the anal columns. The opening of anal canal (anus) is guarded by the internal anal sphincter of smooth muscle and the external anal sphincter of skeletal muscle.</a:t>
            </a:r>
            <a:endParaRPr lang="en-US" sz="2400" kern="0" dirty="0">
              <a:solidFill>
                <a:srgbClr val="000000"/>
              </a:solidFill>
              <a:latin typeface="Times New Roman"/>
            </a:endParaRPr>
          </a:p>
        </p:txBody>
      </p:sp>
      <p:pic>
        <p:nvPicPr>
          <p:cNvPr id="5" name="Picture 5" descr="24_22"/>
          <p:cNvPicPr>
            <a:picLocks noChangeAspect="1" noChangeArrowheads="1"/>
          </p:cNvPicPr>
          <p:nvPr/>
        </p:nvPicPr>
        <p:blipFill rotWithShape="1">
          <a:blip r:embed="rId2" cstate="print"/>
          <a:srcRect l="61111" b="14802"/>
          <a:stretch/>
        </p:blipFill>
        <p:spPr bwMode="auto">
          <a:xfrm>
            <a:off x="4408459" y="400815"/>
            <a:ext cx="4314626" cy="5529721"/>
          </a:xfrm>
          <a:prstGeom prst="rect">
            <a:avLst/>
          </a:prstGeom>
          <a:noFill/>
        </p:spPr>
      </p:pic>
      <p:sp>
        <p:nvSpPr>
          <p:cNvPr id="6" name="Slide Number Placeholder 5"/>
          <p:cNvSpPr>
            <a:spLocks noGrp="1"/>
          </p:cNvSpPr>
          <p:nvPr>
            <p:ph type="sldNum" sz="quarter" idx="12"/>
          </p:nvPr>
        </p:nvSpPr>
        <p:spPr/>
        <p:txBody>
          <a:bodyPr/>
          <a:lstStyle/>
          <a:p>
            <a:fld id="{FD2A3A10-710F-4C3A-B225-C5B5EE583B81}" type="slidenum">
              <a:rPr lang="en-US" smtClean="0"/>
              <a:pPr/>
              <a:t>33</a:t>
            </a:fld>
            <a:endParaRPr lang="en-US"/>
          </a:p>
        </p:txBody>
      </p:sp>
      <p:sp>
        <p:nvSpPr>
          <p:cNvPr id="7" name="TextBox 6"/>
          <p:cNvSpPr txBox="1"/>
          <p:nvPr/>
        </p:nvSpPr>
        <p:spPr>
          <a:xfrm>
            <a:off x="5283190" y="6037325"/>
            <a:ext cx="2336810" cy="369332"/>
          </a:xfrm>
          <a:prstGeom prst="rect">
            <a:avLst/>
          </a:prstGeom>
          <a:solidFill>
            <a:schemeClr val="bg1"/>
          </a:solidFill>
          <a:ln>
            <a:solidFill>
              <a:schemeClr val="tx1"/>
            </a:solidFill>
          </a:ln>
        </p:spPr>
        <p:txBody>
          <a:bodyPr wrap="square" rtlCol="0">
            <a:spAutoFit/>
          </a:bodyPr>
          <a:lstStyle/>
          <a:p>
            <a:r>
              <a:rPr lang="en-US" dirty="0" smtClean="0">
                <a:latin typeface="+mn-lt"/>
              </a:rPr>
              <a:t>Fig.21: </a:t>
            </a:r>
            <a:r>
              <a:rPr lang="en-US" dirty="0" smtClean="0">
                <a:latin typeface="+mn-lt"/>
              </a:rPr>
              <a:t>The anal canal.</a:t>
            </a:r>
            <a:endParaRPr lang="en-US"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164780"/>
            <a:ext cx="8229600" cy="4887677"/>
          </a:xfrm>
        </p:spPr>
        <p:txBody>
          <a:bodyPr/>
          <a:lstStyle/>
          <a:p>
            <a:pPr algn="just">
              <a:lnSpc>
                <a:spcPct val="80000"/>
              </a:lnSpc>
            </a:pPr>
            <a:r>
              <a:rPr lang="en-US" sz="2400" dirty="0" smtClean="0"/>
              <a:t>The liver is the largest internal organ and the heaviest gland in the body.</a:t>
            </a:r>
          </a:p>
          <a:p>
            <a:pPr algn="just">
              <a:lnSpc>
                <a:spcPct val="80000"/>
              </a:lnSpc>
            </a:pPr>
            <a:r>
              <a:rPr lang="en-US" sz="2400" dirty="0" smtClean="0"/>
              <a:t>It’s located beneath the diaphragm in the right hypochondriac region and extends into the epigastric region.</a:t>
            </a:r>
          </a:p>
          <a:p>
            <a:pPr algn="just">
              <a:lnSpc>
                <a:spcPct val="80000"/>
              </a:lnSpc>
            </a:pPr>
            <a:r>
              <a:rPr lang="en-US" sz="2400" dirty="0" smtClean="0"/>
              <a:t>Anatomically, it’s divided into right and left lobes by a fold of peritoneum called the </a:t>
            </a:r>
            <a:r>
              <a:rPr lang="en-US" sz="2400" dirty="0" err="1" smtClean="0"/>
              <a:t>falciform</a:t>
            </a:r>
            <a:r>
              <a:rPr lang="en-US" sz="2400" dirty="0" smtClean="0"/>
              <a:t> ligament. The right lobe also has the quadrate and caudate lobes.</a:t>
            </a:r>
          </a:p>
          <a:p>
            <a:pPr algn="just">
              <a:lnSpc>
                <a:spcPct val="80000"/>
              </a:lnSpc>
            </a:pPr>
            <a:r>
              <a:rPr lang="en-US" sz="2400" b="1" i="1" dirty="0" smtClean="0">
                <a:solidFill>
                  <a:srgbClr val="FF0000"/>
                </a:solidFill>
              </a:rPr>
              <a:t>Functions of the liver:</a:t>
            </a:r>
          </a:p>
          <a:p>
            <a:pPr marL="784225" lvl="1" indent="-457200" algn="just">
              <a:lnSpc>
                <a:spcPct val="80000"/>
              </a:lnSpc>
              <a:buFont typeface="+mj-lt"/>
              <a:buAutoNum type="arabicParenR"/>
            </a:pPr>
            <a:r>
              <a:rPr lang="en-US" sz="2400" b="1" i="1" dirty="0" smtClean="0">
                <a:solidFill>
                  <a:srgbClr val="FF0000"/>
                </a:solidFill>
              </a:rPr>
              <a:t>Metabolism of carbohydrates, lipids and proteins.</a:t>
            </a:r>
          </a:p>
          <a:p>
            <a:pPr marL="784225" lvl="1" indent="-457200" algn="just">
              <a:lnSpc>
                <a:spcPct val="80000"/>
              </a:lnSpc>
              <a:buFont typeface="+mj-lt"/>
              <a:buAutoNum type="arabicParenR"/>
            </a:pPr>
            <a:r>
              <a:rPr lang="en-US" sz="2400" b="1" i="1" dirty="0" smtClean="0">
                <a:solidFill>
                  <a:srgbClr val="FF0000"/>
                </a:solidFill>
              </a:rPr>
              <a:t>Detoxification.</a:t>
            </a:r>
          </a:p>
          <a:p>
            <a:pPr marL="784225" lvl="1" indent="-457200" algn="just">
              <a:lnSpc>
                <a:spcPct val="80000"/>
              </a:lnSpc>
              <a:buFont typeface="+mj-lt"/>
              <a:buAutoNum type="arabicParenR"/>
            </a:pPr>
            <a:r>
              <a:rPr lang="en-US" sz="2400" b="1" i="1" dirty="0" smtClean="0">
                <a:solidFill>
                  <a:srgbClr val="FF0000"/>
                </a:solidFill>
              </a:rPr>
              <a:t>Synthesis of bile and proteins.</a:t>
            </a:r>
          </a:p>
          <a:p>
            <a:pPr marL="784225" lvl="1" indent="-457200" algn="just">
              <a:lnSpc>
                <a:spcPct val="80000"/>
              </a:lnSpc>
              <a:buFont typeface="+mj-lt"/>
              <a:buAutoNum type="arabicParenR"/>
            </a:pPr>
            <a:r>
              <a:rPr lang="en-US" sz="2400" b="1" i="1" dirty="0" smtClean="0">
                <a:solidFill>
                  <a:srgbClr val="FF0000"/>
                </a:solidFill>
              </a:rPr>
              <a:t>Storage of glycogen, vitamins and minerals.</a:t>
            </a:r>
          </a:p>
          <a:p>
            <a:pPr marL="784225" lvl="1" indent="-457200" algn="just">
              <a:lnSpc>
                <a:spcPct val="80000"/>
              </a:lnSpc>
              <a:buFont typeface="+mj-lt"/>
              <a:buAutoNum type="arabicParenR"/>
            </a:pPr>
            <a:r>
              <a:rPr lang="en-US" sz="2400" b="1" i="1" dirty="0" smtClean="0">
                <a:solidFill>
                  <a:srgbClr val="FF0000"/>
                </a:solidFill>
              </a:rPr>
              <a:t>Activation of vitamin D.</a:t>
            </a:r>
          </a:p>
          <a:p>
            <a:pPr marL="784225" lvl="1" indent="-457200" algn="just">
              <a:lnSpc>
                <a:spcPct val="80000"/>
              </a:lnSpc>
              <a:buFont typeface="+mj-lt"/>
              <a:buAutoNum type="arabicParenR"/>
            </a:pPr>
            <a:r>
              <a:rPr lang="en-US" sz="2400" b="1" i="1" dirty="0" smtClean="0">
                <a:solidFill>
                  <a:srgbClr val="FF0000"/>
                </a:solidFill>
              </a:rPr>
              <a:t>Phagocytosis of RBCs.</a:t>
            </a:r>
            <a:endParaRPr lang="en-US" sz="2000" b="1" i="1" dirty="0" smtClean="0">
              <a:solidFill>
                <a:srgbClr val="FF0000"/>
              </a:solidFill>
            </a:endParaRPr>
          </a:p>
          <a:p>
            <a:pPr algn="just">
              <a:lnSpc>
                <a:spcPct val="80000"/>
              </a:lnSpc>
            </a:pPr>
            <a:endParaRPr lang="en-US" sz="2400" dirty="0"/>
          </a:p>
        </p:txBody>
      </p:sp>
      <p:sp>
        <p:nvSpPr>
          <p:cNvPr id="5" name="TextBox 4"/>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Liver and Gallbladder</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96226" y="2960179"/>
            <a:ext cx="7929563" cy="363474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D2A3A10-710F-4C3A-B225-C5B5EE583B81}" type="slidenum">
              <a:rPr lang="en-US" smtClean="0"/>
              <a:pPr/>
              <a:t>35</a:t>
            </a:fld>
            <a:endParaRPr lang="en-US"/>
          </a:p>
        </p:txBody>
      </p:sp>
      <p:sp>
        <p:nvSpPr>
          <p:cNvPr id="5" name="Rectangle 4"/>
          <p:cNvSpPr/>
          <p:nvPr/>
        </p:nvSpPr>
        <p:spPr>
          <a:xfrm>
            <a:off x="754733" y="5657522"/>
            <a:ext cx="914415" cy="24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38225" y="2972432"/>
            <a:ext cx="638689" cy="405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13583" y="5570459"/>
            <a:ext cx="914415" cy="825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64385" y="4605281"/>
            <a:ext cx="1371615" cy="905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30091" y="398860"/>
            <a:ext cx="1789909" cy="369332"/>
          </a:xfrm>
          <a:prstGeom prst="rect">
            <a:avLst/>
          </a:prstGeom>
          <a:solidFill>
            <a:schemeClr val="bg1"/>
          </a:solidFill>
          <a:ln>
            <a:solidFill>
              <a:schemeClr val="tx1"/>
            </a:solidFill>
          </a:ln>
        </p:spPr>
        <p:txBody>
          <a:bodyPr wrap="square" rtlCol="0">
            <a:spAutoFit/>
          </a:bodyPr>
          <a:lstStyle/>
          <a:p>
            <a:r>
              <a:rPr lang="en-US" dirty="0" smtClean="0">
                <a:latin typeface="+mn-lt"/>
              </a:rPr>
              <a:t>Fig.22: </a:t>
            </a:r>
            <a:r>
              <a:rPr lang="en-US" dirty="0" smtClean="0">
                <a:latin typeface="+mn-lt"/>
              </a:rPr>
              <a:t>The liver.</a:t>
            </a:r>
            <a:endParaRPr lang="en-US" dirty="0">
              <a:latin typeface="+mn-lt"/>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48971" t="44445" r="27268" b="19444"/>
          <a:stretch>
            <a:fillRect/>
          </a:stretch>
        </p:blipFill>
        <p:spPr bwMode="auto">
          <a:xfrm>
            <a:off x="312059" y="268515"/>
            <a:ext cx="3709895" cy="3169910"/>
          </a:xfrm>
          <a:prstGeom prst="rect">
            <a:avLst/>
          </a:prstGeom>
          <a:noFill/>
          <a:ln w="9525">
            <a:noFill/>
            <a:miter lim="800000"/>
            <a:headEnd/>
            <a:tailEnd/>
          </a:ln>
          <a:effectLst/>
        </p:spPr>
      </p:pic>
      <p:sp>
        <p:nvSpPr>
          <p:cNvPr id="2" name="Horizontal Scroll 1"/>
          <p:cNvSpPr/>
          <p:nvPr/>
        </p:nvSpPr>
        <p:spPr>
          <a:xfrm>
            <a:off x="4467497" y="1054757"/>
            <a:ext cx="4410144" cy="1492500"/>
          </a:xfrm>
          <a:prstGeom prst="horizontalScroll">
            <a:avLst/>
          </a:prstGeom>
          <a:blipFill>
            <a:blip r:embed="rId4"/>
            <a:tile tx="0" ty="0" sx="100000" sy="100000" flip="none" algn="tl"/>
          </a:bli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i="1" dirty="0">
                <a:solidFill>
                  <a:srgbClr val="7030A0"/>
                </a:solidFill>
              </a:rPr>
              <a:t>The caudate and quadrate lobes are anatomically part of the right lobe, but functionally part of the </a:t>
            </a:r>
            <a:r>
              <a:rPr lang="en-US" sz="2000" b="1" i="1" dirty="0" smtClean="0">
                <a:solidFill>
                  <a:srgbClr val="7030A0"/>
                </a:solidFill>
              </a:rPr>
              <a:t>left</a:t>
            </a:r>
            <a:endParaRPr lang="en-US" sz="2000" b="1" i="1"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42688" y="482606"/>
            <a:ext cx="8229600" cy="55698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chemeClr val="accent1"/>
              </a:buClr>
              <a:buSzPct val="65000"/>
              <a:buFont typeface="Wingdings" pitchFamily="20" charset="2"/>
              <a:buChar char="n"/>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Liver is composed of</a:t>
            </a:r>
          </a:p>
          <a:p>
            <a:pPr marL="669925" marR="0" lvl="1" indent="-325438" algn="just" defTabSz="914400" rtl="0" eaLnBrk="1" fontAlgn="base" latinLnBrk="0" hangingPunct="1">
              <a:lnSpc>
                <a:spcPct val="80000"/>
              </a:lnSpc>
              <a:spcBef>
                <a:spcPct val="20000"/>
              </a:spcBef>
              <a:spcAft>
                <a:spcPct val="0"/>
              </a:spcAft>
              <a:buClr>
                <a:schemeClr val="accent2"/>
              </a:buClr>
              <a:buSzPct val="60000"/>
              <a:buFont typeface="Wingdings" pitchFamily="20"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Hepatocytes</a:t>
            </a:r>
            <a:r>
              <a:rPr kumimoji="0" lang="en-US" sz="2200" b="0" i="0" u="none" strike="noStrike" kern="0" cap="none" spc="0" normalizeH="0" baseline="0" noProof="0" dirty="0" smtClean="0">
                <a:ln>
                  <a:noFill/>
                </a:ln>
                <a:solidFill>
                  <a:schemeClr val="tx1"/>
                </a:solidFill>
                <a:effectLst/>
                <a:uLnTx/>
                <a:uFillTx/>
                <a:latin typeface="+mn-lt"/>
              </a:rPr>
              <a:t> – major functional cells of liver with a variety of organelles:</a:t>
            </a:r>
            <a:r>
              <a:rPr kumimoji="0" lang="en-US" sz="2200" b="0" i="0" u="none" strike="noStrike" kern="0" cap="none" spc="0" normalizeH="0" noProof="0" dirty="0" smtClean="0">
                <a:ln>
                  <a:noFill/>
                </a:ln>
                <a:solidFill>
                  <a:schemeClr val="tx1"/>
                </a:solidFill>
                <a:effectLst/>
                <a:uLnTx/>
                <a:uFillTx/>
                <a:latin typeface="+mn-lt"/>
              </a:rPr>
              <a:t> rough and smooth endoplasmic reticulum, Golgi apparatus, lysosomes and others.</a:t>
            </a:r>
            <a:endParaRPr kumimoji="0" lang="en-US" sz="2200" b="0" i="0" u="none" strike="noStrike" kern="0" cap="none" spc="0" normalizeH="0" baseline="0" noProof="0" dirty="0" smtClean="0">
              <a:ln>
                <a:noFill/>
              </a:ln>
              <a:solidFill>
                <a:schemeClr val="tx1"/>
              </a:solidFill>
              <a:effectLst/>
              <a:uLnTx/>
              <a:uFillTx/>
              <a:latin typeface="+mn-lt"/>
            </a:endParaRPr>
          </a:p>
          <a:p>
            <a:pPr marL="669925" marR="0" lvl="1" indent="-325438" algn="just" defTabSz="914400" rtl="0" eaLnBrk="1" fontAlgn="base" latinLnBrk="0" hangingPunct="1">
              <a:lnSpc>
                <a:spcPct val="80000"/>
              </a:lnSpc>
              <a:spcBef>
                <a:spcPct val="20000"/>
              </a:spcBef>
              <a:spcAft>
                <a:spcPct val="0"/>
              </a:spcAft>
              <a:buClr>
                <a:schemeClr val="accent2"/>
              </a:buClr>
              <a:buSzPct val="60000"/>
              <a:buFont typeface="Wingdings" pitchFamily="20"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Ito cells </a:t>
            </a:r>
            <a:r>
              <a:rPr kumimoji="0" lang="en-US" sz="2200" b="0" i="0" u="none" strike="noStrike" kern="0" cap="none" spc="0" normalizeH="0" baseline="0" noProof="0" dirty="0" smtClean="0">
                <a:ln>
                  <a:noFill/>
                </a:ln>
                <a:solidFill>
                  <a:schemeClr val="tx1"/>
                </a:solidFill>
                <a:effectLst/>
                <a:uLnTx/>
                <a:uFillTx/>
                <a:latin typeface="+mn-lt"/>
              </a:rPr>
              <a:t>(stores vitamin A) and </a:t>
            </a:r>
            <a:r>
              <a:rPr kumimoji="0" lang="en-US" sz="2200" b="1" i="0" u="none" strike="noStrike" kern="0" cap="none" spc="0" normalizeH="0" baseline="0" noProof="0" dirty="0" err="1" smtClean="0">
                <a:ln>
                  <a:noFill/>
                </a:ln>
                <a:solidFill>
                  <a:schemeClr val="tx1"/>
                </a:solidFill>
                <a:effectLst/>
                <a:uLnTx/>
                <a:uFillTx/>
                <a:latin typeface="+mn-lt"/>
              </a:rPr>
              <a:t>Kupffer</a:t>
            </a:r>
            <a:r>
              <a:rPr kumimoji="0" lang="en-US" sz="2200" b="1" i="0" u="none" strike="noStrike" kern="0" cap="none" spc="0" normalizeH="0" baseline="0" noProof="0" dirty="0" smtClean="0">
                <a:ln>
                  <a:noFill/>
                </a:ln>
                <a:solidFill>
                  <a:schemeClr val="tx1"/>
                </a:solidFill>
                <a:effectLst/>
                <a:uLnTx/>
                <a:uFillTx/>
                <a:latin typeface="+mn-lt"/>
              </a:rPr>
              <a:t> cells </a:t>
            </a:r>
            <a:r>
              <a:rPr kumimoji="0" lang="en-US" sz="2200" b="0" i="0" u="none" strike="noStrike" kern="0" cap="none" spc="0" normalizeH="0" baseline="0" noProof="0" dirty="0" smtClean="0">
                <a:ln>
                  <a:noFill/>
                </a:ln>
                <a:solidFill>
                  <a:schemeClr val="tx1"/>
                </a:solidFill>
                <a:effectLst/>
                <a:uLnTx/>
                <a:uFillTx/>
                <a:latin typeface="+mn-lt"/>
              </a:rPr>
              <a:t>(phagocytosis).</a:t>
            </a:r>
          </a:p>
          <a:p>
            <a:pPr marL="669925" marR="0" lvl="1" indent="-325438" algn="just" defTabSz="914400" rtl="0" eaLnBrk="1" fontAlgn="base" latinLnBrk="0" hangingPunct="1">
              <a:lnSpc>
                <a:spcPct val="80000"/>
              </a:lnSpc>
              <a:spcBef>
                <a:spcPct val="20000"/>
              </a:spcBef>
              <a:spcAft>
                <a:spcPct val="0"/>
              </a:spcAft>
              <a:buClr>
                <a:schemeClr val="accent2"/>
              </a:buClr>
              <a:buSzPct val="60000"/>
              <a:buFont typeface="Wingdings" pitchFamily="20"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Bile </a:t>
            </a:r>
            <a:r>
              <a:rPr kumimoji="0" lang="en-US" sz="2200" b="1" i="0" u="none" strike="noStrike" kern="0" cap="none" spc="0" normalizeH="0" baseline="0" noProof="0" dirty="0" err="1" smtClean="0">
                <a:ln>
                  <a:noFill/>
                </a:ln>
                <a:solidFill>
                  <a:schemeClr val="tx1"/>
                </a:solidFill>
                <a:effectLst/>
                <a:uLnTx/>
                <a:uFillTx/>
                <a:latin typeface="+mn-lt"/>
              </a:rPr>
              <a:t>canaliculi</a:t>
            </a:r>
            <a:r>
              <a:rPr kumimoji="0" lang="en-US" sz="2200" b="1" i="0" u="none" strike="noStrike" kern="0" cap="none" spc="0" normalizeH="0" baseline="0" noProof="0" dirty="0" smtClean="0">
                <a:ln>
                  <a:noFill/>
                </a:ln>
                <a:solidFill>
                  <a:schemeClr val="tx1"/>
                </a:solidFill>
                <a:effectLst/>
                <a:uLnTx/>
                <a:uFillTx/>
                <a:latin typeface="+mn-lt"/>
              </a:rPr>
              <a:t> </a:t>
            </a:r>
            <a:r>
              <a:rPr kumimoji="0" lang="en-US" sz="2200" b="0" i="0" u="none" strike="noStrike" kern="0" cap="none" spc="0" normalizeH="0" baseline="0" noProof="0" dirty="0" smtClean="0">
                <a:ln>
                  <a:noFill/>
                </a:ln>
                <a:solidFill>
                  <a:schemeClr val="tx1"/>
                </a:solidFill>
                <a:effectLst/>
                <a:uLnTx/>
                <a:uFillTx/>
                <a:latin typeface="+mn-lt"/>
              </a:rPr>
              <a:t>– narrow</a:t>
            </a:r>
            <a:r>
              <a:rPr kumimoji="0" lang="en-US" sz="2200" b="0" i="0" u="none" strike="noStrike" kern="0" cap="none" spc="0" normalizeH="0" noProof="0" dirty="0" smtClean="0">
                <a:ln>
                  <a:noFill/>
                </a:ln>
                <a:solidFill>
                  <a:schemeClr val="tx1"/>
                </a:solidFill>
                <a:effectLst/>
                <a:uLnTx/>
                <a:uFillTx/>
                <a:latin typeface="+mn-lt"/>
              </a:rPr>
              <a:t> spaces</a:t>
            </a:r>
            <a:r>
              <a:rPr kumimoji="0" lang="en-US" sz="2200" b="0" i="0" u="none" strike="noStrike" kern="0" cap="none" spc="0" normalizeH="0" baseline="0" noProof="0" dirty="0" smtClean="0">
                <a:ln>
                  <a:noFill/>
                </a:ln>
                <a:solidFill>
                  <a:schemeClr val="tx1"/>
                </a:solidFill>
                <a:effectLst/>
                <a:uLnTx/>
                <a:uFillTx/>
                <a:latin typeface="+mn-lt"/>
              </a:rPr>
              <a:t> between </a:t>
            </a:r>
            <a:r>
              <a:rPr kumimoji="0" lang="en-US" sz="2200" b="0" i="0" u="none" strike="noStrike" kern="0" cap="none" spc="0" normalizeH="0" baseline="0" noProof="0" dirty="0" err="1" smtClean="0">
                <a:ln>
                  <a:noFill/>
                </a:ln>
                <a:solidFill>
                  <a:schemeClr val="tx1"/>
                </a:solidFill>
                <a:effectLst/>
                <a:uLnTx/>
                <a:uFillTx/>
                <a:latin typeface="+mn-lt"/>
              </a:rPr>
              <a:t>hepatocytes</a:t>
            </a:r>
            <a:r>
              <a:rPr kumimoji="0" lang="en-US" sz="2200" b="0" i="0" u="none" strike="noStrike" kern="0" cap="none" spc="0" normalizeH="0" baseline="0" noProof="0" dirty="0" smtClean="0">
                <a:ln>
                  <a:noFill/>
                </a:ln>
                <a:solidFill>
                  <a:schemeClr val="tx1"/>
                </a:solidFill>
                <a:effectLst/>
                <a:uLnTx/>
                <a:uFillTx/>
                <a:latin typeface="+mn-lt"/>
              </a:rPr>
              <a:t> that collect bile secreted from the </a:t>
            </a:r>
            <a:r>
              <a:rPr kumimoji="0" lang="en-US" sz="2200" b="0" i="0" u="none" strike="noStrike" kern="0" cap="none" spc="0" normalizeH="0" baseline="0" noProof="0" dirty="0" err="1" smtClean="0">
                <a:ln>
                  <a:noFill/>
                </a:ln>
                <a:solidFill>
                  <a:schemeClr val="tx1"/>
                </a:solidFill>
                <a:effectLst/>
                <a:uLnTx/>
                <a:uFillTx/>
                <a:latin typeface="+mn-lt"/>
              </a:rPr>
              <a:t>hepatocytes</a:t>
            </a:r>
            <a:r>
              <a:rPr kumimoji="0" lang="en-US" sz="2200" b="0" i="0" u="none" strike="noStrike" kern="0" cap="none" spc="0" normalizeH="0" baseline="0" noProof="0" dirty="0" smtClean="0">
                <a:ln>
                  <a:noFill/>
                </a:ln>
                <a:solidFill>
                  <a:schemeClr val="tx1"/>
                </a:solidFill>
                <a:effectLst/>
                <a:uLnTx/>
                <a:uFillTx/>
                <a:latin typeface="+mn-lt"/>
              </a:rPr>
              <a:t>. </a:t>
            </a:r>
            <a:r>
              <a:rPr kumimoji="0" lang="en-US" sz="2200" b="0" i="0" u="none" strike="noStrike" kern="0" cap="none" spc="0" normalizeH="0" baseline="0" noProof="0" dirty="0" err="1" smtClean="0">
                <a:ln>
                  <a:noFill/>
                </a:ln>
                <a:solidFill>
                  <a:schemeClr val="tx1"/>
                </a:solidFill>
                <a:effectLst/>
                <a:uLnTx/>
                <a:uFillTx/>
                <a:latin typeface="+mn-lt"/>
              </a:rPr>
              <a:t>Canaliculi</a:t>
            </a:r>
            <a:r>
              <a:rPr kumimoji="0" lang="en-US" sz="2200" b="0" i="0" u="none" strike="noStrike" kern="0" cap="none" spc="0" normalizeH="0" baseline="0" noProof="0" dirty="0" smtClean="0">
                <a:ln>
                  <a:noFill/>
                </a:ln>
                <a:solidFill>
                  <a:schemeClr val="tx1"/>
                </a:solidFill>
                <a:effectLst/>
                <a:uLnTx/>
                <a:uFillTx/>
                <a:latin typeface="+mn-lt"/>
              </a:rPr>
              <a:t> unite to form small bile ducts. Eventually bile leaves the liver through the right and left hepatic ducts. These</a:t>
            </a:r>
            <a:r>
              <a:rPr lang="en-US" sz="2200" kern="0" dirty="0" smtClean="0">
                <a:latin typeface="+mn-lt"/>
              </a:rPr>
              <a:t> unite to form the common hepatic duct</a:t>
            </a:r>
            <a:endParaRPr kumimoji="0" lang="en-US" sz="2200" b="0" i="0" u="none" strike="noStrike" kern="0" cap="none" spc="0" normalizeH="0" baseline="0" noProof="0" dirty="0" smtClean="0">
              <a:ln>
                <a:noFill/>
              </a:ln>
              <a:solidFill>
                <a:schemeClr val="tx1"/>
              </a:solidFill>
              <a:effectLst/>
              <a:uLnTx/>
              <a:uFillTx/>
              <a:latin typeface="+mn-lt"/>
            </a:endParaRPr>
          </a:p>
          <a:p>
            <a:pPr marL="669925" marR="0" lvl="1" indent="-325438" algn="just" defTabSz="914400" rtl="0" eaLnBrk="1" fontAlgn="base" latinLnBrk="0" hangingPunct="1">
              <a:lnSpc>
                <a:spcPct val="80000"/>
              </a:lnSpc>
              <a:spcBef>
                <a:spcPct val="20000"/>
              </a:spcBef>
              <a:spcAft>
                <a:spcPct val="0"/>
              </a:spcAft>
              <a:buClr>
                <a:schemeClr val="accent2"/>
              </a:buClr>
              <a:buSzPct val="60000"/>
              <a:buFont typeface="Wingdings" pitchFamily="20" charset="2"/>
              <a:buChar char="q"/>
              <a:tabLst/>
              <a:defRPr/>
            </a:pPr>
            <a:r>
              <a:rPr kumimoji="0" lang="en-US" sz="2200" b="1" i="0" u="none" strike="noStrike" kern="0" cap="none" spc="0" normalizeH="0" baseline="0" noProof="0" dirty="0" smtClean="0">
                <a:ln>
                  <a:noFill/>
                </a:ln>
                <a:solidFill>
                  <a:schemeClr val="tx1"/>
                </a:solidFill>
                <a:effectLst/>
                <a:uLnTx/>
                <a:uFillTx/>
                <a:latin typeface="+mn-lt"/>
              </a:rPr>
              <a:t>Hepatic sinusoids </a:t>
            </a:r>
            <a:r>
              <a:rPr kumimoji="0" lang="en-US" sz="2200" b="0" i="0" u="none" strike="noStrike" kern="0" cap="none" spc="0" normalizeH="0" baseline="0" noProof="0" dirty="0" smtClean="0">
                <a:ln>
                  <a:noFill/>
                </a:ln>
                <a:solidFill>
                  <a:schemeClr val="tx1"/>
                </a:solidFill>
                <a:effectLst/>
                <a:uLnTx/>
                <a:uFillTx/>
                <a:latin typeface="+mn-lt"/>
              </a:rPr>
              <a:t>– highly permeable blood capillaries receiving oxygenated blood from hepatic artery and deoxygenated nutrient-rich blood from hepatic portal vein.</a:t>
            </a:r>
          </a:p>
          <a:p>
            <a:pPr marL="669925" marR="0" lvl="1" indent="-325438" algn="just" defTabSz="914400" rtl="0" eaLnBrk="1" fontAlgn="base" latinLnBrk="0" hangingPunct="1">
              <a:lnSpc>
                <a:spcPct val="80000"/>
              </a:lnSpc>
              <a:spcBef>
                <a:spcPct val="20000"/>
              </a:spcBef>
              <a:spcAft>
                <a:spcPct val="0"/>
              </a:spcAft>
              <a:buClr>
                <a:schemeClr val="accent2"/>
              </a:buClr>
              <a:buSzPct val="60000"/>
              <a:buFont typeface="Wingdings" pitchFamily="20" charset="2"/>
              <a:buChar char="q"/>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342900" marR="0" lvl="0" indent="-342900" algn="just" defTabSz="914400" rtl="0" eaLnBrk="1" fontAlgn="base" latinLnBrk="0" hangingPunct="1">
              <a:lnSpc>
                <a:spcPct val="80000"/>
              </a:lnSpc>
              <a:spcBef>
                <a:spcPct val="20000"/>
              </a:spcBef>
              <a:spcAft>
                <a:spcPct val="0"/>
              </a:spcAft>
              <a:buClr>
                <a:schemeClr val="accent1"/>
              </a:buClr>
              <a:buSzPct val="65000"/>
              <a:buFont typeface="Wingdings" pitchFamily="20" charset="2"/>
              <a:buChar char="n"/>
              <a:tabLst/>
              <a:defRPr/>
            </a:pPr>
            <a:r>
              <a:rPr lang="en-US" sz="2200" kern="0" dirty="0" smtClean="0">
                <a:latin typeface="+mn-lt"/>
              </a:rPr>
              <a:t>The liver is surrounded by a capsule and the various components are arranged in the form of hexagonal</a:t>
            </a:r>
            <a:r>
              <a:rPr lang="en-US" sz="2200" b="1" kern="0" dirty="0" smtClean="0">
                <a:latin typeface="+mn-lt"/>
              </a:rPr>
              <a:t> hepatic lobules </a:t>
            </a:r>
            <a:r>
              <a:rPr lang="en-US" sz="2200" kern="0" dirty="0" smtClean="0">
                <a:latin typeface="+mn-lt"/>
              </a:rPr>
              <a:t>separated by connective tissue septa. At the center of these lobules is the </a:t>
            </a:r>
            <a:r>
              <a:rPr lang="en-US" sz="2200" b="1" kern="0" dirty="0" smtClean="0">
                <a:latin typeface="+mn-lt"/>
              </a:rPr>
              <a:t>central vein </a:t>
            </a:r>
            <a:r>
              <a:rPr lang="en-US" sz="2200" kern="0" dirty="0" smtClean="0">
                <a:latin typeface="+mn-lt"/>
              </a:rPr>
              <a:t>and at each corner we have a </a:t>
            </a:r>
            <a:r>
              <a:rPr lang="en-US" sz="2200" b="1" kern="0" dirty="0" smtClean="0">
                <a:latin typeface="+mn-lt"/>
              </a:rPr>
              <a:t>portal triad </a:t>
            </a:r>
            <a:r>
              <a:rPr lang="en-US" sz="2200" kern="0" dirty="0" smtClean="0">
                <a:latin typeface="+mn-lt"/>
              </a:rPr>
              <a:t>composed of: bile duct, branch of the hepatic artery and a branch of the portal vein all embedded in areolar connective tissue.</a:t>
            </a:r>
            <a:endParaRPr kumimoji="0" lang="en-US" sz="2200" b="0" i="0" u="none" strike="noStrike" kern="0" cap="none" spc="0" normalizeH="0" baseline="0" noProof="0" dirty="0">
              <a:ln>
                <a:noFill/>
              </a:ln>
              <a:solidFill>
                <a:schemeClr val="tx1"/>
              </a:solidFill>
              <a:effectLst/>
              <a:uLnTx/>
              <a:uFillTx/>
              <a:latin typeface="+mn-lt"/>
            </a:endParaRPr>
          </a:p>
        </p:txBody>
      </p:sp>
      <p:sp>
        <p:nvSpPr>
          <p:cNvPr id="3" name="Slide Number Placeholder 2"/>
          <p:cNvSpPr>
            <a:spLocks noGrp="1"/>
          </p:cNvSpPr>
          <p:nvPr>
            <p:ph type="sldNum" sz="quarter" idx="12"/>
          </p:nvPr>
        </p:nvSpPr>
        <p:spPr/>
        <p:txBody>
          <a:bodyPr/>
          <a:lstStyle/>
          <a:p>
            <a:fld id="{FD2A3A10-710F-4C3A-B225-C5B5EE583B81}"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24_15ab"/>
          <p:cNvPicPr>
            <a:picLocks noChangeAspect="1" noChangeArrowheads="1"/>
          </p:cNvPicPr>
          <p:nvPr/>
        </p:nvPicPr>
        <p:blipFill>
          <a:blip r:embed="rId2" cstate="print"/>
          <a:srcRect b="6086"/>
          <a:stretch>
            <a:fillRect/>
          </a:stretch>
        </p:blipFill>
        <p:spPr bwMode="auto">
          <a:xfrm>
            <a:off x="101598" y="526594"/>
            <a:ext cx="8961120" cy="5175684"/>
          </a:xfrm>
          <a:prstGeom prst="rect">
            <a:avLst/>
          </a:prstGeom>
          <a:noFill/>
        </p:spPr>
      </p:pic>
      <p:sp>
        <p:nvSpPr>
          <p:cNvPr id="3" name="Slide Number Placeholder 2"/>
          <p:cNvSpPr>
            <a:spLocks noGrp="1"/>
          </p:cNvSpPr>
          <p:nvPr>
            <p:ph type="sldNum" sz="quarter" idx="12"/>
          </p:nvPr>
        </p:nvSpPr>
        <p:spPr/>
        <p:txBody>
          <a:bodyPr/>
          <a:lstStyle/>
          <a:p>
            <a:fld id="{FD2A3A10-710F-4C3A-B225-C5B5EE583B81}" type="slidenum">
              <a:rPr lang="en-US" smtClean="0"/>
              <a:pPr/>
              <a:t>37</a:t>
            </a:fld>
            <a:endParaRPr lang="en-US"/>
          </a:p>
        </p:txBody>
      </p:sp>
      <p:sp>
        <p:nvSpPr>
          <p:cNvPr id="4" name="TextBox 3"/>
          <p:cNvSpPr txBox="1"/>
          <p:nvPr/>
        </p:nvSpPr>
        <p:spPr>
          <a:xfrm>
            <a:off x="2914459" y="6058972"/>
            <a:ext cx="2911575" cy="369332"/>
          </a:xfrm>
          <a:prstGeom prst="rect">
            <a:avLst/>
          </a:prstGeom>
          <a:solidFill>
            <a:schemeClr val="bg1"/>
          </a:solidFill>
          <a:ln>
            <a:solidFill>
              <a:schemeClr val="tx1"/>
            </a:solidFill>
          </a:ln>
        </p:spPr>
        <p:txBody>
          <a:bodyPr wrap="square" rtlCol="0">
            <a:spAutoFit/>
          </a:bodyPr>
          <a:lstStyle/>
          <a:p>
            <a:r>
              <a:rPr lang="en-US" dirty="0" smtClean="0">
                <a:latin typeface="+mn-lt"/>
              </a:rPr>
              <a:t>Fig.23: </a:t>
            </a:r>
            <a:r>
              <a:rPr lang="en-US" dirty="0" smtClean="0">
                <a:latin typeface="+mn-lt"/>
              </a:rPr>
              <a:t>Histology of the liver.</a:t>
            </a:r>
            <a:endParaRPr lang="en-US"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sz="half" idx="1"/>
          </p:nvPr>
        </p:nvSpPr>
        <p:spPr>
          <a:xfrm>
            <a:off x="239486" y="1600201"/>
            <a:ext cx="3853546" cy="4350656"/>
          </a:xfrm>
        </p:spPr>
        <p:txBody>
          <a:bodyPr/>
          <a:lstStyle/>
          <a:p>
            <a:r>
              <a:rPr lang="en-US" sz="2400" dirty="0"/>
              <a:t>Liver receives blood </a:t>
            </a:r>
            <a:r>
              <a:rPr lang="en-US" sz="2400" dirty="0" smtClean="0"/>
              <a:t>from:</a:t>
            </a:r>
            <a:endParaRPr lang="en-US" sz="2400" dirty="0"/>
          </a:p>
          <a:p>
            <a:pPr marL="801687" lvl="1" indent="-457200" algn="just">
              <a:buSzPct val="100000"/>
              <a:buFont typeface="+mj-lt"/>
              <a:buAutoNum type="alphaLcParenR"/>
            </a:pPr>
            <a:r>
              <a:rPr lang="en-US" dirty="0"/>
              <a:t>Hepatic artery carrying oxygenated </a:t>
            </a:r>
            <a:r>
              <a:rPr lang="en-US" dirty="0" smtClean="0"/>
              <a:t>blood.</a:t>
            </a:r>
            <a:endParaRPr lang="en-US" dirty="0"/>
          </a:p>
          <a:p>
            <a:pPr marL="801687" lvl="1" indent="-457200" algn="just">
              <a:buSzPct val="100000"/>
              <a:buFont typeface="+mj-lt"/>
              <a:buAutoNum type="alphaLcParenR"/>
            </a:pPr>
            <a:r>
              <a:rPr lang="en-US" dirty="0"/>
              <a:t>Hepatic portal vein carrying deoxygenated blood with newly absorbed nutrients and possibly drugs, microbes or toxins from </a:t>
            </a:r>
            <a:r>
              <a:rPr lang="en-US" dirty="0" smtClean="0"/>
              <a:t>the alimentary tract.</a:t>
            </a:r>
            <a:endParaRPr lang="en-US" dirty="0"/>
          </a:p>
        </p:txBody>
      </p:sp>
      <p:pic>
        <p:nvPicPr>
          <p:cNvPr id="78854" name="Picture 6" descr="24_16"/>
          <p:cNvPicPr>
            <a:picLocks noChangeAspect="1" noChangeArrowheads="1"/>
          </p:cNvPicPr>
          <p:nvPr/>
        </p:nvPicPr>
        <p:blipFill>
          <a:blip r:embed="rId2" cstate="print"/>
          <a:srcRect b="5911"/>
          <a:stretch>
            <a:fillRect/>
          </a:stretch>
        </p:blipFill>
        <p:spPr bwMode="auto">
          <a:xfrm>
            <a:off x="4286392" y="1079272"/>
            <a:ext cx="4668926" cy="5162099"/>
          </a:xfrm>
          <a:prstGeom prst="rect">
            <a:avLst/>
          </a:prstGeom>
          <a:noFill/>
        </p:spPr>
      </p:pic>
      <p:sp>
        <p:nvSpPr>
          <p:cNvPr id="6" name="TextBox 5"/>
          <p:cNvSpPr txBox="1"/>
          <p:nvPr/>
        </p:nvSpPr>
        <p:spPr>
          <a:xfrm>
            <a:off x="418010" y="261255"/>
            <a:ext cx="8145420" cy="523220"/>
          </a:xfrm>
          <a:prstGeom prst="rect">
            <a:avLst/>
          </a:prstGeom>
          <a:noFill/>
        </p:spPr>
        <p:txBody>
          <a:bodyPr wrap="square" rtlCol="0">
            <a:spAutoFit/>
          </a:bodyPr>
          <a:lstStyle/>
          <a:p>
            <a:r>
              <a:rPr lang="en-US" sz="2800" u="sng" dirty="0" smtClean="0">
                <a:solidFill>
                  <a:srgbClr val="FF0000"/>
                </a:solidFill>
              </a:rPr>
              <a:t>Blood flow through the liver</a:t>
            </a:r>
            <a:endParaRPr lang="en-US" sz="2800" u="sng" dirty="0">
              <a:solidFill>
                <a:srgbClr val="FF0000"/>
              </a:solidFill>
            </a:endParaRPr>
          </a:p>
        </p:txBody>
      </p:sp>
      <p:sp>
        <p:nvSpPr>
          <p:cNvPr id="5" name="Slide Number Placeholder 4"/>
          <p:cNvSpPr>
            <a:spLocks noGrp="1"/>
          </p:cNvSpPr>
          <p:nvPr>
            <p:ph type="sldNum" sz="quarter" idx="12"/>
          </p:nvPr>
        </p:nvSpPr>
        <p:spPr/>
        <p:txBody>
          <a:bodyPr/>
          <a:lstStyle/>
          <a:p>
            <a:fld id="{13DD2A2E-E131-4E64-BA58-0DEEECB8DAA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1063182"/>
            <a:ext cx="8229600" cy="3537850"/>
          </a:xfrm>
        </p:spPr>
        <p:txBody>
          <a:bodyPr/>
          <a:lstStyle/>
          <a:p>
            <a:pPr algn="just"/>
            <a:r>
              <a:rPr lang="en-US" sz="2400" dirty="0" smtClean="0"/>
              <a:t>The gallbladder is a pear-shaped organ situated on the under surface of the liver.</a:t>
            </a:r>
          </a:p>
          <a:p>
            <a:pPr algn="just"/>
            <a:r>
              <a:rPr lang="en-US" sz="2400" dirty="0" smtClean="0"/>
              <a:t>It’s composed of 3 parts: a large </a:t>
            </a:r>
            <a:r>
              <a:rPr lang="en-US" sz="2400" dirty="0" err="1" smtClean="0"/>
              <a:t>fundus</a:t>
            </a:r>
            <a:r>
              <a:rPr lang="en-US" sz="2400" dirty="0" smtClean="0"/>
              <a:t> which protrudes from the </a:t>
            </a:r>
            <a:r>
              <a:rPr lang="en-US" sz="2400" dirty="0" err="1" smtClean="0"/>
              <a:t>anteroinferior</a:t>
            </a:r>
            <a:r>
              <a:rPr lang="en-US" sz="2400" dirty="0" smtClean="0"/>
              <a:t> margin of the liver, a body and a narrow neck (the last two are located under the liver). The neck opens into  the cystic duct. The cystic duct joins the common hepatic duct to form the common bile duct.</a:t>
            </a:r>
          </a:p>
          <a:p>
            <a:pPr algn="just"/>
            <a:r>
              <a:rPr lang="en-US" sz="2400" b="1" i="1" dirty="0" smtClean="0">
                <a:solidFill>
                  <a:srgbClr val="FF0000"/>
                </a:solidFill>
              </a:rPr>
              <a:t>Function: storage and concentration of bile and the release of bile into the small intestine when needed.</a:t>
            </a:r>
            <a:endParaRPr lang="en-US" sz="2400" b="1" i="1" dirty="0">
              <a:solidFill>
                <a:srgbClr val="FF0000"/>
              </a:solidFill>
            </a:endParaRPr>
          </a:p>
        </p:txBody>
      </p:sp>
      <p:sp>
        <p:nvSpPr>
          <p:cNvPr id="5" name="TextBox 4"/>
          <p:cNvSpPr txBox="1"/>
          <p:nvPr/>
        </p:nvSpPr>
        <p:spPr>
          <a:xfrm>
            <a:off x="418010" y="261255"/>
            <a:ext cx="8145420" cy="523220"/>
          </a:xfrm>
          <a:prstGeom prst="rect">
            <a:avLst/>
          </a:prstGeom>
          <a:noFill/>
        </p:spPr>
        <p:txBody>
          <a:bodyPr wrap="square" rtlCol="0">
            <a:spAutoFit/>
          </a:bodyPr>
          <a:lstStyle/>
          <a:p>
            <a:r>
              <a:rPr lang="en-US" sz="2800" u="sng" dirty="0" smtClean="0">
                <a:solidFill>
                  <a:srgbClr val="FF0000"/>
                </a:solidFill>
              </a:rPr>
              <a:t>The Gallbladder</a:t>
            </a:r>
            <a:endParaRPr lang="en-US" sz="2800" u="sng" dirty="0">
              <a:solidFill>
                <a:srgbClr val="FF0000"/>
              </a:solidFill>
            </a:endParaRPr>
          </a:p>
        </p:txBody>
      </p:sp>
      <p:pic>
        <p:nvPicPr>
          <p:cNvPr id="6" name="Picture 2"/>
          <p:cNvPicPr>
            <a:picLocks noChangeAspect="1" noChangeArrowheads="1"/>
          </p:cNvPicPr>
          <p:nvPr/>
        </p:nvPicPr>
        <p:blipFill>
          <a:blip r:embed="rId2" cstate="print"/>
          <a:srcRect l="26884" t="52763" r="24631" b="25603"/>
          <a:stretch>
            <a:fillRect/>
          </a:stretch>
        </p:blipFill>
        <p:spPr bwMode="auto">
          <a:xfrm>
            <a:off x="682165" y="4688101"/>
            <a:ext cx="7792745" cy="173588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D2A3A10-710F-4C3A-B225-C5B5EE583B81}"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l="53295" t="37196" r="6680" b="26402"/>
          <a:stretch>
            <a:fillRect/>
          </a:stretch>
        </p:blipFill>
        <p:spPr bwMode="auto">
          <a:xfrm>
            <a:off x="242789" y="1319348"/>
            <a:ext cx="8659824" cy="393190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D2A3A10-710F-4C3A-B225-C5B5EE583B81}"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79401" y="1560287"/>
            <a:ext cx="8305800" cy="3766456"/>
          </a:xfrm>
        </p:spPr>
        <p:txBody>
          <a:bodyPr/>
          <a:lstStyle/>
          <a:p>
            <a:pPr algn="just">
              <a:lnSpc>
                <a:spcPct val="80000"/>
              </a:lnSpc>
            </a:pPr>
            <a:r>
              <a:rPr lang="en-US" sz="2400" dirty="0" smtClean="0"/>
              <a:t>The pancreas is an elongated gland located posterior to the stomach. It has both exocrine and endocrine function.</a:t>
            </a:r>
          </a:p>
          <a:p>
            <a:pPr algn="just">
              <a:lnSpc>
                <a:spcPct val="80000"/>
              </a:lnSpc>
            </a:pPr>
            <a:endParaRPr lang="en-US" sz="2400" dirty="0" smtClean="0"/>
          </a:p>
          <a:p>
            <a:pPr algn="just">
              <a:lnSpc>
                <a:spcPct val="80000"/>
              </a:lnSpc>
            </a:pPr>
            <a:r>
              <a:rPr lang="en-US" sz="2400" dirty="0" smtClean="0"/>
              <a:t>The pancreas is formed of 4 parts: the head, the neck, the body and the tail.</a:t>
            </a:r>
          </a:p>
          <a:p>
            <a:pPr algn="just">
              <a:lnSpc>
                <a:spcPct val="80000"/>
              </a:lnSpc>
            </a:pPr>
            <a:r>
              <a:rPr lang="en-US" sz="2400" dirty="0" smtClean="0"/>
              <a:t>The </a:t>
            </a:r>
            <a:r>
              <a:rPr lang="en-US" sz="2400" b="1" dirty="0" smtClean="0"/>
              <a:t>head</a:t>
            </a:r>
            <a:r>
              <a:rPr lang="en-US" sz="2400" dirty="0" smtClean="0"/>
              <a:t> is the expanded right part of the pancreas. It’s located in the concavity of the duodenum. The head possesses a process called the </a:t>
            </a:r>
            <a:r>
              <a:rPr lang="en-US" sz="2400" b="1" dirty="0" err="1" smtClean="0"/>
              <a:t>uncinate</a:t>
            </a:r>
            <a:r>
              <a:rPr lang="en-US" sz="2400" b="1" dirty="0" smtClean="0"/>
              <a:t> process.</a:t>
            </a:r>
          </a:p>
          <a:p>
            <a:pPr algn="just">
              <a:lnSpc>
                <a:spcPct val="80000"/>
              </a:lnSpc>
            </a:pPr>
            <a:r>
              <a:rPr lang="en-US" sz="2400" dirty="0" smtClean="0"/>
              <a:t>The </a:t>
            </a:r>
            <a:r>
              <a:rPr lang="en-US" sz="2400" b="1" dirty="0" smtClean="0"/>
              <a:t>neck</a:t>
            </a:r>
            <a:r>
              <a:rPr lang="en-US" sz="2400" dirty="0" smtClean="0"/>
              <a:t> is a constricted region after the head. To its left, the </a:t>
            </a:r>
            <a:r>
              <a:rPr lang="en-US" sz="2400" b="1" dirty="0" smtClean="0"/>
              <a:t>body</a:t>
            </a:r>
            <a:r>
              <a:rPr lang="en-US" sz="2400" dirty="0" smtClean="0"/>
              <a:t> passes upwards and to the left. The </a:t>
            </a:r>
            <a:r>
              <a:rPr lang="en-US" sz="2400" b="1" dirty="0" smtClean="0"/>
              <a:t>tail</a:t>
            </a:r>
            <a:r>
              <a:rPr lang="en-US" sz="2400" dirty="0" smtClean="0"/>
              <a:t> is the left tapering end of the pancreas that’s related to the spleen.</a:t>
            </a:r>
            <a:endParaRPr lang="en-US" sz="2400" dirty="0"/>
          </a:p>
        </p:txBody>
      </p:sp>
      <p:sp>
        <p:nvSpPr>
          <p:cNvPr id="5" name="TextBox 4"/>
          <p:cNvSpPr txBox="1"/>
          <p:nvPr/>
        </p:nvSpPr>
        <p:spPr>
          <a:xfrm>
            <a:off x="418010" y="261255"/>
            <a:ext cx="6361612" cy="584775"/>
          </a:xfrm>
          <a:prstGeom prst="rect">
            <a:avLst/>
          </a:prstGeom>
          <a:noFill/>
        </p:spPr>
        <p:txBody>
          <a:bodyPr wrap="square" rtlCol="0">
            <a:spAutoFit/>
          </a:bodyPr>
          <a:lstStyle/>
          <a:p>
            <a:r>
              <a:rPr lang="en-US" sz="3200" b="1" u="sng" dirty="0" smtClean="0">
                <a:solidFill>
                  <a:srgbClr val="FF0000"/>
                </a:solidFill>
              </a:rPr>
              <a:t>The Pancreas</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047" y="325755"/>
            <a:ext cx="8306753" cy="5917883"/>
          </a:xfrm>
          <a:prstGeom prst="rect">
            <a:avLst/>
          </a:prstGeom>
        </p:spPr>
      </p:pic>
      <p:sp>
        <p:nvSpPr>
          <p:cNvPr id="3" name="Slide Number Placeholder 2"/>
          <p:cNvSpPr>
            <a:spLocks noGrp="1"/>
          </p:cNvSpPr>
          <p:nvPr>
            <p:ph type="sldNum" sz="quarter" idx="12"/>
          </p:nvPr>
        </p:nvSpPr>
        <p:spPr/>
        <p:txBody>
          <a:bodyPr/>
          <a:lstStyle/>
          <a:p>
            <a:fld id="{FD2A3A10-710F-4C3A-B225-C5B5EE583B81}" type="slidenum">
              <a:rPr lang="en-US" smtClean="0"/>
              <a:pPr/>
              <a:t>41</a:t>
            </a:fld>
            <a:endParaRPr lang="en-US"/>
          </a:p>
        </p:txBody>
      </p:sp>
      <p:sp>
        <p:nvSpPr>
          <p:cNvPr id="4" name="TextBox 3"/>
          <p:cNvSpPr txBox="1"/>
          <p:nvPr/>
        </p:nvSpPr>
        <p:spPr>
          <a:xfrm>
            <a:off x="3449927" y="6243638"/>
            <a:ext cx="2166992" cy="369332"/>
          </a:xfrm>
          <a:prstGeom prst="rect">
            <a:avLst/>
          </a:prstGeom>
          <a:solidFill>
            <a:schemeClr val="bg1"/>
          </a:solidFill>
          <a:ln>
            <a:solidFill>
              <a:schemeClr val="tx1"/>
            </a:solidFill>
          </a:ln>
        </p:spPr>
        <p:txBody>
          <a:bodyPr wrap="square" rtlCol="0">
            <a:spAutoFit/>
          </a:bodyPr>
          <a:lstStyle/>
          <a:p>
            <a:r>
              <a:rPr lang="en-US" dirty="0" smtClean="0">
                <a:latin typeface="+mn-lt"/>
              </a:rPr>
              <a:t>Fig.24: </a:t>
            </a:r>
            <a:r>
              <a:rPr lang="en-US" dirty="0" smtClean="0">
                <a:latin typeface="+mn-lt"/>
              </a:rPr>
              <a:t>The pancreas.</a:t>
            </a:r>
            <a:endParaRPr lang="en-US"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057" y="830157"/>
            <a:ext cx="7997371" cy="1791260"/>
          </a:xfrm>
          <a:prstGeom prst="rect">
            <a:avLst/>
          </a:prstGeom>
        </p:spPr>
        <p:txBody>
          <a:bodyPr wrap="square">
            <a:spAutoFit/>
          </a:bodyPr>
          <a:lstStyle/>
          <a:p>
            <a:pPr marL="342900" lvl="0" indent="-342900">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Histology</a:t>
            </a:r>
          </a:p>
          <a:p>
            <a:pPr marL="669925" lvl="1" indent="-325438">
              <a:lnSpc>
                <a:spcPct val="80000"/>
              </a:lnSpc>
              <a:spcBef>
                <a:spcPct val="20000"/>
              </a:spcBef>
              <a:buClr>
                <a:srgbClr val="999933"/>
              </a:buClr>
              <a:buSzPct val="60000"/>
              <a:buFont typeface="Wingdings" pitchFamily="20" charset="2"/>
              <a:buChar char="q"/>
            </a:pPr>
            <a:r>
              <a:rPr lang="en-US" sz="2400" kern="0" dirty="0" smtClean="0">
                <a:solidFill>
                  <a:srgbClr val="000000"/>
                </a:solidFill>
                <a:latin typeface="Times New Roman"/>
              </a:rPr>
              <a:t>99% of cells are acini:</a:t>
            </a:r>
          </a:p>
          <a:p>
            <a:pPr marL="1022350" lvl="2" indent="-350838">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Exocrine.</a:t>
            </a:r>
          </a:p>
          <a:p>
            <a:pPr marL="1022350" lvl="2" indent="-350838">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Secrete pancreatic juice – mixture of fluid and digestive enzymes.</a:t>
            </a:r>
          </a:p>
        </p:txBody>
      </p:sp>
      <p:pic>
        <p:nvPicPr>
          <p:cNvPr id="5" name="Picture 7" descr="VG795"/>
          <p:cNvPicPr>
            <a:picLocks noChangeAspect="1" noChangeArrowheads="1"/>
          </p:cNvPicPr>
          <p:nvPr/>
        </p:nvPicPr>
        <p:blipFill>
          <a:blip r:embed="rId2" cstate="print"/>
          <a:srcRect l="13297" r="4343" b="4827"/>
          <a:stretch>
            <a:fillRect/>
          </a:stretch>
        </p:blipFill>
        <p:spPr bwMode="auto">
          <a:xfrm>
            <a:off x="4688114" y="2581052"/>
            <a:ext cx="4455886" cy="3863295"/>
          </a:xfrm>
          <a:prstGeom prst="rect">
            <a:avLst/>
          </a:prstGeom>
          <a:noFill/>
        </p:spPr>
      </p:pic>
      <p:sp>
        <p:nvSpPr>
          <p:cNvPr id="6" name="Rectangle 5"/>
          <p:cNvSpPr/>
          <p:nvPr/>
        </p:nvSpPr>
        <p:spPr>
          <a:xfrm>
            <a:off x="326571" y="3116667"/>
            <a:ext cx="4274458" cy="2012859"/>
          </a:xfrm>
          <a:prstGeom prst="rect">
            <a:avLst/>
          </a:prstGeom>
        </p:spPr>
        <p:txBody>
          <a:bodyPr wrap="square">
            <a:spAutoFit/>
          </a:bodyPr>
          <a:lstStyle/>
          <a:p>
            <a:pPr marL="669925" lvl="1" indent="-325438">
              <a:lnSpc>
                <a:spcPct val="80000"/>
              </a:lnSpc>
              <a:spcBef>
                <a:spcPct val="20000"/>
              </a:spcBef>
              <a:buClr>
                <a:srgbClr val="999933"/>
              </a:buClr>
              <a:buSzPct val="60000"/>
              <a:buFont typeface="Wingdings" pitchFamily="20" charset="2"/>
              <a:buChar char="q"/>
            </a:pPr>
            <a:r>
              <a:rPr lang="en-US" sz="2400" kern="0" dirty="0" smtClean="0">
                <a:solidFill>
                  <a:srgbClr val="000000"/>
                </a:solidFill>
                <a:latin typeface="Times New Roman"/>
              </a:rPr>
              <a:t>1% of cells are pancreatic islets (islets of </a:t>
            </a:r>
            <a:r>
              <a:rPr lang="en-US" sz="2400" kern="0" dirty="0" err="1" smtClean="0">
                <a:solidFill>
                  <a:srgbClr val="000000"/>
                </a:solidFill>
                <a:latin typeface="Times New Roman"/>
              </a:rPr>
              <a:t>Langerhans</a:t>
            </a:r>
            <a:r>
              <a:rPr lang="en-US" sz="2400" kern="0" dirty="0" smtClean="0">
                <a:solidFill>
                  <a:srgbClr val="000000"/>
                </a:solidFill>
                <a:latin typeface="Times New Roman"/>
              </a:rPr>
              <a:t>)</a:t>
            </a:r>
          </a:p>
          <a:p>
            <a:pPr marL="1022350" lvl="2" indent="-350838">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Endocrine.</a:t>
            </a:r>
          </a:p>
          <a:p>
            <a:pPr marL="1022350" lvl="2" indent="-350838">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Secrete hormones like glucagon, insulin and others.</a:t>
            </a:r>
          </a:p>
        </p:txBody>
      </p:sp>
      <p:sp>
        <p:nvSpPr>
          <p:cNvPr id="7" name="Slide Number Placeholder 6"/>
          <p:cNvSpPr>
            <a:spLocks noGrp="1"/>
          </p:cNvSpPr>
          <p:nvPr>
            <p:ph type="sldNum" sz="quarter" idx="12"/>
          </p:nvPr>
        </p:nvSpPr>
        <p:spPr/>
        <p:txBody>
          <a:bodyPr/>
          <a:lstStyle/>
          <a:p>
            <a:fld id="{FD2A3A10-710F-4C3A-B225-C5B5EE583B81}" type="slidenum">
              <a:rPr lang="en-US" smtClean="0"/>
              <a:pPr/>
              <a:t>42</a:t>
            </a:fld>
            <a:endParaRPr lang="en-US"/>
          </a:p>
        </p:txBody>
      </p:sp>
      <p:sp>
        <p:nvSpPr>
          <p:cNvPr id="8" name="TextBox 7"/>
          <p:cNvSpPr txBox="1"/>
          <p:nvPr/>
        </p:nvSpPr>
        <p:spPr>
          <a:xfrm>
            <a:off x="1243875" y="6058972"/>
            <a:ext cx="3357154" cy="369332"/>
          </a:xfrm>
          <a:prstGeom prst="rect">
            <a:avLst/>
          </a:prstGeom>
          <a:solidFill>
            <a:schemeClr val="bg1"/>
          </a:solidFill>
          <a:ln>
            <a:solidFill>
              <a:schemeClr val="tx1"/>
            </a:solidFill>
          </a:ln>
        </p:spPr>
        <p:txBody>
          <a:bodyPr wrap="square" rtlCol="0">
            <a:spAutoFit/>
          </a:bodyPr>
          <a:lstStyle/>
          <a:p>
            <a:r>
              <a:rPr lang="en-US" dirty="0" smtClean="0">
                <a:latin typeface="+mn-lt"/>
              </a:rPr>
              <a:t>Fig.25: </a:t>
            </a:r>
            <a:r>
              <a:rPr lang="en-US" dirty="0" smtClean="0">
                <a:latin typeface="+mn-lt"/>
              </a:rPr>
              <a:t>Histology of the pancreas.</a:t>
            </a:r>
            <a:endParaRPr lang="en-US"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980" y="934771"/>
            <a:ext cx="4572000" cy="4967514"/>
          </a:xfrm>
          <a:prstGeom prst="rect">
            <a:avLst/>
          </a:prstGeom>
        </p:spPr>
        <p:txBody>
          <a:bodyPr>
            <a:spAutoFit/>
          </a:bodyPr>
          <a:lstStyle/>
          <a:p>
            <a:pPr marL="342900" lvl="0" indent="-342900" algn="just">
              <a:lnSpc>
                <a:spcPct val="80000"/>
              </a:lnSpc>
              <a:spcBef>
                <a:spcPct val="20000"/>
              </a:spcBef>
              <a:buClr>
                <a:srgbClr val="808080"/>
              </a:buClr>
              <a:buSzPct val="65000"/>
              <a:buFont typeface="Wingdings" pitchFamily="20" charset="2"/>
              <a:buChar char="n"/>
            </a:pPr>
            <a:r>
              <a:rPr lang="en-US" sz="2400" kern="0" dirty="0" smtClean="0">
                <a:solidFill>
                  <a:srgbClr val="000000"/>
                </a:solidFill>
                <a:latin typeface="Times New Roman"/>
              </a:rPr>
              <a:t>Pancreatic juice secreted into the main and accessory pancreatic ducts and then pass to the small intestine:</a:t>
            </a:r>
          </a:p>
          <a:p>
            <a:pPr marL="669925" lvl="1" indent="-325438" algn="just">
              <a:lnSpc>
                <a:spcPct val="80000"/>
              </a:lnSpc>
              <a:spcBef>
                <a:spcPct val="20000"/>
              </a:spcBef>
              <a:buClr>
                <a:srgbClr val="999933"/>
              </a:buClr>
              <a:buSzPct val="60000"/>
              <a:buFont typeface="Wingdings" pitchFamily="20" charset="2"/>
              <a:buChar char="q"/>
            </a:pPr>
            <a:r>
              <a:rPr lang="en-US" sz="2400" kern="0" dirty="0" smtClean="0">
                <a:solidFill>
                  <a:srgbClr val="000000"/>
                </a:solidFill>
                <a:latin typeface="Times New Roman"/>
              </a:rPr>
              <a:t>The main pancreatic duct joins the common bile duct to form the </a:t>
            </a:r>
            <a:r>
              <a:rPr lang="en-US" sz="2400" kern="0" dirty="0" err="1" smtClean="0">
                <a:solidFill>
                  <a:srgbClr val="000000"/>
                </a:solidFill>
                <a:latin typeface="Times New Roman"/>
              </a:rPr>
              <a:t>hepatopancreatic</a:t>
            </a:r>
            <a:r>
              <a:rPr lang="en-US" sz="2400" kern="0" dirty="0" smtClean="0">
                <a:solidFill>
                  <a:srgbClr val="000000"/>
                </a:solidFill>
                <a:latin typeface="Times New Roman"/>
              </a:rPr>
              <a:t> </a:t>
            </a:r>
            <a:r>
              <a:rPr lang="en-US" sz="2400" kern="0" dirty="0" err="1" smtClean="0">
                <a:solidFill>
                  <a:srgbClr val="000000"/>
                </a:solidFill>
                <a:latin typeface="Times New Roman"/>
              </a:rPr>
              <a:t>ampulla</a:t>
            </a:r>
            <a:r>
              <a:rPr lang="en-US" sz="2400" kern="0" dirty="0" smtClean="0">
                <a:solidFill>
                  <a:srgbClr val="000000"/>
                </a:solidFill>
                <a:latin typeface="Times New Roman"/>
              </a:rPr>
              <a:t> (of </a:t>
            </a:r>
            <a:r>
              <a:rPr lang="en-US" sz="2400" kern="0" dirty="0" err="1" smtClean="0">
                <a:solidFill>
                  <a:srgbClr val="000000"/>
                </a:solidFill>
                <a:latin typeface="Times New Roman"/>
              </a:rPr>
              <a:t>Vater</a:t>
            </a:r>
            <a:r>
              <a:rPr lang="en-US" sz="2400" kern="0" dirty="0" smtClean="0">
                <a:solidFill>
                  <a:srgbClr val="000000"/>
                </a:solidFill>
                <a:latin typeface="Times New Roman"/>
              </a:rPr>
              <a:t>). This opens into the duodenum at the major duodenal papilla which’s guarded by the sphincter of </a:t>
            </a:r>
            <a:r>
              <a:rPr lang="en-US" sz="2400" kern="0" dirty="0" err="1" smtClean="0">
                <a:solidFill>
                  <a:srgbClr val="000000"/>
                </a:solidFill>
                <a:latin typeface="Times New Roman"/>
              </a:rPr>
              <a:t>Oddi</a:t>
            </a:r>
            <a:r>
              <a:rPr lang="en-US" sz="2400" kern="0" dirty="0" smtClean="0">
                <a:solidFill>
                  <a:srgbClr val="000000"/>
                </a:solidFill>
                <a:latin typeface="Times New Roman"/>
              </a:rPr>
              <a:t>.</a:t>
            </a:r>
          </a:p>
          <a:p>
            <a:pPr marL="669925" lvl="1" indent="-325438" algn="just">
              <a:lnSpc>
                <a:spcPct val="80000"/>
              </a:lnSpc>
              <a:spcBef>
                <a:spcPct val="20000"/>
              </a:spcBef>
              <a:buClr>
                <a:srgbClr val="999933"/>
              </a:buClr>
              <a:buSzPct val="60000"/>
              <a:buFont typeface="Wingdings" pitchFamily="20" charset="2"/>
              <a:buChar char="q"/>
            </a:pPr>
            <a:r>
              <a:rPr lang="en-US" sz="2400" kern="0" dirty="0" smtClean="0">
                <a:solidFill>
                  <a:srgbClr val="000000"/>
                </a:solidFill>
                <a:latin typeface="Times New Roman"/>
              </a:rPr>
              <a:t>The accessory pancreatic duct opens into the minor duodenal papilla superior to the major duodenal papilla.</a:t>
            </a:r>
          </a:p>
        </p:txBody>
      </p:sp>
      <p:pic>
        <p:nvPicPr>
          <p:cNvPr id="5" name="Picture 2"/>
          <p:cNvPicPr>
            <a:picLocks noChangeAspect="1" noChangeArrowheads="1"/>
          </p:cNvPicPr>
          <p:nvPr/>
        </p:nvPicPr>
        <p:blipFill rotWithShape="1">
          <a:blip r:embed="rId2" cstate="print"/>
          <a:srcRect l="67034" t="28777" r="5848" b="9408"/>
          <a:stretch/>
        </p:blipFill>
        <p:spPr bwMode="auto">
          <a:xfrm>
            <a:off x="4990110" y="683616"/>
            <a:ext cx="4023264" cy="457840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D2A3A10-710F-4C3A-B225-C5B5EE583B81}" type="slidenum">
              <a:rPr lang="en-US" smtClean="0"/>
              <a:pPr/>
              <a:t>43</a:t>
            </a:fld>
            <a:endParaRPr lang="en-US"/>
          </a:p>
        </p:txBody>
      </p:sp>
      <p:sp>
        <p:nvSpPr>
          <p:cNvPr id="7" name="TextBox 6"/>
          <p:cNvSpPr txBox="1"/>
          <p:nvPr/>
        </p:nvSpPr>
        <p:spPr>
          <a:xfrm>
            <a:off x="5762165" y="5313869"/>
            <a:ext cx="2924635" cy="646331"/>
          </a:xfrm>
          <a:prstGeom prst="rect">
            <a:avLst/>
          </a:prstGeom>
          <a:solidFill>
            <a:schemeClr val="bg1"/>
          </a:solidFill>
          <a:ln>
            <a:solidFill>
              <a:schemeClr val="tx1"/>
            </a:solidFill>
          </a:ln>
        </p:spPr>
        <p:txBody>
          <a:bodyPr wrap="square" rtlCol="0">
            <a:spAutoFit/>
          </a:bodyPr>
          <a:lstStyle/>
          <a:p>
            <a:r>
              <a:rPr lang="en-US" dirty="0" smtClean="0">
                <a:latin typeface="+mn-lt"/>
              </a:rPr>
              <a:t>Fig.26: </a:t>
            </a:r>
            <a:r>
              <a:rPr lang="en-US" kern="0" dirty="0" smtClean="0">
                <a:solidFill>
                  <a:srgbClr val="000000"/>
                </a:solidFill>
                <a:latin typeface="Times New Roman"/>
              </a:rPr>
              <a:t>The </a:t>
            </a:r>
            <a:r>
              <a:rPr lang="en-US" kern="0" dirty="0" err="1">
                <a:solidFill>
                  <a:srgbClr val="000000"/>
                </a:solidFill>
                <a:latin typeface="Times New Roman"/>
              </a:rPr>
              <a:t>hepatopancreatic</a:t>
            </a:r>
            <a:r>
              <a:rPr lang="en-US" kern="0" dirty="0">
                <a:solidFill>
                  <a:srgbClr val="000000"/>
                </a:solidFill>
                <a:latin typeface="Times New Roman"/>
              </a:rPr>
              <a:t> </a:t>
            </a:r>
            <a:r>
              <a:rPr lang="en-US" kern="0" dirty="0" smtClean="0">
                <a:solidFill>
                  <a:srgbClr val="000000"/>
                </a:solidFill>
                <a:latin typeface="Times New Roman"/>
              </a:rPr>
              <a:t>ampulla</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39932" y="1008017"/>
            <a:ext cx="8081553" cy="5061857"/>
          </a:xfrm>
        </p:spPr>
        <p:txBody>
          <a:bodyPr/>
          <a:lstStyle/>
          <a:p>
            <a:pPr marL="609600" indent="-609600" algn="just">
              <a:lnSpc>
                <a:spcPct val="80000"/>
              </a:lnSpc>
            </a:pPr>
            <a:r>
              <a:rPr lang="en-US" sz="2400" dirty="0"/>
              <a:t>Wall of </a:t>
            </a:r>
            <a:r>
              <a:rPr lang="en-US" sz="2400" dirty="0" smtClean="0"/>
              <a:t>the alimentary canal from esophagus </a:t>
            </a:r>
            <a:r>
              <a:rPr lang="en-US" sz="2400" dirty="0"/>
              <a:t>to anal canal has same basic 4 </a:t>
            </a:r>
            <a:r>
              <a:rPr lang="en-US" sz="2400" dirty="0" smtClean="0"/>
              <a:t>layers.</a:t>
            </a:r>
          </a:p>
          <a:p>
            <a:pPr marL="609600" indent="-609600" algn="just">
              <a:lnSpc>
                <a:spcPct val="80000"/>
              </a:lnSpc>
            </a:pPr>
            <a:r>
              <a:rPr lang="en-US" sz="2400" dirty="0" smtClean="0"/>
              <a:t>Some difference are present in the different organs.</a:t>
            </a:r>
          </a:p>
          <a:p>
            <a:pPr marL="609600" indent="-609600" algn="just">
              <a:lnSpc>
                <a:spcPct val="80000"/>
              </a:lnSpc>
            </a:pPr>
            <a:endParaRPr lang="en-US" sz="2400" dirty="0"/>
          </a:p>
          <a:p>
            <a:pPr marL="609600" indent="-609600" algn="just">
              <a:lnSpc>
                <a:spcPct val="80000"/>
              </a:lnSpc>
              <a:buClr>
                <a:schemeClr val="tx1"/>
              </a:buClr>
              <a:buSzPct val="100000"/>
              <a:buFont typeface="+mj-lt"/>
              <a:buAutoNum type="arabicPeriod"/>
            </a:pPr>
            <a:r>
              <a:rPr lang="en-US" sz="2400" b="1" u="sng" dirty="0"/>
              <a:t>Mucosa</a:t>
            </a:r>
            <a:r>
              <a:rPr lang="en-US" sz="2400" dirty="0"/>
              <a:t> – inner lining</a:t>
            </a:r>
          </a:p>
          <a:p>
            <a:pPr marL="990600" lvl="1" indent="-533400" algn="just">
              <a:lnSpc>
                <a:spcPct val="80000"/>
              </a:lnSpc>
            </a:pPr>
            <a:r>
              <a:rPr lang="en-US" sz="2400" dirty="0" smtClean="0"/>
              <a:t>Epithelium - </a:t>
            </a:r>
            <a:r>
              <a:rPr lang="en-US" sz="2400" dirty="0"/>
              <a:t>protection, secretion, absorption</a:t>
            </a:r>
          </a:p>
          <a:p>
            <a:pPr marL="990600" lvl="1" indent="-533400" algn="just">
              <a:lnSpc>
                <a:spcPct val="80000"/>
              </a:lnSpc>
            </a:pPr>
            <a:r>
              <a:rPr lang="en-US" sz="2400" dirty="0"/>
              <a:t>Lamina </a:t>
            </a:r>
            <a:r>
              <a:rPr lang="en-US" sz="2400" dirty="0" err="1"/>
              <a:t>propria</a:t>
            </a:r>
            <a:r>
              <a:rPr lang="en-US" sz="2400" dirty="0"/>
              <a:t> – connective tissue with blood and lymphatic vessels and </a:t>
            </a:r>
            <a:r>
              <a:rPr lang="en-US" sz="2400" dirty="0" smtClean="0"/>
              <a:t>lymphatic tissue. </a:t>
            </a:r>
          </a:p>
          <a:p>
            <a:pPr marL="990600" lvl="1" indent="-533400" algn="just">
              <a:lnSpc>
                <a:spcPct val="80000"/>
              </a:lnSpc>
            </a:pPr>
            <a:r>
              <a:rPr lang="en-US" sz="2400" dirty="0" err="1" smtClean="0"/>
              <a:t>Muscularis</a:t>
            </a:r>
            <a:r>
              <a:rPr lang="en-US" sz="2400" dirty="0" smtClean="0"/>
              <a:t> mucosae – thin layer of smooth muscle.</a:t>
            </a:r>
          </a:p>
          <a:p>
            <a:pPr marL="990600" lvl="1" indent="-533400" algn="just">
              <a:lnSpc>
                <a:spcPct val="80000"/>
              </a:lnSpc>
            </a:pPr>
            <a:endParaRPr lang="en-US" sz="2400" dirty="0" smtClean="0"/>
          </a:p>
          <a:p>
            <a:pPr marL="609600" indent="-609600" algn="just">
              <a:lnSpc>
                <a:spcPct val="80000"/>
              </a:lnSpc>
              <a:buClr>
                <a:schemeClr val="tx1"/>
              </a:buClr>
              <a:buSzPct val="100000"/>
              <a:buFontTx/>
              <a:buAutoNum type="arabicPeriod"/>
            </a:pPr>
            <a:r>
              <a:rPr lang="en-US" sz="2400" b="1" u="sng" dirty="0" err="1" smtClean="0"/>
              <a:t>Submucosa</a:t>
            </a:r>
            <a:endParaRPr lang="en-US" sz="2400" b="1" u="sng" dirty="0"/>
          </a:p>
          <a:p>
            <a:pPr marL="990600" lvl="1" indent="-533400" algn="just">
              <a:lnSpc>
                <a:spcPct val="80000"/>
              </a:lnSpc>
            </a:pPr>
            <a:r>
              <a:rPr lang="en-US" sz="2400" dirty="0"/>
              <a:t>Connective tissue binding mucosa to </a:t>
            </a:r>
            <a:r>
              <a:rPr lang="en-US" sz="2400" dirty="0" err="1" smtClean="0"/>
              <a:t>muscularis</a:t>
            </a:r>
            <a:r>
              <a:rPr lang="en-US" sz="2400" dirty="0" smtClean="0"/>
              <a:t>.</a:t>
            </a:r>
            <a:endParaRPr lang="en-US" sz="2400" dirty="0"/>
          </a:p>
          <a:p>
            <a:pPr marL="990600" lvl="1" indent="-533400" algn="just">
              <a:lnSpc>
                <a:spcPct val="80000"/>
              </a:lnSpc>
            </a:pPr>
            <a:r>
              <a:rPr lang="en-US" sz="2400" dirty="0"/>
              <a:t>Contains many blood and lymphatic </a:t>
            </a:r>
            <a:r>
              <a:rPr lang="en-US" sz="2400" dirty="0" smtClean="0"/>
              <a:t>vessels.</a:t>
            </a:r>
            <a:endParaRPr lang="en-US" sz="2400" dirty="0"/>
          </a:p>
          <a:p>
            <a:pPr marL="990600" lvl="1" indent="-533400" algn="just">
              <a:lnSpc>
                <a:spcPct val="80000"/>
              </a:lnSpc>
            </a:pPr>
            <a:r>
              <a:rPr lang="en-US" sz="2400" dirty="0"/>
              <a:t>Submucosal </a:t>
            </a:r>
            <a:r>
              <a:rPr lang="en-US" sz="2400" dirty="0" smtClean="0"/>
              <a:t>plexus of nerves.</a:t>
            </a:r>
            <a:endParaRPr lang="en-US" sz="2400" dirty="0"/>
          </a:p>
        </p:txBody>
      </p:sp>
      <p:sp>
        <p:nvSpPr>
          <p:cNvPr id="7" name="TextBox 6"/>
          <p:cNvSpPr txBox="1"/>
          <p:nvPr/>
        </p:nvSpPr>
        <p:spPr>
          <a:xfrm>
            <a:off x="418010" y="261255"/>
            <a:ext cx="7628710" cy="584775"/>
          </a:xfrm>
          <a:prstGeom prst="rect">
            <a:avLst/>
          </a:prstGeom>
          <a:noFill/>
        </p:spPr>
        <p:txBody>
          <a:bodyPr wrap="square" rtlCol="0">
            <a:spAutoFit/>
          </a:bodyPr>
          <a:lstStyle/>
          <a:p>
            <a:r>
              <a:rPr lang="en-US" sz="3200" b="1" u="sng" dirty="0" smtClean="0">
                <a:solidFill>
                  <a:srgbClr val="FF0000"/>
                </a:solidFill>
              </a:rPr>
              <a:t>Wall of the Gastrointestinal Tract</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FD2A3A10-710F-4C3A-B225-C5B5EE583B8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19613" y="357775"/>
            <a:ext cx="8229600" cy="5977710"/>
          </a:xfrm>
        </p:spPr>
        <p:txBody>
          <a:bodyPr/>
          <a:lstStyle/>
          <a:p>
            <a:pPr marL="533400" indent="-533400" algn="just">
              <a:spcBef>
                <a:spcPts val="0"/>
              </a:spcBef>
              <a:buClr>
                <a:schemeClr val="tx1"/>
              </a:buClr>
              <a:buSzPct val="100000"/>
              <a:buFontTx/>
              <a:buAutoNum type="arabicPeriod" startAt="3"/>
            </a:pPr>
            <a:r>
              <a:rPr lang="en-US" sz="2200" b="1" u="sng" dirty="0" err="1"/>
              <a:t>Muscularis</a:t>
            </a:r>
            <a:endParaRPr lang="en-US" sz="2200" b="1" u="sng" dirty="0"/>
          </a:p>
          <a:p>
            <a:pPr marL="914400" lvl="1" indent="-457200" algn="just">
              <a:spcBef>
                <a:spcPts val="0"/>
              </a:spcBef>
            </a:pPr>
            <a:r>
              <a:rPr lang="en-US" sz="2200" dirty="0"/>
              <a:t>Voluntary skeletal muscle found in mouth, pharynx, upper 2/3 of esophagus, and anal </a:t>
            </a:r>
            <a:r>
              <a:rPr lang="en-US" sz="2200" dirty="0" smtClean="0"/>
              <a:t>sphincter. Involuntary </a:t>
            </a:r>
            <a:r>
              <a:rPr lang="en-US" sz="2200" dirty="0"/>
              <a:t>smooth muscle </a:t>
            </a:r>
            <a:r>
              <a:rPr lang="en-US" sz="2200" dirty="0" smtClean="0"/>
              <a:t>elsewhere.</a:t>
            </a:r>
            <a:endParaRPr lang="en-US" sz="2200" dirty="0"/>
          </a:p>
          <a:p>
            <a:pPr marL="942975" lvl="1" indent="-381000" algn="just">
              <a:spcBef>
                <a:spcPts val="0"/>
              </a:spcBef>
            </a:pPr>
            <a:r>
              <a:rPr lang="en-US" sz="2200" dirty="0"/>
              <a:t>Arranged in </a:t>
            </a:r>
            <a:r>
              <a:rPr lang="en-US" sz="2200" dirty="0" smtClean="0"/>
              <a:t>layers (usually 2).</a:t>
            </a:r>
            <a:endParaRPr lang="en-US" sz="2200" dirty="0"/>
          </a:p>
          <a:p>
            <a:pPr marL="942975" lvl="1" indent="-381000" algn="just">
              <a:spcBef>
                <a:spcPts val="0"/>
              </a:spcBef>
            </a:pPr>
            <a:r>
              <a:rPr lang="en-US" sz="2200" dirty="0" smtClean="0"/>
              <a:t>Contains the myenteric </a:t>
            </a:r>
            <a:r>
              <a:rPr lang="en-US" sz="2200" dirty="0"/>
              <a:t>plexus between muscle </a:t>
            </a:r>
            <a:r>
              <a:rPr lang="en-US" sz="2200" dirty="0" smtClean="0"/>
              <a:t>layers.</a:t>
            </a:r>
          </a:p>
          <a:p>
            <a:pPr marL="942975" lvl="1" indent="-381000" algn="just">
              <a:spcBef>
                <a:spcPts val="0"/>
              </a:spcBef>
            </a:pPr>
            <a:r>
              <a:rPr lang="en-US" sz="2200" dirty="0" smtClean="0"/>
              <a:t>The submucosal and myenteric plexuses form the enteric nervous system.</a:t>
            </a:r>
          </a:p>
          <a:p>
            <a:pPr marL="942975" lvl="1" indent="-381000" algn="just">
              <a:spcBef>
                <a:spcPts val="0"/>
              </a:spcBef>
            </a:pPr>
            <a:endParaRPr lang="en-US" sz="2200" dirty="0"/>
          </a:p>
          <a:p>
            <a:pPr marL="533400" indent="-533400" algn="just">
              <a:spcBef>
                <a:spcPts val="0"/>
              </a:spcBef>
              <a:buClr>
                <a:schemeClr val="tx1"/>
              </a:buClr>
              <a:buSzPct val="100000"/>
              <a:buFontTx/>
              <a:buAutoNum type="arabicPeriod" startAt="3"/>
            </a:pPr>
            <a:r>
              <a:rPr lang="en-US" sz="2200" b="1" u="sng" dirty="0" smtClean="0"/>
              <a:t>Serosa</a:t>
            </a:r>
            <a:endParaRPr lang="en-US" sz="2200" b="1" u="sng" dirty="0"/>
          </a:p>
          <a:p>
            <a:pPr marL="914400" lvl="1" indent="-457200" algn="just">
              <a:spcBef>
                <a:spcPts val="0"/>
              </a:spcBef>
            </a:pPr>
            <a:r>
              <a:rPr lang="en-US" sz="2200" dirty="0"/>
              <a:t>Outermost covering of organs suspended in </a:t>
            </a:r>
            <a:r>
              <a:rPr lang="en-US" sz="2200" dirty="0" err="1"/>
              <a:t>abdominopelvic</a:t>
            </a:r>
            <a:r>
              <a:rPr lang="en-US" sz="2200" dirty="0"/>
              <a:t> </a:t>
            </a:r>
            <a:r>
              <a:rPr lang="en-US" sz="2200" dirty="0" smtClean="0"/>
              <a:t>cavity. Formed of connective tissue and epithelium.</a:t>
            </a:r>
            <a:endParaRPr lang="en-US" sz="2200" dirty="0"/>
          </a:p>
          <a:p>
            <a:pPr marL="914400" lvl="1" indent="-457200" algn="just">
              <a:spcBef>
                <a:spcPts val="0"/>
              </a:spcBef>
            </a:pPr>
            <a:r>
              <a:rPr lang="en-US" sz="2200" dirty="0"/>
              <a:t>Also called visceral </a:t>
            </a:r>
            <a:r>
              <a:rPr lang="en-US" sz="2200" dirty="0" smtClean="0"/>
              <a:t>peritoneum.</a:t>
            </a:r>
            <a:endParaRPr lang="en-US" sz="2200" dirty="0"/>
          </a:p>
          <a:p>
            <a:pPr marL="914400" lvl="1" indent="-457200" algn="just">
              <a:spcBef>
                <a:spcPts val="0"/>
              </a:spcBef>
            </a:pPr>
            <a:r>
              <a:rPr lang="en-US" sz="2200" dirty="0" smtClean="0"/>
              <a:t>Parts of GI tract not covered by peritoneum lack </a:t>
            </a:r>
            <a:r>
              <a:rPr lang="en-US" sz="2200" dirty="0" err="1"/>
              <a:t>serosa</a:t>
            </a:r>
            <a:r>
              <a:rPr lang="en-US" sz="2200" dirty="0"/>
              <a:t> – has </a:t>
            </a:r>
            <a:r>
              <a:rPr lang="en-US" sz="2200" dirty="0" smtClean="0"/>
              <a:t>adventitia. Example: esophagus, parts of duodenum, ascending and descending colon. Adventitia is formed of connective tissue only</a:t>
            </a:r>
            <a:endParaRPr lang="en-US" sz="2200" dirty="0"/>
          </a:p>
        </p:txBody>
      </p:sp>
      <p:sp>
        <p:nvSpPr>
          <p:cNvPr id="3" name="Slide Number Placeholder 2"/>
          <p:cNvSpPr>
            <a:spLocks noGrp="1"/>
          </p:cNvSpPr>
          <p:nvPr>
            <p:ph type="sldNum" sz="quarter" idx="12"/>
          </p:nvPr>
        </p:nvSpPr>
        <p:spPr/>
        <p:txBody>
          <a:bodyPr/>
          <a:lstStyle/>
          <a:p>
            <a:fld id="{FD2A3A10-710F-4C3A-B225-C5B5EE583B8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24_02"/>
          <p:cNvPicPr>
            <a:picLocks noChangeAspect="1" noChangeArrowheads="1"/>
          </p:cNvPicPr>
          <p:nvPr/>
        </p:nvPicPr>
        <p:blipFill>
          <a:blip r:embed="rId2" cstate="print"/>
          <a:srcRect b="5010"/>
          <a:stretch>
            <a:fillRect/>
          </a:stretch>
        </p:blipFill>
        <p:spPr bwMode="auto">
          <a:xfrm>
            <a:off x="549957" y="274323"/>
            <a:ext cx="8107680" cy="6040165"/>
          </a:xfrm>
          <a:prstGeom prst="rect">
            <a:avLst/>
          </a:prstGeom>
          <a:noFill/>
        </p:spPr>
      </p:pic>
      <p:sp>
        <p:nvSpPr>
          <p:cNvPr id="4" name="Rectangle 3"/>
          <p:cNvSpPr/>
          <p:nvPr/>
        </p:nvSpPr>
        <p:spPr>
          <a:xfrm>
            <a:off x="522515" y="4258492"/>
            <a:ext cx="1476102" cy="705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5097" y="5181602"/>
            <a:ext cx="1114697" cy="291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49836" y="5686703"/>
            <a:ext cx="1563181" cy="583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13425" y="5682347"/>
            <a:ext cx="1828792" cy="613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22514" y="4114800"/>
            <a:ext cx="5617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034972" y="1821539"/>
            <a:ext cx="14369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39130" y="4811482"/>
            <a:ext cx="14369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FD2A3A10-710F-4C3A-B225-C5B5EE583B81}" type="slidenum">
              <a:rPr lang="en-US" smtClean="0"/>
              <a:pPr/>
              <a:t>7</a:t>
            </a:fld>
            <a:endParaRPr lang="en-US"/>
          </a:p>
        </p:txBody>
      </p:sp>
      <p:sp>
        <p:nvSpPr>
          <p:cNvPr id="13" name="TextBox 12"/>
          <p:cNvSpPr txBox="1"/>
          <p:nvPr/>
        </p:nvSpPr>
        <p:spPr>
          <a:xfrm>
            <a:off x="505097" y="493933"/>
            <a:ext cx="4769663" cy="369332"/>
          </a:xfrm>
          <a:prstGeom prst="rect">
            <a:avLst/>
          </a:prstGeom>
          <a:solidFill>
            <a:schemeClr val="bg1"/>
          </a:solidFill>
          <a:ln>
            <a:solidFill>
              <a:schemeClr val="tx1"/>
            </a:solidFill>
          </a:ln>
        </p:spPr>
        <p:txBody>
          <a:bodyPr wrap="square" rtlCol="0">
            <a:spAutoFit/>
          </a:bodyPr>
          <a:lstStyle/>
          <a:p>
            <a:r>
              <a:rPr lang="en-US" dirty="0" smtClean="0">
                <a:latin typeface="+mn-lt"/>
              </a:rPr>
              <a:t>Fig.2: Wall of the organs of the alimentary canal.</a:t>
            </a: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010" y="261255"/>
            <a:ext cx="7628710" cy="584775"/>
          </a:xfrm>
          <a:prstGeom prst="rect">
            <a:avLst/>
          </a:prstGeom>
          <a:noFill/>
        </p:spPr>
        <p:txBody>
          <a:bodyPr wrap="square" rtlCol="0">
            <a:spAutoFit/>
          </a:bodyPr>
          <a:lstStyle/>
          <a:p>
            <a:r>
              <a:rPr lang="en-US" sz="3200" b="1" u="sng" dirty="0" smtClean="0">
                <a:solidFill>
                  <a:srgbClr val="FF0000"/>
                </a:solidFill>
              </a:rPr>
              <a:t>The Abdominal Cavity</a:t>
            </a:r>
            <a:endParaRPr lang="en-US" sz="3200" b="1" u="sng" dirty="0">
              <a:solidFill>
                <a:srgbClr val="FF0000"/>
              </a:solidFill>
            </a:endParaRPr>
          </a:p>
        </p:txBody>
      </p:sp>
      <p:sp>
        <p:nvSpPr>
          <p:cNvPr id="5" name="Rectangle 3"/>
          <p:cNvSpPr txBox="1">
            <a:spLocks noChangeArrowheads="1"/>
          </p:cNvSpPr>
          <p:nvPr/>
        </p:nvSpPr>
        <p:spPr bwMode="auto">
          <a:xfrm>
            <a:off x="574764" y="1430422"/>
            <a:ext cx="7471956" cy="38992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Wingdings" pitchFamily="20" charset="2"/>
              <a:buChar char="n"/>
              <a:tabLst/>
              <a:defRPr/>
            </a:pPr>
            <a:r>
              <a:rPr kumimoji="0" lang="en-US" sz="2600" b="0" i="0" u="none" strike="noStrike" kern="0" cap="none" spc="0" normalizeH="0" baseline="0" noProof="0" dirty="0" smtClean="0">
                <a:ln>
                  <a:noFill/>
                </a:ln>
                <a:solidFill>
                  <a:schemeClr val="tx1"/>
                </a:solidFill>
                <a:effectLst/>
                <a:uLnTx/>
                <a:uFillTx/>
                <a:latin typeface="+mn-lt"/>
              </a:rPr>
              <a:t>Borders:</a:t>
            </a:r>
          </a:p>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mj-lt"/>
              <a:buAutoNum type="arabicPeriod"/>
              <a:tabLst/>
              <a:defRPr/>
            </a:pPr>
            <a:r>
              <a:rPr lang="en-US" sz="2600" b="1" kern="0" dirty="0" smtClean="0">
                <a:latin typeface="+mn-lt"/>
              </a:rPr>
              <a:t>Anterior</a:t>
            </a:r>
            <a:r>
              <a:rPr lang="en-US" sz="2600" kern="0" dirty="0" smtClean="0">
                <a:latin typeface="+mn-lt"/>
              </a:rPr>
              <a:t>: The anterior abdominal wall.</a:t>
            </a:r>
          </a:p>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mj-lt"/>
              <a:buAutoNum type="arabicPeriod"/>
              <a:tabLst/>
              <a:defRPr/>
            </a:pPr>
            <a:r>
              <a:rPr kumimoji="0" lang="en-US" sz="2600" b="1" i="0" u="none" strike="noStrike" kern="0" cap="none" spc="0" normalizeH="0" baseline="0" noProof="0" dirty="0" smtClean="0">
                <a:ln>
                  <a:noFill/>
                </a:ln>
                <a:solidFill>
                  <a:schemeClr val="tx1"/>
                </a:solidFill>
                <a:effectLst/>
                <a:uLnTx/>
                <a:uFillTx/>
                <a:latin typeface="+mn-lt"/>
              </a:rPr>
              <a:t>Posterior</a:t>
            </a:r>
            <a:r>
              <a:rPr kumimoji="0" lang="en-US" sz="2600" b="0" i="0" u="none" strike="noStrike" kern="0" cap="none" spc="0" normalizeH="0" baseline="0" noProof="0" dirty="0" smtClean="0">
                <a:ln>
                  <a:noFill/>
                </a:ln>
                <a:solidFill>
                  <a:schemeClr val="tx1"/>
                </a:solidFill>
                <a:effectLst/>
                <a:uLnTx/>
                <a:uFillTx/>
                <a:latin typeface="+mn-lt"/>
              </a:rPr>
              <a:t>:</a:t>
            </a:r>
            <a:r>
              <a:rPr kumimoji="0" lang="en-US" sz="2600" b="0" i="0" u="none" strike="noStrike" kern="0" cap="none" spc="0" normalizeH="0" noProof="0" dirty="0" smtClean="0">
                <a:ln>
                  <a:noFill/>
                </a:ln>
                <a:solidFill>
                  <a:schemeClr val="tx1"/>
                </a:solidFill>
                <a:effectLst/>
                <a:uLnTx/>
                <a:uFillTx/>
                <a:latin typeface="+mn-lt"/>
              </a:rPr>
              <a:t> Posterior abdominal wall.</a:t>
            </a:r>
          </a:p>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mj-lt"/>
              <a:buAutoNum type="arabicPeriod"/>
              <a:tabLst/>
              <a:defRPr/>
            </a:pPr>
            <a:r>
              <a:rPr lang="en-US" sz="2600" b="1" kern="0" baseline="0" dirty="0" smtClean="0">
                <a:latin typeface="+mn-lt"/>
              </a:rPr>
              <a:t>Superior</a:t>
            </a:r>
            <a:r>
              <a:rPr lang="en-US" sz="2600" kern="0" baseline="0" dirty="0" smtClean="0">
                <a:latin typeface="+mn-lt"/>
              </a:rPr>
              <a:t>: The diaphragm.</a:t>
            </a:r>
          </a:p>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mj-lt"/>
              <a:buAutoNum type="arabicPeriod"/>
              <a:tabLst/>
              <a:defRPr/>
            </a:pPr>
            <a:r>
              <a:rPr kumimoji="0" lang="en-US" sz="2600" b="1" i="0" u="none" strike="noStrike" kern="0" cap="none" spc="0" normalizeH="0" noProof="0" dirty="0" smtClean="0">
                <a:ln>
                  <a:noFill/>
                </a:ln>
                <a:solidFill>
                  <a:schemeClr val="tx1"/>
                </a:solidFill>
                <a:effectLst/>
                <a:uLnTx/>
                <a:uFillTx/>
                <a:latin typeface="+mn-lt"/>
              </a:rPr>
              <a:t>Inferior</a:t>
            </a:r>
            <a:r>
              <a:rPr kumimoji="0" lang="en-US" sz="2600" b="0" i="0" u="none" strike="noStrike" kern="0" cap="none" spc="0" normalizeH="0" noProof="0" dirty="0" smtClean="0">
                <a:ln>
                  <a:noFill/>
                </a:ln>
                <a:solidFill>
                  <a:schemeClr val="tx1"/>
                </a:solidFill>
                <a:effectLst/>
                <a:uLnTx/>
                <a:uFillTx/>
                <a:latin typeface="+mn-lt"/>
              </a:rPr>
              <a:t>: The pelvic brim.</a:t>
            </a:r>
          </a:p>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mj-lt"/>
              <a:buAutoNum type="arabicPeriod"/>
              <a:tabLst/>
              <a:defRPr/>
            </a:pPr>
            <a:endParaRPr kumimoji="0" lang="en-US" sz="2600" b="0" i="0" u="none" strike="noStrike" kern="0" cap="none" spc="0" normalizeH="0" noProof="0" dirty="0" smtClean="0">
              <a:ln>
                <a:noFill/>
              </a:ln>
              <a:solidFill>
                <a:schemeClr val="tx1"/>
              </a:solidFill>
              <a:effectLst/>
              <a:uLnTx/>
              <a:uFillTx/>
              <a:latin typeface="+mn-lt"/>
            </a:endParaRPr>
          </a:p>
          <a:p>
            <a:pPr marL="609600" marR="0" lvl="0" indent="-609600" algn="just" defTabSz="914400" rtl="0" eaLnBrk="1" fontAlgn="base" latinLnBrk="0" hangingPunct="1">
              <a:lnSpc>
                <a:spcPct val="80000"/>
              </a:lnSpc>
              <a:spcBef>
                <a:spcPct val="20000"/>
              </a:spcBef>
              <a:spcAft>
                <a:spcPct val="0"/>
              </a:spcAft>
              <a:buClr>
                <a:schemeClr val="accent1"/>
              </a:buClr>
              <a:buSzPct val="65000"/>
              <a:buFont typeface="Wingdings" pitchFamily="20" charset="2"/>
              <a:buChar char="n"/>
              <a:tabLst/>
              <a:defRPr/>
            </a:pPr>
            <a:r>
              <a:rPr lang="en-US" sz="2600" kern="0" dirty="0" smtClean="0">
                <a:latin typeface="+mn-lt"/>
              </a:rPr>
              <a:t>Below the pelvic brim the cavity called the </a:t>
            </a:r>
            <a:r>
              <a:rPr lang="en-US" sz="2600" b="1" kern="0" dirty="0" smtClean="0">
                <a:latin typeface="+mn-lt"/>
              </a:rPr>
              <a:t>pelvic cavity. </a:t>
            </a:r>
            <a:r>
              <a:rPr lang="en-US" sz="2600" kern="0" dirty="0" smtClean="0">
                <a:latin typeface="+mn-lt"/>
              </a:rPr>
              <a:t>The abdominal and pelvic cavities are continuous with each and together called the abdominopelvic cavity.</a:t>
            </a:r>
            <a:endParaRPr kumimoji="0" lang="en-US" sz="2600" b="1" i="0" u="none" strike="noStrike" kern="0" cap="none" spc="0" normalizeH="0" baseline="0" noProof="0" dirty="0">
              <a:ln>
                <a:noFill/>
              </a:ln>
              <a:solidFill>
                <a:schemeClr val="tx1"/>
              </a:solidFill>
              <a:effectLst/>
              <a:uLnTx/>
              <a:uFillTx/>
              <a:latin typeface="+mn-lt"/>
            </a:endParaRPr>
          </a:p>
        </p:txBody>
      </p:sp>
      <p:sp>
        <p:nvSpPr>
          <p:cNvPr id="6" name="Slide Number Placeholder 5"/>
          <p:cNvSpPr>
            <a:spLocks noGrp="1"/>
          </p:cNvSpPr>
          <p:nvPr>
            <p:ph type="sldNum" sz="quarter" idx="12"/>
          </p:nvPr>
        </p:nvSpPr>
        <p:spPr/>
        <p:txBody>
          <a:bodyPr/>
          <a:lstStyle/>
          <a:p>
            <a:fld id="{FD2A3A10-710F-4C3A-B225-C5B5EE583B8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2A3A10-710F-4C3A-B225-C5B5EE583B81}" type="slidenum">
              <a:rPr lang="en-US" smtClean="0"/>
              <a:pPr/>
              <a:t>9</a:t>
            </a:fld>
            <a:endParaRPr lang="en-US"/>
          </a:p>
        </p:txBody>
      </p:sp>
      <p:pic>
        <p:nvPicPr>
          <p:cNvPr id="7" name="Picture 6"/>
          <p:cNvPicPr>
            <a:picLocks noChangeAspect="1"/>
          </p:cNvPicPr>
          <p:nvPr/>
        </p:nvPicPr>
        <p:blipFill>
          <a:blip r:embed="rId2"/>
          <a:stretch>
            <a:fillRect/>
          </a:stretch>
        </p:blipFill>
        <p:spPr>
          <a:xfrm>
            <a:off x="470262" y="761864"/>
            <a:ext cx="8514874" cy="5166836"/>
          </a:xfrm>
          <a:prstGeom prst="rect">
            <a:avLst/>
          </a:prstGeom>
        </p:spPr>
      </p:pic>
      <p:sp>
        <p:nvSpPr>
          <p:cNvPr id="11" name="TextBox 10"/>
          <p:cNvSpPr txBox="1"/>
          <p:nvPr/>
        </p:nvSpPr>
        <p:spPr>
          <a:xfrm>
            <a:off x="1942011" y="6102906"/>
            <a:ext cx="5399316" cy="369332"/>
          </a:xfrm>
          <a:prstGeom prst="rect">
            <a:avLst/>
          </a:prstGeom>
          <a:solidFill>
            <a:schemeClr val="bg1"/>
          </a:solidFill>
          <a:ln>
            <a:solidFill>
              <a:schemeClr val="tx1"/>
            </a:solidFill>
          </a:ln>
        </p:spPr>
        <p:txBody>
          <a:bodyPr wrap="square" rtlCol="0">
            <a:spAutoFit/>
          </a:bodyPr>
          <a:lstStyle/>
          <a:p>
            <a:r>
              <a:rPr lang="en-US" dirty="0" smtClean="0">
                <a:latin typeface="+mn-lt"/>
              </a:rPr>
              <a:t>Fig.3*: Lateral view of the body showing body cavities.</a:t>
            </a:r>
            <a:endParaRPr lang="en-US" dirty="0">
              <a:latin typeface="+mn-lt"/>
            </a:endParaRPr>
          </a:p>
        </p:txBody>
      </p:sp>
      <p:sp>
        <p:nvSpPr>
          <p:cNvPr id="12" name="TextBox 11"/>
          <p:cNvSpPr txBox="1"/>
          <p:nvPr/>
        </p:nvSpPr>
        <p:spPr>
          <a:xfrm>
            <a:off x="418010" y="261255"/>
            <a:ext cx="7628710" cy="584775"/>
          </a:xfrm>
          <a:prstGeom prst="rect">
            <a:avLst/>
          </a:prstGeom>
          <a:noFill/>
        </p:spPr>
        <p:txBody>
          <a:bodyPr wrap="square" rtlCol="0">
            <a:spAutoFit/>
          </a:bodyPr>
          <a:lstStyle/>
          <a:p>
            <a:r>
              <a:rPr lang="en-US" sz="3200" b="1" u="sng" dirty="0" smtClean="0">
                <a:solidFill>
                  <a:srgbClr val="FF0000"/>
                </a:solidFill>
              </a:rPr>
              <a:t>Body cavities:</a:t>
            </a:r>
            <a:endParaRPr lang="en-US" sz="3200" b="1" u="sng" dirty="0">
              <a:solidFill>
                <a:srgbClr val="FF0000"/>
              </a:solidFill>
            </a:endParaRPr>
          </a:p>
        </p:txBody>
      </p:sp>
    </p:spTree>
    <p:extLst>
      <p:ext uri="{BB962C8B-B14F-4D97-AF65-F5344CB8AC3E}">
        <p14:creationId xmlns:p14="http://schemas.microsoft.com/office/powerpoint/2010/main" val="283324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914</TotalTime>
  <Words>2728</Words>
  <Application>Microsoft Office PowerPoint</Application>
  <PresentationFormat>On-screen Show (4:3)</PresentationFormat>
  <Paragraphs>274</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Garamond</vt:lpstr>
      <vt:lpstr>Times New Roman</vt:lpstr>
      <vt:lpstr>Wingdings</vt: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dc:creator>
  <cp:lastModifiedBy>Lenovo</cp:lastModifiedBy>
  <cp:revision>121</cp:revision>
  <cp:lastPrinted>2009-04-22T19:24:48Z</cp:lastPrinted>
  <dcterms:created xsi:type="dcterms:W3CDTF">2009-04-22T19:24:48Z</dcterms:created>
  <dcterms:modified xsi:type="dcterms:W3CDTF">2018-09-01T13:40:29Z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