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Lst>
  <p:notesMasterIdLst>
    <p:notesMasterId r:id="rId27"/>
  </p:notesMasterIdLst>
  <p:sldIdLst>
    <p:sldId id="258" r:id="rId2"/>
    <p:sldId id="278" r:id="rId3"/>
    <p:sldId id="279" r:id="rId4"/>
    <p:sldId id="280" r:id="rId5"/>
    <p:sldId id="299" r:id="rId6"/>
    <p:sldId id="311" r:id="rId7"/>
    <p:sldId id="300" r:id="rId8"/>
    <p:sldId id="282" r:id="rId9"/>
    <p:sldId id="302" r:id="rId10"/>
    <p:sldId id="312" r:id="rId11"/>
    <p:sldId id="303" r:id="rId12"/>
    <p:sldId id="313" r:id="rId13"/>
    <p:sldId id="283" r:id="rId14"/>
    <p:sldId id="306" r:id="rId15"/>
    <p:sldId id="307" r:id="rId16"/>
    <p:sldId id="285" r:id="rId17"/>
    <p:sldId id="314" r:id="rId18"/>
    <p:sldId id="287" r:id="rId19"/>
    <p:sldId id="288" r:id="rId20"/>
    <p:sldId id="289" r:id="rId21"/>
    <p:sldId id="290" r:id="rId22"/>
    <p:sldId id="291" r:id="rId23"/>
    <p:sldId id="310" r:id="rId24"/>
    <p:sldId id="296" r:id="rId25"/>
    <p:sldId id="298" r:id="rId2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F7B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varScale="1">
        <p:scale>
          <a:sx n="73" d="100"/>
          <a:sy n="73" d="100"/>
        </p:scale>
        <p:origin x="570"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2048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2048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2048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48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2048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352CBB4E-5D26-45D0-AE67-FD7500F554B1}"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9458" name="Rectangle 2"/>
          <p:cNvSpPr>
            <a:spLocks noGrp="1" noChangeArrowheads="1"/>
          </p:cNvSpPr>
          <p:nvPr>
            <p:ph type="ctrTitle"/>
          </p:nvPr>
        </p:nvSpPr>
        <p:spPr>
          <a:xfrm>
            <a:off x="914400" y="1524000"/>
            <a:ext cx="7623175" cy="1752600"/>
          </a:xfrm>
        </p:spPr>
        <p:txBody>
          <a:bodyPr/>
          <a:lstStyle>
            <a:lvl1pPr>
              <a:defRPr sz="5000"/>
            </a:lvl1pPr>
          </a:lstStyle>
          <a:p>
            <a:r>
              <a:rPr lang="en-US"/>
              <a:t>Click to edit Master title style</a:t>
            </a:r>
          </a:p>
        </p:txBody>
      </p:sp>
      <p:sp>
        <p:nvSpPr>
          <p:cNvPr id="19459" name="Rectangle 3"/>
          <p:cNvSpPr>
            <a:spLocks noGrp="1" noChangeArrowheads="1"/>
          </p:cNvSpPr>
          <p:nvPr>
            <p:ph type="subTitle" idx="1"/>
          </p:nvPr>
        </p:nvSpPr>
        <p:spPr>
          <a:xfrm>
            <a:off x="1981200" y="3962400"/>
            <a:ext cx="6553200" cy="1752600"/>
          </a:xfrm>
        </p:spPr>
        <p:txBody>
          <a:bodyPr/>
          <a:lstStyle>
            <a:lvl1pPr marL="0" indent="0">
              <a:buFont typeface="Wingdings" pitchFamily="68" charset="2"/>
              <a:buNone/>
              <a:defRPr sz="2800"/>
            </a:lvl1pPr>
          </a:lstStyle>
          <a:p>
            <a:r>
              <a:rPr lang="en-US"/>
              <a:t>Click to edit Master subtitle style</a:t>
            </a:r>
          </a:p>
        </p:txBody>
      </p:sp>
      <p:sp>
        <p:nvSpPr>
          <p:cNvPr id="19460" name="Rectangle 4"/>
          <p:cNvSpPr>
            <a:spLocks noGrp="1" noChangeArrowheads="1"/>
          </p:cNvSpPr>
          <p:nvPr>
            <p:ph type="dt" sz="half" idx="2"/>
          </p:nvPr>
        </p:nvSpPr>
        <p:spPr/>
        <p:txBody>
          <a:bodyPr/>
          <a:lstStyle>
            <a:lvl1pPr>
              <a:defRPr/>
            </a:lvl1pPr>
          </a:lstStyle>
          <a:p>
            <a:endParaRPr lang="en-US"/>
          </a:p>
        </p:txBody>
      </p:sp>
      <p:sp>
        <p:nvSpPr>
          <p:cNvPr id="19461" name="Rectangle 5"/>
          <p:cNvSpPr>
            <a:spLocks noGrp="1" noChangeArrowheads="1"/>
          </p:cNvSpPr>
          <p:nvPr>
            <p:ph type="ftr" sz="quarter" idx="3"/>
          </p:nvPr>
        </p:nvSpPr>
        <p:spPr>
          <a:xfrm>
            <a:off x="3124200" y="6243638"/>
            <a:ext cx="2895600" cy="457200"/>
          </a:xfrm>
        </p:spPr>
        <p:txBody>
          <a:bodyPr/>
          <a:lstStyle>
            <a:lvl1pPr>
              <a:defRPr/>
            </a:lvl1pPr>
          </a:lstStyle>
          <a:p>
            <a:r>
              <a:rPr lang="en-US"/>
              <a:t>Copyright 2009, John Wiley &amp; Sons, Inc.</a:t>
            </a:r>
          </a:p>
        </p:txBody>
      </p:sp>
      <p:sp>
        <p:nvSpPr>
          <p:cNvPr id="19462" name="Rectangle 6"/>
          <p:cNvSpPr>
            <a:spLocks noGrp="1" noChangeArrowheads="1"/>
          </p:cNvSpPr>
          <p:nvPr>
            <p:ph type="sldNum" sz="quarter" idx="4"/>
          </p:nvPr>
        </p:nvSpPr>
        <p:spPr/>
        <p:txBody>
          <a:bodyPr/>
          <a:lstStyle>
            <a:lvl1pPr>
              <a:defRPr/>
            </a:lvl1pPr>
          </a:lstStyle>
          <a:p>
            <a:fld id="{B35C519A-BF2A-4759-9DD2-605B714F1BB6}" type="slidenum">
              <a:rPr lang="en-US"/>
              <a:pPr/>
              <a:t>‹#›</a:t>
            </a:fld>
            <a:endParaRPr lang="en-US"/>
          </a:p>
        </p:txBody>
      </p:sp>
      <p:sp>
        <p:nvSpPr>
          <p:cNvPr id="19463" name="Freeform 7"/>
          <p:cNvSpPr>
            <a:spLocks noChangeArrowheads="1"/>
          </p:cNvSpPr>
          <p:nvPr/>
        </p:nvSpPr>
        <p:spPr bwMode="auto">
          <a:xfrm>
            <a:off x="609600" y="1219200"/>
            <a:ext cx="79248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p>
        </p:txBody>
      </p:sp>
      <p:sp>
        <p:nvSpPr>
          <p:cNvPr id="19464"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p:spPr>
        <p:txBody>
          <a:bodyPr/>
          <a:lstStyle/>
          <a:p>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Copyright 2009, John Wiley &amp; Sons, Inc.</a:t>
            </a:r>
          </a:p>
        </p:txBody>
      </p:sp>
      <p:sp>
        <p:nvSpPr>
          <p:cNvPr id="6" name="Slide Number Placeholder 5"/>
          <p:cNvSpPr>
            <a:spLocks noGrp="1"/>
          </p:cNvSpPr>
          <p:nvPr>
            <p:ph type="sldNum" sz="quarter" idx="12"/>
          </p:nvPr>
        </p:nvSpPr>
        <p:spPr/>
        <p:txBody>
          <a:bodyPr/>
          <a:lstStyle>
            <a:lvl1pPr>
              <a:defRPr/>
            </a:lvl1pPr>
          </a:lstStyle>
          <a:p>
            <a:fld id="{E77DA265-4FF6-4511-BFF1-2DAA9C3D7716}"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Copyright 2009, John Wiley &amp; Sons, Inc.</a:t>
            </a:r>
          </a:p>
        </p:txBody>
      </p:sp>
      <p:sp>
        <p:nvSpPr>
          <p:cNvPr id="6" name="Slide Number Placeholder 5"/>
          <p:cNvSpPr>
            <a:spLocks noGrp="1"/>
          </p:cNvSpPr>
          <p:nvPr>
            <p:ph type="sldNum" sz="quarter" idx="12"/>
          </p:nvPr>
        </p:nvSpPr>
        <p:spPr/>
        <p:txBody>
          <a:bodyPr/>
          <a:lstStyle>
            <a:lvl1pPr>
              <a:defRPr/>
            </a:lvl1pPr>
          </a:lstStyle>
          <a:p>
            <a:fld id="{9AE90F56-F8A9-4C16-8C6D-4DD92F7E3905}"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3638"/>
            <a:ext cx="2133600" cy="457200"/>
          </a:xfrm>
        </p:spPr>
        <p:txBody>
          <a:bodyPr/>
          <a:lstStyle>
            <a:lvl1pPr>
              <a:defRPr/>
            </a:lvl1pPr>
          </a:lstStyle>
          <a:p>
            <a:endParaRPr lang="en-US"/>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r>
              <a:rPr lang="en-US"/>
              <a:t>Copyright 2009, John Wiley &amp; Sons, Inc.</a:t>
            </a:r>
          </a:p>
        </p:txBody>
      </p:sp>
      <p:sp>
        <p:nvSpPr>
          <p:cNvPr id="5" name="Slide Number Placeholder 4"/>
          <p:cNvSpPr>
            <a:spLocks noGrp="1"/>
          </p:cNvSpPr>
          <p:nvPr>
            <p:ph type="sldNum" sz="quarter" idx="12"/>
          </p:nvPr>
        </p:nvSpPr>
        <p:spPr>
          <a:xfrm>
            <a:off x="6553200" y="6243638"/>
            <a:ext cx="2133600" cy="457200"/>
          </a:xfrm>
        </p:spPr>
        <p:txBody>
          <a:bodyPr/>
          <a:lstStyle>
            <a:lvl1pPr>
              <a:defRPr/>
            </a:lvl1pPr>
          </a:lstStyle>
          <a:p>
            <a:fld id="{48DED226-3566-4E5F-BE1B-15DBAB267201}"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Copyright 2009, John Wiley &amp; Sons, Inc.</a:t>
            </a:r>
          </a:p>
        </p:txBody>
      </p:sp>
      <p:sp>
        <p:nvSpPr>
          <p:cNvPr id="6" name="Slide Number Placeholder 5"/>
          <p:cNvSpPr>
            <a:spLocks noGrp="1"/>
          </p:cNvSpPr>
          <p:nvPr>
            <p:ph type="sldNum" sz="quarter" idx="12"/>
          </p:nvPr>
        </p:nvSpPr>
        <p:spPr/>
        <p:txBody>
          <a:bodyPr/>
          <a:lstStyle>
            <a:lvl1pPr>
              <a:defRPr/>
            </a:lvl1pPr>
          </a:lstStyle>
          <a:p>
            <a:fld id="{E0337B13-C5B2-4C41-B6F8-0C9253264DA7}"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Copyright 2009, John Wiley &amp; Sons, Inc.</a:t>
            </a:r>
          </a:p>
        </p:txBody>
      </p:sp>
      <p:sp>
        <p:nvSpPr>
          <p:cNvPr id="6" name="Slide Number Placeholder 5"/>
          <p:cNvSpPr>
            <a:spLocks noGrp="1"/>
          </p:cNvSpPr>
          <p:nvPr>
            <p:ph type="sldNum" sz="quarter" idx="12"/>
          </p:nvPr>
        </p:nvSpPr>
        <p:spPr/>
        <p:txBody>
          <a:bodyPr/>
          <a:lstStyle>
            <a:lvl1pPr>
              <a:defRPr/>
            </a:lvl1pPr>
          </a:lstStyle>
          <a:p>
            <a:fld id="{6BF2D58F-AC5E-4BF9-B078-F1C07D3A23AF}"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Copyright 2009, John Wiley &amp; Sons, Inc.</a:t>
            </a:r>
          </a:p>
        </p:txBody>
      </p:sp>
      <p:sp>
        <p:nvSpPr>
          <p:cNvPr id="7" name="Slide Number Placeholder 6"/>
          <p:cNvSpPr>
            <a:spLocks noGrp="1"/>
          </p:cNvSpPr>
          <p:nvPr>
            <p:ph type="sldNum" sz="quarter" idx="12"/>
          </p:nvPr>
        </p:nvSpPr>
        <p:spPr/>
        <p:txBody>
          <a:bodyPr/>
          <a:lstStyle>
            <a:lvl1pPr>
              <a:defRPr/>
            </a:lvl1pPr>
          </a:lstStyle>
          <a:p>
            <a:fld id="{AD165E37-F1F4-47CA-902A-306477A34396}"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r>
              <a:rPr lang="en-US"/>
              <a:t>Copyright 2009, John Wiley &amp; Sons, Inc.</a:t>
            </a:r>
          </a:p>
        </p:txBody>
      </p:sp>
      <p:sp>
        <p:nvSpPr>
          <p:cNvPr id="9" name="Slide Number Placeholder 8"/>
          <p:cNvSpPr>
            <a:spLocks noGrp="1"/>
          </p:cNvSpPr>
          <p:nvPr>
            <p:ph type="sldNum" sz="quarter" idx="12"/>
          </p:nvPr>
        </p:nvSpPr>
        <p:spPr/>
        <p:txBody>
          <a:bodyPr/>
          <a:lstStyle>
            <a:lvl1pPr>
              <a:defRPr/>
            </a:lvl1pPr>
          </a:lstStyle>
          <a:p>
            <a:fld id="{A7F7F570-EE85-4EE7-9643-A0076C8EB644}"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r>
              <a:rPr lang="en-US"/>
              <a:t>Copyright 2009, John Wiley &amp; Sons, Inc.</a:t>
            </a:r>
          </a:p>
        </p:txBody>
      </p:sp>
      <p:sp>
        <p:nvSpPr>
          <p:cNvPr id="5" name="Slide Number Placeholder 4"/>
          <p:cNvSpPr>
            <a:spLocks noGrp="1"/>
          </p:cNvSpPr>
          <p:nvPr>
            <p:ph type="sldNum" sz="quarter" idx="12"/>
          </p:nvPr>
        </p:nvSpPr>
        <p:spPr/>
        <p:txBody>
          <a:bodyPr/>
          <a:lstStyle>
            <a:lvl1pPr>
              <a:defRPr/>
            </a:lvl1pPr>
          </a:lstStyle>
          <a:p>
            <a:fld id="{C71B97FF-6604-4441-9392-9CC27BA94772}"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r>
              <a:rPr lang="en-US"/>
              <a:t>Copyright 2009, John Wiley &amp; Sons, Inc.</a:t>
            </a:r>
          </a:p>
        </p:txBody>
      </p:sp>
      <p:sp>
        <p:nvSpPr>
          <p:cNvPr id="4" name="Slide Number Placeholder 3"/>
          <p:cNvSpPr>
            <a:spLocks noGrp="1"/>
          </p:cNvSpPr>
          <p:nvPr>
            <p:ph type="sldNum" sz="quarter" idx="12"/>
          </p:nvPr>
        </p:nvSpPr>
        <p:spPr/>
        <p:txBody>
          <a:bodyPr/>
          <a:lstStyle>
            <a:lvl1pPr>
              <a:defRPr/>
            </a:lvl1pPr>
          </a:lstStyle>
          <a:p>
            <a:fld id="{33E3F485-E429-4382-9211-BF412C6431ED}"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Copyright 2009, John Wiley &amp; Sons, Inc.</a:t>
            </a:r>
          </a:p>
        </p:txBody>
      </p:sp>
      <p:sp>
        <p:nvSpPr>
          <p:cNvPr id="7" name="Slide Number Placeholder 6"/>
          <p:cNvSpPr>
            <a:spLocks noGrp="1"/>
          </p:cNvSpPr>
          <p:nvPr>
            <p:ph type="sldNum" sz="quarter" idx="12"/>
          </p:nvPr>
        </p:nvSpPr>
        <p:spPr/>
        <p:txBody>
          <a:bodyPr/>
          <a:lstStyle>
            <a:lvl1pPr>
              <a:defRPr/>
            </a:lvl1pPr>
          </a:lstStyle>
          <a:p>
            <a:fld id="{0D46570A-00CB-4E21-AD57-33A3B92EB837}"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Copyright 2009, John Wiley &amp; Sons, Inc.</a:t>
            </a:r>
          </a:p>
        </p:txBody>
      </p:sp>
      <p:sp>
        <p:nvSpPr>
          <p:cNvPr id="7" name="Slide Number Placeholder 6"/>
          <p:cNvSpPr>
            <a:spLocks noGrp="1"/>
          </p:cNvSpPr>
          <p:nvPr>
            <p:ph type="sldNum" sz="quarter" idx="12"/>
          </p:nvPr>
        </p:nvSpPr>
        <p:spPr/>
        <p:txBody>
          <a:bodyPr/>
          <a:lstStyle>
            <a:lvl1pPr>
              <a:defRPr/>
            </a:lvl1pPr>
          </a:lstStyle>
          <a:p>
            <a:fld id="{23546B52-6EA0-4CA0-89DE-21504D9F671C}"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8435" name="Rectangle 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436" name="Rectangle 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j-lt"/>
              </a:defRPr>
            </a:lvl1pPr>
          </a:lstStyle>
          <a:p>
            <a:endParaRPr lang="en-US"/>
          </a:p>
        </p:txBody>
      </p:sp>
      <p:sp>
        <p:nvSpPr>
          <p:cNvPr id="1843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j-lt"/>
              </a:defRPr>
            </a:lvl1pPr>
          </a:lstStyle>
          <a:p>
            <a:r>
              <a:rPr lang="en-US"/>
              <a:t>Copyright 2009, John Wiley &amp; Sons, Inc.</a:t>
            </a:r>
          </a:p>
        </p:txBody>
      </p:sp>
      <p:sp>
        <p:nvSpPr>
          <p:cNvPr id="18438" name="Rectangle 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mj-lt"/>
              </a:defRPr>
            </a:lvl1pPr>
          </a:lstStyle>
          <a:p>
            <a:fld id="{7191E73F-A679-4DDE-AB95-2A73ADF1A448}" type="slidenum">
              <a:rPr lang="en-US"/>
              <a:pPr/>
              <a:t>‹#›</a:t>
            </a:fld>
            <a:endParaRPr lang="en-US"/>
          </a:p>
        </p:txBody>
      </p:sp>
      <p:sp>
        <p:nvSpPr>
          <p:cNvPr id="18439" name="Freeform 7"/>
          <p:cNvSpPr>
            <a:spLocks noChangeArrowheads="1"/>
          </p:cNvSpPr>
          <p:nvPr/>
        </p:nvSpPr>
        <p:spPr bwMode="auto">
          <a:xfrm>
            <a:off x="381000" y="228600"/>
            <a:ext cx="8229600"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p>
            <a:endParaRPr lang="en-US"/>
          </a:p>
        </p:txBody>
      </p:sp>
      <p:sp>
        <p:nvSpPr>
          <p:cNvPr id="18440"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 id="2147483667" r:id="rId12"/>
  </p:sldLayoutIdLst>
  <p:timing>
    <p:tnLst>
      <p:par>
        <p:cTn id="1" dur="indefinite" restart="never" nodeType="tmRoot"/>
      </p:par>
    </p:tnLst>
  </p:timing>
  <p:hf hdr="0" ftr="0" dt="0"/>
  <p:txStyles>
    <p:titleStyle>
      <a:lvl1pPr algn="l" rtl="0" fontAlgn="base">
        <a:spcBef>
          <a:spcPct val="0"/>
        </a:spcBef>
        <a:spcAft>
          <a:spcPct val="0"/>
        </a:spcAft>
        <a:defRPr sz="4200">
          <a:solidFill>
            <a:schemeClr val="tx2"/>
          </a:solidFill>
          <a:latin typeface="+mj-lt"/>
          <a:ea typeface="+mj-ea"/>
          <a:cs typeface="+mj-cs"/>
        </a:defRPr>
      </a:lvl1pPr>
      <a:lvl2pPr algn="l" rtl="0" fontAlgn="base">
        <a:spcBef>
          <a:spcPct val="0"/>
        </a:spcBef>
        <a:spcAft>
          <a:spcPct val="0"/>
        </a:spcAft>
        <a:defRPr sz="4200">
          <a:solidFill>
            <a:schemeClr val="tx2"/>
          </a:solidFill>
          <a:latin typeface="Garamond" pitchFamily="68" charset="0"/>
        </a:defRPr>
      </a:lvl2pPr>
      <a:lvl3pPr algn="l" rtl="0" fontAlgn="base">
        <a:spcBef>
          <a:spcPct val="0"/>
        </a:spcBef>
        <a:spcAft>
          <a:spcPct val="0"/>
        </a:spcAft>
        <a:defRPr sz="4200">
          <a:solidFill>
            <a:schemeClr val="tx2"/>
          </a:solidFill>
          <a:latin typeface="Garamond" pitchFamily="68" charset="0"/>
        </a:defRPr>
      </a:lvl3pPr>
      <a:lvl4pPr algn="l" rtl="0" fontAlgn="base">
        <a:spcBef>
          <a:spcPct val="0"/>
        </a:spcBef>
        <a:spcAft>
          <a:spcPct val="0"/>
        </a:spcAft>
        <a:defRPr sz="4200">
          <a:solidFill>
            <a:schemeClr val="tx2"/>
          </a:solidFill>
          <a:latin typeface="Garamond" pitchFamily="68" charset="0"/>
        </a:defRPr>
      </a:lvl4pPr>
      <a:lvl5pPr algn="l" rtl="0" fontAlgn="base">
        <a:spcBef>
          <a:spcPct val="0"/>
        </a:spcBef>
        <a:spcAft>
          <a:spcPct val="0"/>
        </a:spcAft>
        <a:defRPr sz="4200">
          <a:solidFill>
            <a:schemeClr val="tx2"/>
          </a:solidFill>
          <a:latin typeface="Garamond" pitchFamily="68" charset="0"/>
        </a:defRPr>
      </a:lvl5pPr>
      <a:lvl6pPr marL="457200" algn="l" rtl="0" fontAlgn="base">
        <a:spcBef>
          <a:spcPct val="0"/>
        </a:spcBef>
        <a:spcAft>
          <a:spcPct val="0"/>
        </a:spcAft>
        <a:defRPr sz="4200">
          <a:solidFill>
            <a:schemeClr val="tx2"/>
          </a:solidFill>
          <a:latin typeface="Garamond" pitchFamily="68" charset="0"/>
        </a:defRPr>
      </a:lvl6pPr>
      <a:lvl7pPr marL="914400" algn="l" rtl="0" fontAlgn="base">
        <a:spcBef>
          <a:spcPct val="0"/>
        </a:spcBef>
        <a:spcAft>
          <a:spcPct val="0"/>
        </a:spcAft>
        <a:defRPr sz="4200">
          <a:solidFill>
            <a:schemeClr val="tx2"/>
          </a:solidFill>
          <a:latin typeface="Garamond" pitchFamily="68" charset="0"/>
        </a:defRPr>
      </a:lvl7pPr>
      <a:lvl8pPr marL="1371600" algn="l" rtl="0" fontAlgn="base">
        <a:spcBef>
          <a:spcPct val="0"/>
        </a:spcBef>
        <a:spcAft>
          <a:spcPct val="0"/>
        </a:spcAft>
        <a:defRPr sz="4200">
          <a:solidFill>
            <a:schemeClr val="tx2"/>
          </a:solidFill>
          <a:latin typeface="Garamond" pitchFamily="68" charset="0"/>
        </a:defRPr>
      </a:lvl8pPr>
      <a:lvl9pPr marL="1828800" algn="l" rtl="0" fontAlgn="base">
        <a:spcBef>
          <a:spcPct val="0"/>
        </a:spcBef>
        <a:spcAft>
          <a:spcPct val="0"/>
        </a:spcAft>
        <a:defRPr sz="4200">
          <a:solidFill>
            <a:schemeClr val="tx2"/>
          </a:solidFill>
          <a:latin typeface="Garamond" pitchFamily="68" charset="0"/>
        </a:defRPr>
      </a:lvl9pPr>
    </p:titleStyle>
    <p:bodyStyle>
      <a:lvl1pPr marL="342900" indent="-342900" algn="l" rtl="0" fontAlgn="base">
        <a:spcBef>
          <a:spcPct val="20000"/>
        </a:spcBef>
        <a:spcAft>
          <a:spcPct val="0"/>
        </a:spcAft>
        <a:buClr>
          <a:schemeClr val="accent1"/>
        </a:buClr>
        <a:buSzPct val="65000"/>
        <a:buFont typeface="Wingdings" pitchFamily="68" charset="2"/>
        <a:buChar char="n"/>
        <a:defRPr sz="3000">
          <a:solidFill>
            <a:schemeClr val="tx1"/>
          </a:solidFill>
          <a:latin typeface="+mn-lt"/>
          <a:ea typeface="+mn-ea"/>
          <a:cs typeface="+mn-cs"/>
        </a:defRPr>
      </a:lvl1pPr>
      <a:lvl2pPr marL="669925" indent="-325438" algn="l" rtl="0" fontAlgn="base">
        <a:spcBef>
          <a:spcPct val="20000"/>
        </a:spcBef>
        <a:spcAft>
          <a:spcPct val="0"/>
        </a:spcAft>
        <a:buClr>
          <a:schemeClr val="accent2"/>
        </a:buClr>
        <a:buSzPct val="60000"/>
        <a:buFont typeface="Wingdings" pitchFamily="68" charset="2"/>
        <a:buChar char="q"/>
        <a:defRPr sz="2600">
          <a:solidFill>
            <a:schemeClr val="tx1"/>
          </a:solidFill>
          <a:latin typeface="+mn-lt"/>
        </a:defRPr>
      </a:lvl2pPr>
      <a:lvl3pPr marL="1022350" indent="-350838" algn="l" rtl="0" fontAlgn="base">
        <a:spcBef>
          <a:spcPct val="20000"/>
        </a:spcBef>
        <a:spcAft>
          <a:spcPct val="0"/>
        </a:spcAft>
        <a:buClr>
          <a:schemeClr val="accent1"/>
        </a:buClr>
        <a:buSzPct val="65000"/>
        <a:buFont typeface="Wingdings" pitchFamily="68" charset="2"/>
        <a:buChar char="n"/>
        <a:defRPr sz="2200">
          <a:solidFill>
            <a:schemeClr val="tx1"/>
          </a:solidFill>
          <a:latin typeface="+mn-lt"/>
        </a:defRPr>
      </a:lvl3pPr>
      <a:lvl4pPr marL="1339850" indent="-315913" algn="l" rtl="0" fontAlgn="base">
        <a:spcBef>
          <a:spcPct val="20000"/>
        </a:spcBef>
        <a:spcAft>
          <a:spcPct val="0"/>
        </a:spcAft>
        <a:buClr>
          <a:schemeClr val="accent2"/>
        </a:buClr>
        <a:buSzPct val="70000"/>
        <a:buFont typeface="Wingdings" pitchFamily="68" charset="2"/>
        <a:buChar char="q"/>
        <a:defRPr sz="2000">
          <a:solidFill>
            <a:schemeClr val="tx1"/>
          </a:solidFill>
          <a:latin typeface="+mn-lt"/>
        </a:defRPr>
      </a:lvl4pPr>
      <a:lvl5pPr marL="1681163" indent="-339725" algn="l" rtl="0" fontAlgn="base">
        <a:spcBef>
          <a:spcPct val="20000"/>
        </a:spcBef>
        <a:spcAft>
          <a:spcPct val="0"/>
        </a:spcAft>
        <a:buClr>
          <a:schemeClr val="accent1"/>
        </a:buClr>
        <a:buSzPct val="75000"/>
        <a:buFont typeface="Wingdings" pitchFamily="68"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68"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68"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68"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68"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google.com/url?sa=i&amp;rct=j&amp;q=&amp;esrc=s&amp;frm=1&amp;source=images&amp;cd=&amp;cad=rja&amp;docid=eFTIWMjF-wGCyM&amp;tbnid=hI9CNHEAWMbufM:&amp;ved=0CAUQjRw&amp;url=http://www.getsleepnj.com/the-respiratory-system/&amp;ei=fg6CUpOeMu6k0AXAnIG4Dg&amp;bvm=bv.56146854,d.ZG4&amp;psig=AFQjCNE7543vzomyq1jHvy_OvfiBSvVSTA&amp;ust=1384341408843268" TargetMode="Externa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getsleepnj.com/wp-content/uploads/2013/07/organs-of-the-respiratory-system-larynx-bronchi-alveoli-diaphragm-trachea-pharynx-paranasal-sinuses.jpg">
            <a:hlinkClick r:id="rId2"/>
          </p:cNvPr>
          <p:cNvPicPr>
            <a:picLocks noChangeAspect="1" noChangeArrowheads="1"/>
          </p:cNvPicPr>
          <p:nvPr/>
        </p:nvPicPr>
        <p:blipFill>
          <a:blip r:embed="rId3" cstate="print"/>
          <a:srcRect/>
          <a:stretch>
            <a:fillRect/>
          </a:stretch>
        </p:blipFill>
        <p:spPr bwMode="auto">
          <a:xfrm>
            <a:off x="4433484" y="2775040"/>
            <a:ext cx="4410075" cy="3743325"/>
          </a:xfrm>
          <a:prstGeom prst="rect">
            <a:avLst/>
          </a:prstGeom>
          <a:noFill/>
        </p:spPr>
      </p:pic>
      <p:sp>
        <p:nvSpPr>
          <p:cNvPr id="7" name="TextBox 6"/>
          <p:cNvSpPr txBox="1"/>
          <p:nvPr/>
        </p:nvSpPr>
        <p:spPr>
          <a:xfrm>
            <a:off x="666206" y="796838"/>
            <a:ext cx="6165669" cy="1569660"/>
          </a:xfrm>
          <a:prstGeom prst="rect">
            <a:avLst/>
          </a:prstGeom>
          <a:blipFill>
            <a:blip r:embed="rId4" cstate="print"/>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sz="4800" dirty="0" smtClean="0"/>
              <a:t>The Respiratory System</a:t>
            </a:r>
            <a:endParaRPr lang="en-US" sz="4800" dirty="0"/>
          </a:p>
        </p:txBody>
      </p:sp>
      <p:sp>
        <p:nvSpPr>
          <p:cNvPr id="3" name="Slide Number Placeholder 2"/>
          <p:cNvSpPr>
            <a:spLocks noGrp="1"/>
          </p:cNvSpPr>
          <p:nvPr>
            <p:ph type="sldNum" sz="quarter" idx="12"/>
          </p:nvPr>
        </p:nvSpPr>
        <p:spPr/>
        <p:txBody>
          <a:bodyPr/>
          <a:lstStyle/>
          <a:p>
            <a:fld id="{E0337B13-C5B2-4C41-B6F8-0C9253264DA7}" type="slidenum">
              <a:rPr lang="en-US" smtClean="0"/>
              <a:pPr/>
              <a:t>1</a:t>
            </a:fld>
            <a:endParaRPr lang="en-US"/>
          </a:p>
        </p:txBody>
      </p:sp>
      <p:sp>
        <p:nvSpPr>
          <p:cNvPr id="2" name="TextBox 1"/>
          <p:cNvSpPr txBox="1"/>
          <p:nvPr/>
        </p:nvSpPr>
        <p:spPr>
          <a:xfrm>
            <a:off x="666206" y="2534194"/>
            <a:ext cx="2390503" cy="707886"/>
          </a:xfrm>
          <a:prstGeom prst="rect">
            <a:avLst/>
          </a:prstGeom>
          <a:noFill/>
        </p:spPr>
        <p:txBody>
          <a:bodyPr wrap="square" rtlCol="0">
            <a:spAutoFit/>
          </a:bodyPr>
          <a:lstStyle/>
          <a:p>
            <a:r>
              <a:rPr lang="en-US" sz="2000" dirty="0" smtClean="0">
                <a:latin typeface="+mn-lt"/>
              </a:rPr>
              <a:t>Dr. Mustafa </a:t>
            </a:r>
            <a:r>
              <a:rPr lang="en-US" sz="2000" dirty="0" err="1" smtClean="0">
                <a:latin typeface="+mn-lt"/>
              </a:rPr>
              <a:t>Saad</a:t>
            </a:r>
            <a:endParaRPr lang="en-US" sz="2000" dirty="0" smtClean="0">
              <a:latin typeface="+mn-lt"/>
            </a:endParaRPr>
          </a:p>
          <a:p>
            <a:r>
              <a:rPr lang="en-US" sz="2000" dirty="0" smtClean="0">
                <a:latin typeface="+mn-lt"/>
              </a:rPr>
              <a:t>(2018)</a:t>
            </a:r>
            <a:endParaRPr lang="en-US" sz="2000" dirty="0">
              <a:latin typeface="+mn-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8DED226-3566-4E5F-BE1B-15DBAB267201}" type="slidenum">
              <a:rPr lang="en-US" smtClean="0"/>
              <a:pPr/>
              <a:t>10</a:t>
            </a:fld>
            <a:endParaRPr lang="en-US"/>
          </a:p>
        </p:txBody>
      </p:sp>
      <p:pic>
        <p:nvPicPr>
          <p:cNvPr id="4" name="Picture 3"/>
          <p:cNvPicPr>
            <a:picLocks noChangeAspect="1"/>
          </p:cNvPicPr>
          <p:nvPr/>
        </p:nvPicPr>
        <p:blipFill>
          <a:blip r:embed="rId2"/>
          <a:stretch>
            <a:fillRect/>
          </a:stretch>
        </p:blipFill>
        <p:spPr>
          <a:xfrm>
            <a:off x="606469" y="205461"/>
            <a:ext cx="8012430" cy="6012180"/>
          </a:xfrm>
          <a:prstGeom prst="rect">
            <a:avLst/>
          </a:prstGeom>
        </p:spPr>
      </p:pic>
      <p:sp>
        <p:nvSpPr>
          <p:cNvPr id="5" name="Rectangle 4"/>
          <p:cNvSpPr/>
          <p:nvPr/>
        </p:nvSpPr>
        <p:spPr>
          <a:xfrm>
            <a:off x="1881051" y="2699655"/>
            <a:ext cx="1092926" cy="200298"/>
          </a:xfrm>
          <a:prstGeom prst="rect">
            <a:avLst/>
          </a:prstGeom>
          <a:solidFill>
            <a:srgbClr val="FFFF00">
              <a:alpha val="1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685109" y="2016024"/>
            <a:ext cx="1441268" cy="230786"/>
          </a:xfrm>
          <a:prstGeom prst="rect">
            <a:avLst/>
          </a:prstGeom>
          <a:solidFill>
            <a:srgbClr val="FFFF00">
              <a:alpha val="1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177631" y="3500835"/>
            <a:ext cx="856026" cy="235140"/>
          </a:xfrm>
          <a:prstGeom prst="rect">
            <a:avLst/>
          </a:prstGeom>
          <a:solidFill>
            <a:srgbClr val="FFFF00">
              <a:alpha val="1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188721" y="1737346"/>
            <a:ext cx="1933300" cy="278677"/>
          </a:xfrm>
          <a:prstGeom prst="rect">
            <a:avLst/>
          </a:prstGeom>
          <a:solidFill>
            <a:srgbClr val="FFFF00">
              <a:alpha val="1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054951" y="6279254"/>
            <a:ext cx="3888649" cy="369332"/>
          </a:xfrm>
          <a:prstGeom prst="rect">
            <a:avLst/>
          </a:prstGeom>
          <a:solidFill>
            <a:schemeClr val="bg1"/>
          </a:solidFill>
          <a:ln>
            <a:solidFill>
              <a:schemeClr val="tx1"/>
            </a:solidFill>
          </a:ln>
        </p:spPr>
        <p:txBody>
          <a:bodyPr wrap="square" rtlCol="0">
            <a:spAutoFit/>
          </a:bodyPr>
          <a:lstStyle/>
          <a:p>
            <a:r>
              <a:rPr lang="en-US" dirty="0" smtClean="0">
                <a:latin typeface="+mn-lt"/>
              </a:rPr>
              <a:t>Fig.6: The nasopharynx (yellow boxes).</a:t>
            </a:r>
            <a:endParaRPr lang="en-US" dirty="0">
              <a:latin typeface="+mn-lt"/>
            </a:endParaRPr>
          </a:p>
        </p:txBody>
      </p:sp>
    </p:spTree>
    <p:extLst>
      <p:ext uri="{BB962C8B-B14F-4D97-AF65-F5344CB8AC3E}">
        <p14:creationId xmlns:p14="http://schemas.microsoft.com/office/powerpoint/2010/main" val="19586045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136" y="300443"/>
            <a:ext cx="7576457" cy="523220"/>
          </a:xfrm>
          <a:prstGeom prst="rect">
            <a:avLst/>
          </a:prstGeom>
          <a:noFill/>
        </p:spPr>
        <p:txBody>
          <a:bodyPr wrap="square" rtlCol="0">
            <a:spAutoFit/>
          </a:bodyPr>
          <a:lstStyle/>
          <a:p>
            <a:r>
              <a:rPr lang="en-US" sz="2800" b="1" u="sng" dirty="0" smtClean="0">
                <a:solidFill>
                  <a:srgbClr val="FF0000"/>
                </a:solidFill>
              </a:rPr>
              <a:t>The </a:t>
            </a:r>
            <a:r>
              <a:rPr lang="en-US" sz="2800" b="1" u="sng" dirty="0" err="1" smtClean="0">
                <a:solidFill>
                  <a:srgbClr val="FF0000"/>
                </a:solidFill>
              </a:rPr>
              <a:t>Oropharynx</a:t>
            </a:r>
            <a:endParaRPr lang="en-US" sz="2800" b="1" u="sng" dirty="0">
              <a:solidFill>
                <a:srgbClr val="FF0000"/>
              </a:solidFill>
            </a:endParaRPr>
          </a:p>
        </p:txBody>
      </p:sp>
      <p:sp>
        <p:nvSpPr>
          <p:cNvPr id="3" name="Rectangle 3"/>
          <p:cNvSpPr txBox="1">
            <a:spLocks noChangeArrowheads="1"/>
          </p:cNvSpPr>
          <p:nvPr/>
        </p:nvSpPr>
        <p:spPr bwMode="auto">
          <a:xfrm>
            <a:off x="378819" y="1038492"/>
            <a:ext cx="8138162" cy="177002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just" defTabSz="914400" rtl="0" eaLnBrk="1" fontAlgn="base" latinLnBrk="0" hangingPunct="1">
              <a:lnSpc>
                <a:spcPct val="90000"/>
              </a:lnSpc>
              <a:spcBef>
                <a:spcPct val="20000"/>
              </a:spcBef>
              <a:spcAft>
                <a:spcPct val="0"/>
              </a:spcAft>
              <a:buClr>
                <a:schemeClr val="accent1"/>
              </a:buClr>
              <a:buSzPct val="65000"/>
              <a:buFont typeface="Wingdings" pitchFamily="68" charset="2"/>
              <a:buChar char="n"/>
              <a:tabLst/>
              <a:defRPr/>
            </a:pPr>
            <a:r>
              <a:rPr kumimoji="0" lang="en-US" sz="2200" b="0" i="0" u="none" strike="noStrike" kern="0" cap="none" spc="0" normalizeH="0" baseline="0" noProof="0" dirty="0" smtClean="0">
                <a:ln>
                  <a:noFill/>
                </a:ln>
                <a:solidFill>
                  <a:schemeClr val="tx1"/>
                </a:solidFill>
                <a:effectLst/>
                <a:uLnTx/>
                <a:uFillTx/>
                <a:latin typeface="+mn-lt"/>
              </a:rPr>
              <a:t>Located</a:t>
            </a:r>
            <a:r>
              <a:rPr kumimoji="0" lang="en-US" sz="2200" b="0" i="0" u="none" strike="noStrike" kern="0" cap="none" spc="0" normalizeH="0" noProof="0" dirty="0" smtClean="0">
                <a:ln>
                  <a:noFill/>
                </a:ln>
                <a:solidFill>
                  <a:schemeClr val="tx1"/>
                </a:solidFill>
                <a:effectLst/>
                <a:uLnTx/>
                <a:uFillTx/>
                <a:latin typeface="+mn-lt"/>
              </a:rPr>
              <a:t> posterior to the oral cavity with which it communicates by an opening called </a:t>
            </a:r>
            <a:r>
              <a:rPr kumimoji="0" lang="en-US" sz="2200" b="1" i="1" u="none" strike="noStrike" kern="0" cap="none" spc="0" normalizeH="0" noProof="0" dirty="0" err="1" smtClean="0">
                <a:ln>
                  <a:noFill/>
                </a:ln>
                <a:solidFill>
                  <a:schemeClr val="tx1"/>
                </a:solidFill>
                <a:effectLst/>
                <a:uLnTx/>
                <a:uFillTx/>
                <a:latin typeface="+mn-lt"/>
              </a:rPr>
              <a:t>fauces</a:t>
            </a:r>
            <a:r>
              <a:rPr kumimoji="0" lang="en-US" sz="2200" b="0" i="0" u="none" strike="noStrike" kern="0" cap="none" spc="0" normalizeH="0" noProof="0" dirty="0" smtClean="0">
                <a:ln>
                  <a:noFill/>
                </a:ln>
                <a:solidFill>
                  <a:schemeClr val="tx1"/>
                </a:solidFill>
                <a:effectLst/>
                <a:uLnTx/>
                <a:uFillTx/>
                <a:latin typeface="+mn-lt"/>
              </a:rPr>
              <a:t>. It allows passage of both air and food. Inferiorly, it extends to the level of the hyoid bone.</a:t>
            </a:r>
            <a:endParaRPr lang="en-US" sz="2200" kern="0" dirty="0" smtClean="0">
              <a:latin typeface="+mn-lt"/>
            </a:endParaRPr>
          </a:p>
          <a:p>
            <a:pPr marL="342900" marR="0" lvl="0" indent="-342900" algn="just" defTabSz="914400" rtl="0" eaLnBrk="1" fontAlgn="base" latinLnBrk="0" hangingPunct="1">
              <a:lnSpc>
                <a:spcPct val="90000"/>
              </a:lnSpc>
              <a:spcBef>
                <a:spcPct val="20000"/>
              </a:spcBef>
              <a:spcAft>
                <a:spcPct val="0"/>
              </a:spcAft>
              <a:buClr>
                <a:schemeClr val="accent1"/>
              </a:buClr>
              <a:buSzPct val="65000"/>
              <a:buFont typeface="Wingdings" pitchFamily="68" charset="2"/>
              <a:buChar char="n"/>
              <a:tabLst/>
              <a:defRPr/>
            </a:pPr>
            <a:r>
              <a:rPr kumimoji="0" lang="en-US" sz="2200" b="0" i="0" u="none" strike="noStrike" kern="0" cap="none" spc="0" normalizeH="0" noProof="0" dirty="0" smtClean="0">
                <a:ln>
                  <a:noFill/>
                </a:ln>
                <a:solidFill>
                  <a:schemeClr val="tx1"/>
                </a:solidFill>
                <a:effectLst/>
                <a:uLnTx/>
                <a:uFillTx/>
                <a:latin typeface="+mn-lt"/>
              </a:rPr>
              <a:t>Anteriorly, in the posterior aspect of the tongue, there’s the </a:t>
            </a:r>
            <a:r>
              <a:rPr kumimoji="0" lang="en-US" sz="2200" b="1" i="0" u="none" strike="noStrike" kern="0" cap="none" spc="0" normalizeH="0" noProof="0" dirty="0" smtClean="0">
                <a:ln>
                  <a:noFill/>
                </a:ln>
                <a:solidFill>
                  <a:schemeClr val="tx1"/>
                </a:solidFill>
                <a:effectLst/>
                <a:uLnTx/>
                <a:uFillTx/>
                <a:latin typeface="+mn-lt"/>
              </a:rPr>
              <a:t>lingual tonsil. </a:t>
            </a:r>
            <a:r>
              <a:rPr lang="en-US" sz="2200" kern="0" dirty="0" err="1" smtClean="0">
                <a:latin typeface="+mn-lt"/>
              </a:rPr>
              <a:t>Anterolaterally</a:t>
            </a:r>
            <a:r>
              <a:rPr lang="en-US" sz="2200" kern="0" dirty="0" smtClean="0">
                <a:latin typeface="+mn-lt"/>
              </a:rPr>
              <a:t>, we have the two </a:t>
            </a:r>
            <a:r>
              <a:rPr lang="en-US" sz="2200" b="1" kern="0" dirty="0" smtClean="0">
                <a:latin typeface="+mn-lt"/>
              </a:rPr>
              <a:t>palatine tonsils.</a:t>
            </a:r>
            <a:endParaRPr kumimoji="0" lang="en-US" sz="2200" b="1" i="0" u="none" strike="noStrike" kern="0" cap="none" spc="0" normalizeH="0" noProof="0" dirty="0" smtClean="0">
              <a:ln>
                <a:noFill/>
              </a:ln>
              <a:solidFill>
                <a:schemeClr val="tx1"/>
              </a:solidFill>
              <a:effectLst/>
              <a:uLnTx/>
              <a:uFillTx/>
              <a:latin typeface="+mn-lt"/>
            </a:endParaRPr>
          </a:p>
          <a:p>
            <a:pPr marL="342900" marR="0" lvl="0" indent="-342900" algn="just" defTabSz="914400" rtl="0" eaLnBrk="1" fontAlgn="base" latinLnBrk="0" hangingPunct="1">
              <a:lnSpc>
                <a:spcPct val="90000"/>
              </a:lnSpc>
              <a:spcBef>
                <a:spcPct val="20000"/>
              </a:spcBef>
              <a:spcAft>
                <a:spcPct val="0"/>
              </a:spcAft>
              <a:buClr>
                <a:schemeClr val="accent1"/>
              </a:buClr>
              <a:buSzPct val="65000"/>
              <a:buFont typeface="Wingdings" pitchFamily="68" charset="2"/>
              <a:buChar char="n"/>
              <a:tabLst/>
              <a:defRPr/>
            </a:pPr>
            <a:endParaRPr lang="en-US" sz="2200" kern="0" dirty="0" smtClean="0">
              <a:latin typeface="+mn-lt"/>
            </a:endParaRPr>
          </a:p>
        </p:txBody>
      </p:sp>
      <p:sp>
        <p:nvSpPr>
          <p:cNvPr id="5" name="TextBox 4"/>
          <p:cNvSpPr txBox="1"/>
          <p:nvPr/>
        </p:nvSpPr>
        <p:spPr>
          <a:xfrm>
            <a:off x="518159" y="2934785"/>
            <a:ext cx="7576457" cy="523220"/>
          </a:xfrm>
          <a:prstGeom prst="rect">
            <a:avLst/>
          </a:prstGeom>
          <a:noFill/>
        </p:spPr>
        <p:txBody>
          <a:bodyPr wrap="square" rtlCol="0">
            <a:spAutoFit/>
          </a:bodyPr>
          <a:lstStyle/>
          <a:p>
            <a:r>
              <a:rPr lang="en-US" sz="2800" b="1" u="sng" dirty="0" smtClean="0">
                <a:solidFill>
                  <a:srgbClr val="FF0000"/>
                </a:solidFill>
              </a:rPr>
              <a:t>The </a:t>
            </a:r>
            <a:r>
              <a:rPr lang="en-US" sz="2800" b="1" u="sng" dirty="0" err="1" smtClean="0">
                <a:solidFill>
                  <a:srgbClr val="FF0000"/>
                </a:solidFill>
              </a:rPr>
              <a:t>Laryngopharynx</a:t>
            </a:r>
            <a:endParaRPr lang="en-US" sz="2800" b="1" u="sng" dirty="0">
              <a:solidFill>
                <a:srgbClr val="FF0000"/>
              </a:solidFill>
            </a:endParaRPr>
          </a:p>
        </p:txBody>
      </p:sp>
      <p:sp>
        <p:nvSpPr>
          <p:cNvPr id="6" name="Rectangle 3"/>
          <p:cNvSpPr txBox="1">
            <a:spLocks noChangeArrowheads="1"/>
          </p:cNvSpPr>
          <p:nvPr/>
        </p:nvSpPr>
        <p:spPr bwMode="auto">
          <a:xfrm>
            <a:off x="439778" y="3568329"/>
            <a:ext cx="8138162" cy="117348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just" defTabSz="914400" rtl="0" eaLnBrk="1" fontAlgn="base" latinLnBrk="0" hangingPunct="1">
              <a:lnSpc>
                <a:spcPct val="90000"/>
              </a:lnSpc>
              <a:spcBef>
                <a:spcPct val="20000"/>
              </a:spcBef>
              <a:spcAft>
                <a:spcPct val="0"/>
              </a:spcAft>
              <a:buClr>
                <a:schemeClr val="accent1"/>
              </a:buClr>
              <a:buSzPct val="65000"/>
              <a:buFont typeface="Wingdings" pitchFamily="68" charset="2"/>
              <a:buChar char="n"/>
              <a:tabLst/>
              <a:defRPr/>
            </a:pPr>
            <a:r>
              <a:rPr kumimoji="0" lang="en-US" sz="2200" b="0" i="0" u="none" strike="noStrike" kern="0" cap="none" spc="0" normalizeH="0" baseline="0" noProof="0" dirty="0" smtClean="0">
                <a:ln>
                  <a:noFill/>
                </a:ln>
                <a:solidFill>
                  <a:schemeClr val="tx1"/>
                </a:solidFill>
                <a:effectLst/>
                <a:uLnTx/>
                <a:uFillTx/>
                <a:latin typeface="+mn-lt"/>
              </a:rPr>
              <a:t>Located</a:t>
            </a:r>
            <a:r>
              <a:rPr kumimoji="0" lang="en-US" sz="2200" b="0" i="0" u="none" strike="noStrike" kern="0" cap="none" spc="0" normalizeH="0" noProof="0" dirty="0" smtClean="0">
                <a:ln>
                  <a:noFill/>
                </a:ln>
                <a:solidFill>
                  <a:schemeClr val="tx1"/>
                </a:solidFill>
                <a:effectLst/>
                <a:uLnTx/>
                <a:uFillTx/>
                <a:latin typeface="+mn-lt"/>
              </a:rPr>
              <a:t> posterior to the larynx with which it communicates. It begins at the level of the hyoid bone and ends at the level of the cricoid cartilage (C6) where it becomes continuous with esophagus.</a:t>
            </a:r>
            <a:endParaRPr kumimoji="0" lang="en-US" sz="2200" b="1" i="0" u="none" strike="noStrike" kern="0" cap="none" spc="0" normalizeH="0" noProof="0" dirty="0" smtClean="0">
              <a:ln>
                <a:noFill/>
              </a:ln>
              <a:solidFill>
                <a:schemeClr val="tx1"/>
              </a:solidFill>
              <a:effectLst/>
              <a:uLnTx/>
              <a:uFillTx/>
              <a:latin typeface="+mn-lt"/>
            </a:endParaRPr>
          </a:p>
          <a:p>
            <a:pPr marL="342900" marR="0" lvl="0" indent="-342900" algn="just" defTabSz="914400" rtl="0" eaLnBrk="1" fontAlgn="base" latinLnBrk="0" hangingPunct="1">
              <a:lnSpc>
                <a:spcPct val="90000"/>
              </a:lnSpc>
              <a:spcBef>
                <a:spcPct val="20000"/>
              </a:spcBef>
              <a:spcAft>
                <a:spcPct val="0"/>
              </a:spcAft>
              <a:buClr>
                <a:schemeClr val="accent1"/>
              </a:buClr>
              <a:buSzPct val="65000"/>
              <a:buFont typeface="Wingdings" pitchFamily="68" charset="2"/>
              <a:buChar char="n"/>
              <a:tabLst/>
              <a:defRPr/>
            </a:pPr>
            <a:endParaRPr lang="en-US" sz="2200" kern="0" dirty="0" smtClean="0">
              <a:latin typeface="+mn-lt"/>
            </a:endParaRPr>
          </a:p>
        </p:txBody>
      </p:sp>
      <p:sp>
        <p:nvSpPr>
          <p:cNvPr id="7" name="Rectangle 3"/>
          <p:cNvSpPr txBox="1">
            <a:spLocks noChangeArrowheads="1"/>
          </p:cNvSpPr>
          <p:nvPr/>
        </p:nvSpPr>
        <p:spPr bwMode="auto">
          <a:xfrm>
            <a:off x="448486" y="4922514"/>
            <a:ext cx="8138162" cy="1008024"/>
          </a:xfrm>
          <a:prstGeom prst="rect">
            <a:avLst/>
          </a:prstGeom>
          <a:noFill/>
          <a:ln w="9525">
            <a:solidFill>
              <a:schemeClr val="tx1"/>
            </a:solid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just" defTabSz="914400" rtl="0" eaLnBrk="1" fontAlgn="base" latinLnBrk="0" hangingPunct="1">
              <a:lnSpc>
                <a:spcPct val="90000"/>
              </a:lnSpc>
              <a:spcBef>
                <a:spcPct val="20000"/>
              </a:spcBef>
              <a:spcAft>
                <a:spcPct val="0"/>
              </a:spcAft>
              <a:buClr>
                <a:schemeClr val="accent1"/>
              </a:buClr>
              <a:buSzPct val="65000"/>
              <a:buFont typeface="Wingdings" pitchFamily="68" charset="2"/>
              <a:buChar char="n"/>
              <a:tabLst/>
              <a:defRPr/>
            </a:pPr>
            <a:r>
              <a:rPr kumimoji="0" lang="en-US" sz="2200" b="0" i="1" u="none" strike="noStrike" kern="0" cap="none" spc="0" normalizeH="0" baseline="0" noProof="0" dirty="0" smtClean="0">
                <a:ln>
                  <a:noFill/>
                </a:ln>
                <a:solidFill>
                  <a:schemeClr val="tx1"/>
                </a:solidFill>
                <a:effectLst/>
                <a:uLnTx/>
                <a:uFillTx/>
                <a:latin typeface="+mn-lt"/>
              </a:rPr>
              <a:t>Muscles of the pharynx play a part in </a:t>
            </a:r>
            <a:r>
              <a:rPr kumimoji="0" lang="en-US" sz="2200" b="0" i="1" u="none" strike="noStrike" kern="0" cap="none" spc="0" normalizeH="0" noProof="0" dirty="0" smtClean="0">
                <a:ln>
                  <a:noFill/>
                </a:ln>
                <a:solidFill>
                  <a:schemeClr val="tx1"/>
                </a:solidFill>
                <a:effectLst/>
                <a:uLnTx/>
                <a:uFillTx/>
                <a:latin typeface="+mn-lt"/>
              </a:rPr>
              <a:t>the process of deglutition. These muscles are supplied by the </a:t>
            </a:r>
            <a:r>
              <a:rPr kumimoji="0" lang="en-US" sz="2200" b="0" i="1" u="none" strike="noStrike" kern="0" cap="none" spc="0" normalizeH="0" noProof="0" dirty="0" err="1" smtClean="0">
                <a:ln>
                  <a:noFill/>
                </a:ln>
                <a:solidFill>
                  <a:schemeClr val="tx1"/>
                </a:solidFill>
                <a:effectLst/>
                <a:uLnTx/>
                <a:uFillTx/>
                <a:latin typeface="+mn-lt"/>
              </a:rPr>
              <a:t>phryngeal</a:t>
            </a:r>
            <a:r>
              <a:rPr kumimoji="0" lang="en-US" sz="2200" b="0" i="1" u="none" strike="noStrike" kern="0" cap="none" spc="0" normalizeH="0" noProof="0" dirty="0" smtClean="0">
                <a:ln>
                  <a:noFill/>
                </a:ln>
                <a:solidFill>
                  <a:schemeClr val="tx1"/>
                </a:solidFill>
                <a:effectLst/>
                <a:uLnTx/>
                <a:uFillTx/>
                <a:latin typeface="+mn-lt"/>
              </a:rPr>
              <a:t> plexus derived from the glossopharyngeal (IX) and </a:t>
            </a:r>
            <a:r>
              <a:rPr kumimoji="0" lang="en-US" sz="2200" b="0" i="1" u="none" strike="noStrike" kern="0" cap="none" spc="0" normalizeH="0" noProof="0" dirty="0" err="1" smtClean="0">
                <a:ln>
                  <a:noFill/>
                </a:ln>
                <a:solidFill>
                  <a:schemeClr val="tx1"/>
                </a:solidFill>
                <a:effectLst/>
                <a:uLnTx/>
                <a:uFillTx/>
                <a:latin typeface="+mn-lt"/>
              </a:rPr>
              <a:t>vagus</a:t>
            </a:r>
            <a:r>
              <a:rPr kumimoji="0" lang="en-US" sz="2200" b="0" i="1" u="none" strike="noStrike" kern="0" cap="none" spc="0" normalizeH="0" noProof="0" dirty="0" smtClean="0">
                <a:ln>
                  <a:noFill/>
                </a:ln>
                <a:solidFill>
                  <a:schemeClr val="tx1"/>
                </a:solidFill>
                <a:effectLst/>
                <a:uLnTx/>
                <a:uFillTx/>
                <a:latin typeface="+mn-lt"/>
              </a:rPr>
              <a:t> (X) nerves</a:t>
            </a:r>
            <a:endParaRPr kumimoji="0" lang="en-US" sz="2200" b="1" i="1" u="none" strike="noStrike" kern="0" cap="none" spc="0" normalizeH="0" noProof="0" dirty="0" smtClean="0">
              <a:ln>
                <a:noFill/>
              </a:ln>
              <a:solidFill>
                <a:schemeClr val="tx1"/>
              </a:solidFill>
              <a:effectLst/>
              <a:uLnTx/>
              <a:uFillTx/>
              <a:latin typeface="+mn-lt"/>
            </a:endParaRPr>
          </a:p>
          <a:p>
            <a:pPr marL="342900" marR="0" lvl="0" indent="-342900" algn="just" defTabSz="914400" rtl="0" eaLnBrk="1" fontAlgn="base" latinLnBrk="0" hangingPunct="1">
              <a:lnSpc>
                <a:spcPct val="90000"/>
              </a:lnSpc>
              <a:spcBef>
                <a:spcPct val="20000"/>
              </a:spcBef>
              <a:spcAft>
                <a:spcPct val="0"/>
              </a:spcAft>
              <a:buClr>
                <a:schemeClr val="accent1"/>
              </a:buClr>
              <a:buSzPct val="65000"/>
              <a:buFont typeface="Wingdings" pitchFamily="68" charset="2"/>
              <a:buChar char="n"/>
              <a:tabLst/>
              <a:defRPr/>
            </a:pPr>
            <a:endParaRPr lang="en-US" sz="2200" i="1" kern="0" dirty="0" smtClean="0">
              <a:latin typeface="+mn-lt"/>
            </a:endParaRPr>
          </a:p>
        </p:txBody>
      </p:sp>
      <p:sp>
        <p:nvSpPr>
          <p:cNvPr id="8" name="Slide Number Placeholder 7"/>
          <p:cNvSpPr>
            <a:spLocks noGrp="1"/>
          </p:cNvSpPr>
          <p:nvPr>
            <p:ph type="sldNum" sz="quarter" idx="12"/>
          </p:nvPr>
        </p:nvSpPr>
        <p:spPr/>
        <p:txBody>
          <a:bodyPr/>
          <a:lstStyle/>
          <a:p>
            <a:fld id="{E0337B13-C5B2-4C41-B6F8-0C9253264DA7}"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8DED226-3566-4E5F-BE1B-15DBAB267201}" type="slidenum">
              <a:rPr lang="en-US" smtClean="0"/>
              <a:pPr/>
              <a:t>12</a:t>
            </a:fld>
            <a:endParaRPr lang="en-US"/>
          </a:p>
        </p:txBody>
      </p:sp>
      <p:pic>
        <p:nvPicPr>
          <p:cNvPr id="4" name="Picture 3"/>
          <p:cNvPicPr>
            <a:picLocks noChangeAspect="1"/>
          </p:cNvPicPr>
          <p:nvPr/>
        </p:nvPicPr>
        <p:blipFill>
          <a:blip r:embed="rId2"/>
          <a:stretch>
            <a:fillRect/>
          </a:stretch>
        </p:blipFill>
        <p:spPr>
          <a:xfrm>
            <a:off x="606469" y="166272"/>
            <a:ext cx="8012430" cy="6012180"/>
          </a:xfrm>
          <a:prstGeom prst="rect">
            <a:avLst/>
          </a:prstGeom>
        </p:spPr>
      </p:pic>
      <p:sp>
        <p:nvSpPr>
          <p:cNvPr id="5" name="Rectangle 4"/>
          <p:cNvSpPr/>
          <p:nvPr/>
        </p:nvSpPr>
        <p:spPr>
          <a:xfrm>
            <a:off x="1881051" y="2947852"/>
            <a:ext cx="1092926" cy="200298"/>
          </a:xfrm>
          <a:prstGeom prst="rect">
            <a:avLst/>
          </a:prstGeom>
          <a:solidFill>
            <a:srgbClr val="0070C0">
              <a:alpha val="10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141039" y="3714210"/>
            <a:ext cx="1092926" cy="200298"/>
          </a:xfrm>
          <a:prstGeom prst="rect">
            <a:avLst/>
          </a:prstGeom>
          <a:solidFill>
            <a:srgbClr val="0070C0">
              <a:alpha val="10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123620" y="4310750"/>
            <a:ext cx="1092926" cy="200298"/>
          </a:xfrm>
          <a:prstGeom prst="rect">
            <a:avLst/>
          </a:prstGeom>
          <a:solidFill>
            <a:srgbClr val="0070C0">
              <a:alpha val="10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123620" y="4572004"/>
            <a:ext cx="1092926" cy="200298"/>
          </a:xfrm>
          <a:prstGeom prst="rect">
            <a:avLst/>
          </a:prstGeom>
          <a:solidFill>
            <a:srgbClr val="0070C0">
              <a:alpha val="10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776548" y="3257007"/>
            <a:ext cx="1166947" cy="191585"/>
          </a:xfrm>
          <a:prstGeom prst="rect">
            <a:avLst/>
          </a:prstGeom>
          <a:solidFill>
            <a:srgbClr val="BF7B01">
              <a:alpha val="9804"/>
            </a:srgbClr>
          </a:solidFill>
          <a:ln>
            <a:solidFill>
              <a:srgbClr val="BF7B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8525" y="6248373"/>
            <a:ext cx="6994690" cy="369332"/>
          </a:xfrm>
          <a:prstGeom prst="rect">
            <a:avLst/>
          </a:prstGeom>
          <a:solidFill>
            <a:schemeClr val="bg1"/>
          </a:solidFill>
          <a:ln>
            <a:solidFill>
              <a:schemeClr val="tx1"/>
            </a:solidFill>
          </a:ln>
        </p:spPr>
        <p:txBody>
          <a:bodyPr wrap="square" rtlCol="0">
            <a:spAutoFit/>
          </a:bodyPr>
          <a:lstStyle/>
          <a:p>
            <a:r>
              <a:rPr lang="en-US" dirty="0" smtClean="0">
                <a:latin typeface="+mn-lt"/>
              </a:rPr>
              <a:t>Fig.7: The oropharynx (blue boxes) and the laryngopharynx (brown box).</a:t>
            </a:r>
            <a:endParaRPr lang="en-US" dirty="0">
              <a:latin typeface="+mn-lt"/>
            </a:endParaRPr>
          </a:p>
        </p:txBody>
      </p:sp>
    </p:spTree>
    <p:extLst>
      <p:ext uri="{BB962C8B-B14F-4D97-AF65-F5344CB8AC3E}">
        <p14:creationId xmlns:p14="http://schemas.microsoft.com/office/powerpoint/2010/main" val="27824496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650374" y="1685093"/>
            <a:ext cx="4414838" cy="4920615"/>
          </a:xfrm>
          <a:prstGeom prst="rect">
            <a:avLst/>
          </a:prstGeom>
        </p:spPr>
      </p:pic>
      <p:sp>
        <p:nvSpPr>
          <p:cNvPr id="89091" name="Rectangle 3"/>
          <p:cNvSpPr>
            <a:spLocks noGrp="1" noChangeArrowheads="1"/>
          </p:cNvSpPr>
          <p:nvPr>
            <p:ph type="body" idx="1"/>
          </p:nvPr>
        </p:nvSpPr>
        <p:spPr>
          <a:xfrm>
            <a:off x="352694" y="981886"/>
            <a:ext cx="8516983" cy="955500"/>
          </a:xfrm>
        </p:spPr>
        <p:txBody>
          <a:bodyPr/>
          <a:lstStyle/>
          <a:p>
            <a:pPr algn="just">
              <a:lnSpc>
                <a:spcPct val="80000"/>
              </a:lnSpc>
            </a:pPr>
            <a:r>
              <a:rPr lang="en-US" sz="2200" dirty="0"/>
              <a:t>Short passageway connecting </a:t>
            </a:r>
            <a:r>
              <a:rPr lang="en-US" sz="2200" dirty="0" err="1"/>
              <a:t>laryngopharynx</a:t>
            </a:r>
            <a:r>
              <a:rPr lang="en-US" sz="2200" dirty="0"/>
              <a:t> with </a:t>
            </a:r>
            <a:r>
              <a:rPr lang="en-US" sz="2200" dirty="0" smtClean="0"/>
              <a:t>trachea that’s responsible for the production of sound. Its inlet also provides a protective cover for the airway passages.</a:t>
            </a:r>
          </a:p>
        </p:txBody>
      </p:sp>
      <p:sp>
        <p:nvSpPr>
          <p:cNvPr id="5" name="TextBox 4"/>
          <p:cNvSpPr txBox="1"/>
          <p:nvPr/>
        </p:nvSpPr>
        <p:spPr>
          <a:xfrm>
            <a:off x="444136" y="300443"/>
            <a:ext cx="7576457" cy="584775"/>
          </a:xfrm>
          <a:prstGeom prst="rect">
            <a:avLst/>
          </a:prstGeom>
          <a:noFill/>
        </p:spPr>
        <p:txBody>
          <a:bodyPr wrap="square" rtlCol="0">
            <a:spAutoFit/>
          </a:bodyPr>
          <a:lstStyle/>
          <a:p>
            <a:r>
              <a:rPr lang="en-US" sz="3200" b="1" i="1" u="sng" dirty="0" smtClean="0">
                <a:solidFill>
                  <a:srgbClr val="FF0000"/>
                </a:solidFill>
              </a:rPr>
              <a:t>The Larynx</a:t>
            </a:r>
            <a:endParaRPr lang="en-US" sz="3200" b="1" i="1" u="sng" dirty="0">
              <a:solidFill>
                <a:srgbClr val="FF0000"/>
              </a:solidFill>
            </a:endParaRPr>
          </a:p>
        </p:txBody>
      </p:sp>
      <p:sp>
        <p:nvSpPr>
          <p:cNvPr id="4" name="Slide Number Placeholder 3"/>
          <p:cNvSpPr>
            <a:spLocks noGrp="1"/>
          </p:cNvSpPr>
          <p:nvPr>
            <p:ph type="sldNum" sz="quarter" idx="12"/>
          </p:nvPr>
        </p:nvSpPr>
        <p:spPr/>
        <p:txBody>
          <a:bodyPr/>
          <a:lstStyle/>
          <a:p>
            <a:fld id="{E0337B13-C5B2-4C41-B6F8-0C9253264DA7}" type="slidenum">
              <a:rPr lang="en-US" smtClean="0"/>
              <a:pPr/>
              <a:t>13</a:t>
            </a:fld>
            <a:endParaRPr lang="en-US"/>
          </a:p>
        </p:txBody>
      </p:sp>
      <p:sp>
        <p:nvSpPr>
          <p:cNvPr id="6" name="Rectangle 5"/>
          <p:cNvSpPr/>
          <p:nvPr/>
        </p:nvSpPr>
        <p:spPr>
          <a:xfrm>
            <a:off x="352694" y="1946697"/>
            <a:ext cx="4153992" cy="4019562"/>
          </a:xfrm>
          <a:prstGeom prst="rect">
            <a:avLst/>
          </a:prstGeom>
        </p:spPr>
        <p:txBody>
          <a:bodyPr wrap="square">
            <a:spAutoFit/>
          </a:bodyPr>
          <a:lstStyle/>
          <a:p>
            <a:pPr marL="342900" lvl="0" indent="-342900" algn="just">
              <a:lnSpc>
                <a:spcPct val="80000"/>
              </a:lnSpc>
              <a:spcBef>
                <a:spcPct val="20000"/>
              </a:spcBef>
              <a:buClr>
                <a:srgbClr val="808080"/>
              </a:buClr>
              <a:buSzPct val="65000"/>
              <a:buFont typeface="Wingdings" pitchFamily="68" charset="2"/>
              <a:buChar char="n"/>
            </a:pPr>
            <a:r>
              <a:rPr lang="en-US" sz="2200" kern="0" dirty="0">
                <a:solidFill>
                  <a:srgbClr val="000000"/>
                </a:solidFill>
                <a:latin typeface="Times New Roman"/>
              </a:rPr>
              <a:t>It lies in the midline of the neck opposite C4-C6 vertebrae. At the level of C6, it becomes continuous with the trachea.</a:t>
            </a:r>
          </a:p>
          <a:p>
            <a:pPr marL="342900" lvl="0" indent="-342900" algn="just">
              <a:lnSpc>
                <a:spcPct val="80000"/>
              </a:lnSpc>
              <a:spcBef>
                <a:spcPct val="20000"/>
              </a:spcBef>
              <a:buClr>
                <a:srgbClr val="808080"/>
              </a:buClr>
              <a:buSzPct val="65000"/>
              <a:buFont typeface="Wingdings" pitchFamily="68" charset="2"/>
              <a:buChar char="n"/>
            </a:pPr>
            <a:r>
              <a:rPr lang="en-US" sz="2200" kern="0" dirty="0">
                <a:solidFill>
                  <a:srgbClr val="000000"/>
                </a:solidFill>
                <a:latin typeface="Times New Roman"/>
              </a:rPr>
              <a:t>Important relations:</a:t>
            </a:r>
          </a:p>
          <a:p>
            <a:pPr marL="342900" indent="-342900" algn="just">
              <a:lnSpc>
                <a:spcPct val="80000"/>
              </a:lnSpc>
              <a:spcBef>
                <a:spcPct val="20000"/>
              </a:spcBef>
              <a:buClr>
                <a:srgbClr val="999933"/>
              </a:buClr>
              <a:buSzPct val="60000"/>
              <a:buFont typeface="Arial" panose="020B0604020202020204" pitchFamily="34" charset="0"/>
              <a:buChar char="•"/>
            </a:pPr>
            <a:r>
              <a:rPr lang="en-US" sz="2200" b="1" i="1" kern="0" dirty="0">
                <a:solidFill>
                  <a:srgbClr val="000000"/>
                </a:solidFill>
                <a:latin typeface="Times New Roman"/>
              </a:rPr>
              <a:t>Anteriorly</a:t>
            </a:r>
            <a:r>
              <a:rPr lang="en-US" sz="2200" kern="0" dirty="0">
                <a:solidFill>
                  <a:srgbClr val="000000"/>
                </a:solidFill>
                <a:latin typeface="Times New Roman"/>
              </a:rPr>
              <a:t>, it’s covered by the </a:t>
            </a:r>
            <a:r>
              <a:rPr lang="en-US" sz="2200" kern="0" dirty="0" err="1">
                <a:solidFill>
                  <a:srgbClr val="000000"/>
                </a:solidFill>
                <a:latin typeface="Times New Roman"/>
              </a:rPr>
              <a:t>infrahyoid</a:t>
            </a:r>
            <a:r>
              <a:rPr lang="en-US" sz="2200" kern="0" dirty="0">
                <a:solidFill>
                  <a:srgbClr val="000000"/>
                </a:solidFill>
                <a:latin typeface="Times New Roman"/>
              </a:rPr>
              <a:t> muscles</a:t>
            </a:r>
            <a:r>
              <a:rPr lang="en-US" sz="2200" kern="0" dirty="0" smtClean="0">
                <a:solidFill>
                  <a:srgbClr val="000000"/>
                </a:solidFill>
                <a:latin typeface="Times New Roman"/>
              </a:rPr>
              <a:t>.</a:t>
            </a:r>
          </a:p>
          <a:p>
            <a:pPr marL="342900" indent="-342900" algn="just">
              <a:lnSpc>
                <a:spcPct val="80000"/>
              </a:lnSpc>
              <a:spcBef>
                <a:spcPct val="20000"/>
              </a:spcBef>
              <a:buClr>
                <a:srgbClr val="999933"/>
              </a:buClr>
              <a:buSzPct val="60000"/>
              <a:buFont typeface="Arial" panose="020B0604020202020204" pitchFamily="34" charset="0"/>
              <a:buChar char="•"/>
            </a:pPr>
            <a:r>
              <a:rPr lang="en-US" sz="2200" b="1" i="1" kern="0" dirty="0" smtClean="0">
                <a:solidFill>
                  <a:srgbClr val="000000"/>
                </a:solidFill>
                <a:latin typeface="Times New Roman"/>
              </a:rPr>
              <a:t>Posteriorly</a:t>
            </a:r>
            <a:r>
              <a:rPr lang="en-US" sz="2200" kern="0" dirty="0" smtClean="0">
                <a:solidFill>
                  <a:srgbClr val="000000"/>
                </a:solidFill>
                <a:latin typeface="Times New Roman"/>
              </a:rPr>
              <a:t>, </a:t>
            </a:r>
            <a:r>
              <a:rPr lang="en-US" sz="2200" kern="0" dirty="0">
                <a:solidFill>
                  <a:srgbClr val="000000"/>
                </a:solidFill>
                <a:latin typeface="Times New Roman"/>
              </a:rPr>
              <a:t>laryngopharynx.</a:t>
            </a:r>
          </a:p>
          <a:p>
            <a:pPr marL="342900" indent="-342900" algn="just">
              <a:lnSpc>
                <a:spcPct val="80000"/>
              </a:lnSpc>
              <a:spcBef>
                <a:spcPct val="20000"/>
              </a:spcBef>
              <a:buClr>
                <a:srgbClr val="999933"/>
              </a:buClr>
              <a:buSzPct val="60000"/>
              <a:buFont typeface="Arial" panose="020B0604020202020204" pitchFamily="34" charset="0"/>
              <a:buChar char="•"/>
            </a:pPr>
            <a:r>
              <a:rPr lang="en-US" sz="2200" b="1" i="1" kern="0" dirty="0" smtClean="0">
                <a:solidFill>
                  <a:srgbClr val="000000"/>
                </a:solidFill>
                <a:latin typeface="Times New Roman"/>
              </a:rPr>
              <a:t>Laterally</a:t>
            </a:r>
            <a:r>
              <a:rPr lang="en-US" sz="2200" kern="0" dirty="0">
                <a:solidFill>
                  <a:srgbClr val="000000"/>
                </a:solidFill>
                <a:latin typeface="Times New Roman"/>
              </a:rPr>
              <a:t>, the thyroid gland and the great blood vessels of the neck.</a:t>
            </a:r>
          </a:p>
          <a:p>
            <a:pPr marL="342900" indent="-342900" algn="just">
              <a:lnSpc>
                <a:spcPct val="80000"/>
              </a:lnSpc>
              <a:spcBef>
                <a:spcPct val="20000"/>
              </a:spcBef>
              <a:buClr>
                <a:srgbClr val="999933"/>
              </a:buClr>
              <a:buSzPct val="60000"/>
              <a:buFont typeface="Arial" panose="020B0604020202020204" pitchFamily="34" charset="0"/>
              <a:buChar char="•"/>
            </a:pPr>
            <a:r>
              <a:rPr lang="en-US" sz="2200" b="1" i="1" kern="0" dirty="0" smtClean="0">
                <a:solidFill>
                  <a:srgbClr val="000000"/>
                </a:solidFill>
                <a:latin typeface="Times New Roman"/>
              </a:rPr>
              <a:t>Superiorly</a:t>
            </a:r>
            <a:r>
              <a:rPr lang="en-US" sz="2200" kern="0" dirty="0">
                <a:solidFill>
                  <a:srgbClr val="000000"/>
                </a:solidFill>
                <a:latin typeface="Times New Roman"/>
              </a:rPr>
              <a:t>, the hyoid </a:t>
            </a:r>
            <a:r>
              <a:rPr lang="en-US" sz="2200" kern="0" dirty="0" smtClean="0">
                <a:solidFill>
                  <a:srgbClr val="000000"/>
                </a:solidFill>
                <a:latin typeface="Times New Roman"/>
              </a:rPr>
              <a:t>bone.</a:t>
            </a:r>
          </a:p>
          <a:p>
            <a:pPr marL="342900" indent="-342900" algn="just">
              <a:lnSpc>
                <a:spcPct val="80000"/>
              </a:lnSpc>
              <a:spcBef>
                <a:spcPct val="20000"/>
              </a:spcBef>
              <a:buClr>
                <a:srgbClr val="999933"/>
              </a:buClr>
              <a:buSzPct val="60000"/>
              <a:buFont typeface="Arial" panose="020B0604020202020204" pitchFamily="34" charset="0"/>
              <a:buChar char="•"/>
            </a:pPr>
            <a:r>
              <a:rPr lang="en-US" sz="2200" b="1" i="1" kern="0" dirty="0" smtClean="0">
                <a:solidFill>
                  <a:srgbClr val="000000"/>
                </a:solidFill>
                <a:latin typeface="Times New Roman"/>
              </a:rPr>
              <a:t>Inferiorly</a:t>
            </a:r>
            <a:r>
              <a:rPr lang="en-US" sz="2200" kern="0" dirty="0" smtClean="0">
                <a:solidFill>
                  <a:srgbClr val="000000"/>
                </a:solidFill>
                <a:latin typeface="Times New Roman"/>
              </a:rPr>
              <a:t>, the trachea.</a:t>
            </a:r>
            <a:endParaRPr lang="en-US" sz="2200" kern="0" dirty="0">
              <a:solidFill>
                <a:srgbClr val="000000"/>
              </a:solidFill>
              <a:latin typeface="Times New Roman"/>
            </a:endParaRPr>
          </a:p>
        </p:txBody>
      </p:sp>
      <p:sp>
        <p:nvSpPr>
          <p:cNvPr id="8" name="TextBox 7"/>
          <p:cNvSpPr txBox="1"/>
          <p:nvPr/>
        </p:nvSpPr>
        <p:spPr>
          <a:xfrm>
            <a:off x="2429690" y="6014351"/>
            <a:ext cx="3810272" cy="369332"/>
          </a:xfrm>
          <a:prstGeom prst="rect">
            <a:avLst/>
          </a:prstGeom>
          <a:solidFill>
            <a:schemeClr val="bg1"/>
          </a:solidFill>
          <a:ln>
            <a:solidFill>
              <a:schemeClr val="tx1"/>
            </a:solidFill>
          </a:ln>
        </p:spPr>
        <p:txBody>
          <a:bodyPr wrap="square" rtlCol="0">
            <a:spAutoFit/>
          </a:bodyPr>
          <a:lstStyle/>
          <a:p>
            <a:r>
              <a:rPr lang="en-US" dirty="0" smtClean="0">
                <a:latin typeface="+mn-lt"/>
              </a:rPr>
              <a:t>Fig.8: Important relations of the larynx.</a:t>
            </a:r>
            <a:endParaRPr lang="en-US" dirty="0">
              <a:latin typeface="+mn-l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2"/>
          <p:cNvSpPr>
            <a:spLocks noGrp="1"/>
          </p:cNvSpPr>
          <p:nvPr>
            <p:ph type="sldNum" sz="quarter" idx="12"/>
          </p:nvPr>
        </p:nvSpPr>
        <p:spPr/>
        <p:txBody>
          <a:bodyPr/>
          <a:lstStyle/>
          <a:p>
            <a:fld id="{E0337B13-C5B2-4C41-B6F8-0C9253264DA7}" type="slidenum">
              <a:rPr lang="en-US" smtClean="0"/>
              <a:pPr/>
              <a:t>14</a:t>
            </a:fld>
            <a:endParaRPr lang="en-US"/>
          </a:p>
        </p:txBody>
      </p:sp>
      <p:sp>
        <p:nvSpPr>
          <p:cNvPr id="3" name="Rectangle 2"/>
          <p:cNvSpPr/>
          <p:nvPr/>
        </p:nvSpPr>
        <p:spPr>
          <a:xfrm>
            <a:off x="674917" y="680593"/>
            <a:ext cx="7842066" cy="904863"/>
          </a:xfrm>
          <a:prstGeom prst="rect">
            <a:avLst/>
          </a:prstGeom>
        </p:spPr>
        <p:txBody>
          <a:bodyPr wrap="square">
            <a:spAutoFit/>
          </a:bodyPr>
          <a:lstStyle/>
          <a:p>
            <a:pPr marL="342900" lvl="0" indent="-342900" algn="just">
              <a:lnSpc>
                <a:spcPct val="80000"/>
              </a:lnSpc>
              <a:spcBef>
                <a:spcPct val="20000"/>
              </a:spcBef>
              <a:buClr>
                <a:srgbClr val="808080"/>
              </a:buClr>
              <a:buSzPct val="65000"/>
              <a:buFont typeface="Wingdings" pitchFamily="68" charset="2"/>
              <a:buChar char="n"/>
            </a:pPr>
            <a:r>
              <a:rPr lang="en-US" sz="2200" kern="0" dirty="0">
                <a:solidFill>
                  <a:srgbClr val="000000"/>
                </a:solidFill>
                <a:latin typeface="Times New Roman"/>
                <a:cs typeface="Arial"/>
              </a:rPr>
              <a:t>The framework of the larynx is formed of cartilages that are held together by ligaments and membranes, moved by muscles and lined by mucous membrane.</a:t>
            </a:r>
            <a:endParaRPr lang="en-US" sz="2200" kern="0" dirty="0">
              <a:solidFill>
                <a:srgbClr val="000000"/>
              </a:solidFill>
              <a:latin typeface="Times New Roman"/>
            </a:endParaRPr>
          </a:p>
        </p:txBody>
      </p:sp>
      <p:pic>
        <p:nvPicPr>
          <p:cNvPr id="3074"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0568" y="1585456"/>
            <a:ext cx="3619500" cy="439166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Related image"/>
          <p:cNvPicPr>
            <a:picLocks noChangeAspect="1" noChangeArrowheads="1"/>
          </p:cNvPicPr>
          <p:nvPr/>
        </p:nvPicPr>
        <p:blipFill rotWithShape="1">
          <a:blip r:embed="rId3">
            <a:extLst>
              <a:ext uri="{28A0092B-C50C-407E-A947-70E740481C1C}">
                <a14:useLocalDpi xmlns:a14="http://schemas.microsoft.com/office/drawing/2010/main" val="0"/>
              </a:ext>
            </a:extLst>
          </a:blip>
          <a:srcRect t="7817" r="4503" b="8918"/>
          <a:stretch/>
        </p:blipFill>
        <p:spPr bwMode="auto">
          <a:xfrm>
            <a:off x="716293" y="1642413"/>
            <a:ext cx="3638436" cy="444135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113315" y="6034073"/>
            <a:ext cx="2965270" cy="369332"/>
          </a:xfrm>
          <a:prstGeom prst="rect">
            <a:avLst/>
          </a:prstGeom>
          <a:solidFill>
            <a:schemeClr val="bg1"/>
          </a:solidFill>
          <a:ln>
            <a:solidFill>
              <a:schemeClr val="tx1"/>
            </a:solidFill>
          </a:ln>
        </p:spPr>
        <p:txBody>
          <a:bodyPr wrap="square" rtlCol="0">
            <a:spAutoFit/>
          </a:bodyPr>
          <a:lstStyle/>
          <a:p>
            <a:r>
              <a:rPr lang="en-US" dirty="0" smtClean="0">
                <a:latin typeface="+mn-lt"/>
              </a:rPr>
              <a:t>Fig.9: Structure of the larynx.</a:t>
            </a:r>
            <a:endParaRPr lang="en-US" dirty="0">
              <a:latin typeface="+mn-lt"/>
            </a:endParaRPr>
          </a:p>
        </p:txBody>
      </p:sp>
      <p:sp>
        <p:nvSpPr>
          <p:cNvPr id="8" name="TextBox 7"/>
          <p:cNvSpPr txBox="1"/>
          <p:nvPr/>
        </p:nvSpPr>
        <p:spPr>
          <a:xfrm>
            <a:off x="320986" y="5556379"/>
            <a:ext cx="1465205" cy="369332"/>
          </a:xfrm>
          <a:prstGeom prst="rect">
            <a:avLst/>
          </a:prstGeom>
          <a:solidFill>
            <a:schemeClr val="bg1"/>
          </a:solidFill>
          <a:ln>
            <a:solidFill>
              <a:schemeClr val="tx1"/>
            </a:solidFill>
          </a:ln>
        </p:spPr>
        <p:txBody>
          <a:bodyPr wrap="square" rtlCol="0">
            <a:spAutoFit/>
          </a:bodyPr>
          <a:lstStyle/>
          <a:p>
            <a:r>
              <a:rPr lang="en-US" dirty="0" smtClean="0">
                <a:latin typeface="+mn-lt"/>
              </a:rPr>
              <a:t>Anterior view</a:t>
            </a:r>
            <a:endParaRPr lang="en-US" dirty="0">
              <a:latin typeface="+mn-lt"/>
            </a:endParaRPr>
          </a:p>
        </p:txBody>
      </p:sp>
      <p:sp>
        <p:nvSpPr>
          <p:cNvPr id="9" name="TextBox 8"/>
          <p:cNvSpPr txBox="1"/>
          <p:nvPr/>
        </p:nvSpPr>
        <p:spPr>
          <a:xfrm>
            <a:off x="7141262" y="5556379"/>
            <a:ext cx="1545538" cy="369332"/>
          </a:xfrm>
          <a:prstGeom prst="rect">
            <a:avLst/>
          </a:prstGeom>
          <a:solidFill>
            <a:schemeClr val="bg1"/>
          </a:solidFill>
          <a:ln>
            <a:solidFill>
              <a:schemeClr val="tx1"/>
            </a:solidFill>
          </a:ln>
        </p:spPr>
        <p:txBody>
          <a:bodyPr wrap="square" rtlCol="0">
            <a:spAutoFit/>
          </a:bodyPr>
          <a:lstStyle/>
          <a:p>
            <a:r>
              <a:rPr lang="en-US" dirty="0" smtClean="0">
                <a:latin typeface="+mn-lt"/>
              </a:rPr>
              <a:t>Posterior view</a:t>
            </a:r>
            <a:endParaRPr lang="en-US" dirty="0">
              <a:latin typeface="+mn-l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44136" y="300443"/>
            <a:ext cx="7576457" cy="461665"/>
          </a:xfrm>
          <a:prstGeom prst="rect">
            <a:avLst/>
          </a:prstGeom>
          <a:noFill/>
        </p:spPr>
        <p:txBody>
          <a:bodyPr wrap="square" rtlCol="0">
            <a:spAutoFit/>
          </a:bodyPr>
          <a:lstStyle/>
          <a:p>
            <a:r>
              <a:rPr lang="en-US" sz="2400" b="1" u="sng" dirty="0" smtClean="0">
                <a:solidFill>
                  <a:srgbClr val="FF0000"/>
                </a:solidFill>
              </a:rPr>
              <a:t>Cartilages of the Larynx</a:t>
            </a:r>
            <a:endParaRPr lang="en-US" sz="2400" b="1" u="sng" dirty="0">
              <a:solidFill>
                <a:srgbClr val="FF0000"/>
              </a:solidFill>
            </a:endParaRPr>
          </a:p>
        </p:txBody>
      </p:sp>
      <p:sp>
        <p:nvSpPr>
          <p:cNvPr id="5" name="TextBox 4"/>
          <p:cNvSpPr txBox="1"/>
          <p:nvPr/>
        </p:nvSpPr>
        <p:spPr>
          <a:xfrm>
            <a:off x="287381" y="783764"/>
            <a:ext cx="4650379" cy="5847755"/>
          </a:xfrm>
          <a:prstGeom prst="rect">
            <a:avLst/>
          </a:prstGeom>
          <a:solidFill>
            <a:schemeClr val="bg1"/>
          </a:solidFill>
        </p:spPr>
        <p:txBody>
          <a:bodyPr wrap="square" rtlCol="0">
            <a:spAutoFit/>
          </a:bodyPr>
          <a:lstStyle/>
          <a:p>
            <a:pPr marL="457200" indent="-457200" algn="just">
              <a:buFont typeface="+mj-lt"/>
              <a:buAutoNum type="arabicPeriod"/>
            </a:pPr>
            <a:r>
              <a:rPr lang="en-US" sz="2200" b="1" i="1" u="sng" dirty="0" smtClean="0">
                <a:latin typeface="+mn-lt"/>
              </a:rPr>
              <a:t>Thyroid</a:t>
            </a:r>
            <a:r>
              <a:rPr lang="en-US" sz="2200" dirty="0" smtClean="0">
                <a:latin typeface="+mn-lt"/>
              </a:rPr>
              <a:t>: single V-shaped cartilage. The largest and forms prominence of the neck called Adam’s Apple.</a:t>
            </a:r>
          </a:p>
          <a:p>
            <a:pPr marL="457200" indent="-457200" algn="just">
              <a:buFont typeface="+mj-lt"/>
              <a:buAutoNum type="arabicPeriod"/>
            </a:pPr>
            <a:r>
              <a:rPr lang="en-US" sz="2200" b="1" i="1" u="sng" dirty="0" err="1" smtClean="0">
                <a:latin typeface="+mn-lt"/>
              </a:rPr>
              <a:t>Cricoid</a:t>
            </a:r>
            <a:r>
              <a:rPr lang="en-US" sz="2200" dirty="0" smtClean="0">
                <a:latin typeface="+mn-lt"/>
              </a:rPr>
              <a:t>: a single ring shaped cartilage. The lower boundary of the larynx.</a:t>
            </a:r>
          </a:p>
          <a:p>
            <a:pPr marL="457200" indent="-457200" algn="just">
              <a:buFont typeface="+mj-lt"/>
              <a:buAutoNum type="arabicPeriod"/>
            </a:pPr>
            <a:r>
              <a:rPr lang="en-US" sz="2200" b="1" i="1" u="sng" dirty="0" smtClean="0">
                <a:latin typeface="+mn-lt"/>
              </a:rPr>
              <a:t>Epiglottis</a:t>
            </a:r>
            <a:r>
              <a:rPr lang="en-US" sz="2200" dirty="0" smtClean="0">
                <a:latin typeface="+mn-lt"/>
              </a:rPr>
              <a:t>: a leaf-shaped single cartilage that’s present at the inlet of the larynx. Closes the larynx when the person swallows.</a:t>
            </a:r>
          </a:p>
          <a:p>
            <a:pPr marL="457200" indent="-457200" algn="just">
              <a:buFont typeface="+mj-lt"/>
              <a:buAutoNum type="arabicPeriod"/>
            </a:pPr>
            <a:r>
              <a:rPr lang="en-US" sz="2200" b="1" i="1" u="sng" dirty="0" err="1" smtClean="0">
                <a:latin typeface="+mn-lt"/>
              </a:rPr>
              <a:t>Arytenoid</a:t>
            </a:r>
            <a:r>
              <a:rPr lang="en-US" sz="2200" dirty="0" smtClean="0">
                <a:latin typeface="+mn-lt"/>
              </a:rPr>
              <a:t>: a pair of pyramidal cartilages to which the vocal cords are attached. Movement of these cartilages leads to movement of the cords.</a:t>
            </a:r>
          </a:p>
          <a:p>
            <a:pPr marL="457200" indent="-457200" algn="just">
              <a:buFont typeface="+mj-lt"/>
              <a:buAutoNum type="arabicPeriod"/>
            </a:pPr>
            <a:r>
              <a:rPr lang="en-US" sz="2200" b="1" i="1" u="sng" dirty="0" err="1" smtClean="0">
                <a:latin typeface="+mn-lt"/>
              </a:rPr>
              <a:t>Corniculate</a:t>
            </a:r>
            <a:r>
              <a:rPr lang="en-US" sz="2200" dirty="0" smtClean="0">
                <a:latin typeface="+mn-lt"/>
              </a:rPr>
              <a:t> cartilages (pair).</a:t>
            </a:r>
          </a:p>
          <a:p>
            <a:pPr marL="457200" indent="-457200" algn="just">
              <a:buFont typeface="+mj-lt"/>
              <a:buAutoNum type="arabicPeriod"/>
            </a:pPr>
            <a:r>
              <a:rPr lang="en-US" sz="2200" b="1" i="1" u="sng" dirty="0" smtClean="0">
                <a:latin typeface="+mn-lt"/>
              </a:rPr>
              <a:t>Cuneiform</a:t>
            </a:r>
            <a:r>
              <a:rPr lang="en-US" sz="2200" dirty="0" smtClean="0">
                <a:latin typeface="+mn-lt"/>
              </a:rPr>
              <a:t> cartilages (pair).</a:t>
            </a:r>
            <a:endParaRPr lang="en-US" sz="2200" dirty="0">
              <a:latin typeface="+mn-lt"/>
            </a:endParaRPr>
          </a:p>
        </p:txBody>
      </p:sp>
      <p:sp>
        <p:nvSpPr>
          <p:cNvPr id="6" name="Slide Number Placeholder 5"/>
          <p:cNvSpPr>
            <a:spLocks noGrp="1"/>
          </p:cNvSpPr>
          <p:nvPr>
            <p:ph type="sldNum" sz="quarter" idx="12"/>
          </p:nvPr>
        </p:nvSpPr>
        <p:spPr/>
        <p:txBody>
          <a:bodyPr/>
          <a:lstStyle/>
          <a:p>
            <a:fld id="{E0337B13-C5B2-4C41-B6F8-0C9253264DA7}" type="slidenum">
              <a:rPr lang="en-US" smtClean="0"/>
              <a:pPr/>
              <a:t>15</a:t>
            </a:fld>
            <a:endParaRPr lang="en-US"/>
          </a:p>
        </p:txBody>
      </p:sp>
      <p:sp>
        <p:nvSpPr>
          <p:cNvPr id="8" name="TextBox 7"/>
          <p:cNvSpPr txBox="1"/>
          <p:nvPr/>
        </p:nvSpPr>
        <p:spPr>
          <a:xfrm>
            <a:off x="5418774" y="5710285"/>
            <a:ext cx="3268026" cy="369332"/>
          </a:xfrm>
          <a:prstGeom prst="rect">
            <a:avLst/>
          </a:prstGeom>
          <a:solidFill>
            <a:schemeClr val="bg1"/>
          </a:solidFill>
          <a:ln>
            <a:solidFill>
              <a:schemeClr val="tx1"/>
            </a:solidFill>
          </a:ln>
        </p:spPr>
        <p:txBody>
          <a:bodyPr wrap="square" rtlCol="0">
            <a:spAutoFit/>
          </a:bodyPr>
          <a:lstStyle/>
          <a:p>
            <a:r>
              <a:rPr lang="en-US" dirty="0" smtClean="0">
                <a:latin typeface="+mn-lt"/>
              </a:rPr>
              <a:t>Fig.10: Cartilages of the larynx.</a:t>
            </a:r>
            <a:endParaRPr lang="en-US" dirty="0">
              <a:latin typeface="+mn-lt"/>
            </a:endParaRPr>
          </a:p>
        </p:txBody>
      </p:sp>
      <p:pic>
        <p:nvPicPr>
          <p:cNvPr id="9" name="Picture 6" descr="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7760" y="783764"/>
            <a:ext cx="3905250" cy="4762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Rectangle 3"/>
          <p:cNvSpPr>
            <a:spLocks noGrp="1" noChangeArrowheads="1"/>
          </p:cNvSpPr>
          <p:nvPr>
            <p:ph type="body" idx="1"/>
          </p:nvPr>
        </p:nvSpPr>
        <p:spPr>
          <a:xfrm>
            <a:off x="444136" y="965410"/>
            <a:ext cx="8373293" cy="5579081"/>
          </a:xfrm>
        </p:spPr>
        <p:txBody>
          <a:bodyPr/>
          <a:lstStyle/>
          <a:p>
            <a:pPr algn="just"/>
            <a:r>
              <a:rPr lang="en-US" sz="2400" dirty="0"/>
              <a:t>Mucous membrane of larynx </a:t>
            </a:r>
            <a:r>
              <a:rPr lang="en-US" sz="2400" dirty="0" smtClean="0"/>
              <a:t>forms 2 folds/ligaments:</a:t>
            </a:r>
            <a:endParaRPr lang="en-US" sz="2400" dirty="0"/>
          </a:p>
          <a:p>
            <a:pPr lvl="1" algn="just"/>
            <a:r>
              <a:rPr lang="en-US" sz="2400" b="1" u="sng" dirty="0" smtClean="0"/>
              <a:t>Vestibular </a:t>
            </a:r>
            <a:r>
              <a:rPr lang="en-US" sz="2400" b="1" u="sng" dirty="0"/>
              <a:t>folds</a:t>
            </a:r>
            <a:r>
              <a:rPr lang="en-US" sz="2400" b="1" dirty="0"/>
              <a:t> </a:t>
            </a:r>
            <a:r>
              <a:rPr lang="en-US" sz="2400" dirty="0"/>
              <a:t>(false vocal cords) – superior pair</a:t>
            </a:r>
          </a:p>
          <a:p>
            <a:pPr lvl="2" algn="just"/>
            <a:r>
              <a:rPr lang="en-US" sz="2400" dirty="0"/>
              <a:t>Function in holding breath against pressure in thoracic </a:t>
            </a:r>
            <a:r>
              <a:rPr lang="en-US" sz="2400" dirty="0" smtClean="0"/>
              <a:t>cavity as in heavy weight lifting.</a:t>
            </a:r>
            <a:endParaRPr lang="en-US" sz="2400" dirty="0"/>
          </a:p>
          <a:p>
            <a:pPr lvl="1" algn="just"/>
            <a:r>
              <a:rPr lang="en-US" sz="2400" b="1" u="sng" dirty="0"/>
              <a:t>Vocal folds </a:t>
            </a:r>
            <a:r>
              <a:rPr lang="en-US" sz="2400" dirty="0"/>
              <a:t>(true vocal cords) – inferior </a:t>
            </a:r>
            <a:r>
              <a:rPr lang="en-US" sz="2400" dirty="0" smtClean="0"/>
              <a:t>pair</a:t>
            </a:r>
          </a:p>
          <a:p>
            <a:pPr lvl="2" algn="just"/>
            <a:r>
              <a:rPr lang="en-US" sz="2400" dirty="0" smtClean="0"/>
              <a:t>Contain elastic tissue.</a:t>
            </a:r>
            <a:endParaRPr lang="en-US" sz="2400" dirty="0"/>
          </a:p>
          <a:p>
            <a:pPr lvl="2" algn="just"/>
            <a:r>
              <a:rPr lang="en-US" sz="2400" dirty="0"/>
              <a:t>Muscle contraction pulls elastic ligaments which stretch vocal </a:t>
            </a:r>
            <a:r>
              <a:rPr lang="en-US" sz="2400" dirty="0" smtClean="0"/>
              <a:t>folds.</a:t>
            </a:r>
            <a:endParaRPr lang="en-US" sz="2400" dirty="0"/>
          </a:p>
          <a:p>
            <a:pPr lvl="2" algn="just"/>
            <a:r>
              <a:rPr lang="en-US" sz="2400" dirty="0" smtClean="0"/>
              <a:t>Passing air vibrates the cords and </a:t>
            </a:r>
            <a:r>
              <a:rPr lang="en-US" sz="2400" dirty="0"/>
              <a:t>produce </a:t>
            </a:r>
            <a:r>
              <a:rPr lang="en-US" sz="2400" dirty="0" smtClean="0"/>
              <a:t>sound.</a:t>
            </a:r>
            <a:endParaRPr lang="en-US" sz="2400" dirty="0"/>
          </a:p>
          <a:p>
            <a:pPr lvl="2" algn="just"/>
            <a:r>
              <a:rPr lang="en-US" sz="2400" dirty="0"/>
              <a:t>Folds can move apart or together, elongate or </a:t>
            </a:r>
            <a:r>
              <a:rPr lang="en-US" sz="2400" dirty="0" smtClean="0"/>
              <a:t>shorten.</a:t>
            </a:r>
            <a:endParaRPr lang="en-US" sz="2400" dirty="0"/>
          </a:p>
          <a:p>
            <a:pPr lvl="1" algn="just"/>
            <a:r>
              <a:rPr lang="en-US" sz="2400" dirty="0" smtClean="0"/>
              <a:t>Muscles of the larynx are Intrinsic or Extrinsic. The intrinsic muscles are supplied by branches of the </a:t>
            </a:r>
            <a:r>
              <a:rPr lang="en-US" sz="2400" dirty="0" err="1" smtClean="0"/>
              <a:t>vagus</a:t>
            </a:r>
            <a:r>
              <a:rPr lang="en-US" sz="2400" dirty="0" smtClean="0"/>
              <a:t> (X) nerve.</a:t>
            </a:r>
            <a:endParaRPr lang="en-US" sz="2400" dirty="0"/>
          </a:p>
        </p:txBody>
      </p:sp>
      <p:sp>
        <p:nvSpPr>
          <p:cNvPr id="5" name="TextBox 4"/>
          <p:cNvSpPr txBox="1"/>
          <p:nvPr/>
        </p:nvSpPr>
        <p:spPr>
          <a:xfrm>
            <a:off x="444136" y="300443"/>
            <a:ext cx="7576457" cy="461665"/>
          </a:xfrm>
          <a:prstGeom prst="rect">
            <a:avLst/>
          </a:prstGeom>
          <a:noFill/>
        </p:spPr>
        <p:txBody>
          <a:bodyPr wrap="square" rtlCol="0">
            <a:spAutoFit/>
          </a:bodyPr>
          <a:lstStyle/>
          <a:p>
            <a:r>
              <a:rPr lang="en-US" sz="2400" b="1" u="sng" dirty="0" smtClean="0">
                <a:solidFill>
                  <a:srgbClr val="FF0000"/>
                </a:solidFill>
              </a:rPr>
              <a:t>Structures of Sound Production</a:t>
            </a:r>
            <a:endParaRPr lang="en-US" sz="2400" b="1" u="sng" dirty="0">
              <a:solidFill>
                <a:srgbClr val="FF0000"/>
              </a:solidFill>
            </a:endParaRPr>
          </a:p>
        </p:txBody>
      </p:sp>
      <p:sp>
        <p:nvSpPr>
          <p:cNvPr id="4" name="Slide Number Placeholder 3"/>
          <p:cNvSpPr>
            <a:spLocks noGrp="1"/>
          </p:cNvSpPr>
          <p:nvPr>
            <p:ph type="sldNum" sz="quarter" idx="12"/>
          </p:nvPr>
        </p:nvSpPr>
        <p:spPr/>
        <p:txBody>
          <a:bodyPr/>
          <a:lstStyle/>
          <a:p>
            <a:fld id="{E0337B13-C5B2-4C41-B6F8-0C9253264DA7}" type="slidenum">
              <a:rPr lang="en-US" smtClean="0"/>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vestibular fold"/>
          <p:cNvPicPr>
            <a:picLocks noChangeAspect="1" noChangeArrowheads="1"/>
          </p:cNvPicPr>
          <p:nvPr/>
        </p:nvPicPr>
        <p:blipFill rotWithShape="1">
          <a:blip r:embed="rId2">
            <a:extLst>
              <a:ext uri="{28A0092B-C50C-407E-A947-70E740481C1C}">
                <a14:useLocalDpi xmlns:a14="http://schemas.microsoft.com/office/drawing/2010/main" val="0"/>
              </a:ext>
            </a:extLst>
          </a:blip>
          <a:srcRect l="44870" t="14082" r="1273" b="11061"/>
          <a:stretch/>
        </p:blipFill>
        <p:spPr bwMode="auto">
          <a:xfrm>
            <a:off x="4693705" y="2309128"/>
            <a:ext cx="4275955" cy="445743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3"/>
          <a:stretch>
            <a:fillRect/>
          </a:stretch>
        </p:blipFill>
        <p:spPr>
          <a:xfrm>
            <a:off x="673276" y="3114809"/>
            <a:ext cx="3638550" cy="3028950"/>
          </a:xfrm>
          <a:prstGeom prst="rect">
            <a:avLst/>
          </a:prstGeom>
        </p:spPr>
      </p:pic>
      <p:sp>
        <p:nvSpPr>
          <p:cNvPr id="4" name="Slide Number Placeholder 3"/>
          <p:cNvSpPr>
            <a:spLocks noGrp="1"/>
          </p:cNvSpPr>
          <p:nvPr>
            <p:ph type="sldNum" sz="quarter" idx="12"/>
          </p:nvPr>
        </p:nvSpPr>
        <p:spPr/>
        <p:txBody>
          <a:bodyPr/>
          <a:lstStyle/>
          <a:p>
            <a:fld id="{E0337B13-C5B2-4C41-B6F8-0C9253264DA7}" type="slidenum">
              <a:rPr lang="en-US" smtClean="0"/>
              <a:pPr/>
              <a:t>17</a:t>
            </a:fld>
            <a:endParaRPr lang="en-US"/>
          </a:p>
        </p:txBody>
      </p:sp>
      <p:sp>
        <p:nvSpPr>
          <p:cNvPr id="7" name="TextBox 6"/>
          <p:cNvSpPr txBox="1"/>
          <p:nvPr/>
        </p:nvSpPr>
        <p:spPr>
          <a:xfrm>
            <a:off x="5720919" y="766079"/>
            <a:ext cx="3135699" cy="1200329"/>
          </a:xfrm>
          <a:prstGeom prst="rect">
            <a:avLst/>
          </a:prstGeom>
          <a:solidFill>
            <a:schemeClr val="bg1"/>
          </a:solidFill>
          <a:ln>
            <a:solidFill>
              <a:schemeClr val="tx1"/>
            </a:solidFill>
          </a:ln>
        </p:spPr>
        <p:txBody>
          <a:bodyPr wrap="square" rtlCol="0">
            <a:spAutoFit/>
          </a:bodyPr>
          <a:lstStyle/>
          <a:p>
            <a:pPr algn="just"/>
            <a:r>
              <a:rPr lang="en-US" dirty="0" smtClean="0">
                <a:latin typeface="+mn-lt"/>
              </a:rPr>
              <a:t>Fig.11: Different positions of the vocal cords. Below, sagittal section of the larynx showing the two folds.</a:t>
            </a:r>
            <a:endParaRPr lang="en-US" dirty="0">
              <a:latin typeface="+mn-lt"/>
            </a:endParaRPr>
          </a:p>
        </p:txBody>
      </p:sp>
      <p:pic>
        <p:nvPicPr>
          <p:cNvPr id="15" name="Picture 14"/>
          <p:cNvPicPr>
            <a:picLocks noChangeAspect="1"/>
          </p:cNvPicPr>
          <p:nvPr/>
        </p:nvPicPr>
        <p:blipFill>
          <a:blip r:embed="rId4">
            <a:clrChange>
              <a:clrFrom>
                <a:srgbClr val="FFFFFF"/>
              </a:clrFrom>
              <a:clrTo>
                <a:srgbClr val="FFFFFF">
                  <a:alpha val="0"/>
                </a:srgbClr>
              </a:clrTo>
            </a:clrChange>
          </a:blip>
          <a:stretch>
            <a:fillRect/>
          </a:stretch>
        </p:blipFill>
        <p:spPr>
          <a:xfrm>
            <a:off x="291396" y="152086"/>
            <a:ext cx="5076825" cy="3028950"/>
          </a:xfrm>
          <a:prstGeom prst="rect">
            <a:avLst/>
          </a:prstGeom>
          <a:ln>
            <a:noFill/>
          </a:ln>
        </p:spPr>
      </p:pic>
    </p:spTree>
    <p:extLst>
      <p:ext uri="{BB962C8B-B14F-4D97-AF65-F5344CB8AC3E}">
        <p14:creationId xmlns:p14="http://schemas.microsoft.com/office/powerpoint/2010/main" val="33289280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Grp="1" noChangeArrowheads="1"/>
          </p:cNvSpPr>
          <p:nvPr>
            <p:ph type="body" idx="1"/>
          </p:nvPr>
        </p:nvSpPr>
        <p:spPr>
          <a:xfrm>
            <a:off x="444137" y="1299755"/>
            <a:ext cx="6152606" cy="4761411"/>
          </a:xfrm>
        </p:spPr>
        <p:txBody>
          <a:bodyPr/>
          <a:lstStyle/>
          <a:p>
            <a:pPr algn="just">
              <a:lnSpc>
                <a:spcPct val="90000"/>
              </a:lnSpc>
            </a:pPr>
            <a:r>
              <a:rPr lang="en-US" sz="2400" dirty="0" smtClean="0"/>
              <a:t>A Tubular passage of air that extends </a:t>
            </a:r>
            <a:r>
              <a:rPr lang="en-US" sz="2400" dirty="0"/>
              <a:t>from </a:t>
            </a:r>
            <a:r>
              <a:rPr lang="en-US" sz="2400" dirty="0" smtClean="0"/>
              <a:t>the larynx </a:t>
            </a:r>
            <a:r>
              <a:rPr lang="en-US" sz="2400" dirty="0"/>
              <a:t>to superior border of </a:t>
            </a:r>
            <a:r>
              <a:rPr lang="en-US" sz="2400" b="1" dirty="0" smtClean="0"/>
              <a:t>T5</a:t>
            </a:r>
            <a:r>
              <a:rPr lang="en-US" sz="2400" dirty="0" smtClean="0"/>
              <a:t> where it divides </a:t>
            </a:r>
            <a:r>
              <a:rPr lang="en-US" sz="2400" dirty="0"/>
              <a:t>into right and left primary </a:t>
            </a:r>
            <a:r>
              <a:rPr lang="en-US" sz="2400" dirty="0" smtClean="0"/>
              <a:t>bronchi.</a:t>
            </a:r>
            <a:endParaRPr lang="en-US" sz="2400" dirty="0"/>
          </a:p>
          <a:p>
            <a:pPr algn="just">
              <a:lnSpc>
                <a:spcPct val="90000"/>
              </a:lnSpc>
            </a:pPr>
            <a:r>
              <a:rPr lang="en-US" sz="2400" dirty="0" smtClean="0"/>
              <a:t>Wall is formed of 4 </a:t>
            </a:r>
            <a:r>
              <a:rPr lang="en-US" sz="2400" dirty="0" smtClean="0"/>
              <a:t>layers:</a:t>
            </a:r>
            <a:endParaRPr lang="en-US" sz="2400" dirty="0"/>
          </a:p>
          <a:p>
            <a:pPr lvl="1" algn="just">
              <a:lnSpc>
                <a:spcPct val="90000"/>
              </a:lnSpc>
            </a:pPr>
            <a:r>
              <a:rPr lang="en-US" sz="2200" dirty="0"/>
              <a:t>Mucosa</a:t>
            </a:r>
          </a:p>
          <a:p>
            <a:pPr lvl="1" algn="just">
              <a:lnSpc>
                <a:spcPct val="90000"/>
              </a:lnSpc>
            </a:pPr>
            <a:r>
              <a:rPr lang="en-US" sz="2200" dirty="0" err="1"/>
              <a:t>Submucosa</a:t>
            </a:r>
            <a:endParaRPr lang="en-US" sz="2200" dirty="0"/>
          </a:p>
          <a:p>
            <a:pPr lvl="1" algn="just">
              <a:lnSpc>
                <a:spcPct val="90000"/>
              </a:lnSpc>
            </a:pPr>
            <a:r>
              <a:rPr lang="en-US" sz="2200" dirty="0"/>
              <a:t>Hyaline cartilage</a:t>
            </a:r>
          </a:p>
          <a:p>
            <a:pPr lvl="1" algn="just">
              <a:lnSpc>
                <a:spcPct val="90000"/>
              </a:lnSpc>
            </a:pPr>
            <a:r>
              <a:rPr lang="en-US" sz="2200" dirty="0" smtClean="0"/>
              <a:t>Adventitia (Connective tissue)</a:t>
            </a:r>
            <a:endParaRPr lang="en-US" sz="2200" dirty="0"/>
          </a:p>
          <a:p>
            <a:pPr algn="just">
              <a:lnSpc>
                <a:spcPct val="90000"/>
              </a:lnSpc>
            </a:pPr>
            <a:r>
              <a:rPr lang="en-US" sz="2400" dirty="0"/>
              <a:t>16-20 C-shaped rings of hyaline </a:t>
            </a:r>
            <a:r>
              <a:rPr lang="en-US" sz="2400" dirty="0" smtClean="0"/>
              <a:t>cartilage:</a:t>
            </a:r>
            <a:endParaRPr lang="en-US" sz="2400" dirty="0"/>
          </a:p>
          <a:p>
            <a:pPr lvl="1" algn="just">
              <a:lnSpc>
                <a:spcPct val="90000"/>
              </a:lnSpc>
            </a:pPr>
            <a:r>
              <a:rPr lang="en-US" sz="2200" dirty="0"/>
              <a:t>Open part faces </a:t>
            </a:r>
            <a:r>
              <a:rPr lang="en-US" sz="2200" dirty="0" smtClean="0"/>
              <a:t>esophagus.</a:t>
            </a:r>
            <a:endParaRPr lang="en-US" sz="2200" dirty="0" smtClean="0"/>
          </a:p>
          <a:p>
            <a:pPr lvl="1" algn="just">
              <a:lnSpc>
                <a:spcPct val="90000"/>
              </a:lnSpc>
            </a:pPr>
            <a:r>
              <a:rPr lang="en-US" sz="2200" dirty="0" smtClean="0"/>
              <a:t>The opening of the C is bridged by a fibromuscular membrane formed of elastic fibers and the smooth </a:t>
            </a:r>
            <a:r>
              <a:rPr lang="en-US" sz="2200" b="1" dirty="0" smtClean="0"/>
              <a:t>Trachealis</a:t>
            </a:r>
            <a:r>
              <a:rPr lang="en-US" sz="2200" dirty="0" smtClean="0"/>
              <a:t> </a:t>
            </a:r>
            <a:r>
              <a:rPr lang="en-US" sz="2200" dirty="0" smtClean="0"/>
              <a:t>muscle.</a:t>
            </a:r>
            <a:endParaRPr lang="en-US" sz="2200" dirty="0"/>
          </a:p>
        </p:txBody>
      </p:sp>
      <p:sp>
        <p:nvSpPr>
          <p:cNvPr id="5" name="TextBox 4"/>
          <p:cNvSpPr txBox="1"/>
          <p:nvPr/>
        </p:nvSpPr>
        <p:spPr>
          <a:xfrm>
            <a:off x="444136" y="300443"/>
            <a:ext cx="7576457" cy="584775"/>
          </a:xfrm>
          <a:prstGeom prst="rect">
            <a:avLst/>
          </a:prstGeom>
          <a:noFill/>
        </p:spPr>
        <p:txBody>
          <a:bodyPr wrap="square" rtlCol="0">
            <a:spAutoFit/>
          </a:bodyPr>
          <a:lstStyle/>
          <a:p>
            <a:r>
              <a:rPr lang="en-US" sz="3200" b="1" i="1" u="sng" dirty="0" smtClean="0">
                <a:solidFill>
                  <a:srgbClr val="FF0000"/>
                </a:solidFill>
              </a:rPr>
              <a:t>The Trachea</a:t>
            </a:r>
            <a:endParaRPr lang="en-US" sz="3200" b="1" i="1" u="sng" dirty="0">
              <a:solidFill>
                <a:srgbClr val="FF0000"/>
              </a:solidFill>
            </a:endParaRPr>
          </a:p>
        </p:txBody>
      </p:sp>
      <p:pic>
        <p:nvPicPr>
          <p:cNvPr id="2050" name="Picture 2"/>
          <p:cNvPicPr>
            <a:picLocks noChangeAspect="1" noChangeArrowheads="1"/>
          </p:cNvPicPr>
          <p:nvPr/>
        </p:nvPicPr>
        <p:blipFill>
          <a:blip r:embed="rId2" cstate="print"/>
          <a:srcRect t="11853"/>
          <a:stretch>
            <a:fillRect/>
          </a:stretch>
        </p:blipFill>
        <p:spPr bwMode="auto">
          <a:xfrm>
            <a:off x="6671038" y="1476102"/>
            <a:ext cx="2228850" cy="3727814"/>
          </a:xfrm>
          <a:prstGeom prst="rect">
            <a:avLst/>
          </a:prstGeom>
          <a:noFill/>
          <a:ln w="9525">
            <a:noFill/>
            <a:miter lim="800000"/>
            <a:headEnd/>
            <a:tailEnd/>
          </a:ln>
          <a:effectLst/>
        </p:spPr>
      </p:pic>
      <p:sp>
        <p:nvSpPr>
          <p:cNvPr id="6" name="Slide Number Placeholder 5"/>
          <p:cNvSpPr>
            <a:spLocks noGrp="1"/>
          </p:cNvSpPr>
          <p:nvPr>
            <p:ph type="sldNum" sz="quarter" idx="12"/>
          </p:nvPr>
        </p:nvSpPr>
        <p:spPr/>
        <p:txBody>
          <a:bodyPr/>
          <a:lstStyle/>
          <a:p>
            <a:fld id="{E0337B13-C5B2-4C41-B6F8-0C9253264DA7}" type="slidenum">
              <a:rPr lang="en-US" smtClean="0"/>
              <a:pPr/>
              <a:t>18</a:t>
            </a:fld>
            <a:endParaRPr lang="en-US"/>
          </a:p>
        </p:txBody>
      </p:sp>
      <p:sp>
        <p:nvSpPr>
          <p:cNvPr id="7" name="TextBox 6"/>
          <p:cNvSpPr txBox="1"/>
          <p:nvPr/>
        </p:nvSpPr>
        <p:spPr>
          <a:xfrm>
            <a:off x="6966993" y="5386388"/>
            <a:ext cx="1636940" cy="646331"/>
          </a:xfrm>
          <a:prstGeom prst="rect">
            <a:avLst/>
          </a:prstGeom>
          <a:solidFill>
            <a:schemeClr val="bg1"/>
          </a:solidFill>
          <a:ln>
            <a:solidFill>
              <a:schemeClr val="tx1"/>
            </a:solidFill>
          </a:ln>
        </p:spPr>
        <p:txBody>
          <a:bodyPr wrap="square" rtlCol="0">
            <a:spAutoFit/>
          </a:bodyPr>
          <a:lstStyle/>
          <a:p>
            <a:r>
              <a:rPr lang="en-US" dirty="0" smtClean="0">
                <a:latin typeface="+mn-lt"/>
              </a:rPr>
              <a:t>Fig.12: Wall </a:t>
            </a:r>
            <a:r>
              <a:rPr lang="en-US" dirty="0" smtClean="0">
                <a:latin typeface="+mn-lt"/>
              </a:rPr>
              <a:t>of </a:t>
            </a:r>
            <a:r>
              <a:rPr lang="en-US" dirty="0" smtClean="0">
                <a:latin typeface="+mn-lt"/>
              </a:rPr>
              <a:t>the trachea.</a:t>
            </a:r>
            <a:endParaRPr lang="en-US" dirty="0">
              <a:latin typeface="+mn-l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4168408" y="1417988"/>
            <a:ext cx="4963478" cy="2996089"/>
          </a:xfrm>
          <a:prstGeom prst="rect">
            <a:avLst/>
          </a:prstGeom>
          <a:noFill/>
          <a:ln w="9525">
            <a:noFill/>
            <a:miter lim="800000"/>
            <a:headEnd/>
            <a:tailEnd/>
          </a:ln>
          <a:effectLst/>
        </p:spPr>
      </p:pic>
      <p:sp>
        <p:nvSpPr>
          <p:cNvPr id="6" name="TextBox 5"/>
          <p:cNvSpPr txBox="1"/>
          <p:nvPr/>
        </p:nvSpPr>
        <p:spPr>
          <a:xfrm>
            <a:off x="444136" y="300443"/>
            <a:ext cx="7576457" cy="461665"/>
          </a:xfrm>
          <a:prstGeom prst="rect">
            <a:avLst/>
          </a:prstGeom>
          <a:noFill/>
        </p:spPr>
        <p:txBody>
          <a:bodyPr wrap="square" rtlCol="0">
            <a:spAutoFit/>
          </a:bodyPr>
          <a:lstStyle/>
          <a:p>
            <a:r>
              <a:rPr lang="en-US" sz="2400" b="1" u="sng" dirty="0" smtClean="0">
                <a:solidFill>
                  <a:srgbClr val="FF0000"/>
                </a:solidFill>
              </a:rPr>
              <a:t>Important relations of the trachea</a:t>
            </a:r>
            <a:endParaRPr lang="en-US" sz="2400" b="1" u="sng" dirty="0">
              <a:solidFill>
                <a:srgbClr val="FF0000"/>
              </a:solidFill>
            </a:endParaRPr>
          </a:p>
        </p:txBody>
      </p:sp>
      <p:sp>
        <p:nvSpPr>
          <p:cNvPr id="8" name="Rectangle 7"/>
          <p:cNvSpPr/>
          <p:nvPr/>
        </p:nvSpPr>
        <p:spPr>
          <a:xfrm>
            <a:off x="287379" y="1180085"/>
            <a:ext cx="7393577" cy="4893647"/>
          </a:xfrm>
          <a:prstGeom prst="rect">
            <a:avLst/>
          </a:prstGeom>
        </p:spPr>
        <p:txBody>
          <a:bodyPr wrap="square">
            <a:spAutoFit/>
          </a:bodyPr>
          <a:lstStyle/>
          <a:p>
            <a:pPr marL="342900" lvl="0" indent="-342900">
              <a:lnSpc>
                <a:spcPct val="90000"/>
              </a:lnSpc>
              <a:spcBef>
                <a:spcPct val="20000"/>
              </a:spcBef>
              <a:buClr>
                <a:srgbClr val="808080"/>
              </a:buClr>
              <a:buSzPct val="65000"/>
              <a:buFont typeface="Wingdings" pitchFamily="68" charset="2"/>
              <a:buChar char="n"/>
            </a:pPr>
            <a:r>
              <a:rPr lang="en-US" sz="2400" kern="0" dirty="0" smtClean="0">
                <a:solidFill>
                  <a:srgbClr val="000000"/>
                </a:solidFill>
                <a:latin typeface="Times New Roman"/>
              </a:rPr>
              <a:t> </a:t>
            </a:r>
            <a:r>
              <a:rPr lang="en-US" sz="2400" b="1" kern="0" dirty="0" smtClean="0">
                <a:solidFill>
                  <a:srgbClr val="000000"/>
                </a:solidFill>
                <a:latin typeface="Times New Roman"/>
              </a:rPr>
              <a:t>Anterior</a:t>
            </a:r>
            <a:r>
              <a:rPr lang="en-US" sz="2400" kern="0" dirty="0" smtClean="0">
                <a:solidFill>
                  <a:srgbClr val="000000"/>
                </a:solidFill>
                <a:latin typeface="Times New Roman"/>
              </a:rPr>
              <a:t>: </a:t>
            </a:r>
          </a:p>
          <a:p>
            <a:pPr marL="800100" lvl="1" indent="-342900">
              <a:lnSpc>
                <a:spcPct val="90000"/>
              </a:lnSpc>
              <a:spcBef>
                <a:spcPct val="20000"/>
              </a:spcBef>
              <a:buClr>
                <a:srgbClr val="808080"/>
              </a:buClr>
              <a:buSzPct val="65000"/>
              <a:buFont typeface="Wingdings" pitchFamily="2" charset="2"/>
              <a:buChar char="q"/>
            </a:pPr>
            <a:r>
              <a:rPr lang="en-US" sz="2400" kern="0" dirty="0" err="1" smtClean="0">
                <a:solidFill>
                  <a:srgbClr val="000000"/>
                </a:solidFill>
                <a:latin typeface="Times New Roman"/>
              </a:rPr>
              <a:t>Infrahyoid</a:t>
            </a:r>
            <a:r>
              <a:rPr lang="en-US" sz="2400" kern="0" dirty="0" smtClean="0">
                <a:solidFill>
                  <a:srgbClr val="000000"/>
                </a:solidFill>
                <a:latin typeface="Times New Roman"/>
              </a:rPr>
              <a:t> muscles</a:t>
            </a:r>
          </a:p>
          <a:p>
            <a:pPr marL="800100" lvl="1" indent="-342900">
              <a:lnSpc>
                <a:spcPct val="90000"/>
              </a:lnSpc>
              <a:spcBef>
                <a:spcPct val="20000"/>
              </a:spcBef>
              <a:buClr>
                <a:srgbClr val="808080"/>
              </a:buClr>
              <a:buSzPct val="65000"/>
              <a:buFont typeface="Wingdings" pitchFamily="2" charset="2"/>
              <a:buChar char="q"/>
            </a:pPr>
            <a:r>
              <a:rPr lang="en-US" sz="2400" kern="0" dirty="0" smtClean="0">
                <a:solidFill>
                  <a:srgbClr val="000000"/>
                </a:solidFill>
                <a:latin typeface="Times New Roman"/>
              </a:rPr>
              <a:t>Thyroid gland</a:t>
            </a:r>
          </a:p>
          <a:p>
            <a:pPr marL="342900" lvl="0" indent="-342900">
              <a:lnSpc>
                <a:spcPct val="90000"/>
              </a:lnSpc>
              <a:spcBef>
                <a:spcPct val="20000"/>
              </a:spcBef>
              <a:buClr>
                <a:srgbClr val="808080"/>
              </a:buClr>
              <a:buSzPct val="65000"/>
              <a:buFont typeface="Wingdings" pitchFamily="68" charset="2"/>
              <a:buChar char="n"/>
            </a:pPr>
            <a:r>
              <a:rPr lang="en-US" sz="2400" kern="0" dirty="0" smtClean="0">
                <a:solidFill>
                  <a:srgbClr val="000000"/>
                </a:solidFill>
                <a:latin typeface="Times New Roman"/>
              </a:rPr>
              <a:t> </a:t>
            </a:r>
            <a:r>
              <a:rPr lang="en-US" sz="2400" b="1" kern="0" dirty="0" smtClean="0">
                <a:solidFill>
                  <a:srgbClr val="000000"/>
                </a:solidFill>
                <a:latin typeface="Times New Roman"/>
              </a:rPr>
              <a:t>Lateral</a:t>
            </a:r>
            <a:r>
              <a:rPr lang="en-US" sz="2400" kern="0" dirty="0" smtClean="0">
                <a:solidFill>
                  <a:srgbClr val="000000"/>
                </a:solidFill>
                <a:latin typeface="Times New Roman"/>
              </a:rPr>
              <a:t>: </a:t>
            </a:r>
          </a:p>
          <a:p>
            <a:pPr marL="800100" lvl="1" indent="-342900">
              <a:lnSpc>
                <a:spcPct val="90000"/>
              </a:lnSpc>
              <a:spcBef>
                <a:spcPct val="20000"/>
              </a:spcBef>
              <a:buClr>
                <a:srgbClr val="808080"/>
              </a:buClr>
              <a:buSzPct val="65000"/>
              <a:buFont typeface="Wingdings" pitchFamily="2" charset="2"/>
              <a:buChar char="q"/>
            </a:pPr>
            <a:r>
              <a:rPr lang="en-US" sz="2400" kern="0" dirty="0" smtClean="0">
                <a:solidFill>
                  <a:srgbClr val="000000"/>
                </a:solidFill>
                <a:latin typeface="Times New Roman"/>
              </a:rPr>
              <a:t>Thyroid gland</a:t>
            </a:r>
          </a:p>
          <a:p>
            <a:pPr marL="800100" lvl="1" indent="-342900">
              <a:lnSpc>
                <a:spcPct val="90000"/>
              </a:lnSpc>
              <a:spcBef>
                <a:spcPct val="20000"/>
              </a:spcBef>
              <a:buClr>
                <a:srgbClr val="808080"/>
              </a:buClr>
              <a:buSzPct val="65000"/>
              <a:buFont typeface="Wingdings" pitchFamily="2" charset="2"/>
              <a:buChar char="q"/>
            </a:pPr>
            <a:r>
              <a:rPr lang="en-US" sz="2400" kern="0" dirty="0" smtClean="0">
                <a:solidFill>
                  <a:srgbClr val="000000"/>
                </a:solidFill>
                <a:latin typeface="Times New Roman"/>
              </a:rPr>
              <a:t>Internal jugular vein</a:t>
            </a:r>
          </a:p>
          <a:p>
            <a:pPr marL="800100" lvl="1" indent="-342900">
              <a:lnSpc>
                <a:spcPct val="90000"/>
              </a:lnSpc>
              <a:spcBef>
                <a:spcPct val="20000"/>
              </a:spcBef>
              <a:buClr>
                <a:srgbClr val="808080"/>
              </a:buClr>
              <a:buSzPct val="65000"/>
              <a:buFont typeface="Wingdings" pitchFamily="2" charset="2"/>
              <a:buChar char="q"/>
            </a:pPr>
            <a:r>
              <a:rPr lang="en-US" sz="2400" kern="0" dirty="0" smtClean="0">
                <a:solidFill>
                  <a:srgbClr val="000000"/>
                </a:solidFill>
                <a:latin typeface="Times New Roman"/>
              </a:rPr>
              <a:t>Common carotid artery</a:t>
            </a:r>
          </a:p>
          <a:p>
            <a:pPr marL="800100" lvl="1" indent="-342900">
              <a:lnSpc>
                <a:spcPct val="90000"/>
              </a:lnSpc>
              <a:spcBef>
                <a:spcPct val="20000"/>
              </a:spcBef>
              <a:buClr>
                <a:srgbClr val="808080"/>
              </a:buClr>
              <a:buSzPct val="65000"/>
              <a:buFont typeface="Wingdings" pitchFamily="2" charset="2"/>
              <a:buChar char="q"/>
            </a:pPr>
            <a:r>
              <a:rPr lang="en-US" sz="2400" kern="0" dirty="0" err="1" smtClean="0">
                <a:solidFill>
                  <a:srgbClr val="000000"/>
                </a:solidFill>
                <a:latin typeface="Times New Roman"/>
              </a:rPr>
              <a:t>Vagus</a:t>
            </a:r>
            <a:r>
              <a:rPr lang="en-US" sz="2400" kern="0" dirty="0" smtClean="0">
                <a:solidFill>
                  <a:srgbClr val="000000"/>
                </a:solidFill>
                <a:latin typeface="Times New Roman"/>
              </a:rPr>
              <a:t> nerve</a:t>
            </a:r>
          </a:p>
          <a:p>
            <a:pPr marL="342900" lvl="0" indent="-342900">
              <a:lnSpc>
                <a:spcPct val="90000"/>
              </a:lnSpc>
              <a:spcBef>
                <a:spcPct val="20000"/>
              </a:spcBef>
              <a:buClr>
                <a:srgbClr val="808080"/>
              </a:buClr>
              <a:buSzPct val="65000"/>
              <a:buFont typeface="Wingdings" pitchFamily="68" charset="2"/>
              <a:buChar char="n"/>
            </a:pPr>
            <a:r>
              <a:rPr lang="en-US" sz="2400" kern="0" dirty="0" smtClean="0">
                <a:solidFill>
                  <a:srgbClr val="000000"/>
                </a:solidFill>
                <a:latin typeface="Times New Roman"/>
              </a:rPr>
              <a:t> </a:t>
            </a:r>
            <a:r>
              <a:rPr lang="en-US" sz="2400" b="1" kern="0" dirty="0" smtClean="0">
                <a:solidFill>
                  <a:srgbClr val="000000"/>
                </a:solidFill>
                <a:latin typeface="Times New Roman"/>
              </a:rPr>
              <a:t>Posterior</a:t>
            </a:r>
            <a:r>
              <a:rPr lang="en-US" sz="2400" kern="0" dirty="0" smtClean="0">
                <a:solidFill>
                  <a:srgbClr val="000000"/>
                </a:solidFill>
                <a:latin typeface="Times New Roman"/>
              </a:rPr>
              <a:t>: </a:t>
            </a:r>
          </a:p>
          <a:p>
            <a:pPr marL="800100" lvl="1" indent="-342900">
              <a:lnSpc>
                <a:spcPct val="90000"/>
              </a:lnSpc>
              <a:spcBef>
                <a:spcPct val="20000"/>
              </a:spcBef>
              <a:buClr>
                <a:srgbClr val="808080"/>
              </a:buClr>
              <a:buSzPct val="65000"/>
              <a:buFont typeface="Wingdings" pitchFamily="2" charset="2"/>
              <a:buChar char="q"/>
            </a:pPr>
            <a:r>
              <a:rPr lang="en-US" sz="2400" kern="0" dirty="0" smtClean="0">
                <a:solidFill>
                  <a:srgbClr val="000000"/>
                </a:solidFill>
                <a:latin typeface="Times New Roman"/>
              </a:rPr>
              <a:t>Recurrent laryngeal nerve</a:t>
            </a:r>
          </a:p>
          <a:p>
            <a:pPr marL="800100" lvl="1" indent="-342900">
              <a:lnSpc>
                <a:spcPct val="90000"/>
              </a:lnSpc>
              <a:spcBef>
                <a:spcPct val="20000"/>
              </a:spcBef>
              <a:buClr>
                <a:srgbClr val="808080"/>
              </a:buClr>
              <a:buSzPct val="65000"/>
              <a:buFont typeface="Wingdings" pitchFamily="2" charset="2"/>
              <a:buChar char="q"/>
            </a:pPr>
            <a:r>
              <a:rPr lang="en-US" sz="2400" kern="0" dirty="0" smtClean="0">
                <a:solidFill>
                  <a:srgbClr val="000000"/>
                </a:solidFill>
                <a:latin typeface="Times New Roman"/>
              </a:rPr>
              <a:t>Esophagus and </a:t>
            </a:r>
          </a:p>
          <a:p>
            <a:pPr marL="800100" lvl="1" indent="-342900">
              <a:lnSpc>
                <a:spcPct val="90000"/>
              </a:lnSpc>
              <a:spcBef>
                <a:spcPct val="20000"/>
              </a:spcBef>
              <a:buClr>
                <a:srgbClr val="808080"/>
              </a:buClr>
              <a:buSzPct val="65000"/>
              <a:buFont typeface="Wingdings" pitchFamily="2" charset="2"/>
              <a:buChar char="q"/>
            </a:pPr>
            <a:r>
              <a:rPr lang="en-US" sz="2400" kern="0" dirty="0" smtClean="0">
                <a:solidFill>
                  <a:srgbClr val="000000"/>
                </a:solidFill>
                <a:latin typeface="Times New Roman"/>
              </a:rPr>
              <a:t>Vertebral column</a:t>
            </a:r>
          </a:p>
        </p:txBody>
      </p:sp>
      <p:sp>
        <p:nvSpPr>
          <p:cNvPr id="5" name="Slide Number Placeholder 4"/>
          <p:cNvSpPr>
            <a:spLocks noGrp="1"/>
          </p:cNvSpPr>
          <p:nvPr>
            <p:ph type="sldNum" sz="quarter" idx="12"/>
          </p:nvPr>
        </p:nvSpPr>
        <p:spPr/>
        <p:txBody>
          <a:bodyPr/>
          <a:lstStyle/>
          <a:p>
            <a:fld id="{E0337B13-C5B2-4C41-B6F8-0C9253264DA7}" type="slidenum">
              <a:rPr lang="en-US" smtClean="0"/>
              <a:pPr/>
              <a:t>19</a:t>
            </a:fld>
            <a:endParaRPr lang="en-US"/>
          </a:p>
        </p:txBody>
      </p:sp>
      <p:sp>
        <p:nvSpPr>
          <p:cNvPr id="7" name="TextBox 6"/>
          <p:cNvSpPr txBox="1"/>
          <p:nvPr/>
        </p:nvSpPr>
        <p:spPr>
          <a:xfrm>
            <a:off x="5235894" y="4583983"/>
            <a:ext cx="3137397" cy="369332"/>
          </a:xfrm>
          <a:prstGeom prst="rect">
            <a:avLst/>
          </a:prstGeom>
          <a:solidFill>
            <a:schemeClr val="bg1"/>
          </a:solidFill>
          <a:ln>
            <a:solidFill>
              <a:schemeClr val="tx1"/>
            </a:solidFill>
          </a:ln>
        </p:spPr>
        <p:txBody>
          <a:bodyPr wrap="square" rtlCol="0">
            <a:spAutoFit/>
          </a:bodyPr>
          <a:lstStyle/>
          <a:p>
            <a:r>
              <a:rPr lang="en-US" dirty="0" smtClean="0">
                <a:latin typeface="+mn-lt"/>
              </a:rPr>
              <a:t>Fig.13: Relations of the trachea.</a:t>
            </a:r>
            <a:endParaRPr lang="en-US" dirty="0">
              <a:latin typeface="+mn-l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3"/>
          <p:cNvSpPr>
            <a:spLocks noGrp="1" noChangeArrowheads="1"/>
          </p:cNvSpPr>
          <p:nvPr>
            <p:ph type="body" idx="1"/>
          </p:nvPr>
        </p:nvSpPr>
        <p:spPr>
          <a:xfrm>
            <a:off x="313509" y="1221373"/>
            <a:ext cx="8673737" cy="5192489"/>
          </a:xfrm>
          <a:solidFill>
            <a:schemeClr val="bg1"/>
          </a:solidFill>
        </p:spPr>
        <p:txBody>
          <a:bodyPr/>
          <a:lstStyle/>
          <a:p>
            <a:pPr>
              <a:lnSpc>
                <a:spcPct val="90000"/>
              </a:lnSpc>
            </a:pPr>
            <a:r>
              <a:rPr lang="en-US" sz="2400" b="1" dirty="0" smtClean="0"/>
              <a:t>Structurally: </a:t>
            </a:r>
            <a:r>
              <a:rPr lang="en-US" sz="2400" dirty="0" smtClean="0"/>
              <a:t>(according to embryological origin)</a:t>
            </a:r>
            <a:endParaRPr lang="en-US" sz="2400" dirty="0"/>
          </a:p>
          <a:p>
            <a:pPr lvl="1">
              <a:lnSpc>
                <a:spcPct val="90000"/>
              </a:lnSpc>
            </a:pPr>
            <a:r>
              <a:rPr lang="en-US" sz="2400" u="sng" dirty="0"/>
              <a:t>Upper respiratory system</a:t>
            </a:r>
          </a:p>
          <a:p>
            <a:pPr lvl="2">
              <a:lnSpc>
                <a:spcPct val="90000"/>
              </a:lnSpc>
            </a:pPr>
            <a:r>
              <a:rPr lang="en-US" sz="2400" dirty="0"/>
              <a:t>Nose, pharynx and associated structures</a:t>
            </a:r>
          </a:p>
          <a:p>
            <a:pPr lvl="1">
              <a:lnSpc>
                <a:spcPct val="90000"/>
              </a:lnSpc>
            </a:pPr>
            <a:r>
              <a:rPr lang="en-US" sz="2400" u="sng" dirty="0"/>
              <a:t>Lower respiratory system</a:t>
            </a:r>
          </a:p>
          <a:p>
            <a:pPr lvl="2">
              <a:lnSpc>
                <a:spcPct val="90000"/>
              </a:lnSpc>
            </a:pPr>
            <a:r>
              <a:rPr lang="en-US" sz="2400" dirty="0"/>
              <a:t>Larynx, trachea, bronchi and </a:t>
            </a:r>
            <a:r>
              <a:rPr lang="en-US" sz="2400" dirty="0" smtClean="0"/>
              <a:t>lungs</a:t>
            </a:r>
          </a:p>
          <a:p>
            <a:pPr lvl="2">
              <a:lnSpc>
                <a:spcPct val="90000"/>
              </a:lnSpc>
            </a:pPr>
            <a:endParaRPr lang="en-US" sz="2400" dirty="0"/>
          </a:p>
          <a:p>
            <a:pPr>
              <a:lnSpc>
                <a:spcPct val="90000"/>
              </a:lnSpc>
            </a:pPr>
            <a:r>
              <a:rPr lang="en-US" sz="2400" b="1" dirty="0" smtClean="0"/>
              <a:t>Functionally:</a:t>
            </a:r>
            <a:endParaRPr lang="en-US" sz="2400" b="1" dirty="0"/>
          </a:p>
          <a:p>
            <a:pPr lvl="1">
              <a:lnSpc>
                <a:spcPct val="90000"/>
              </a:lnSpc>
            </a:pPr>
            <a:r>
              <a:rPr lang="en-US" sz="2400" u="sng" dirty="0"/>
              <a:t>Conducting zone – conducts air to lungs</a:t>
            </a:r>
          </a:p>
          <a:p>
            <a:pPr lvl="2">
              <a:lnSpc>
                <a:spcPct val="90000"/>
              </a:lnSpc>
            </a:pPr>
            <a:r>
              <a:rPr lang="en-US" sz="2400" dirty="0"/>
              <a:t>Nose, pharynx, larynx, trachea, bronchi, bronchioles and terminal bronchioles</a:t>
            </a:r>
          </a:p>
          <a:p>
            <a:pPr lvl="1">
              <a:lnSpc>
                <a:spcPct val="90000"/>
              </a:lnSpc>
            </a:pPr>
            <a:r>
              <a:rPr lang="en-US" sz="2400" u="sng" dirty="0"/>
              <a:t>Respiratory zone </a:t>
            </a:r>
            <a:r>
              <a:rPr lang="en-US" sz="2400" u="sng" dirty="0" smtClean="0"/>
              <a:t>– site </a:t>
            </a:r>
            <a:r>
              <a:rPr lang="en-US" sz="2400" u="sng" dirty="0"/>
              <a:t>of gas exchange</a:t>
            </a:r>
          </a:p>
          <a:p>
            <a:pPr lvl="2">
              <a:lnSpc>
                <a:spcPct val="90000"/>
              </a:lnSpc>
            </a:pPr>
            <a:r>
              <a:rPr lang="en-US" sz="2400" dirty="0"/>
              <a:t>Respiratory bronchioles, alveolar ducts, alveolar sacs, and alveoli</a:t>
            </a:r>
          </a:p>
        </p:txBody>
      </p:sp>
      <p:sp>
        <p:nvSpPr>
          <p:cNvPr id="5" name="TextBox 4"/>
          <p:cNvSpPr txBox="1"/>
          <p:nvPr/>
        </p:nvSpPr>
        <p:spPr>
          <a:xfrm>
            <a:off x="444136" y="300443"/>
            <a:ext cx="7576457" cy="584775"/>
          </a:xfrm>
          <a:prstGeom prst="rect">
            <a:avLst/>
          </a:prstGeom>
          <a:noFill/>
        </p:spPr>
        <p:txBody>
          <a:bodyPr wrap="square" rtlCol="0">
            <a:spAutoFit/>
          </a:bodyPr>
          <a:lstStyle/>
          <a:p>
            <a:r>
              <a:rPr lang="en-US" sz="3200" b="1" u="sng" dirty="0" smtClean="0">
                <a:solidFill>
                  <a:srgbClr val="FF0000"/>
                </a:solidFill>
              </a:rPr>
              <a:t>Divisions of the Respiratory System</a:t>
            </a:r>
            <a:endParaRPr lang="en-US" sz="3200" b="1" u="sng" dirty="0">
              <a:solidFill>
                <a:srgbClr val="FF0000"/>
              </a:solidFill>
            </a:endParaRPr>
          </a:p>
        </p:txBody>
      </p:sp>
      <p:sp>
        <p:nvSpPr>
          <p:cNvPr id="4" name="Slide Number Placeholder 3"/>
          <p:cNvSpPr>
            <a:spLocks noGrp="1"/>
          </p:cNvSpPr>
          <p:nvPr>
            <p:ph type="sldNum" sz="quarter" idx="12"/>
          </p:nvPr>
        </p:nvSpPr>
        <p:spPr/>
        <p:txBody>
          <a:bodyPr/>
          <a:lstStyle/>
          <a:p>
            <a:fld id="{E0337B13-C5B2-4C41-B6F8-0C9253264DA7}"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Rectangle 3"/>
          <p:cNvSpPr>
            <a:spLocks noGrp="1" noChangeArrowheads="1"/>
          </p:cNvSpPr>
          <p:nvPr>
            <p:ph type="body" idx="1"/>
          </p:nvPr>
        </p:nvSpPr>
        <p:spPr>
          <a:xfrm>
            <a:off x="470263" y="1169121"/>
            <a:ext cx="8229600" cy="4709162"/>
          </a:xfrm>
        </p:spPr>
        <p:txBody>
          <a:bodyPr/>
          <a:lstStyle/>
          <a:p>
            <a:pPr algn="just">
              <a:lnSpc>
                <a:spcPct val="80000"/>
              </a:lnSpc>
            </a:pPr>
            <a:r>
              <a:rPr lang="en-US" sz="2600" dirty="0"/>
              <a:t>Right and left primary </a:t>
            </a:r>
            <a:r>
              <a:rPr lang="en-US" sz="2600" dirty="0" smtClean="0"/>
              <a:t>bronchi pass to the corresponding </a:t>
            </a:r>
            <a:r>
              <a:rPr lang="en-US" sz="2600" dirty="0" smtClean="0"/>
              <a:t>lung.</a:t>
            </a:r>
            <a:endParaRPr lang="en-US" sz="2600" dirty="0"/>
          </a:p>
          <a:p>
            <a:pPr algn="just">
              <a:lnSpc>
                <a:spcPct val="80000"/>
              </a:lnSpc>
            </a:pPr>
            <a:r>
              <a:rPr lang="en-US" sz="2600" dirty="0"/>
              <a:t>Carina – </a:t>
            </a:r>
            <a:r>
              <a:rPr lang="en-US" sz="2600" dirty="0" smtClean="0"/>
              <a:t>angle between the two main </a:t>
            </a:r>
            <a:r>
              <a:rPr lang="en-US" sz="2600" dirty="0" smtClean="0"/>
              <a:t>bronchi.</a:t>
            </a:r>
            <a:endParaRPr lang="en-US" sz="2600" dirty="0" smtClean="0"/>
          </a:p>
          <a:p>
            <a:pPr algn="just">
              <a:lnSpc>
                <a:spcPct val="80000"/>
              </a:lnSpc>
            </a:pPr>
            <a:r>
              <a:rPr lang="en-US" sz="2600" dirty="0" smtClean="0"/>
              <a:t>Divide </a:t>
            </a:r>
            <a:r>
              <a:rPr lang="en-US" sz="2600" dirty="0"/>
              <a:t>to form bronchial </a:t>
            </a:r>
            <a:r>
              <a:rPr lang="en-US" sz="2600" dirty="0" smtClean="0"/>
              <a:t>tree:</a:t>
            </a:r>
            <a:endParaRPr lang="en-US" sz="2600" dirty="0"/>
          </a:p>
          <a:p>
            <a:pPr lvl="1" algn="just">
              <a:lnSpc>
                <a:spcPct val="80000"/>
              </a:lnSpc>
            </a:pPr>
            <a:r>
              <a:rPr lang="en-US" sz="2400" dirty="0"/>
              <a:t>Secondary lobar bronchi (one for each lobe), tertiary (segmental) bronchi, bronchioles, terminal bronchioles</a:t>
            </a:r>
          </a:p>
          <a:p>
            <a:pPr algn="just">
              <a:lnSpc>
                <a:spcPct val="80000"/>
              </a:lnSpc>
            </a:pPr>
            <a:r>
              <a:rPr lang="en-US" sz="2600" dirty="0"/>
              <a:t>Structural changes with </a:t>
            </a:r>
            <a:r>
              <a:rPr lang="en-US" sz="2600" dirty="0" smtClean="0"/>
              <a:t>branching:</a:t>
            </a:r>
            <a:endParaRPr lang="en-US" sz="2600" dirty="0"/>
          </a:p>
          <a:p>
            <a:pPr lvl="1" algn="just">
              <a:lnSpc>
                <a:spcPct val="80000"/>
              </a:lnSpc>
            </a:pPr>
            <a:r>
              <a:rPr lang="en-US" sz="2400" dirty="0"/>
              <a:t>Mucous membrane </a:t>
            </a:r>
            <a:r>
              <a:rPr lang="en-US" sz="2400" dirty="0" smtClean="0"/>
              <a:t>changes.</a:t>
            </a:r>
            <a:endParaRPr lang="en-US" sz="2400" dirty="0"/>
          </a:p>
          <a:p>
            <a:pPr lvl="1" algn="just">
              <a:lnSpc>
                <a:spcPct val="80000"/>
              </a:lnSpc>
            </a:pPr>
            <a:r>
              <a:rPr lang="en-US" sz="2400" dirty="0" smtClean="0"/>
              <a:t>Cartilage decreases. As it decreases, </a:t>
            </a:r>
            <a:r>
              <a:rPr lang="en-US" sz="2400" dirty="0"/>
              <a:t>smooth muscle </a:t>
            </a:r>
            <a:r>
              <a:rPr lang="en-US" sz="2400" dirty="0" smtClean="0"/>
              <a:t>increases.</a:t>
            </a:r>
            <a:endParaRPr lang="en-US" sz="2400" dirty="0" smtClean="0"/>
          </a:p>
          <a:p>
            <a:pPr lvl="1" algn="just">
              <a:lnSpc>
                <a:spcPct val="80000"/>
              </a:lnSpc>
            </a:pPr>
            <a:endParaRPr lang="en-US" sz="2400" dirty="0" smtClean="0"/>
          </a:p>
          <a:p>
            <a:pPr algn="just">
              <a:lnSpc>
                <a:spcPct val="80000"/>
              </a:lnSpc>
            </a:pPr>
            <a:r>
              <a:rPr lang="en-US" sz="2600" i="1" dirty="0" smtClean="0"/>
              <a:t>Terminal bronchioles will form Respiratory bronchioles. At this point gas exchange begins to </a:t>
            </a:r>
            <a:r>
              <a:rPr lang="en-US" sz="2600" i="1" dirty="0" smtClean="0"/>
              <a:t>occur.</a:t>
            </a:r>
            <a:endParaRPr lang="en-US" sz="2600" i="1" dirty="0"/>
          </a:p>
        </p:txBody>
      </p:sp>
      <p:sp>
        <p:nvSpPr>
          <p:cNvPr id="5" name="TextBox 4"/>
          <p:cNvSpPr txBox="1"/>
          <p:nvPr/>
        </p:nvSpPr>
        <p:spPr>
          <a:xfrm>
            <a:off x="444136" y="300443"/>
            <a:ext cx="7576457" cy="584775"/>
          </a:xfrm>
          <a:prstGeom prst="rect">
            <a:avLst/>
          </a:prstGeom>
          <a:noFill/>
        </p:spPr>
        <p:txBody>
          <a:bodyPr wrap="square" rtlCol="0">
            <a:spAutoFit/>
          </a:bodyPr>
          <a:lstStyle/>
          <a:p>
            <a:r>
              <a:rPr lang="en-US" sz="3200" b="1" i="1" u="sng" dirty="0" smtClean="0">
                <a:solidFill>
                  <a:srgbClr val="FF0000"/>
                </a:solidFill>
              </a:rPr>
              <a:t>The Bronchial Tree</a:t>
            </a:r>
            <a:endParaRPr lang="en-US" sz="3200" b="1" i="1" u="sng" dirty="0">
              <a:solidFill>
                <a:srgbClr val="FF0000"/>
              </a:solidFill>
            </a:endParaRPr>
          </a:p>
        </p:txBody>
      </p:sp>
      <p:sp>
        <p:nvSpPr>
          <p:cNvPr id="4" name="Slide Number Placeholder 3"/>
          <p:cNvSpPr>
            <a:spLocks noGrp="1"/>
          </p:cNvSpPr>
          <p:nvPr>
            <p:ph type="sldNum" sz="quarter" idx="12"/>
          </p:nvPr>
        </p:nvSpPr>
        <p:spPr/>
        <p:txBody>
          <a:bodyPr/>
          <a:lstStyle/>
          <a:p>
            <a:fld id="{E0337B13-C5B2-4C41-B6F8-0C9253264DA7}" type="slidenum">
              <a:rPr lang="en-US" smtClean="0"/>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61" name="Picture 5" descr="23_07"/>
          <p:cNvPicPr>
            <a:picLocks noGrp="1" noChangeAspect="1" noChangeArrowheads="1"/>
          </p:cNvPicPr>
          <p:nvPr>
            <p:ph/>
          </p:nvPr>
        </p:nvPicPr>
        <p:blipFill>
          <a:blip r:embed="rId2" cstate="print"/>
          <a:srcRect b="4539"/>
          <a:stretch>
            <a:fillRect/>
          </a:stretch>
        </p:blipFill>
        <p:spPr>
          <a:xfrm>
            <a:off x="713150" y="117567"/>
            <a:ext cx="8107680" cy="6634005"/>
          </a:xfrm>
        </p:spPr>
      </p:pic>
      <p:sp>
        <p:nvSpPr>
          <p:cNvPr id="3" name="Slide Number Placeholder 2"/>
          <p:cNvSpPr>
            <a:spLocks noGrp="1"/>
          </p:cNvSpPr>
          <p:nvPr>
            <p:ph type="sldNum" sz="quarter" idx="12"/>
          </p:nvPr>
        </p:nvSpPr>
        <p:spPr/>
        <p:txBody>
          <a:bodyPr/>
          <a:lstStyle/>
          <a:p>
            <a:fld id="{48DED226-3566-4E5F-BE1B-15DBAB267201}" type="slidenum">
              <a:rPr lang="en-US" smtClean="0"/>
              <a:pPr/>
              <a:t>21</a:t>
            </a:fld>
            <a:endParaRPr lang="en-US"/>
          </a:p>
        </p:txBody>
      </p:sp>
      <p:sp>
        <p:nvSpPr>
          <p:cNvPr id="4" name="TextBox 3"/>
          <p:cNvSpPr txBox="1"/>
          <p:nvPr/>
        </p:nvSpPr>
        <p:spPr>
          <a:xfrm>
            <a:off x="3381170" y="6058972"/>
            <a:ext cx="2641009" cy="369332"/>
          </a:xfrm>
          <a:prstGeom prst="rect">
            <a:avLst/>
          </a:prstGeom>
          <a:solidFill>
            <a:schemeClr val="bg1"/>
          </a:solidFill>
          <a:ln>
            <a:solidFill>
              <a:schemeClr val="tx1"/>
            </a:solidFill>
          </a:ln>
        </p:spPr>
        <p:txBody>
          <a:bodyPr wrap="square" rtlCol="0">
            <a:spAutoFit/>
          </a:bodyPr>
          <a:lstStyle/>
          <a:p>
            <a:r>
              <a:rPr lang="en-US" dirty="0" smtClean="0">
                <a:latin typeface="+mn-lt"/>
              </a:rPr>
              <a:t>Fig.14: The bronchial tree.</a:t>
            </a:r>
            <a:endParaRPr lang="en-US" dirty="0">
              <a:latin typeface="+mn-l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Rectangle 3"/>
          <p:cNvSpPr>
            <a:spLocks noGrp="1" noChangeArrowheads="1"/>
          </p:cNvSpPr>
          <p:nvPr>
            <p:ph type="body" idx="1"/>
          </p:nvPr>
        </p:nvSpPr>
        <p:spPr>
          <a:xfrm>
            <a:off x="457200" y="1325877"/>
            <a:ext cx="8229600" cy="4748351"/>
          </a:xfrm>
        </p:spPr>
        <p:txBody>
          <a:bodyPr/>
          <a:lstStyle/>
          <a:p>
            <a:pPr algn="just">
              <a:lnSpc>
                <a:spcPct val="90000"/>
              </a:lnSpc>
            </a:pPr>
            <a:r>
              <a:rPr lang="en-US" sz="2400" dirty="0" smtClean="0"/>
              <a:t>Two cone  shaped organs separated </a:t>
            </a:r>
            <a:r>
              <a:rPr lang="en-US" sz="2400" dirty="0"/>
              <a:t>from each other by the heart and other structures in the </a:t>
            </a:r>
            <a:r>
              <a:rPr lang="en-US" sz="2400" dirty="0" smtClean="0"/>
              <a:t>mediastinum.</a:t>
            </a:r>
            <a:endParaRPr lang="en-US" sz="2400" dirty="0"/>
          </a:p>
          <a:p>
            <a:pPr algn="just">
              <a:lnSpc>
                <a:spcPct val="90000"/>
              </a:lnSpc>
            </a:pPr>
            <a:r>
              <a:rPr lang="en-US" sz="2400" dirty="0"/>
              <a:t>Each lung </a:t>
            </a:r>
            <a:r>
              <a:rPr lang="en-US" sz="2400" dirty="0" smtClean="0"/>
              <a:t>is enclosed </a:t>
            </a:r>
            <a:r>
              <a:rPr lang="en-US" sz="2400" dirty="0"/>
              <a:t>by </a:t>
            </a:r>
            <a:r>
              <a:rPr lang="en-US" sz="2400" dirty="0" smtClean="0"/>
              <a:t>the double-layered pleura (serous membrane</a:t>
            </a:r>
            <a:r>
              <a:rPr lang="en-US" sz="2400" dirty="0" smtClean="0"/>
              <a:t>):</a:t>
            </a:r>
            <a:endParaRPr lang="en-US" sz="2400" dirty="0"/>
          </a:p>
          <a:p>
            <a:pPr lvl="1" algn="just">
              <a:lnSpc>
                <a:spcPct val="90000"/>
              </a:lnSpc>
            </a:pPr>
            <a:r>
              <a:rPr lang="en-US" sz="2400" dirty="0"/>
              <a:t>Parietal pleura – lines wall of thoracic </a:t>
            </a:r>
            <a:r>
              <a:rPr lang="en-US" sz="2400" dirty="0" smtClean="0"/>
              <a:t>cavity.</a:t>
            </a:r>
            <a:endParaRPr lang="en-US" sz="2400" dirty="0"/>
          </a:p>
          <a:p>
            <a:pPr lvl="1" algn="just">
              <a:lnSpc>
                <a:spcPct val="90000"/>
              </a:lnSpc>
            </a:pPr>
            <a:r>
              <a:rPr lang="en-US" sz="2400" dirty="0"/>
              <a:t>Visceral pleura – covers </a:t>
            </a:r>
            <a:r>
              <a:rPr lang="en-US" sz="2400" dirty="0" smtClean="0"/>
              <a:t>the lungs themselves.</a:t>
            </a:r>
            <a:endParaRPr lang="en-US" sz="2400" dirty="0"/>
          </a:p>
          <a:p>
            <a:pPr lvl="1" algn="just">
              <a:lnSpc>
                <a:spcPct val="90000"/>
              </a:lnSpc>
            </a:pPr>
            <a:r>
              <a:rPr lang="en-US" sz="2400" dirty="0"/>
              <a:t>Pleural cavity is space between layers</a:t>
            </a:r>
          </a:p>
          <a:p>
            <a:pPr lvl="2" algn="just">
              <a:lnSpc>
                <a:spcPct val="90000"/>
              </a:lnSpc>
            </a:pPr>
            <a:r>
              <a:rPr lang="en-US" sz="2400" dirty="0"/>
              <a:t>Pleural fluid reduces </a:t>
            </a:r>
            <a:r>
              <a:rPr lang="en-US" sz="2400" dirty="0" smtClean="0"/>
              <a:t>friction</a:t>
            </a:r>
            <a:endParaRPr lang="en-US" sz="2400" dirty="0"/>
          </a:p>
          <a:p>
            <a:pPr algn="just">
              <a:lnSpc>
                <a:spcPct val="90000"/>
              </a:lnSpc>
            </a:pPr>
            <a:r>
              <a:rPr lang="en-US" sz="2400" dirty="0" smtClean="0"/>
              <a:t>Lungs receive blood </a:t>
            </a:r>
            <a:r>
              <a:rPr lang="en-US" sz="2400" dirty="0" smtClean="0"/>
              <a:t>from:</a:t>
            </a:r>
            <a:endParaRPr lang="en-US" sz="2400" dirty="0" smtClean="0"/>
          </a:p>
          <a:p>
            <a:pPr lvl="1" algn="just">
              <a:lnSpc>
                <a:spcPct val="90000"/>
              </a:lnSpc>
            </a:pPr>
            <a:r>
              <a:rPr lang="en-US" sz="2400" dirty="0" smtClean="0"/>
              <a:t>Pulmonary artery - deoxygenated </a:t>
            </a:r>
            <a:r>
              <a:rPr lang="en-US" sz="2400" dirty="0" smtClean="0"/>
              <a:t>blood.</a:t>
            </a:r>
            <a:endParaRPr lang="en-US" sz="2400" dirty="0" smtClean="0"/>
          </a:p>
          <a:p>
            <a:pPr lvl="1" algn="just">
              <a:lnSpc>
                <a:spcPct val="90000"/>
              </a:lnSpc>
            </a:pPr>
            <a:r>
              <a:rPr lang="en-US" sz="2400" dirty="0" smtClean="0"/>
              <a:t>Bronchial arteries – oxygenated blood to supply nutrients for </a:t>
            </a:r>
            <a:r>
              <a:rPr lang="en-US" sz="2400" dirty="0" smtClean="0"/>
              <a:t>cells.</a:t>
            </a:r>
            <a:endParaRPr lang="en-US" sz="2400" dirty="0"/>
          </a:p>
        </p:txBody>
      </p:sp>
      <p:sp>
        <p:nvSpPr>
          <p:cNvPr id="5" name="TextBox 4"/>
          <p:cNvSpPr txBox="1"/>
          <p:nvPr/>
        </p:nvSpPr>
        <p:spPr>
          <a:xfrm>
            <a:off x="444136" y="300443"/>
            <a:ext cx="7576457" cy="584775"/>
          </a:xfrm>
          <a:prstGeom prst="rect">
            <a:avLst/>
          </a:prstGeom>
          <a:noFill/>
        </p:spPr>
        <p:txBody>
          <a:bodyPr wrap="square" rtlCol="0">
            <a:spAutoFit/>
          </a:bodyPr>
          <a:lstStyle/>
          <a:p>
            <a:r>
              <a:rPr lang="en-US" sz="3200" b="1" i="1" u="sng" dirty="0" smtClean="0">
                <a:solidFill>
                  <a:srgbClr val="FF0000"/>
                </a:solidFill>
              </a:rPr>
              <a:t>The Lungs</a:t>
            </a:r>
            <a:endParaRPr lang="en-US" sz="3200" b="1" i="1" u="sng" dirty="0">
              <a:solidFill>
                <a:srgbClr val="FF0000"/>
              </a:solidFill>
            </a:endParaRPr>
          </a:p>
        </p:txBody>
      </p:sp>
      <p:sp>
        <p:nvSpPr>
          <p:cNvPr id="4" name="Slide Number Placeholder 3"/>
          <p:cNvSpPr>
            <a:spLocks noGrp="1"/>
          </p:cNvSpPr>
          <p:nvPr>
            <p:ph type="sldNum" sz="quarter" idx="12"/>
          </p:nvPr>
        </p:nvSpPr>
        <p:spPr/>
        <p:txBody>
          <a:bodyPr/>
          <a:lstStyle/>
          <a:p>
            <a:fld id="{E0337B13-C5B2-4C41-B6F8-0C9253264DA7}"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52253" y="1430251"/>
            <a:ext cx="9035796" cy="4213860"/>
          </a:xfrm>
          <a:prstGeom prst="rect">
            <a:avLst/>
          </a:prstGeom>
          <a:noFill/>
          <a:ln w="9525">
            <a:noFill/>
            <a:miter lim="800000"/>
            <a:headEnd/>
            <a:tailEnd/>
          </a:ln>
          <a:effectLst/>
        </p:spPr>
      </p:pic>
      <p:sp>
        <p:nvSpPr>
          <p:cNvPr id="4" name="Rectangle 3"/>
          <p:cNvSpPr/>
          <p:nvPr/>
        </p:nvSpPr>
        <p:spPr>
          <a:xfrm>
            <a:off x="117565" y="3618416"/>
            <a:ext cx="1145180" cy="2612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04491" y="4036415"/>
            <a:ext cx="910048" cy="24819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075611" y="4206246"/>
            <a:ext cx="910048" cy="24819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071254" y="2085684"/>
            <a:ext cx="1049385" cy="26563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071255" y="3352795"/>
            <a:ext cx="910048" cy="40931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084318" y="3901441"/>
            <a:ext cx="1062448" cy="2656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829043" y="4158345"/>
            <a:ext cx="1062448" cy="2656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876903" y="3618406"/>
            <a:ext cx="1201781" cy="28739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918895" y="4924699"/>
            <a:ext cx="731483" cy="24819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901478" y="1615442"/>
            <a:ext cx="801152" cy="2786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p:nvPr/>
        </p:nvCxnSpPr>
        <p:spPr>
          <a:xfrm>
            <a:off x="3004457" y="5538657"/>
            <a:ext cx="74458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749182" y="5521238"/>
            <a:ext cx="74458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44136" y="300443"/>
            <a:ext cx="7576457" cy="461665"/>
          </a:xfrm>
          <a:prstGeom prst="rect">
            <a:avLst/>
          </a:prstGeom>
          <a:noFill/>
        </p:spPr>
        <p:txBody>
          <a:bodyPr wrap="square" rtlCol="0">
            <a:spAutoFit/>
          </a:bodyPr>
          <a:lstStyle/>
          <a:p>
            <a:r>
              <a:rPr lang="en-US" sz="2400" b="1" u="sng" dirty="0" smtClean="0">
                <a:solidFill>
                  <a:srgbClr val="FF0000"/>
                </a:solidFill>
              </a:rPr>
              <a:t>Features </a:t>
            </a:r>
            <a:r>
              <a:rPr lang="en-US" sz="2400" b="1" u="sng" dirty="0" smtClean="0">
                <a:solidFill>
                  <a:srgbClr val="FF0000"/>
                </a:solidFill>
              </a:rPr>
              <a:t>of the Lungs </a:t>
            </a:r>
            <a:r>
              <a:rPr lang="en-US" sz="2400" b="1" u="sng" dirty="0" smtClean="0">
                <a:solidFill>
                  <a:srgbClr val="FF0000"/>
                </a:solidFill>
              </a:rPr>
              <a:t>(Fig.15*)</a:t>
            </a:r>
            <a:endParaRPr lang="en-US" sz="2400" b="1" u="sng" dirty="0">
              <a:solidFill>
                <a:srgbClr val="FF0000"/>
              </a:solidFill>
            </a:endParaRPr>
          </a:p>
        </p:txBody>
      </p:sp>
      <p:sp>
        <p:nvSpPr>
          <p:cNvPr id="18" name="Slide Number Placeholder 17"/>
          <p:cNvSpPr>
            <a:spLocks noGrp="1"/>
          </p:cNvSpPr>
          <p:nvPr>
            <p:ph type="sldNum" sz="quarter" idx="12"/>
          </p:nvPr>
        </p:nvSpPr>
        <p:spPr/>
        <p:txBody>
          <a:bodyPr/>
          <a:lstStyle/>
          <a:p>
            <a:fld id="{48DED226-3566-4E5F-BE1B-15DBAB267201}" type="slidenum">
              <a:rPr lang="en-US" smtClean="0"/>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Rectangle 3"/>
          <p:cNvSpPr>
            <a:spLocks noGrp="1" noChangeArrowheads="1"/>
          </p:cNvSpPr>
          <p:nvPr>
            <p:ph type="body" idx="1"/>
          </p:nvPr>
        </p:nvSpPr>
        <p:spPr>
          <a:xfrm>
            <a:off x="457200" y="999302"/>
            <a:ext cx="8229600" cy="5087989"/>
          </a:xfrm>
        </p:spPr>
        <p:txBody>
          <a:bodyPr/>
          <a:lstStyle/>
          <a:p>
            <a:pPr algn="just">
              <a:lnSpc>
                <a:spcPct val="90000"/>
              </a:lnSpc>
            </a:pPr>
            <a:r>
              <a:rPr lang="en-US" sz="2400" dirty="0"/>
              <a:t>Cup-shaped </a:t>
            </a:r>
            <a:r>
              <a:rPr lang="en-US" sz="2400" dirty="0" err="1" smtClean="0"/>
              <a:t>outpouching</a:t>
            </a:r>
            <a:endParaRPr lang="en-US" sz="2400" dirty="0"/>
          </a:p>
          <a:p>
            <a:pPr algn="just">
              <a:lnSpc>
                <a:spcPct val="90000"/>
              </a:lnSpc>
            </a:pPr>
            <a:r>
              <a:rPr lang="en-US" sz="2400" dirty="0" smtClean="0"/>
              <a:t>2 </a:t>
            </a:r>
            <a:r>
              <a:rPr lang="en-US" sz="2400" dirty="0"/>
              <a:t>types of alveolar epithelial </a:t>
            </a:r>
            <a:r>
              <a:rPr lang="en-US" sz="2400" dirty="0" smtClean="0"/>
              <a:t>cells:</a:t>
            </a:r>
            <a:endParaRPr lang="en-US" sz="2400" dirty="0"/>
          </a:p>
          <a:p>
            <a:pPr lvl="1" algn="just">
              <a:lnSpc>
                <a:spcPct val="90000"/>
              </a:lnSpc>
            </a:pPr>
            <a:r>
              <a:rPr lang="en-US" sz="2400" dirty="0"/>
              <a:t>Type I alveolar cells </a:t>
            </a:r>
            <a:r>
              <a:rPr lang="en-US" sz="2400" dirty="0" smtClean="0"/>
              <a:t>– main </a:t>
            </a:r>
            <a:r>
              <a:rPr lang="en-US" sz="2400" dirty="0"/>
              <a:t>site of gas </a:t>
            </a:r>
            <a:r>
              <a:rPr lang="en-US" sz="2400" dirty="0" smtClean="0"/>
              <a:t>exchange.</a:t>
            </a:r>
            <a:endParaRPr lang="en-US" sz="2400" dirty="0"/>
          </a:p>
          <a:p>
            <a:pPr lvl="1" algn="just">
              <a:lnSpc>
                <a:spcPct val="90000"/>
              </a:lnSpc>
            </a:pPr>
            <a:r>
              <a:rPr lang="en-US" sz="2400" dirty="0"/>
              <a:t>Type II alveolar cells </a:t>
            </a:r>
            <a:r>
              <a:rPr lang="en-US" sz="2400" dirty="0" smtClean="0"/>
              <a:t>– secrete surfactant factor which </a:t>
            </a:r>
            <a:r>
              <a:rPr lang="en-US" sz="2400" dirty="0"/>
              <a:t>reduces tendency to </a:t>
            </a:r>
            <a:r>
              <a:rPr lang="en-US" sz="2400" dirty="0" smtClean="0"/>
              <a:t>collapse.</a:t>
            </a:r>
            <a:endParaRPr lang="en-US" sz="2400" dirty="0" smtClean="0"/>
          </a:p>
          <a:p>
            <a:pPr lvl="1" algn="just">
              <a:lnSpc>
                <a:spcPct val="90000"/>
              </a:lnSpc>
            </a:pPr>
            <a:endParaRPr lang="en-US" sz="2400" dirty="0"/>
          </a:p>
          <a:p>
            <a:pPr algn="just">
              <a:lnSpc>
                <a:spcPct val="90000"/>
              </a:lnSpc>
            </a:pPr>
            <a:r>
              <a:rPr lang="en-US" sz="2400" b="1" i="1" u="sng" dirty="0" smtClean="0"/>
              <a:t>Respiratory membrane</a:t>
            </a:r>
            <a:r>
              <a:rPr lang="en-US" sz="2400" dirty="0" smtClean="0"/>
              <a:t>: a very thin cellular membrane separating air from blood and across which gas exchange </a:t>
            </a:r>
            <a:r>
              <a:rPr lang="en-US" sz="2400" dirty="0" smtClean="0"/>
              <a:t>occurs:</a:t>
            </a:r>
            <a:endParaRPr lang="en-US" sz="2400" dirty="0" smtClean="0"/>
          </a:p>
          <a:p>
            <a:pPr lvl="1" algn="just">
              <a:lnSpc>
                <a:spcPct val="90000"/>
              </a:lnSpc>
            </a:pPr>
            <a:r>
              <a:rPr lang="en-US" sz="2400" dirty="0" smtClean="0"/>
              <a:t>Alveolar wall – type I alveolar cells</a:t>
            </a:r>
          </a:p>
          <a:p>
            <a:pPr lvl="1" algn="just">
              <a:lnSpc>
                <a:spcPct val="90000"/>
              </a:lnSpc>
            </a:pPr>
            <a:r>
              <a:rPr lang="en-US" sz="2400" dirty="0" smtClean="0"/>
              <a:t>Epithelial basement membrane</a:t>
            </a:r>
          </a:p>
          <a:p>
            <a:pPr lvl="1" algn="just">
              <a:lnSpc>
                <a:spcPct val="90000"/>
              </a:lnSpc>
            </a:pPr>
            <a:r>
              <a:rPr lang="en-US" sz="2400" dirty="0" smtClean="0"/>
              <a:t>Capillary basement membrane</a:t>
            </a:r>
          </a:p>
          <a:p>
            <a:pPr lvl="1" algn="just">
              <a:lnSpc>
                <a:spcPct val="90000"/>
              </a:lnSpc>
            </a:pPr>
            <a:r>
              <a:rPr lang="en-US" sz="2400" dirty="0" smtClean="0"/>
              <a:t>Capillary endothelium</a:t>
            </a:r>
          </a:p>
        </p:txBody>
      </p:sp>
      <p:sp>
        <p:nvSpPr>
          <p:cNvPr id="5" name="TextBox 4"/>
          <p:cNvSpPr txBox="1"/>
          <p:nvPr/>
        </p:nvSpPr>
        <p:spPr>
          <a:xfrm>
            <a:off x="444136" y="300443"/>
            <a:ext cx="7576457" cy="523220"/>
          </a:xfrm>
          <a:prstGeom prst="rect">
            <a:avLst/>
          </a:prstGeom>
          <a:noFill/>
        </p:spPr>
        <p:txBody>
          <a:bodyPr wrap="square" rtlCol="0">
            <a:spAutoFit/>
          </a:bodyPr>
          <a:lstStyle/>
          <a:p>
            <a:r>
              <a:rPr lang="en-US" sz="2800" b="1" u="sng" dirty="0" smtClean="0">
                <a:solidFill>
                  <a:srgbClr val="FF0000"/>
                </a:solidFill>
              </a:rPr>
              <a:t>Alveoli</a:t>
            </a:r>
            <a:endParaRPr lang="en-US" sz="2800" b="1" u="sng" dirty="0">
              <a:solidFill>
                <a:srgbClr val="FF0000"/>
              </a:solidFill>
            </a:endParaRPr>
          </a:p>
        </p:txBody>
      </p:sp>
      <p:sp>
        <p:nvSpPr>
          <p:cNvPr id="6" name="Slide Number Placeholder 5"/>
          <p:cNvSpPr>
            <a:spLocks noGrp="1"/>
          </p:cNvSpPr>
          <p:nvPr>
            <p:ph type="sldNum" sz="quarter" idx="12"/>
          </p:nvPr>
        </p:nvSpPr>
        <p:spPr/>
        <p:txBody>
          <a:bodyPr/>
          <a:lstStyle/>
          <a:p>
            <a:fld id="{E0337B13-C5B2-4C41-B6F8-0C9253264DA7}" type="slidenum">
              <a:rPr lang="en-US" smtClean="0"/>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l="13938" t="8201" r="10982" b="1429"/>
          <a:stretch>
            <a:fillRect/>
          </a:stretch>
        </p:blipFill>
        <p:spPr bwMode="auto">
          <a:xfrm>
            <a:off x="378818" y="222071"/>
            <a:ext cx="8577711" cy="6414490"/>
          </a:xfrm>
          <a:prstGeom prst="rect">
            <a:avLst/>
          </a:prstGeom>
          <a:noFill/>
          <a:ln w="9525">
            <a:noFill/>
            <a:miter lim="800000"/>
            <a:headEnd/>
            <a:tailEnd/>
          </a:ln>
          <a:effectLst/>
        </p:spPr>
      </p:pic>
      <p:sp>
        <p:nvSpPr>
          <p:cNvPr id="6" name="Slide Number Placeholder 5"/>
          <p:cNvSpPr>
            <a:spLocks noGrp="1"/>
          </p:cNvSpPr>
          <p:nvPr>
            <p:ph type="sldNum" sz="quarter" idx="12"/>
          </p:nvPr>
        </p:nvSpPr>
        <p:spPr/>
        <p:txBody>
          <a:bodyPr/>
          <a:lstStyle/>
          <a:p>
            <a:fld id="{E0337B13-C5B2-4C41-B6F8-0C9253264DA7}" type="slidenum">
              <a:rPr lang="en-US" smtClean="0"/>
              <a:pPr/>
              <a:t>25</a:t>
            </a:fld>
            <a:endParaRPr lang="en-US"/>
          </a:p>
        </p:txBody>
      </p:sp>
      <p:sp>
        <p:nvSpPr>
          <p:cNvPr id="7" name="Rectangle 6"/>
          <p:cNvSpPr/>
          <p:nvPr/>
        </p:nvSpPr>
        <p:spPr>
          <a:xfrm>
            <a:off x="7550328" y="4349931"/>
            <a:ext cx="1345478" cy="13193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57200" y="4036418"/>
            <a:ext cx="1201781" cy="35270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31074" y="1933296"/>
            <a:ext cx="1201781" cy="37882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216760" y="535579"/>
            <a:ext cx="2667135" cy="646331"/>
          </a:xfrm>
          <a:prstGeom prst="rect">
            <a:avLst/>
          </a:prstGeom>
          <a:solidFill>
            <a:schemeClr val="bg1"/>
          </a:solidFill>
          <a:ln>
            <a:solidFill>
              <a:schemeClr val="tx1"/>
            </a:solidFill>
          </a:ln>
        </p:spPr>
        <p:txBody>
          <a:bodyPr wrap="square" rtlCol="0">
            <a:spAutoFit/>
          </a:bodyPr>
          <a:lstStyle/>
          <a:p>
            <a:r>
              <a:rPr lang="en-US" dirty="0" smtClean="0">
                <a:latin typeface="+mn-lt"/>
              </a:rPr>
              <a:t>Fig.16: The alveoli and the respiratory membrane.</a:t>
            </a:r>
            <a:endParaRPr lang="en-US" dirty="0">
              <a:latin typeface="+mn-l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56751" y="479922"/>
            <a:ext cx="4760595" cy="5530691"/>
          </a:xfrm>
          <a:prstGeom prst="rect">
            <a:avLst/>
          </a:prstGeom>
        </p:spPr>
      </p:pic>
      <p:pic>
        <p:nvPicPr>
          <p:cNvPr id="7" name="Picture 2"/>
          <p:cNvPicPr>
            <a:picLocks noChangeAspect="1" noChangeArrowheads="1"/>
          </p:cNvPicPr>
          <p:nvPr/>
        </p:nvPicPr>
        <p:blipFill>
          <a:blip r:embed="rId3" cstate="print"/>
          <a:srcRect l="56231" t="55820" r="10378" b="19630"/>
          <a:stretch>
            <a:fillRect/>
          </a:stretch>
        </p:blipFill>
        <p:spPr bwMode="auto">
          <a:xfrm>
            <a:off x="3933835" y="3480401"/>
            <a:ext cx="5160350" cy="1894094"/>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fld id="{E0337B13-C5B2-4C41-B6F8-0C9253264DA7}" type="slidenum">
              <a:rPr lang="en-US" smtClean="0"/>
              <a:pPr/>
              <a:t>3</a:t>
            </a:fld>
            <a:endParaRPr lang="en-US"/>
          </a:p>
        </p:txBody>
      </p:sp>
      <p:sp>
        <p:nvSpPr>
          <p:cNvPr id="5" name="TextBox 4"/>
          <p:cNvSpPr txBox="1"/>
          <p:nvPr/>
        </p:nvSpPr>
        <p:spPr>
          <a:xfrm>
            <a:off x="5306110" y="1610830"/>
            <a:ext cx="2964443" cy="369332"/>
          </a:xfrm>
          <a:prstGeom prst="rect">
            <a:avLst/>
          </a:prstGeom>
          <a:solidFill>
            <a:schemeClr val="bg1"/>
          </a:solidFill>
          <a:ln>
            <a:solidFill>
              <a:schemeClr val="tx1"/>
            </a:solidFill>
          </a:ln>
        </p:spPr>
        <p:txBody>
          <a:bodyPr wrap="square" rtlCol="0">
            <a:spAutoFit/>
          </a:bodyPr>
          <a:lstStyle/>
          <a:p>
            <a:r>
              <a:rPr lang="en-US" dirty="0" smtClean="0">
                <a:latin typeface="+mn-lt"/>
              </a:rPr>
              <a:t>Fig.1: The respiratory system.</a:t>
            </a:r>
            <a:endParaRPr lang="en-US" dirty="0">
              <a:latin typeface="+mn-l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3"/>
          <p:cNvSpPr>
            <a:spLocks noGrp="1" noChangeArrowheads="1"/>
          </p:cNvSpPr>
          <p:nvPr>
            <p:ph type="body" idx="1"/>
          </p:nvPr>
        </p:nvSpPr>
        <p:spPr>
          <a:xfrm>
            <a:off x="229686" y="1468500"/>
            <a:ext cx="4990014" cy="4748348"/>
          </a:xfrm>
        </p:spPr>
        <p:txBody>
          <a:bodyPr/>
          <a:lstStyle/>
          <a:p>
            <a:pPr algn="just"/>
            <a:r>
              <a:rPr lang="en-US" sz="2400" b="1" i="1" u="sng" dirty="0" smtClean="0"/>
              <a:t>External </a:t>
            </a:r>
            <a:r>
              <a:rPr lang="en-US" sz="2400" b="1" i="1" u="sng" dirty="0"/>
              <a:t>nose </a:t>
            </a:r>
            <a:r>
              <a:rPr lang="en-US" sz="2400" dirty="0"/>
              <a:t>– portion visible on </a:t>
            </a:r>
            <a:r>
              <a:rPr lang="en-US" sz="2400" dirty="0" smtClean="0"/>
              <a:t>face</a:t>
            </a:r>
          </a:p>
          <a:p>
            <a:pPr lvl="1" algn="just"/>
            <a:r>
              <a:rPr lang="en-US" sz="2400" dirty="0" smtClean="0"/>
              <a:t>Formed of a small bony part – the nasal bones (bridge of the nose) and a larger cartilaginous part. All covered by muscles and skin.</a:t>
            </a:r>
          </a:p>
          <a:p>
            <a:pPr lvl="1" algn="just"/>
            <a:r>
              <a:rPr lang="en-US" sz="2400" dirty="0" smtClean="0"/>
              <a:t>Its openings are called the </a:t>
            </a:r>
            <a:r>
              <a:rPr lang="en-US" sz="2400" b="1" dirty="0" smtClean="0"/>
              <a:t>external nares </a:t>
            </a:r>
            <a:r>
              <a:rPr lang="en-US" sz="2400" dirty="0" smtClean="0"/>
              <a:t>or </a:t>
            </a:r>
            <a:r>
              <a:rPr lang="en-US" sz="2400" b="1" dirty="0" smtClean="0"/>
              <a:t>nostrils.</a:t>
            </a:r>
          </a:p>
          <a:p>
            <a:pPr lvl="1" algn="just"/>
            <a:r>
              <a:rPr lang="en-US" sz="2400" dirty="0" smtClean="0"/>
              <a:t>The area just inside the nostrils is called the </a:t>
            </a:r>
            <a:r>
              <a:rPr lang="en-US" sz="2400" b="1" dirty="0" smtClean="0"/>
              <a:t>vestibule</a:t>
            </a:r>
            <a:r>
              <a:rPr lang="en-US" sz="2400" dirty="0" smtClean="0"/>
              <a:t>. Its lower half is lined by skin with hairs, sweat and sebaceous glands.</a:t>
            </a:r>
            <a:endParaRPr lang="en-US" sz="2400" dirty="0"/>
          </a:p>
        </p:txBody>
      </p:sp>
      <p:sp>
        <p:nvSpPr>
          <p:cNvPr id="5" name="TextBox 4"/>
          <p:cNvSpPr txBox="1"/>
          <p:nvPr/>
        </p:nvSpPr>
        <p:spPr>
          <a:xfrm>
            <a:off x="444136" y="300443"/>
            <a:ext cx="7576457" cy="584775"/>
          </a:xfrm>
          <a:prstGeom prst="rect">
            <a:avLst/>
          </a:prstGeom>
          <a:noFill/>
        </p:spPr>
        <p:txBody>
          <a:bodyPr wrap="square" rtlCol="0">
            <a:spAutoFit/>
          </a:bodyPr>
          <a:lstStyle/>
          <a:p>
            <a:r>
              <a:rPr lang="en-US" sz="3200" b="1" i="1" u="sng" smtClean="0">
                <a:solidFill>
                  <a:srgbClr val="FF0000"/>
                </a:solidFill>
              </a:rPr>
              <a:t>The Nose</a:t>
            </a:r>
            <a:endParaRPr lang="en-US" sz="3200" b="1" i="1" u="sng" dirty="0">
              <a:solidFill>
                <a:srgbClr val="FF0000"/>
              </a:solidFill>
            </a:endParaRPr>
          </a:p>
        </p:txBody>
      </p:sp>
      <p:sp>
        <p:nvSpPr>
          <p:cNvPr id="6" name="Slide Number Placeholder 5"/>
          <p:cNvSpPr>
            <a:spLocks noGrp="1"/>
          </p:cNvSpPr>
          <p:nvPr>
            <p:ph type="sldNum" sz="quarter" idx="12"/>
          </p:nvPr>
        </p:nvSpPr>
        <p:spPr/>
        <p:txBody>
          <a:bodyPr/>
          <a:lstStyle/>
          <a:p>
            <a:fld id="{E0337B13-C5B2-4C41-B6F8-0C9253264DA7}" type="slidenum">
              <a:rPr lang="en-US" smtClean="0"/>
              <a:pPr/>
              <a:t>4</a:t>
            </a:fld>
            <a:endParaRPr lang="en-US"/>
          </a:p>
        </p:txBody>
      </p:sp>
      <p:sp>
        <p:nvSpPr>
          <p:cNvPr id="7" name="TextBox 6"/>
          <p:cNvSpPr txBox="1"/>
          <p:nvPr/>
        </p:nvSpPr>
        <p:spPr>
          <a:xfrm>
            <a:off x="5934760" y="5613654"/>
            <a:ext cx="2494179" cy="369332"/>
          </a:xfrm>
          <a:prstGeom prst="rect">
            <a:avLst/>
          </a:prstGeom>
          <a:solidFill>
            <a:schemeClr val="bg1"/>
          </a:solidFill>
          <a:ln>
            <a:solidFill>
              <a:schemeClr val="tx1"/>
            </a:solidFill>
          </a:ln>
        </p:spPr>
        <p:txBody>
          <a:bodyPr wrap="square" rtlCol="0">
            <a:spAutoFit/>
          </a:bodyPr>
          <a:lstStyle/>
          <a:p>
            <a:r>
              <a:rPr lang="en-US" dirty="0" smtClean="0">
                <a:latin typeface="+mn-lt"/>
              </a:rPr>
              <a:t>Fig.2: The external nose.</a:t>
            </a:r>
            <a:endParaRPr lang="en-US" dirty="0">
              <a:latin typeface="+mn-lt"/>
            </a:endParaRPr>
          </a:p>
        </p:txBody>
      </p:sp>
      <p:pic>
        <p:nvPicPr>
          <p:cNvPr id="2" name="Picture 1"/>
          <p:cNvPicPr>
            <a:picLocks noChangeAspect="1"/>
          </p:cNvPicPr>
          <p:nvPr/>
        </p:nvPicPr>
        <p:blipFill>
          <a:blip r:embed="rId2"/>
          <a:stretch>
            <a:fillRect/>
          </a:stretch>
        </p:blipFill>
        <p:spPr>
          <a:xfrm>
            <a:off x="5167448" y="1722827"/>
            <a:ext cx="3924300" cy="3838575"/>
          </a:xfrm>
          <a:prstGeom prst="rect">
            <a:avLst/>
          </a:prstGeom>
        </p:spPr>
      </p:pic>
      <p:sp>
        <p:nvSpPr>
          <p:cNvPr id="4" name="Rectangle 3"/>
          <p:cNvSpPr/>
          <p:nvPr/>
        </p:nvSpPr>
        <p:spPr>
          <a:xfrm>
            <a:off x="229686" y="1006835"/>
            <a:ext cx="6510748" cy="461665"/>
          </a:xfrm>
          <a:prstGeom prst="rect">
            <a:avLst/>
          </a:prstGeom>
        </p:spPr>
        <p:txBody>
          <a:bodyPr wrap="square">
            <a:spAutoFit/>
          </a:bodyPr>
          <a:lstStyle/>
          <a:p>
            <a:pPr marL="342900" lvl="0" indent="-342900" algn="just">
              <a:spcBef>
                <a:spcPct val="20000"/>
              </a:spcBef>
              <a:buClr>
                <a:srgbClr val="808080"/>
              </a:buClr>
              <a:buSzPct val="65000"/>
              <a:buFont typeface="Wingdings" pitchFamily="68" charset="2"/>
              <a:buChar char="n"/>
            </a:pPr>
            <a:r>
              <a:rPr lang="en-US" sz="2400" kern="0" dirty="0">
                <a:solidFill>
                  <a:srgbClr val="000000"/>
                </a:solidFill>
                <a:latin typeface="Times New Roman"/>
              </a:rPr>
              <a:t>Consists of the External nose and Internal nose.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66203" y="1056987"/>
            <a:ext cx="7759339" cy="4598182"/>
          </a:xfrm>
          <a:prstGeom prst="rect">
            <a:avLst/>
          </a:prstGeom>
        </p:spPr>
        <p:txBody>
          <a:bodyPr wrap="square">
            <a:spAutoFit/>
          </a:bodyPr>
          <a:lstStyle/>
          <a:p>
            <a:pPr marL="107950" indent="-350838" algn="just">
              <a:spcBef>
                <a:spcPct val="20000"/>
              </a:spcBef>
              <a:buClr>
                <a:srgbClr val="808080"/>
              </a:buClr>
              <a:buSzPct val="65000"/>
              <a:buFont typeface="Wingdings" pitchFamily="68" charset="2"/>
              <a:buChar char="n"/>
            </a:pPr>
            <a:r>
              <a:rPr lang="en-US" sz="2400" b="1" u="sng" kern="0" dirty="0" smtClean="0">
                <a:solidFill>
                  <a:srgbClr val="000000"/>
                </a:solidFill>
                <a:latin typeface="Times New Roman"/>
              </a:rPr>
              <a:t>Internal nose </a:t>
            </a:r>
            <a:r>
              <a:rPr lang="en-US" sz="2400" kern="0" dirty="0" smtClean="0">
                <a:solidFill>
                  <a:srgbClr val="000000"/>
                </a:solidFill>
                <a:latin typeface="Times New Roman"/>
              </a:rPr>
              <a:t>– large cavity beyond the vestibule</a:t>
            </a:r>
          </a:p>
          <a:p>
            <a:pPr marL="107950" indent="-350838" algn="just">
              <a:spcBef>
                <a:spcPct val="20000"/>
              </a:spcBef>
              <a:buClr>
                <a:srgbClr val="808080"/>
              </a:buClr>
              <a:buSzPct val="65000"/>
              <a:buFont typeface="Wingdings" pitchFamily="68" charset="2"/>
              <a:buChar char="n"/>
            </a:pPr>
            <a:endParaRPr lang="en-US" sz="2400" kern="0" dirty="0" smtClean="0">
              <a:solidFill>
                <a:srgbClr val="000000"/>
              </a:solidFill>
              <a:latin typeface="Times New Roman"/>
            </a:endParaRPr>
          </a:p>
          <a:p>
            <a:pPr marL="565150" lvl="1" indent="-350838" algn="just">
              <a:spcBef>
                <a:spcPct val="20000"/>
              </a:spcBef>
              <a:buClr>
                <a:srgbClr val="808080"/>
              </a:buClr>
              <a:buSzPct val="65000"/>
              <a:buFont typeface="Wingdings" pitchFamily="2" charset="2"/>
              <a:buChar char="q"/>
            </a:pPr>
            <a:r>
              <a:rPr lang="en-US" sz="2400" kern="0" dirty="0" smtClean="0">
                <a:solidFill>
                  <a:srgbClr val="000000"/>
                </a:solidFill>
                <a:latin typeface="Times New Roman"/>
              </a:rPr>
              <a:t>Extends from vestibule to the internal nares or </a:t>
            </a:r>
            <a:r>
              <a:rPr lang="en-US" sz="2400" kern="0" dirty="0" err="1" smtClean="0">
                <a:solidFill>
                  <a:srgbClr val="000000"/>
                </a:solidFill>
                <a:latin typeface="Times New Roman"/>
              </a:rPr>
              <a:t>choanae</a:t>
            </a:r>
            <a:r>
              <a:rPr lang="en-US" sz="2400" kern="0" dirty="0" smtClean="0">
                <a:solidFill>
                  <a:srgbClr val="000000"/>
                </a:solidFill>
                <a:latin typeface="Times New Roman"/>
              </a:rPr>
              <a:t>.</a:t>
            </a:r>
          </a:p>
          <a:p>
            <a:pPr marL="565150" lvl="1" indent="-350838" algn="just">
              <a:spcBef>
                <a:spcPct val="20000"/>
              </a:spcBef>
              <a:buClr>
                <a:srgbClr val="808080"/>
              </a:buClr>
              <a:buSzPct val="65000"/>
              <a:buFont typeface="Wingdings" pitchFamily="2" charset="2"/>
              <a:buChar char="q"/>
            </a:pPr>
            <a:r>
              <a:rPr lang="en-US" sz="2400" kern="0" dirty="0" smtClean="0">
                <a:solidFill>
                  <a:srgbClr val="000000"/>
                </a:solidFill>
                <a:latin typeface="Times New Roman"/>
              </a:rPr>
              <a:t>Nasal cavity divided by nasal septum.</a:t>
            </a:r>
          </a:p>
          <a:p>
            <a:pPr marL="565150" lvl="1" indent="-350838" algn="just">
              <a:spcBef>
                <a:spcPct val="20000"/>
              </a:spcBef>
              <a:buClr>
                <a:srgbClr val="808080"/>
              </a:buClr>
              <a:buSzPct val="65000"/>
              <a:buFont typeface="Wingdings" pitchFamily="2" charset="2"/>
              <a:buChar char="q"/>
            </a:pPr>
            <a:r>
              <a:rPr lang="en-US" sz="2400" kern="0" dirty="0" smtClean="0">
                <a:solidFill>
                  <a:srgbClr val="000000"/>
                </a:solidFill>
                <a:latin typeface="Times New Roman"/>
              </a:rPr>
              <a:t>The lateral wall has projections that increase the surface area called </a:t>
            </a:r>
            <a:r>
              <a:rPr lang="en-US" sz="2400" kern="0" dirty="0" err="1" smtClean="0">
                <a:solidFill>
                  <a:srgbClr val="000000"/>
                </a:solidFill>
                <a:latin typeface="Times New Roman"/>
              </a:rPr>
              <a:t>conchae</a:t>
            </a:r>
            <a:r>
              <a:rPr lang="en-US" sz="2400" kern="0" dirty="0" smtClean="0">
                <a:solidFill>
                  <a:srgbClr val="000000"/>
                </a:solidFill>
                <a:latin typeface="Times New Roman"/>
              </a:rPr>
              <a:t>. Between these conchae and the lateral wall are small passages called meatuses.</a:t>
            </a:r>
          </a:p>
          <a:p>
            <a:pPr marL="565150" lvl="1" indent="-350838" algn="just">
              <a:spcBef>
                <a:spcPct val="20000"/>
              </a:spcBef>
              <a:buClr>
                <a:srgbClr val="808080"/>
              </a:buClr>
              <a:buSzPct val="65000"/>
              <a:buFont typeface="Wingdings" pitchFamily="2" charset="2"/>
              <a:buChar char="q"/>
            </a:pPr>
            <a:r>
              <a:rPr lang="en-US" sz="2400" kern="0" dirty="0" smtClean="0">
                <a:solidFill>
                  <a:srgbClr val="000000"/>
                </a:solidFill>
                <a:latin typeface="Times New Roman"/>
              </a:rPr>
              <a:t>Ducts from paranasal sinuses and nasolacrimal ducts open into the meatuses of the internal nose.</a:t>
            </a:r>
          </a:p>
          <a:p>
            <a:pPr marL="565150" lvl="1" indent="-350838" algn="just">
              <a:spcBef>
                <a:spcPct val="20000"/>
              </a:spcBef>
              <a:buClr>
                <a:srgbClr val="808080"/>
              </a:buClr>
              <a:buSzPct val="65000"/>
              <a:buFont typeface="Wingdings" pitchFamily="2" charset="2"/>
              <a:buChar char="q"/>
            </a:pPr>
            <a:r>
              <a:rPr lang="en-US" sz="2400" kern="0" dirty="0" smtClean="0">
                <a:solidFill>
                  <a:srgbClr val="000000"/>
                </a:solidFill>
                <a:latin typeface="Times New Roman"/>
              </a:rPr>
              <a:t>Olfactory epithelium responsible for the sense of smell lines the roof of the nasal cavity.</a:t>
            </a:r>
            <a:endParaRPr lang="en-US" sz="2400" kern="0" dirty="0">
              <a:solidFill>
                <a:srgbClr val="000000"/>
              </a:solidFill>
              <a:latin typeface="Times New Roman"/>
            </a:endParaRPr>
          </a:p>
        </p:txBody>
      </p:sp>
      <p:sp>
        <p:nvSpPr>
          <p:cNvPr id="3" name="Slide Number Placeholder 2"/>
          <p:cNvSpPr>
            <a:spLocks noGrp="1"/>
          </p:cNvSpPr>
          <p:nvPr>
            <p:ph type="sldNum" sz="quarter" idx="12"/>
          </p:nvPr>
        </p:nvSpPr>
        <p:spPr/>
        <p:txBody>
          <a:bodyPr/>
          <a:lstStyle/>
          <a:p>
            <a:fld id="{E0337B13-C5B2-4C41-B6F8-0C9253264DA7}" type="slidenum">
              <a:rPr lang="en-US" smtClean="0"/>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8DED226-3566-4E5F-BE1B-15DBAB267201}" type="slidenum">
              <a:rPr lang="en-US" smtClean="0"/>
              <a:pPr/>
              <a:t>6</a:t>
            </a:fld>
            <a:endParaRPr lang="en-US"/>
          </a:p>
        </p:txBody>
      </p:sp>
      <p:pic>
        <p:nvPicPr>
          <p:cNvPr id="4" name="Picture 3"/>
          <p:cNvPicPr>
            <a:picLocks noChangeAspect="1"/>
          </p:cNvPicPr>
          <p:nvPr/>
        </p:nvPicPr>
        <p:blipFill>
          <a:blip r:embed="rId2"/>
          <a:stretch>
            <a:fillRect/>
          </a:stretch>
        </p:blipFill>
        <p:spPr>
          <a:xfrm>
            <a:off x="371335" y="362217"/>
            <a:ext cx="8012430" cy="6012180"/>
          </a:xfrm>
          <a:prstGeom prst="rect">
            <a:avLst/>
          </a:prstGeom>
        </p:spPr>
      </p:pic>
      <p:sp>
        <p:nvSpPr>
          <p:cNvPr id="5" name="Rectangle 4"/>
          <p:cNvSpPr/>
          <p:nvPr/>
        </p:nvSpPr>
        <p:spPr>
          <a:xfrm>
            <a:off x="6949440" y="2168434"/>
            <a:ext cx="1136468" cy="182880"/>
          </a:xfrm>
          <a:prstGeom prst="rect">
            <a:avLst/>
          </a:prstGeom>
          <a:solidFill>
            <a:schemeClr val="tx2">
              <a:lumMod val="20000"/>
              <a:lumOff val="80000"/>
              <a:alpha val="1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438400" y="1066800"/>
            <a:ext cx="1136468" cy="182880"/>
          </a:xfrm>
          <a:prstGeom prst="rect">
            <a:avLst/>
          </a:prstGeom>
          <a:solidFill>
            <a:schemeClr val="tx2">
              <a:lumMod val="20000"/>
              <a:lumOff val="80000"/>
              <a:alpha val="1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879769" y="2542905"/>
            <a:ext cx="1136468" cy="182880"/>
          </a:xfrm>
          <a:prstGeom prst="rect">
            <a:avLst/>
          </a:prstGeom>
          <a:solidFill>
            <a:schemeClr val="tx2">
              <a:lumMod val="20000"/>
              <a:lumOff val="80000"/>
              <a:alpha val="1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447107" y="1663341"/>
            <a:ext cx="1136468" cy="182880"/>
          </a:xfrm>
          <a:prstGeom prst="rect">
            <a:avLst/>
          </a:prstGeom>
          <a:solidFill>
            <a:schemeClr val="tx2">
              <a:lumMod val="20000"/>
              <a:lumOff val="80000"/>
              <a:alpha val="1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892832" y="785949"/>
            <a:ext cx="1297579" cy="1343296"/>
          </a:xfrm>
          <a:prstGeom prst="rect">
            <a:avLst/>
          </a:prstGeom>
          <a:solidFill>
            <a:schemeClr val="tx2">
              <a:lumMod val="20000"/>
              <a:lumOff val="80000"/>
              <a:alpha val="1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641677" y="304801"/>
            <a:ext cx="1706880" cy="540062"/>
          </a:xfrm>
          <a:prstGeom prst="rect">
            <a:avLst/>
          </a:prstGeom>
          <a:solidFill>
            <a:schemeClr val="tx2">
              <a:lumMod val="20000"/>
              <a:lumOff val="80000"/>
              <a:alpha val="1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Location of the Olfactory epithelium</a:t>
            </a:r>
            <a:endParaRPr lang="en-US" sz="1400" dirty="0">
              <a:solidFill>
                <a:schemeClr val="tx1"/>
              </a:solidFill>
            </a:endParaRPr>
          </a:p>
        </p:txBody>
      </p:sp>
      <p:cxnSp>
        <p:nvCxnSpPr>
          <p:cNvPr id="12" name="Straight Arrow Connector 11"/>
          <p:cNvCxnSpPr>
            <a:stCxn id="10" idx="2"/>
          </p:cNvCxnSpPr>
          <p:nvPr/>
        </p:nvCxnSpPr>
        <p:spPr>
          <a:xfrm>
            <a:off x="4495117" y="844863"/>
            <a:ext cx="853440" cy="612734"/>
          </a:xfrm>
          <a:prstGeom prst="straightConnector1">
            <a:avLst/>
          </a:prstGeom>
          <a:ln w="12700">
            <a:solidFill>
              <a:schemeClr val="tx1"/>
            </a:solidFill>
            <a:tailEnd type="triangle"/>
          </a:ln>
          <a:effectLst>
            <a:glow rad="38100">
              <a:schemeClr val="bg1"/>
            </a:glow>
          </a:effectLst>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054951" y="6331506"/>
            <a:ext cx="3692705" cy="369332"/>
          </a:xfrm>
          <a:prstGeom prst="rect">
            <a:avLst/>
          </a:prstGeom>
          <a:solidFill>
            <a:schemeClr val="bg1"/>
          </a:solidFill>
          <a:ln>
            <a:solidFill>
              <a:schemeClr val="tx1"/>
            </a:solidFill>
          </a:ln>
        </p:spPr>
        <p:txBody>
          <a:bodyPr wrap="square" rtlCol="0">
            <a:spAutoFit/>
          </a:bodyPr>
          <a:lstStyle/>
          <a:p>
            <a:r>
              <a:rPr lang="en-US" dirty="0" smtClean="0">
                <a:latin typeface="+mn-lt"/>
              </a:rPr>
              <a:t>Fig.3: The internal nose (pink boxes).</a:t>
            </a:r>
            <a:endParaRPr lang="en-US" dirty="0">
              <a:latin typeface="+mn-lt"/>
            </a:endParaRPr>
          </a:p>
        </p:txBody>
      </p:sp>
    </p:spTree>
    <p:extLst>
      <p:ext uri="{BB962C8B-B14F-4D97-AF65-F5344CB8AC3E}">
        <p14:creationId xmlns:p14="http://schemas.microsoft.com/office/powerpoint/2010/main" val="23771115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74767" y="770709"/>
            <a:ext cx="7929153" cy="4893647"/>
          </a:xfrm>
          <a:prstGeom prst="rect">
            <a:avLst/>
          </a:prstGeom>
          <a:noFill/>
        </p:spPr>
        <p:txBody>
          <a:bodyPr wrap="square" rtlCol="0">
            <a:spAutoFit/>
          </a:bodyPr>
          <a:lstStyle/>
          <a:p>
            <a:pPr algn="just"/>
            <a:r>
              <a:rPr lang="en-US" sz="2400" b="1" u="sng" dirty="0" smtClean="0">
                <a:solidFill>
                  <a:srgbClr val="FF0000"/>
                </a:solidFill>
                <a:latin typeface="+mn-lt"/>
              </a:rPr>
              <a:t>Functions of the nose:</a:t>
            </a:r>
          </a:p>
          <a:p>
            <a:pPr algn="just"/>
            <a:endParaRPr lang="en-US" sz="2400" dirty="0" smtClean="0">
              <a:latin typeface="+mn-lt"/>
            </a:endParaRPr>
          </a:p>
          <a:p>
            <a:pPr marL="457200" indent="-457200" algn="just">
              <a:buFont typeface="+mj-lt"/>
              <a:buAutoNum type="arabicPeriod"/>
            </a:pPr>
            <a:r>
              <a:rPr lang="en-US" sz="2400" dirty="0" smtClean="0">
                <a:latin typeface="+mn-lt"/>
              </a:rPr>
              <a:t>Warms air coming through the nose due to the rich capillaries of the mucosa of the nose.</a:t>
            </a:r>
          </a:p>
          <a:p>
            <a:pPr marL="457200" indent="-457200" algn="just">
              <a:buFont typeface="+mj-lt"/>
              <a:buAutoNum type="arabicPeriod"/>
            </a:pPr>
            <a:endParaRPr lang="en-US" sz="2400" dirty="0" smtClean="0">
              <a:latin typeface="+mn-lt"/>
            </a:endParaRPr>
          </a:p>
          <a:p>
            <a:pPr marL="457200" indent="-457200" algn="just">
              <a:buFont typeface="+mj-lt"/>
              <a:buAutoNum type="arabicPeriod"/>
            </a:pPr>
            <a:r>
              <a:rPr lang="en-US" sz="2400" dirty="0" smtClean="0">
                <a:latin typeface="+mn-lt"/>
              </a:rPr>
              <a:t>Moistens incoming air by the mucous secreted by goblet cells of the mucosa.</a:t>
            </a:r>
          </a:p>
          <a:p>
            <a:pPr marL="457200" indent="-457200" algn="just">
              <a:buFont typeface="+mj-lt"/>
              <a:buAutoNum type="arabicPeriod"/>
            </a:pPr>
            <a:endParaRPr lang="en-US" sz="2400" dirty="0" smtClean="0">
              <a:latin typeface="+mn-lt"/>
            </a:endParaRPr>
          </a:p>
          <a:p>
            <a:pPr marL="457200" indent="-457200" algn="just">
              <a:buFont typeface="+mj-lt"/>
              <a:buAutoNum type="arabicPeriod"/>
            </a:pPr>
            <a:r>
              <a:rPr lang="en-US" sz="2400" dirty="0" smtClean="0">
                <a:latin typeface="+mn-lt"/>
              </a:rPr>
              <a:t>Traps and removes dust particles by cilia and hair.</a:t>
            </a:r>
          </a:p>
          <a:p>
            <a:pPr marL="457200" indent="-457200" algn="just">
              <a:buFont typeface="+mj-lt"/>
              <a:buAutoNum type="arabicPeriod"/>
            </a:pPr>
            <a:endParaRPr lang="en-US" sz="2400" dirty="0" smtClean="0">
              <a:latin typeface="+mn-lt"/>
            </a:endParaRPr>
          </a:p>
          <a:p>
            <a:pPr marL="457200" indent="-457200" algn="just">
              <a:buFont typeface="+mj-lt"/>
              <a:buAutoNum type="arabicPeriod"/>
            </a:pPr>
            <a:r>
              <a:rPr lang="en-US" sz="2400" dirty="0" smtClean="0">
                <a:latin typeface="+mn-lt"/>
              </a:rPr>
              <a:t>Affects quality of voice.</a:t>
            </a:r>
          </a:p>
          <a:p>
            <a:pPr marL="457200" indent="-457200" algn="just">
              <a:buFont typeface="+mj-lt"/>
              <a:buAutoNum type="arabicPeriod"/>
            </a:pPr>
            <a:endParaRPr lang="en-US" sz="2400" dirty="0" smtClean="0">
              <a:latin typeface="+mn-lt"/>
            </a:endParaRPr>
          </a:p>
          <a:p>
            <a:pPr marL="457200" indent="-457200" algn="just">
              <a:buFont typeface="+mj-lt"/>
              <a:buAutoNum type="arabicPeriod"/>
            </a:pPr>
            <a:r>
              <a:rPr lang="en-US" sz="2400" dirty="0" smtClean="0">
                <a:latin typeface="+mn-lt"/>
              </a:rPr>
              <a:t>Olfactory epithelium responsible for the sense of smell.</a:t>
            </a:r>
            <a:endParaRPr lang="en-US" sz="2400" dirty="0">
              <a:latin typeface="+mn-lt"/>
            </a:endParaRPr>
          </a:p>
        </p:txBody>
      </p:sp>
      <p:sp>
        <p:nvSpPr>
          <p:cNvPr id="4" name="Slide Number Placeholder 3"/>
          <p:cNvSpPr>
            <a:spLocks noGrp="1"/>
          </p:cNvSpPr>
          <p:nvPr>
            <p:ph type="sldNum" sz="quarter" idx="12"/>
          </p:nvPr>
        </p:nvSpPr>
        <p:spPr/>
        <p:txBody>
          <a:bodyPr/>
          <a:lstStyle/>
          <a:p>
            <a:fld id="{48DED226-3566-4E5F-BE1B-15DBAB267201}" type="slidenum">
              <a:rPr lang="en-US" smtClean="0"/>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Rectangle 3"/>
          <p:cNvSpPr>
            <a:spLocks noGrp="1" noChangeArrowheads="1"/>
          </p:cNvSpPr>
          <p:nvPr>
            <p:ph type="body" idx="1"/>
          </p:nvPr>
        </p:nvSpPr>
        <p:spPr>
          <a:xfrm>
            <a:off x="431074" y="1051554"/>
            <a:ext cx="7968344" cy="5048800"/>
          </a:xfrm>
        </p:spPr>
        <p:txBody>
          <a:bodyPr/>
          <a:lstStyle/>
          <a:p>
            <a:pPr algn="just">
              <a:lnSpc>
                <a:spcPct val="90000"/>
              </a:lnSpc>
            </a:pPr>
            <a:r>
              <a:rPr lang="en-US" sz="2400" dirty="0" smtClean="0"/>
              <a:t>Funnel shaped tube that starts </a:t>
            </a:r>
            <a:r>
              <a:rPr lang="en-US" sz="2400" dirty="0"/>
              <a:t>at internal nares and extends </a:t>
            </a:r>
            <a:r>
              <a:rPr lang="en-US" sz="2400" dirty="0" smtClean="0"/>
              <a:t>to the level of the </a:t>
            </a:r>
            <a:r>
              <a:rPr lang="en-US" sz="2400" dirty="0"/>
              <a:t>cricoid cartilage of </a:t>
            </a:r>
            <a:r>
              <a:rPr lang="en-US" sz="2400" dirty="0" smtClean="0"/>
              <a:t>larynx (C6 vertebra).</a:t>
            </a:r>
            <a:endParaRPr lang="en-US" sz="2400" dirty="0"/>
          </a:p>
          <a:p>
            <a:pPr algn="just">
              <a:lnSpc>
                <a:spcPct val="90000"/>
              </a:lnSpc>
            </a:pPr>
            <a:r>
              <a:rPr lang="en-US" sz="2400" dirty="0"/>
              <a:t>Contraction of skeletal muscles assists in </a:t>
            </a:r>
            <a:r>
              <a:rPr lang="en-US" sz="2400" dirty="0" smtClean="0"/>
              <a:t>swallowing.</a:t>
            </a:r>
            <a:endParaRPr lang="en-US" sz="2400" dirty="0"/>
          </a:p>
          <a:p>
            <a:pPr algn="just">
              <a:lnSpc>
                <a:spcPct val="90000"/>
              </a:lnSpc>
            </a:pPr>
            <a:r>
              <a:rPr lang="en-US" sz="2400" u="sng" dirty="0">
                <a:solidFill>
                  <a:srgbClr val="FF0000"/>
                </a:solidFill>
              </a:rPr>
              <a:t>Functions</a:t>
            </a:r>
          </a:p>
          <a:p>
            <a:pPr lvl="1" algn="just">
              <a:lnSpc>
                <a:spcPct val="90000"/>
              </a:lnSpc>
            </a:pPr>
            <a:r>
              <a:rPr lang="en-US" sz="2400" dirty="0"/>
              <a:t>Passageway for air and </a:t>
            </a:r>
            <a:r>
              <a:rPr lang="en-US" sz="2400" dirty="0" smtClean="0"/>
              <a:t>food </a:t>
            </a:r>
          </a:p>
          <a:p>
            <a:pPr lvl="1" algn="just">
              <a:lnSpc>
                <a:spcPct val="90000"/>
              </a:lnSpc>
            </a:pPr>
            <a:r>
              <a:rPr lang="en-US" sz="2400" dirty="0" smtClean="0"/>
              <a:t>Resonating </a:t>
            </a:r>
            <a:r>
              <a:rPr lang="en-US" sz="2400" dirty="0"/>
              <a:t>chamber</a:t>
            </a:r>
          </a:p>
          <a:p>
            <a:pPr lvl="1" algn="just">
              <a:lnSpc>
                <a:spcPct val="90000"/>
              </a:lnSpc>
            </a:pPr>
            <a:r>
              <a:rPr lang="en-US" sz="2400" dirty="0"/>
              <a:t>Houses </a:t>
            </a:r>
            <a:r>
              <a:rPr lang="en-US" sz="2400" dirty="0" smtClean="0"/>
              <a:t>tonsils</a:t>
            </a:r>
          </a:p>
          <a:p>
            <a:pPr lvl="1" algn="just">
              <a:lnSpc>
                <a:spcPct val="90000"/>
              </a:lnSpc>
            </a:pPr>
            <a:endParaRPr lang="en-US" sz="2400" dirty="0"/>
          </a:p>
          <a:p>
            <a:pPr algn="just">
              <a:lnSpc>
                <a:spcPct val="90000"/>
              </a:lnSpc>
            </a:pPr>
            <a:r>
              <a:rPr lang="en-US" sz="2400" u="sng" dirty="0">
                <a:solidFill>
                  <a:srgbClr val="FF0000"/>
                </a:solidFill>
              </a:rPr>
              <a:t>3 anatomical regions</a:t>
            </a:r>
          </a:p>
          <a:p>
            <a:pPr lvl="1" algn="just">
              <a:lnSpc>
                <a:spcPct val="90000"/>
              </a:lnSpc>
            </a:pPr>
            <a:r>
              <a:rPr lang="en-US" sz="2400" dirty="0" err="1"/>
              <a:t>Nasopharynx</a:t>
            </a:r>
            <a:endParaRPr lang="en-US" sz="2400" dirty="0"/>
          </a:p>
          <a:p>
            <a:pPr lvl="1" algn="just">
              <a:lnSpc>
                <a:spcPct val="90000"/>
              </a:lnSpc>
            </a:pPr>
            <a:r>
              <a:rPr lang="en-US" sz="2400" dirty="0" err="1"/>
              <a:t>Oropharynx</a:t>
            </a:r>
            <a:endParaRPr lang="en-US" sz="2400" dirty="0"/>
          </a:p>
          <a:p>
            <a:pPr lvl="1" algn="just">
              <a:lnSpc>
                <a:spcPct val="90000"/>
              </a:lnSpc>
            </a:pPr>
            <a:r>
              <a:rPr lang="en-US" sz="2400" dirty="0" err="1"/>
              <a:t>Laryngopharynx</a:t>
            </a:r>
            <a:r>
              <a:rPr lang="en-US" sz="2400" dirty="0"/>
              <a:t> </a:t>
            </a:r>
          </a:p>
        </p:txBody>
      </p:sp>
      <p:sp>
        <p:nvSpPr>
          <p:cNvPr id="5" name="TextBox 4"/>
          <p:cNvSpPr txBox="1"/>
          <p:nvPr/>
        </p:nvSpPr>
        <p:spPr>
          <a:xfrm>
            <a:off x="444136" y="300443"/>
            <a:ext cx="7576457" cy="584775"/>
          </a:xfrm>
          <a:prstGeom prst="rect">
            <a:avLst/>
          </a:prstGeom>
          <a:noFill/>
        </p:spPr>
        <p:txBody>
          <a:bodyPr wrap="square" rtlCol="0">
            <a:spAutoFit/>
          </a:bodyPr>
          <a:lstStyle/>
          <a:p>
            <a:r>
              <a:rPr lang="en-US" sz="3200" b="1" i="1" u="sng" dirty="0" smtClean="0">
                <a:solidFill>
                  <a:srgbClr val="FF0000"/>
                </a:solidFill>
              </a:rPr>
              <a:t>The Pharynx</a:t>
            </a:r>
            <a:endParaRPr lang="en-US" sz="3200" b="1" i="1" u="sng" dirty="0">
              <a:solidFill>
                <a:srgbClr val="FF0000"/>
              </a:solidFill>
            </a:endParaRPr>
          </a:p>
        </p:txBody>
      </p:sp>
      <p:pic>
        <p:nvPicPr>
          <p:cNvPr id="6" name="Picture 2"/>
          <p:cNvPicPr>
            <a:picLocks noChangeAspect="1" noChangeArrowheads="1"/>
          </p:cNvPicPr>
          <p:nvPr/>
        </p:nvPicPr>
        <p:blipFill>
          <a:blip r:embed="rId2" cstate="print"/>
          <a:srcRect l="66003" t="61747" r="6774" b="17513"/>
          <a:stretch>
            <a:fillRect/>
          </a:stretch>
        </p:blipFill>
        <p:spPr bwMode="auto">
          <a:xfrm>
            <a:off x="4624269" y="4020376"/>
            <a:ext cx="4153971" cy="1920240"/>
          </a:xfrm>
          <a:prstGeom prst="rect">
            <a:avLst/>
          </a:prstGeom>
          <a:noFill/>
          <a:ln w="9525">
            <a:noFill/>
            <a:miter lim="800000"/>
            <a:headEnd/>
            <a:tailEnd/>
          </a:ln>
          <a:effectLst/>
        </p:spPr>
      </p:pic>
      <p:sp>
        <p:nvSpPr>
          <p:cNvPr id="7" name="Slide Number Placeholder 6"/>
          <p:cNvSpPr>
            <a:spLocks noGrp="1"/>
          </p:cNvSpPr>
          <p:nvPr>
            <p:ph type="sldNum" sz="quarter" idx="12"/>
          </p:nvPr>
        </p:nvSpPr>
        <p:spPr>
          <a:xfrm>
            <a:off x="6644640" y="6266690"/>
            <a:ext cx="2133600" cy="457200"/>
          </a:xfrm>
        </p:spPr>
        <p:txBody>
          <a:bodyPr/>
          <a:lstStyle/>
          <a:p>
            <a:fld id="{E0337B13-C5B2-4C41-B6F8-0C9253264DA7}" type="slidenum">
              <a:rPr lang="en-US" smtClean="0"/>
              <a:pPr/>
              <a:t>8</a:t>
            </a:fld>
            <a:endParaRPr lang="en-US"/>
          </a:p>
        </p:txBody>
      </p:sp>
      <p:sp>
        <p:nvSpPr>
          <p:cNvPr id="8" name="TextBox 7"/>
          <p:cNvSpPr txBox="1"/>
          <p:nvPr/>
        </p:nvSpPr>
        <p:spPr>
          <a:xfrm>
            <a:off x="4232364" y="6011964"/>
            <a:ext cx="3097701" cy="369332"/>
          </a:xfrm>
          <a:prstGeom prst="rect">
            <a:avLst/>
          </a:prstGeom>
          <a:solidFill>
            <a:schemeClr val="bg1"/>
          </a:solidFill>
          <a:ln>
            <a:solidFill>
              <a:schemeClr val="tx1"/>
            </a:solidFill>
          </a:ln>
        </p:spPr>
        <p:txBody>
          <a:bodyPr wrap="square" rtlCol="0">
            <a:spAutoFit/>
          </a:bodyPr>
          <a:lstStyle/>
          <a:p>
            <a:r>
              <a:rPr lang="en-US" dirty="0" smtClean="0">
                <a:latin typeface="+mn-lt"/>
              </a:rPr>
              <a:t>Fig.4: Regions of the pharynx.</a:t>
            </a:r>
            <a:endParaRPr lang="en-US" dirty="0">
              <a:latin typeface="+mn-l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136" y="300443"/>
            <a:ext cx="7576457" cy="523220"/>
          </a:xfrm>
          <a:prstGeom prst="rect">
            <a:avLst/>
          </a:prstGeom>
          <a:noFill/>
        </p:spPr>
        <p:txBody>
          <a:bodyPr wrap="square" rtlCol="0">
            <a:spAutoFit/>
          </a:bodyPr>
          <a:lstStyle/>
          <a:p>
            <a:r>
              <a:rPr lang="en-US" sz="2800" b="1" u="sng" dirty="0" smtClean="0">
                <a:solidFill>
                  <a:srgbClr val="FF0000"/>
                </a:solidFill>
              </a:rPr>
              <a:t>The </a:t>
            </a:r>
            <a:r>
              <a:rPr lang="en-US" sz="2800" b="1" u="sng" dirty="0" err="1" smtClean="0">
                <a:solidFill>
                  <a:srgbClr val="FF0000"/>
                </a:solidFill>
              </a:rPr>
              <a:t>Nasopharynx</a:t>
            </a:r>
            <a:endParaRPr lang="en-US" sz="2800" b="1" u="sng" dirty="0">
              <a:solidFill>
                <a:srgbClr val="FF0000"/>
              </a:solidFill>
            </a:endParaRPr>
          </a:p>
        </p:txBody>
      </p:sp>
      <p:sp>
        <p:nvSpPr>
          <p:cNvPr id="3" name="Rectangle 3"/>
          <p:cNvSpPr txBox="1">
            <a:spLocks noChangeArrowheads="1"/>
          </p:cNvSpPr>
          <p:nvPr/>
        </p:nvSpPr>
        <p:spPr bwMode="auto">
          <a:xfrm>
            <a:off x="470262" y="1129932"/>
            <a:ext cx="3958047" cy="41474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defTabSz="914400" rtl="0" eaLnBrk="1" fontAlgn="base" latinLnBrk="0" hangingPunct="1">
              <a:lnSpc>
                <a:spcPct val="90000"/>
              </a:lnSpc>
              <a:spcBef>
                <a:spcPct val="20000"/>
              </a:spcBef>
              <a:spcAft>
                <a:spcPct val="0"/>
              </a:spcAft>
              <a:buClr>
                <a:schemeClr val="accent1"/>
              </a:buClr>
              <a:buSzPct val="65000"/>
              <a:buFont typeface="Wingdings" pitchFamily="68" charset="2"/>
              <a:buChar char="n"/>
              <a:tabLst/>
              <a:defRPr/>
            </a:pPr>
            <a:r>
              <a:rPr kumimoji="0" lang="en-US" sz="2400" b="0" i="0" u="none" strike="noStrike" kern="0" cap="none" spc="0" normalizeH="0" baseline="0" noProof="0" dirty="0" smtClean="0">
                <a:ln>
                  <a:noFill/>
                </a:ln>
                <a:solidFill>
                  <a:schemeClr val="tx1"/>
                </a:solidFill>
                <a:effectLst/>
                <a:uLnTx/>
                <a:uFillTx/>
                <a:latin typeface="+mn-lt"/>
              </a:rPr>
              <a:t>Located</a:t>
            </a:r>
            <a:r>
              <a:rPr kumimoji="0" lang="en-US" sz="2400" b="0" i="0" u="none" strike="noStrike" kern="0" cap="none" spc="0" normalizeH="0" noProof="0" dirty="0" smtClean="0">
                <a:ln>
                  <a:noFill/>
                </a:ln>
                <a:solidFill>
                  <a:schemeClr val="tx1"/>
                </a:solidFill>
                <a:effectLst/>
                <a:uLnTx/>
                <a:uFillTx/>
                <a:latin typeface="+mn-lt"/>
              </a:rPr>
              <a:t> posterior to the nasal cavities and above the soft palate and inferiorly opens into the </a:t>
            </a:r>
            <a:r>
              <a:rPr kumimoji="0" lang="en-US" sz="2400" b="0" i="0" u="none" strike="noStrike" kern="0" cap="none" spc="0" normalizeH="0" noProof="0" dirty="0" err="1" smtClean="0">
                <a:ln>
                  <a:noFill/>
                </a:ln>
                <a:solidFill>
                  <a:schemeClr val="tx1"/>
                </a:solidFill>
                <a:effectLst/>
                <a:uLnTx/>
                <a:uFillTx/>
                <a:latin typeface="+mn-lt"/>
              </a:rPr>
              <a:t>oropharynx</a:t>
            </a:r>
            <a:r>
              <a:rPr kumimoji="0" lang="en-US" sz="2400" b="0" i="0" u="none" strike="noStrike" kern="0" cap="none" spc="0" normalizeH="0" noProof="0" dirty="0" smtClean="0">
                <a:ln>
                  <a:noFill/>
                </a:ln>
                <a:solidFill>
                  <a:schemeClr val="tx1"/>
                </a:solidFill>
                <a:effectLst/>
                <a:uLnTx/>
                <a:uFillTx/>
                <a:latin typeface="+mn-lt"/>
              </a:rPr>
              <a:t>. It’s a passageway for air.</a:t>
            </a:r>
          </a:p>
          <a:p>
            <a:pPr marL="342900" marR="0" lvl="0" indent="-342900" defTabSz="914400" rtl="0" eaLnBrk="1" fontAlgn="base" latinLnBrk="0" hangingPunct="1">
              <a:lnSpc>
                <a:spcPct val="90000"/>
              </a:lnSpc>
              <a:spcBef>
                <a:spcPct val="20000"/>
              </a:spcBef>
              <a:spcAft>
                <a:spcPct val="0"/>
              </a:spcAft>
              <a:buClr>
                <a:schemeClr val="accent1"/>
              </a:buClr>
              <a:buSzPct val="65000"/>
              <a:buFont typeface="Wingdings" pitchFamily="68" charset="2"/>
              <a:buChar char="n"/>
              <a:tabLst/>
              <a:defRPr/>
            </a:pPr>
            <a:r>
              <a:rPr lang="en-US" sz="2400" kern="0" baseline="0" dirty="0" smtClean="0">
                <a:latin typeface="+mn-lt"/>
              </a:rPr>
              <a:t>Its lateral walls exhibit the opening of the </a:t>
            </a:r>
            <a:r>
              <a:rPr lang="en-US" sz="2400" b="1" kern="0" baseline="0" dirty="0" smtClean="0">
                <a:latin typeface="+mn-lt"/>
              </a:rPr>
              <a:t>auditory</a:t>
            </a:r>
            <a:r>
              <a:rPr lang="en-US" sz="2400" b="1" kern="0" dirty="0" smtClean="0">
                <a:latin typeface="+mn-lt"/>
              </a:rPr>
              <a:t> (Eustachian) tubes</a:t>
            </a:r>
            <a:r>
              <a:rPr lang="en-US" sz="2400" kern="0" dirty="0" smtClean="0">
                <a:latin typeface="+mn-lt"/>
              </a:rPr>
              <a:t>. This tube connects the middle ear with the pharynx balancing air pressure around the eardrum.</a:t>
            </a:r>
          </a:p>
        </p:txBody>
      </p:sp>
      <p:pic>
        <p:nvPicPr>
          <p:cNvPr id="1026" name="Picture 2"/>
          <p:cNvPicPr>
            <a:picLocks noChangeAspect="1" noChangeArrowheads="1"/>
          </p:cNvPicPr>
          <p:nvPr/>
        </p:nvPicPr>
        <p:blipFill>
          <a:blip r:embed="rId2" cstate="print"/>
          <a:srcRect/>
          <a:stretch>
            <a:fillRect/>
          </a:stretch>
        </p:blipFill>
        <p:spPr bwMode="auto">
          <a:xfrm>
            <a:off x="4692439" y="1211063"/>
            <a:ext cx="4166235" cy="3680460"/>
          </a:xfrm>
          <a:prstGeom prst="rect">
            <a:avLst/>
          </a:prstGeom>
          <a:noFill/>
          <a:ln w="9525">
            <a:noFill/>
            <a:miter lim="800000"/>
            <a:headEnd/>
            <a:tailEnd/>
          </a:ln>
          <a:effectLst/>
        </p:spPr>
      </p:pic>
      <p:sp>
        <p:nvSpPr>
          <p:cNvPr id="5" name="Rectangle 4"/>
          <p:cNvSpPr/>
          <p:nvPr/>
        </p:nvSpPr>
        <p:spPr>
          <a:xfrm>
            <a:off x="431073" y="5209429"/>
            <a:ext cx="8033657" cy="757130"/>
          </a:xfrm>
          <a:prstGeom prst="rect">
            <a:avLst/>
          </a:prstGeom>
        </p:spPr>
        <p:txBody>
          <a:bodyPr wrap="square">
            <a:spAutoFit/>
          </a:bodyPr>
          <a:lstStyle/>
          <a:p>
            <a:pPr marL="342900" lvl="0" indent="-342900">
              <a:lnSpc>
                <a:spcPct val="90000"/>
              </a:lnSpc>
              <a:spcBef>
                <a:spcPct val="20000"/>
              </a:spcBef>
              <a:buClr>
                <a:srgbClr val="808080"/>
              </a:buClr>
              <a:buSzPct val="65000"/>
              <a:buFont typeface="Wingdings" pitchFamily="68" charset="2"/>
              <a:buChar char="n"/>
              <a:defRPr/>
            </a:pPr>
            <a:r>
              <a:rPr lang="en-US" sz="2400" kern="0" dirty="0" smtClean="0">
                <a:solidFill>
                  <a:srgbClr val="000000"/>
                </a:solidFill>
                <a:latin typeface="Times New Roman"/>
              </a:rPr>
              <a:t>The posterior wall of the nasopharynx has a collection of lymphoid tissue called the </a:t>
            </a:r>
            <a:r>
              <a:rPr lang="en-US" sz="2400" b="1" kern="0" dirty="0" smtClean="0">
                <a:solidFill>
                  <a:srgbClr val="000000"/>
                </a:solidFill>
                <a:latin typeface="Times New Roman"/>
              </a:rPr>
              <a:t>pharyngeal Tonsil (adenoid).</a:t>
            </a:r>
            <a:endParaRPr lang="en-US" sz="2400" b="1" kern="0" dirty="0">
              <a:solidFill>
                <a:srgbClr val="000000"/>
              </a:solidFill>
              <a:latin typeface="Times New Roman"/>
            </a:endParaRPr>
          </a:p>
        </p:txBody>
      </p:sp>
      <p:cxnSp>
        <p:nvCxnSpPr>
          <p:cNvPr id="7" name="Straight Arrow Connector 6"/>
          <p:cNvCxnSpPr/>
          <p:nvPr/>
        </p:nvCxnSpPr>
        <p:spPr>
          <a:xfrm>
            <a:off x="3905794" y="3409406"/>
            <a:ext cx="3879669" cy="535577"/>
          </a:xfrm>
          <a:prstGeom prst="straightConnector1">
            <a:avLst/>
          </a:prstGeom>
          <a:ln w="285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3331029" y="3030583"/>
            <a:ext cx="3344091" cy="2024743"/>
          </a:xfrm>
          <a:prstGeom prst="straightConnector1">
            <a:avLst/>
          </a:prstGeom>
          <a:ln w="285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p:txBody>
          <a:bodyPr/>
          <a:lstStyle/>
          <a:p>
            <a:fld id="{E0337B13-C5B2-4C41-B6F8-0C9253264DA7}" type="slidenum">
              <a:rPr lang="en-US" smtClean="0"/>
              <a:pPr/>
              <a:t>9</a:t>
            </a:fld>
            <a:endParaRPr lang="en-US"/>
          </a:p>
        </p:txBody>
      </p:sp>
      <p:sp>
        <p:nvSpPr>
          <p:cNvPr id="10" name="TextBox 9"/>
          <p:cNvSpPr txBox="1"/>
          <p:nvPr/>
        </p:nvSpPr>
        <p:spPr>
          <a:xfrm>
            <a:off x="5003074" y="602616"/>
            <a:ext cx="2586446" cy="369332"/>
          </a:xfrm>
          <a:prstGeom prst="rect">
            <a:avLst/>
          </a:prstGeom>
          <a:solidFill>
            <a:schemeClr val="bg1"/>
          </a:solidFill>
          <a:ln>
            <a:solidFill>
              <a:schemeClr val="tx1"/>
            </a:solidFill>
          </a:ln>
        </p:spPr>
        <p:txBody>
          <a:bodyPr wrap="square" rtlCol="0">
            <a:spAutoFit/>
          </a:bodyPr>
          <a:lstStyle/>
          <a:p>
            <a:r>
              <a:rPr lang="en-US" dirty="0" smtClean="0">
                <a:latin typeface="+mn-lt"/>
              </a:rPr>
              <a:t>Fig.5: The auditory tube.</a:t>
            </a:r>
            <a:endParaRPr lang="en-US" dirty="0">
              <a:latin typeface="+mn-l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Edge">
  <a:themeElements>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Edge</Template>
  <TotalTime>968</TotalTime>
  <Words>1408</Words>
  <Application>Microsoft Office PowerPoint</Application>
  <PresentationFormat>On-screen Show (4:3)</PresentationFormat>
  <Paragraphs>186</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Garamond</vt:lpstr>
      <vt:lpstr>Times New Roman</vt:lpstr>
      <vt:lpstr>Wingdings</vt:lpstr>
      <vt:lpstr>Edge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Mustafa</dc:creator>
  <cp:lastModifiedBy>Lenovo</cp:lastModifiedBy>
  <cp:revision>92</cp:revision>
  <cp:lastPrinted>2009-04-22T19:24:48Z</cp:lastPrinted>
  <dcterms:created xsi:type="dcterms:W3CDTF">2009-04-22T19:24:48Z</dcterms:created>
  <dcterms:modified xsi:type="dcterms:W3CDTF">2018-08-17T20:18:36Z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