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58" r:id="rId2"/>
    <p:sldId id="262" r:id="rId3"/>
    <p:sldId id="280" r:id="rId4"/>
    <p:sldId id="263" r:id="rId5"/>
    <p:sldId id="266" r:id="rId6"/>
    <p:sldId id="281" r:id="rId7"/>
    <p:sldId id="269" r:id="rId8"/>
    <p:sldId id="282" r:id="rId9"/>
    <p:sldId id="272" r:id="rId10"/>
    <p:sldId id="286" r:id="rId11"/>
    <p:sldId id="283" r:id="rId12"/>
    <p:sldId id="287" r:id="rId13"/>
    <p:sldId id="285" r:id="rId14"/>
    <p:sldId id="289" r:id="rId15"/>
    <p:sldId id="284" r:id="rId16"/>
    <p:sldId id="276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4D053B-288C-4915-A0D7-E3ADCF90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D22B5-A110-4F4C-9090-5CDD399B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F34A-0764-4A52-AE36-B6CAE94E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8974-B069-4AFB-BBE9-5F718F2E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EAE8-3AB3-456D-8999-7EEC24AED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6F90-ACB1-4288-8C9F-8AB46C8E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46DA-B142-4158-99BF-F70B81802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C1A-C091-4727-B9FB-F009D490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9B6-0E7B-44A4-A0FE-76D3F16E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9D80-1FD6-425A-B7F1-8303008B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E656-B2B7-490B-BAD4-1A52083E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DB5F-D1AF-427F-8E1E-9C591E2BA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5178B884-C134-4180-A027-369B31470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0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0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ZMo2qEBMWy0JM&amp;tbnid=evOAPTQSYWqutM:&amp;ved=0CAUQjRw&amp;url=http://en.wikipedia.org/wiki/Lymphatic_system&amp;ei=ADl-UqHdEKLZ0QX70oDIDw&amp;bvm=bv.56146854,d.d2k&amp;psig=AFQjCNHx8H0ruxR1DmX4tFRG7Wm1ufNkuQ&amp;ust=13840901893114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xobE0lQSn7rI_M&amp;tbnid=CqHIEjb8axGeXM:&amp;ved=&amp;url=http://my.clevelandclinic.org/heart/disorders/lymphedema/heart_overview.aspx&amp;ei=UZd7UteoPKvT7AaAxoCwBQ&amp;bvm=bv.56146854,d.ZGU&amp;psig=AFQjCNGPN-_0CvMjblhUGlxWeGkwznE0Uw&amp;ust=13839177783417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KXdlnofC1KIeiM&amp;tbnid=Iz7YPt3gumWdhM:&amp;ved=&amp;url=http://www.rahulgladwin.com/medimages/?level=picture&amp;id=59&amp;ei=UJl7UoboBamI7AaI7oGIDg&amp;bvm=bv.56146854,d.ZGU&amp;psig=AFQjCNFLSDgZuar8U9yd_EHjg50YdU6IEg&amp;ust=13839182885212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4211" y="836019"/>
            <a:ext cx="6609805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Lymphatic System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2530" name="Picture 2" descr="http://upload.wikimedia.org/wikipedia/commons/f/f4/Blausen_0623_LymphaticSystem_Fema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014" y="2083664"/>
            <a:ext cx="3743325" cy="37433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84211" y="1881052"/>
            <a:ext cx="289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Dr. Mustafa </a:t>
            </a:r>
            <a:r>
              <a:rPr lang="en-US" sz="2000" dirty="0" err="1" smtClean="0">
                <a:latin typeface="+mn-lt"/>
              </a:rPr>
              <a:t>Saad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(2018)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Red Bone Marrow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4" y="1828792"/>
            <a:ext cx="815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Red bone marrow is the site of formation of the blood elements: red blood cells, white blood cells and platelets.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Inside the red bone marrow B lymphocyte form and mature; T lymphocytes are formed in the red bone marrow but they’re immature. T-cells become mature in the thymus.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Red bone marrow in adults is present in the flat bones and the epiphyses of some long bones.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Lymph Nodes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979704"/>
            <a:ext cx="8451671" cy="5519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Lymph nodes are capsulated bean shaped structures that are found along the course of the lymphatic vessels. They’re usually present in groups and they’re scattered all over the body.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capsule sends </a:t>
            </a:r>
            <a:r>
              <a:rPr lang="en-US" sz="2200" dirty="0" err="1" smtClean="0">
                <a:latin typeface="+mn-lt"/>
              </a:rPr>
              <a:t>trabeculae</a:t>
            </a:r>
            <a:r>
              <a:rPr lang="en-US" sz="2200" dirty="0" smtClean="0">
                <a:latin typeface="+mn-lt"/>
              </a:rPr>
              <a:t> into the node dividing it into compartments. Beneath the capsule there’s a space called the </a:t>
            </a:r>
            <a:r>
              <a:rPr lang="en-US" sz="2200" dirty="0" err="1" smtClean="0">
                <a:latin typeface="+mn-lt"/>
              </a:rPr>
              <a:t>Subcapsular</a:t>
            </a:r>
            <a:r>
              <a:rPr lang="en-US" sz="2200" dirty="0" smtClean="0">
                <a:latin typeface="+mn-lt"/>
              </a:rPr>
              <a:t> Sinus.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node has an </a:t>
            </a:r>
            <a:r>
              <a:rPr lang="en-US" sz="2200" b="1" i="1" dirty="0" smtClean="0">
                <a:latin typeface="+mn-lt"/>
              </a:rPr>
              <a:t>outer cortex</a:t>
            </a:r>
            <a:r>
              <a:rPr lang="en-US" sz="2200" dirty="0" smtClean="0">
                <a:latin typeface="+mn-lt"/>
              </a:rPr>
              <a:t> with lymphatic nodules formed of B-cells and plasma cells. Deep to it is the </a:t>
            </a:r>
            <a:r>
              <a:rPr lang="en-US" sz="2200" b="1" i="1" dirty="0" smtClean="0">
                <a:latin typeface="+mn-lt"/>
              </a:rPr>
              <a:t>inner cortex </a:t>
            </a:r>
            <a:r>
              <a:rPr lang="en-US" sz="2200" dirty="0" smtClean="0">
                <a:latin typeface="+mn-lt"/>
              </a:rPr>
              <a:t>formed of T-cells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with no nodules. Deep to the cortex is the </a:t>
            </a:r>
            <a:r>
              <a:rPr lang="en-US" sz="2200" b="1" i="1" dirty="0" smtClean="0">
                <a:latin typeface="+mn-lt"/>
              </a:rPr>
              <a:t>medulla</a:t>
            </a:r>
            <a:r>
              <a:rPr lang="en-US" sz="2200" dirty="0" smtClean="0">
                <a:latin typeface="+mn-lt"/>
              </a:rPr>
              <a:t> which contains B-cells, plasma cells and macrophages embedded in reticular fibers.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Between the lymphatic tissue in the cortex and medulla are spaces called cortical and medullary sinuses.</a:t>
            </a:r>
            <a:endParaRPr lang="en-US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08" y="901327"/>
            <a:ext cx="7746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latin typeface="+mn-lt"/>
              </a:rPr>
              <a:t>Important Note: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In any organ in the body, the tissues forming the organ can be divided into two types: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The Parenchyma</a:t>
            </a:r>
            <a:r>
              <a:rPr lang="en-US" sz="2200" dirty="0" smtClean="0">
                <a:latin typeface="+mn-lt"/>
              </a:rPr>
              <a:t>: any tissue in the organ responsible for </a:t>
            </a:r>
            <a:r>
              <a:rPr lang="en-US" sz="2200" i="1" dirty="0" smtClean="0">
                <a:latin typeface="+mn-lt"/>
              </a:rPr>
              <a:t>performing the function of the organ</a:t>
            </a:r>
            <a:r>
              <a:rPr lang="en-US" sz="2200" dirty="0" smtClean="0">
                <a:latin typeface="+mn-lt"/>
              </a:rPr>
              <a:t>. Example: in the lymph nodes, the lymphoid tissue is the parenchyma.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The </a:t>
            </a:r>
            <a:r>
              <a:rPr lang="en-US" sz="2200" b="1" u="sng" dirty="0" err="1" smtClean="0">
                <a:latin typeface="+mn-lt"/>
              </a:rPr>
              <a:t>Stroma</a:t>
            </a:r>
            <a:r>
              <a:rPr lang="en-US" sz="2200" dirty="0" smtClean="0">
                <a:latin typeface="+mn-lt"/>
              </a:rPr>
              <a:t>: tissues in the organ that are not related to the function of the organ but play a </a:t>
            </a:r>
            <a:r>
              <a:rPr lang="en-US" sz="2200" i="1" dirty="0" smtClean="0">
                <a:latin typeface="+mn-lt"/>
              </a:rPr>
              <a:t>supporting role</a:t>
            </a:r>
            <a:r>
              <a:rPr lang="en-US" sz="2200" dirty="0" smtClean="0">
                <a:latin typeface="+mn-lt"/>
              </a:rPr>
              <a:t>. Example: in the lymph nodes, the capsule, the trabeculae, the reticular fibers and fibroblasts are the stroma.</a:t>
            </a:r>
            <a:endParaRPr lang="en-US" sz="2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3" y="4512978"/>
            <a:ext cx="8934991" cy="1394029"/>
            <a:chOff x="0" y="2908657"/>
            <a:chExt cx="8934991" cy="1467399"/>
          </a:xfrm>
        </p:grpSpPr>
        <p:sp>
          <p:nvSpPr>
            <p:cNvPr id="7" name="Notched Right Arrow 6"/>
            <p:cNvSpPr/>
            <p:nvPr/>
          </p:nvSpPr>
          <p:spPr>
            <a:xfrm>
              <a:off x="1630265" y="2908661"/>
              <a:ext cx="2314717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FFFF00"/>
                  </a:solidFill>
                  <a:sym typeface="Wingdings" pitchFamily="2" charset="2"/>
                </a:rPr>
                <a:t>Subcapsular</a:t>
              </a:r>
              <a:r>
                <a:rPr lang="en-US" sz="2000" b="1" i="1" dirty="0" smtClean="0">
                  <a:solidFill>
                    <a:srgbClr val="FFFF00"/>
                  </a:solidFill>
                  <a:sym typeface="Wingdings" pitchFamily="2" charset="2"/>
                </a:rPr>
                <a:t> Sinus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0" y="2908660"/>
              <a:ext cx="1918589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</a:rPr>
                <a:t>Afferents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3683735" y="2908659"/>
              <a:ext cx="1789602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  <a:sym typeface="Wingdings" pitchFamily="2" charset="2"/>
                </a:rPr>
                <a:t>Cortical Sinuses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>
              <a:off x="5212090" y="2908657"/>
              <a:ext cx="2069332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  <a:sym typeface="Wingdings" pitchFamily="2" charset="2"/>
                </a:rPr>
                <a:t>Medullary Sinuses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6993098" y="2908657"/>
              <a:ext cx="1941893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000" b="1" i="1" dirty="0" err="1">
                  <a:solidFill>
                    <a:srgbClr val="FFFF00"/>
                  </a:solidFill>
                  <a:sym typeface="Wingdings" pitchFamily="2" charset="2"/>
                </a:rPr>
                <a:t>Efferents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1" y="1058083"/>
            <a:ext cx="8046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From the convex side of the lymph node several </a:t>
            </a:r>
            <a:r>
              <a:rPr lang="en-US" sz="2200" b="1" dirty="0" smtClean="0">
                <a:latin typeface="+mn-lt"/>
              </a:rPr>
              <a:t>incoming</a:t>
            </a:r>
            <a:r>
              <a:rPr lang="en-US" sz="2200" dirty="0" smtClean="0">
                <a:latin typeface="+mn-lt"/>
              </a:rPr>
              <a:t> lymphatic vessels enter the node. These are called </a:t>
            </a:r>
            <a:r>
              <a:rPr lang="en-US" sz="2200" b="1" dirty="0" smtClean="0">
                <a:latin typeface="+mn-lt"/>
              </a:rPr>
              <a:t>afferent</a:t>
            </a:r>
            <a:r>
              <a:rPr lang="en-US" sz="2200" dirty="0" smtClean="0">
                <a:latin typeface="+mn-lt"/>
              </a:rPr>
              <a:t> lymphatic vessels.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concave side of the node is called the </a:t>
            </a:r>
            <a:r>
              <a:rPr lang="en-US" sz="2200" b="1" i="1" dirty="0" smtClean="0">
                <a:latin typeface="+mn-lt"/>
              </a:rPr>
              <a:t>hilum</a:t>
            </a:r>
            <a:r>
              <a:rPr lang="en-US" sz="2200" dirty="0" smtClean="0">
                <a:latin typeface="+mn-lt"/>
              </a:rPr>
              <a:t>. From it, one or two </a:t>
            </a:r>
            <a:r>
              <a:rPr lang="en-US" sz="2200" b="1" dirty="0" smtClean="0">
                <a:latin typeface="+mn-lt"/>
              </a:rPr>
              <a:t>outgoing</a:t>
            </a:r>
            <a:r>
              <a:rPr lang="en-US" sz="2200" dirty="0" smtClean="0">
                <a:latin typeface="+mn-lt"/>
              </a:rPr>
              <a:t> lymphatic vessels leave the node. These are called </a:t>
            </a:r>
            <a:r>
              <a:rPr lang="en-US" sz="2200" b="1" dirty="0" smtClean="0">
                <a:latin typeface="+mn-lt"/>
              </a:rPr>
              <a:t>efferent</a:t>
            </a:r>
            <a:r>
              <a:rPr lang="en-US" sz="2200" dirty="0" smtClean="0">
                <a:latin typeface="+mn-lt"/>
              </a:rPr>
              <a:t> lymphatic vessels. Also through the hilum arteries and nerves enter and veins exit the node.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3585" y="4062795"/>
            <a:ext cx="409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The flow of lymph in a lymph </a:t>
            </a:r>
            <a:r>
              <a:rPr lang="en-US" sz="2000" b="1" u="sng" dirty="0" smtClean="0">
                <a:solidFill>
                  <a:srgbClr val="FF0000"/>
                </a:solidFill>
                <a:latin typeface="+mn-lt"/>
              </a:rPr>
              <a:t>node</a:t>
            </a:r>
            <a:endParaRPr lang="en-US" sz="2000" b="1" u="sng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brwww5.apsu.edu/thompsonj/Anatomy%20&amp;%20Physiology/2020/2020%20Exam%20Reviews/Exam%202/lymph%20node.jpg"/>
          <p:cNvPicPr>
            <a:picLocks noChangeAspect="1" noChangeArrowheads="1"/>
          </p:cNvPicPr>
          <p:nvPr/>
        </p:nvPicPr>
        <p:blipFill>
          <a:blip r:embed="rId2" cstate="print"/>
          <a:srcRect b="10636"/>
          <a:stretch>
            <a:fillRect/>
          </a:stretch>
        </p:blipFill>
        <p:spPr bwMode="auto">
          <a:xfrm>
            <a:off x="260050" y="220960"/>
            <a:ext cx="8588375" cy="62420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3966" y="482217"/>
            <a:ext cx="3344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Fig.7: Structure of a lymph node.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8" y="744571"/>
            <a:ext cx="83210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smtClean="0">
                <a:solidFill>
                  <a:srgbClr val="FF0000"/>
                </a:solidFill>
                <a:latin typeface="+mn-lt"/>
              </a:rPr>
              <a:t>Functions of lymph nodes:  </a:t>
            </a:r>
            <a:r>
              <a:rPr lang="en-US" sz="2600" b="1" u="sng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 Filter of lymph</a:t>
            </a:r>
            <a:endParaRPr lang="en-US" sz="2600" b="1" u="sng" dirty="0" smtClean="0">
              <a:solidFill>
                <a:srgbClr val="FF0000"/>
              </a:solidFill>
              <a:latin typeface="+mn-lt"/>
            </a:endParaRPr>
          </a:p>
          <a:p>
            <a:pPr algn="just"/>
            <a:endParaRPr lang="en-US" sz="2600" b="1" u="sng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Antigens in the lymph are trapped and the lymphocytes in the nodes react to it and initiate the immune response.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Macrophages in the node may directly destroy the antigen.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6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6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b="1" i="1" dirty="0" smtClean="0">
                <a:latin typeface="+mn-lt"/>
              </a:rPr>
              <a:t>It’s important to know what lymphatic vessels drain a certain organ and what are the lymph nodes in its course, because this represent a pathway by which infections and cancer cells can spread.</a:t>
            </a:r>
            <a:endParaRPr lang="en-US" sz="2600" b="1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451" y="1195251"/>
            <a:ext cx="8438606" cy="4578532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Largest single mass of lymphatic tissue in the body.</a:t>
            </a:r>
          </a:p>
          <a:p>
            <a:pPr algn="just" eaLnBrk="1" hangingPunct="1">
              <a:spcBef>
                <a:spcPts val="0"/>
              </a:spcBef>
            </a:pPr>
            <a:endParaRPr lang="en-US" sz="24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It’s an oval, soft organ located in the left hypochondriac region.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Its superior surface is smooth and related to the diaphragm and ribs 9,10 and 11. Its visceral surface is irregular and related to the stomach, pancreas, kidney and colon.</a:t>
            </a:r>
          </a:p>
          <a:p>
            <a:pPr algn="just" eaLnBrk="1" hangingPunct="1">
              <a:spcBef>
                <a:spcPts val="0"/>
              </a:spcBef>
            </a:pPr>
            <a:endParaRPr lang="en-US" sz="24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Stroma – capsule, trabeculae, reticular fibers, and fibroblasts.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Parenchyma: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n-US" sz="2400" dirty="0" smtClean="0"/>
              <a:t>White pulp – lymphatic tissue (lymphocytes and macrophages) surrounds branches of splenic artery (the artery that supplies the spleen and enters through the hilum).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The Spleen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6688"/>
            <a:ext cx="8229600" cy="4530725"/>
          </a:xfrm>
        </p:spPr>
        <p:txBody>
          <a:bodyPr/>
          <a:lstStyle/>
          <a:p>
            <a:pPr lvl="1" algn="just" eaLnBrk="1" hangingPunct="1"/>
            <a:r>
              <a:rPr lang="en-US" sz="2800" dirty="0" smtClean="0"/>
              <a:t>Red pulp – blood-filled venous sinuses surrounded by splenic cords which contain red blood cells, macrophages, lymphocytes and plasma cells.</a:t>
            </a:r>
          </a:p>
          <a:p>
            <a:pPr lvl="2" algn="just" eaLnBrk="1" hangingPunct="1"/>
            <a:r>
              <a:rPr lang="en-US" sz="2800" dirty="0" smtClean="0"/>
              <a:t>Macrophages remove ruptured, worn out or defective blood cells.</a:t>
            </a:r>
          </a:p>
          <a:p>
            <a:pPr lvl="2" algn="just" eaLnBrk="1" hangingPunct="1"/>
            <a:r>
              <a:rPr lang="en-US" sz="2800" dirty="0" smtClean="0"/>
              <a:t>Storage of up to 1/3 of body’s platelet supply.</a:t>
            </a:r>
          </a:p>
          <a:p>
            <a:pPr lvl="2" algn="just" eaLnBrk="1" hangingPunct="1"/>
            <a:r>
              <a:rPr lang="en-US" sz="2800" dirty="0" smtClean="0"/>
              <a:t>Production of blood cells during fetal life.</a:t>
            </a:r>
          </a:p>
          <a:p>
            <a:pPr lvl="3" algn="just" eaLnBrk="1" hangingPunct="1"/>
            <a:endParaRPr lang="en-US" sz="2800" dirty="0" smtClean="0"/>
          </a:p>
          <a:p>
            <a:pPr lvl="2" algn="just" eaLnBrk="1" hangingPunct="1"/>
            <a:r>
              <a:rPr lang="en-US" sz="2800" b="1" i="1" dirty="0" smtClean="0">
                <a:solidFill>
                  <a:srgbClr val="FF0000"/>
                </a:solidFill>
              </a:rPr>
              <a:t>Function: Filter of Blood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362" t="16293" r="52687" b="31583"/>
          <a:stretch>
            <a:fillRect/>
          </a:stretch>
        </p:blipFill>
        <p:spPr bwMode="auto">
          <a:xfrm>
            <a:off x="169810" y="1449974"/>
            <a:ext cx="5185379" cy="3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96" t="26786" r="28275" b="21250"/>
          <a:stretch>
            <a:fillRect/>
          </a:stretch>
        </p:blipFill>
        <p:spPr bwMode="auto">
          <a:xfrm>
            <a:off x="5322078" y="548630"/>
            <a:ext cx="3743008" cy="49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8147" y="5458547"/>
            <a:ext cx="35269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Fig.8: The spleen and its histology.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63840" cy="3690257"/>
          </a:xfrm>
        </p:spPr>
        <p:txBody>
          <a:bodyPr/>
          <a:lstStyle/>
          <a:p>
            <a:pPr lvl="1" algn="just" eaLnBrk="1" hangingPunct="1"/>
            <a:r>
              <a:rPr lang="en-US" sz="2800" dirty="0" smtClean="0"/>
              <a:t>Collection of lymphatic tissue not surrounded by a capsule.</a:t>
            </a:r>
          </a:p>
          <a:p>
            <a:pPr lvl="1" algn="just" eaLnBrk="1" hangingPunct="1"/>
            <a:r>
              <a:rPr lang="en-US" sz="2800" dirty="0" smtClean="0"/>
              <a:t>Scattered throughout lining of gastrointestinal, urinary, reproductive and respiratory tracts.</a:t>
            </a:r>
          </a:p>
          <a:p>
            <a:pPr lvl="1" algn="just" eaLnBrk="1" hangingPunct="1"/>
            <a:r>
              <a:rPr lang="en-US" sz="2800" dirty="0" smtClean="0"/>
              <a:t>Most of them are small and solitary.</a:t>
            </a:r>
          </a:p>
          <a:p>
            <a:pPr lvl="1" algn="just" eaLnBrk="1" hangingPunct="1"/>
            <a:r>
              <a:rPr lang="en-US" sz="2800" dirty="0" smtClean="0"/>
              <a:t>Some are large – tonsils, Peyer’s patches, appendix.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Lymphatic Nodules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lymphatic system"/>
          <p:cNvPicPr>
            <a:picLocks noChangeAspect="1" noChangeArrowheads="1"/>
          </p:cNvPicPr>
          <p:nvPr/>
        </p:nvPicPr>
        <p:blipFill>
          <a:blip r:embed="rId2"/>
          <a:srcRect l="13600"/>
          <a:stretch>
            <a:fillRect/>
          </a:stretch>
        </p:blipFill>
        <p:spPr bwMode="auto">
          <a:xfrm>
            <a:off x="5089289" y="973176"/>
            <a:ext cx="3950208" cy="4389120"/>
          </a:xfrm>
          <a:prstGeom prst="rect">
            <a:avLst/>
          </a:prstGeom>
          <a:noFill/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633" y="973176"/>
            <a:ext cx="5199019" cy="2697487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q"/>
            </a:pPr>
            <a:r>
              <a:rPr lang="en-US" sz="2400" dirty="0" smtClean="0"/>
              <a:t>Consists of: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Lymph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Lymphatic vessels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Structures and organs containing lymphatic tissue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Red bone marrow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387" y="313506"/>
            <a:ext cx="821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Lymphatic System </a:t>
            </a:r>
            <a:r>
              <a:rPr lang="en-US" sz="2800" b="1" u="sng" dirty="0">
                <a:solidFill>
                  <a:srgbClr val="FF0000"/>
                </a:solidFill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</a:rPr>
              <a:t>tructure and Function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633" y="3268218"/>
            <a:ext cx="489857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Functions of the lymphatic system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Drains excess interstitial fluid.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Transports dietary lipid from gastrointestinal tract to blood. The lipid-containing lymph is called </a:t>
            </a:r>
            <a:r>
              <a:rPr lang="en-US" sz="2400" b="1" dirty="0" err="1" smtClean="0">
                <a:latin typeface="+mn-lt"/>
              </a:rPr>
              <a:t>Chyle</a:t>
            </a:r>
            <a:r>
              <a:rPr lang="en-US" sz="2400" b="1" dirty="0" smtClean="0">
                <a:latin typeface="+mn-lt"/>
              </a:rPr>
              <a:t>.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Carry out immune responses.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2709" y="5362296"/>
            <a:ext cx="26125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Fig.1: Components of the lymphatic system.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133" y="931867"/>
            <a:ext cx="39188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Most </a:t>
            </a:r>
            <a:r>
              <a:rPr lang="en-US" sz="2400" dirty="0">
                <a:latin typeface="+mn-lt"/>
              </a:rPr>
              <a:t>components of blood </a:t>
            </a:r>
            <a:r>
              <a:rPr lang="en-US" sz="2400" dirty="0" smtClean="0">
                <a:latin typeface="+mn-lt"/>
              </a:rPr>
              <a:t>plasma filter </a:t>
            </a:r>
            <a:r>
              <a:rPr lang="en-US" sz="2400" dirty="0">
                <a:latin typeface="+mn-lt"/>
              </a:rPr>
              <a:t>freely through the capillary walls to form </a:t>
            </a:r>
            <a:r>
              <a:rPr lang="en-US" sz="2400" dirty="0" smtClean="0">
                <a:latin typeface="+mn-lt"/>
              </a:rPr>
              <a:t>interstitial fluid.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2400" dirty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More </a:t>
            </a:r>
            <a:r>
              <a:rPr lang="en-US" sz="2400" dirty="0">
                <a:latin typeface="+mn-lt"/>
              </a:rPr>
              <a:t>fluid filters out of blood </a:t>
            </a:r>
            <a:r>
              <a:rPr lang="en-US" sz="2400" dirty="0" smtClean="0">
                <a:latin typeface="+mn-lt"/>
              </a:rPr>
              <a:t>capillaries than </a:t>
            </a:r>
            <a:r>
              <a:rPr lang="en-US" sz="2400" dirty="0">
                <a:latin typeface="+mn-lt"/>
              </a:rPr>
              <a:t>returns to them by </a:t>
            </a:r>
            <a:r>
              <a:rPr lang="en-US" sz="2400" dirty="0" smtClean="0">
                <a:latin typeface="+mn-lt"/>
              </a:rPr>
              <a:t>reabsorption.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2400" dirty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excess filtered </a:t>
            </a:r>
            <a:r>
              <a:rPr lang="en-US" sz="2400" dirty="0" smtClean="0">
                <a:latin typeface="+mn-lt"/>
              </a:rPr>
              <a:t>fluid drains </a:t>
            </a:r>
            <a:r>
              <a:rPr lang="en-US" sz="2400" dirty="0">
                <a:latin typeface="+mn-lt"/>
              </a:rPr>
              <a:t>into lymphatic vessels and </a:t>
            </a:r>
            <a:r>
              <a:rPr lang="en-US" sz="2400" dirty="0" smtClean="0">
                <a:latin typeface="+mn-lt"/>
              </a:rPr>
              <a:t>becomes lymph,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2751" t="27884" r="8203" b="6645"/>
          <a:stretch>
            <a:fillRect/>
          </a:stretch>
        </p:blipFill>
        <p:spPr bwMode="auto">
          <a:xfrm>
            <a:off x="4630781" y="1110356"/>
            <a:ext cx="4344690" cy="36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5142" y="4941449"/>
            <a:ext cx="3344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Fig.2: Capillaries and lymphatics.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Lymphatic Vessels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crypted-tbn0.gstatic.com/images?q=tbn:ANd9GcSzVli16wJfKKcS_rcdY5iTDXSsgAyKH9zkP6CRxW5TLA2zgQ_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513" y="443047"/>
            <a:ext cx="3206115" cy="389763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220" y="2775116"/>
            <a:ext cx="2006441" cy="21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2513" y="112532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Vessels begin as lymphatic capillaries. These are closed at one end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Lymphatic capillaries unite to form large lymphatic vessels. These resemble veins in structure but thinner walls and more valves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A series of swellings are present along the lymphatic vessels. These are the lymph nodes.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3844" y="5043309"/>
            <a:ext cx="37268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Fig.3: The distribution of lymphatic vessels in the body showing the lymph nodes. Also shown is the closed end of a lymphatic capillary.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640" y="986238"/>
            <a:ext cx="5904408" cy="3968715"/>
          </a:xfrm>
        </p:spPr>
        <p:txBody>
          <a:bodyPr/>
          <a:lstStyle/>
          <a:p>
            <a:pPr lvl="1" algn="just" eaLnBrk="1" hangingPunct="1"/>
            <a:r>
              <a:rPr lang="en-US" sz="2400" dirty="0" smtClean="0"/>
              <a:t>Ultimately, the lymph drains into 2 main channels:</a:t>
            </a:r>
          </a:p>
          <a:p>
            <a:pPr marL="858837" lvl="1" indent="-514350" algn="just" eaLnBrk="1" hangingPunct="1">
              <a:buFont typeface="+mj-lt"/>
              <a:buAutoNum type="arabicPeriod"/>
            </a:pPr>
            <a:r>
              <a:rPr lang="en-US" sz="2400" b="1" i="1" dirty="0" smtClean="0"/>
              <a:t>Thoracic duct</a:t>
            </a:r>
            <a:r>
              <a:rPr lang="en-US" sz="2400" dirty="0" smtClean="0"/>
              <a:t>: a long duct that drains lymph from the entire left half of the body and the right half below the ribs including the right lower limb.</a:t>
            </a:r>
          </a:p>
          <a:p>
            <a:pPr marL="858837" lvl="1" indent="-514350" algn="just" eaLnBrk="1" hangingPunct="1">
              <a:buFont typeface="+mj-lt"/>
              <a:buAutoNum type="arabicPeriod"/>
            </a:pPr>
            <a:r>
              <a:rPr lang="en-US" sz="2400" b="1" i="1" dirty="0" smtClean="0"/>
              <a:t>Right lymphatic duct</a:t>
            </a:r>
            <a:r>
              <a:rPr lang="en-US" sz="2400" dirty="0" smtClean="0"/>
              <a:t>: a short duct that drains lymph from the right side of the body above the ribs including the right upper limb.</a:t>
            </a:r>
          </a:p>
          <a:p>
            <a:pPr lvl="1" algn="just" eaLnBrk="1" hangingPunct="1">
              <a:buNone/>
            </a:pPr>
            <a:endParaRPr lang="en-US" sz="2400" dirty="0" smtClean="0"/>
          </a:p>
        </p:txBody>
      </p:sp>
      <p:pic>
        <p:nvPicPr>
          <p:cNvPr id="5" name="Picture 2" descr="https://encrypted-tbn0.gstatic.com/images?q=tbn:ANd9GcR7VRNOsoWpH-FbNmDe_wdJqDVe1xO6G9nZbLQb4tFUjU13CeWM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986238"/>
            <a:ext cx="2400300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9225" y="4954953"/>
            <a:ext cx="23382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Fig.4: Areas of lymph drainage to the two main lymphatic ducts.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844" t="23210" r="12657" b="23432"/>
          <a:stretch/>
        </p:blipFill>
        <p:spPr bwMode="auto">
          <a:xfrm>
            <a:off x="1188726" y="2834635"/>
            <a:ext cx="7798525" cy="31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75208" y="748271"/>
            <a:ext cx="715844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lvl="1" indent="-325438" algn="just">
              <a:spcBef>
                <a:spcPct val="20000"/>
              </a:spcBef>
              <a:buClr>
                <a:srgbClr val="999933"/>
              </a:buClr>
              <a:buSzPct val="60000"/>
              <a:buFont typeface="Wingdings" pitchFamily="2" charset="2"/>
              <a:buChar char="q"/>
            </a:pPr>
            <a:r>
              <a:rPr lang="en-US" sz="2600" kern="0" dirty="0" smtClean="0">
                <a:solidFill>
                  <a:srgbClr val="000000"/>
                </a:solidFill>
                <a:latin typeface="Times New Roman"/>
              </a:rPr>
              <a:t>Each of these ducts open into the junction of the subclavian and internal jugular veins as they form the brachiocephalic vein.</a:t>
            </a:r>
          </a:p>
          <a:p>
            <a:pPr marL="669925" lvl="1" indent="-325438" algn="just">
              <a:spcBef>
                <a:spcPct val="20000"/>
              </a:spcBef>
              <a:buClr>
                <a:srgbClr val="999933"/>
              </a:buClr>
              <a:buSzPct val="60000"/>
              <a:buFont typeface="Wingdings" pitchFamily="2" charset="2"/>
              <a:buChar char="q"/>
            </a:pPr>
            <a:r>
              <a:rPr lang="en-US" sz="2600" kern="0" dirty="0" smtClean="0">
                <a:solidFill>
                  <a:srgbClr val="000000"/>
                </a:solidFill>
                <a:latin typeface="Times New Roman"/>
              </a:rPr>
              <a:t>In this way, the lymph will return to the blood.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0976" y="4114800"/>
            <a:ext cx="1188720" cy="32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3166" y="3992877"/>
            <a:ext cx="1584895" cy="32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178" y="5398371"/>
            <a:ext cx="3246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Fig.5: Opening of the lymphatic ducts into the venous circulation.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318"/>
            <a:ext cx="8438606" cy="4530725"/>
          </a:xfrm>
        </p:spPr>
        <p:txBody>
          <a:bodyPr/>
          <a:lstStyle/>
          <a:p>
            <a:pPr marL="839788" lvl="1" indent="-495300" eaLnBrk="1" hangingPunct="1"/>
            <a:r>
              <a:rPr lang="en-US" sz="2400" dirty="0" smtClean="0"/>
              <a:t>2 groups based on function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u="sng" dirty="0" smtClean="0"/>
              <a:t>Primary lymphatic organs:</a:t>
            </a:r>
          </a:p>
          <a:p>
            <a:pPr marL="1090613" lvl="2" indent="-419100" eaLnBrk="1" hangingPunct="1"/>
            <a:r>
              <a:rPr lang="en-US" sz="2400" dirty="0" smtClean="0"/>
              <a:t>Sites where B and T lymphocytes are formed and mature.</a:t>
            </a:r>
          </a:p>
          <a:p>
            <a:pPr marL="1090613" lvl="2" indent="-419100" eaLnBrk="1" hangingPunct="1"/>
            <a:r>
              <a:rPr lang="en-US" sz="2400" dirty="0" smtClean="0"/>
              <a:t>Red bone marrow and thymus.</a:t>
            </a:r>
          </a:p>
          <a:p>
            <a:pPr marL="1090613" lvl="2" indent="-419100" eaLnBrk="1" hangingPunct="1"/>
            <a:endParaRPr lang="en-US" sz="2400" dirty="0" smtClean="0"/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u="sng" dirty="0" smtClean="0"/>
              <a:t>Secondary lymphatic organs</a:t>
            </a:r>
          </a:p>
          <a:p>
            <a:pPr marL="1090613" lvl="2" indent="-419100" eaLnBrk="1" hangingPunct="1"/>
            <a:r>
              <a:rPr lang="en-US" sz="2400" dirty="0" smtClean="0"/>
              <a:t>Sites where most immune response occurs, meaning that they are the sites where the mature lymphocytes perform their function.</a:t>
            </a:r>
          </a:p>
          <a:p>
            <a:pPr marL="1090613" lvl="2" indent="-419100" eaLnBrk="1" hangingPunct="1"/>
            <a:r>
              <a:rPr lang="en-US" sz="2400" dirty="0" smtClean="0"/>
              <a:t>Lymph nodes, spleen, lymphatic nodules.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Lymphatic Organs and Tissues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The Thymus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6" y="1071146"/>
            <a:ext cx="85169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The thymus is an asymmetric </a:t>
            </a:r>
            <a:r>
              <a:rPr lang="en-US" sz="2400" dirty="0" err="1" smtClean="0">
                <a:latin typeface="+mn-lt"/>
              </a:rPr>
              <a:t>bilobed</a:t>
            </a:r>
            <a:r>
              <a:rPr lang="en-US" sz="2400" dirty="0" smtClean="0">
                <a:latin typeface="+mn-lt"/>
              </a:rPr>
              <a:t> organ where mature T-cells are formed.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It’s located in the superior </a:t>
            </a:r>
            <a:r>
              <a:rPr lang="en-US" sz="2400" dirty="0" err="1" smtClean="0">
                <a:latin typeface="+mn-lt"/>
              </a:rPr>
              <a:t>mediastinum</a:t>
            </a:r>
            <a:r>
              <a:rPr lang="en-US" sz="2400" dirty="0" smtClean="0">
                <a:latin typeface="+mn-lt"/>
              </a:rPr>
              <a:t> just behind the </a:t>
            </a:r>
            <a:r>
              <a:rPr lang="en-US" sz="2400" dirty="0" err="1" smtClean="0">
                <a:latin typeface="+mn-lt"/>
              </a:rPr>
              <a:t>manubrium</a:t>
            </a:r>
            <a:r>
              <a:rPr lang="en-US" sz="2400" dirty="0" smtClean="0">
                <a:latin typeface="+mn-lt"/>
              </a:rPr>
              <a:t>. It may descend into the anterior mediastinum to lie between the sternum and the pericardial sac. Sometimes it may ascend into the neck reaching as high as the thyroid gland.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The fibrous capsule that surrounds the gland sends connective tissue trabeculae into the gland dividing it into lobules. Each lobule is formed of a dark outer region with immature T-cells (the cortex) and an inner lighter region with mature T-cells (the medulla). 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_05"/>
          <p:cNvPicPr>
            <a:picLocks noChangeAspect="1" noChangeArrowheads="1"/>
          </p:cNvPicPr>
          <p:nvPr/>
        </p:nvPicPr>
        <p:blipFill>
          <a:blip r:embed="rId2" cstate="print"/>
          <a:srcRect l="55024" b="54833"/>
          <a:stretch>
            <a:fillRect/>
          </a:stretch>
        </p:blipFill>
        <p:spPr bwMode="auto">
          <a:xfrm>
            <a:off x="91438" y="48608"/>
            <a:ext cx="5373805" cy="36465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0754" y="4182183"/>
            <a:ext cx="38535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200" i="1" dirty="0" err="1" smtClean="0">
                <a:solidFill>
                  <a:srgbClr val="000000"/>
                </a:solidFill>
                <a:latin typeface="Times New Roman"/>
              </a:rPr>
              <a:t>thymic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</a:rPr>
              <a:t> tissue is most numerous in younger age. As the person grows, this tissue is gradually replaced by fatty tissue.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316" name="Picture 5" descr="22_05"/>
          <p:cNvPicPr>
            <a:picLocks noChangeAspect="1" noChangeArrowheads="1"/>
          </p:cNvPicPr>
          <p:nvPr/>
        </p:nvPicPr>
        <p:blipFill>
          <a:blip r:embed="rId2" cstate="print"/>
          <a:srcRect t="13226" r="46874" b="14100"/>
          <a:stretch>
            <a:fillRect/>
          </a:stretch>
        </p:blipFill>
        <p:spPr bwMode="auto">
          <a:xfrm>
            <a:off x="4134298" y="2129255"/>
            <a:ext cx="4987384" cy="46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817" y="804874"/>
            <a:ext cx="29603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Fig.6: To the left, histology of the thymus. Below, position of the thymus.</a:t>
            </a:r>
            <a:endParaRPr lang="en-US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321040" y="3278777"/>
            <a:ext cx="561703" cy="13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1418</TotalTime>
  <Words>1223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</dc:creator>
  <cp:lastModifiedBy>User</cp:lastModifiedBy>
  <cp:revision>102</cp:revision>
  <cp:lastPrinted>2009-04-22T19:24:48Z</cp:lastPrinted>
  <dcterms:created xsi:type="dcterms:W3CDTF">2009-04-22T19:24:48Z</dcterms:created>
  <dcterms:modified xsi:type="dcterms:W3CDTF">2018-09-03T09:19:32Z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