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7" r:id="rId4"/>
  </p:sldMasterIdLst>
  <p:notesMasterIdLst>
    <p:notesMasterId r:id="rId77"/>
  </p:notesMasterIdLst>
  <p:sldIdLst>
    <p:sldId id="256" r:id="rId5"/>
    <p:sldId id="325" r:id="rId6"/>
    <p:sldId id="343" r:id="rId7"/>
    <p:sldId id="330" r:id="rId8"/>
    <p:sldId id="331" r:id="rId9"/>
    <p:sldId id="337" r:id="rId10"/>
    <p:sldId id="341" r:id="rId11"/>
    <p:sldId id="342" r:id="rId12"/>
    <p:sldId id="340" r:id="rId13"/>
    <p:sldId id="332" r:id="rId14"/>
    <p:sldId id="334" r:id="rId15"/>
    <p:sldId id="335" r:id="rId16"/>
    <p:sldId id="258" r:id="rId17"/>
    <p:sldId id="259" r:id="rId18"/>
    <p:sldId id="260" r:id="rId19"/>
    <p:sldId id="261" r:id="rId20"/>
    <p:sldId id="262" r:id="rId21"/>
    <p:sldId id="263" r:id="rId22"/>
    <p:sldId id="264" r:id="rId23"/>
    <p:sldId id="336" r:id="rId24"/>
    <p:sldId id="289" r:id="rId25"/>
    <p:sldId id="290" r:id="rId26"/>
    <p:sldId id="268" r:id="rId27"/>
    <p:sldId id="269" r:id="rId28"/>
    <p:sldId id="270" r:id="rId29"/>
    <p:sldId id="344" r:id="rId30"/>
    <p:sldId id="272" r:id="rId31"/>
    <p:sldId id="273" r:id="rId32"/>
    <p:sldId id="274" r:id="rId33"/>
    <p:sldId id="275" r:id="rId34"/>
    <p:sldId id="276" r:id="rId35"/>
    <p:sldId id="277" r:id="rId36"/>
    <p:sldId id="280" r:id="rId37"/>
    <p:sldId id="281" r:id="rId38"/>
    <p:sldId id="282" r:id="rId39"/>
    <p:sldId id="283" r:id="rId40"/>
    <p:sldId id="284" r:id="rId41"/>
    <p:sldId id="285" r:id="rId42"/>
    <p:sldId id="286" r:id="rId43"/>
    <p:sldId id="287" r:id="rId44"/>
    <p:sldId id="288"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3"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07" autoAdjust="0"/>
  </p:normalViewPr>
  <p:slideViewPr>
    <p:cSldViewPr>
      <p:cViewPr varScale="1">
        <p:scale>
          <a:sx n="69" d="100"/>
          <a:sy n="69" d="100"/>
        </p:scale>
        <p:origin x="1416" y="72"/>
      </p:cViewPr>
      <p:guideLst>
        <p:guide orient="horz" pos="2160"/>
        <p:guide pos="2880"/>
      </p:guideLst>
    </p:cSldViewPr>
  </p:slideViewPr>
  <p:outlineViewPr>
    <p:cViewPr>
      <p:scale>
        <a:sx n="33" d="100"/>
        <a:sy n="33" d="100"/>
      </p:scale>
      <p:origin x="0" y="1914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15974C-5A4C-4502-91FC-B2836497284C}" type="doc">
      <dgm:prSet loTypeId="urn:microsoft.com/office/officeart/2005/8/layout/hierarchy4" loCatId="hierarchy" qsTypeId="urn:microsoft.com/office/officeart/2005/8/quickstyle/3d6" qsCatId="3D" csTypeId="urn:microsoft.com/office/officeart/2005/8/colors/colorful3" csCatId="colorful" phldr="1"/>
      <dgm:spPr/>
      <dgm:t>
        <a:bodyPr/>
        <a:lstStyle/>
        <a:p>
          <a:endParaRPr lang="en-US"/>
        </a:p>
      </dgm:t>
    </dgm:pt>
    <dgm:pt modelId="{44A4A16A-7FF9-48C0-A1F8-D6D77EA67C2D}">
      <dgm:prSet phldrT="[Text]"/>
      <dgm:spPr/>
      <dgm:t>
        <a:bodyPr/>
        <a:lstStyle/>
        <a:p>
          <a:r>
            <a:rPr lang="en-US" dirty="0" smtClean="0"/>
            <a:t>Blood</a:t>
          </a:r>
          <a:endParaRPr lang="en-US" dirty="0"/>
        </a:p>
      </dgm:t>
    </dgm:pt>
    <dgm:pt modelId="{14B710B9-D905-4995-B21C-871CF4ACBC8D}" type="parTrans" cxnId="{8A1FD7DC-89AF-43D1-82BD-9B0177531187}">
      <dgm:prSet/>
      <dgm:spPr/>
      <dgm:t>
        <a:bodyPr/>
        <a:lstStyle/>
        <a:p>
          <a:endParaRPr lang="en-US"/>
        </a:p>
      </dgm:t>
    </dgm:pt>
    <dgm:pt modelId="{8513D5C1-92B7-4063-8321-B5E58301E864}" type="sibTrans" cxnId="{8A1FD7DC-89AF-43D1-82BD-9B0177531187}">
      <dgm:prSet/>
      <dgm:spPr/>
      <dgm:t>
        <a:bodyPr/>
        <a:lstStyle/>
        <a:p>
          <a:endParaRPr lang="en-US"/>
        </a:p>
      </dgm:t>
    </dgm:pt>
    <dgm:pt modelId="{958C8DF5-6EFD-4CD4-A687-E899C8393A6D}">
      <dgm:prSet phldrT="[Text]"/>
      <dgm:spPr/>
      <dgm:t>
        <a:bodyPr/>
        <a:lstStyle/>
        <a:p>
          <a:r>
            <a:rPr lang="en-US" dirty="0" smtClean="0"/>
            <a:t>Plasma</a:t>
          </a:r>
        </a:p>
        <a:p>
          <a:r>
            <a:rPr lang="en-US" dirty="0" smtClean="0"/>
            <a:t>55% of blood</a:t>
          </a:r>
          <a:endParaRPr lang="en-US" dirty="0"/>
        </a:p>
      </dgm:t>
    </dgm:pt>
    <dgm:pt modelId="{6118925B-2914-4865-BF43-1C01748E5A20}" type="parTrans" cxnId="{34112D68-FB95-4B86-976C-77D235FB7BD5}">
      <dgm:prSet/>
      <dgm:spPr/>
      <dgm:t>
        <a:bodyPr/>
        <a:lstStyle/>
        <a:p>
          <a:endParaRPr lang="en-US"/>
        </a:p>
      </dgm:t>
    </dgm:pt>
    <dgm:pt modelId="{DEA0F290-3E04-48C9-A097-9E97B5FCAE7B}" type="sibTrans" cxnId="{34112D68-FB95-4B86-976C-77D235FB7BD5}">
      <dgm:prSet/>
      <dgm:spPr/>
      <dgm:t>
        <a:bodyPr/>
        <a:lstStyle/>
        <a:p>
          <a:endParaRPr lang="en-US"/>
        </a:p>
      </dgm:t>
    </dgm:pt>
    <dgm:pt modelId="{A6533149-58D6-4EC4-B6DD-B2784098DA2F}">
      <dgm:prSet phldrT="[Text]"/>
      <dgm:spPr/>
      <dgm:t>
        <a:bodyPr/>
        <a:lstStyle/>
        <a:p>
          <a:r>
            <a:rPr lang="en-US" dirty="0" smtClean="0"/>
            <a:t>Water</a:t>
          </a:r>
        </a:p>
        <a:p>
          <a:r>
            <a:rPr lang="en-US" dirty="0" smtClean="0"/>
            <a:t>91% of plasma</a:t>
          </a:r>
          <a:endParaRPr lang="en-US" dirty="0"/>
        </a:p>
      </dgm:t>
    </dgm:pt>
    <dgm:pt modelId="{D6AE247A-280D-47E9-A84F-95EA2EA94146}" type="parTrans" cxnId="{5E136254-690B-4AC6-88A3-97B68AF3B386}">
      <dgm:prSet/>
      <dgm:spPr/>
      <dgm:t>
        <a:bodyPr/>
        <a:lstStyle/>
        <a:p>
          <a:endParaRPr lang="en-US"/>
        </a:p>
      </dgm:t>
    </dgm:pt>
    <dgm:pt modelId="{C5257E98-8DC4-4DC9-B33B-FA3E9D7B92EB}" type="sibTrans" cxnId="{5E136254-690B-4AC6-88A3-97B68AF3B386}">
      <dgm:prSet/>
      <dgm:spPr/>
      <dgm:t>
        <a:bodyPr/>
        <a:lstStyle/>
        <a:p>
          <a:endParaRPr lang="en-US"/>
        </a:p>
      </dgm:t>
    </dgm:pt>
    <dgm:pt modelId="{E03A5B98-64E4-4AAB-BCEA-899DF1A4F9E2}">
      <dgm:prSet phldrT="[Text]"/>
      <dgm:spPr/>
      <dgm:t>
        <a:bodyPr/>
        <a:lstStyle/>
        <a:p>
          <a:r>
            <a:rPr lang="en-US" dirty="0" smtClean="0"/>
            <a:t>Solutes</a:t>
          </a:r>
        </a:p>
        <a:p>
          <a:r>
            <a:rPr lang="en-US" dirty="0" smtClean="0"/>
            <a:t>(mostly protein)</a:t>
          </a:r>
          <a:endParaRPr lang="en-US" dirty="0"/>
        </a:p>
      </dgm:t>
    </dgm:pt>
    <dgm:pt modelId="{9BAF67E7-9AAB-4E28-B77B-EB4112EBEE65}" type="parTrans" cxnId="{59F76F8D-8482-49F4-BC4F-3DB6AD5897BD}">
      <dgm:prSet/>
      <dgm:spPr/>
      <dgm:t>
        <a:bodyPr/>
        <a:lstStyle/>
        <a:p>
          <a:endParaRPr lang="en-US"/>
        </a:p>
      </dgm:t>
    </dgm:pt>
    <dgm:pt modelId="{F3B7B2B7-CEBD-4279-A77A-C9C8E1770834}" type="sibTrans" cxnId="{59F76F8D-8482-49F4-BC4F-3DB6AD5897BD}">
      <dgm:prSet/>
      <dgm:spPr/>
      <dgm:t>
        <a:bodyPr/>
        <a:lstStyle/>
        <a:p>
          <a:endParaRPr lang="en-US"/>
        </a:p>
      </dgm:t>
    </dgm:pt>
    <dgm:pt modelId="{55421E18-11BE-433D-AE1A-8D5F6D684430}">
      <dgm:prSet phldrT="[Text]"/>
      <dgm:spPr/>
      <dgm:t>
        <a:bodyPr/>
        <a:lstStyle/>
        <a:p>
          <a:r>
            <a:rPr lang="en-US" dirty="0" smtClean="0"/>
            <a:t>Formed Elements</a:t>
          </a:r>
        </a:p>
        <a:p>
          <a:r>
            <a:rPr lang="en-US" dirty="0" smtClean="0"/>
            <a:t>45% of blood</a:t>
          </a:r>
          <a:endParaRPr lang="en-US" dirty="0"/>
        </a:p>
      </dgm:t>
    </dgm:pt>
    <dgm:pt modelId="{4A9E44FA-C1C5-412E-83E4-38D0BFBAFDCF}" type="parTrans" cxnId="{52495F20-CF71-4B95-90FE-BB4F7AB99C22}">
      <dgm:prSet/>
      <dgm:spPr/>
      <dgm:t>
        <a:bodyPr/>
        <a:lstStyle/>
        <a:p>
          <a:endParaRPr lang="en-US"/>
        </a:p>
      </dgm:t>
    </dgm:pt>
    <dgm:pt modelId="{93879BD0-8BE0-4D26-BF20-03B703552BA1}" type="sibTrans" cxnId="{52495F20-CF71-4B95-90FE-BB4F7AB99C22}">
      <dgm:prSet/>
      <dgm:spPr/>
      <dgm:t>
        <a:bodyPr/>
        <a:lstStyle/>
        <a:p>
          <a:endParaRPr lang="en-US"/>
        </a:p>
      </dgm:t>
    </dgm:pt>
    <dgm:pt modelId="{89E07103-91A7-45BD-B824-5C15CEA5427C}">
      <dgm:prSet phldrT="[Text]"/>
      <dgm:spPr/>
      <dgm:t>
        <a:bodyPr/>
        <a:lstStyle/>
        <a:p>
          <a:r>
            <a:rPr lang="en-US" dirty="0" smtClean="0"/>
            <a:t>Red Blood Cells</a:t>
          </a:r>
          <a:endParaRPr lang="en-US" dirty="0"/>
        </a:p>
      </dgm:t>
    </dgm:pt>
    <dgm:pt modelId="{D2D64177-0123-4E06-B617-80290957DF77}" type="parTrans" cxnId="{FDB193AE-66B1-4ADC-99C2-49EC4409B220}">
      <dgm:prSet/>
      <dgm:spPr/>
      <dgm:t>
        <a:bodyPr/>
        <a:lstStyle/>
        <a:p>
          <a:endParaRPr lang="en-US"/>
        </a:p>
      </dgm:t>
    </dgm:pt>
    <dgm:pt modelId="{5E351D98-B63B-47E0-8109-EC274EE6DD04}" type="sibTrans" cxnId="{FDB193AE-66B1-4ADC-99C2-49EC4409B220}">
      <dgm:prSet/>
      <dgm:spPr/>
      <dgm:t>
        <a:bodyPr/>
        <a:lstStyle/>
        <a:p>
          <a:endParaRPr lang="en-US"/>
        </a:p>
      </dgm:t>
    </dgm:pt>
    <dgm:pt modelId="{8C80FB7F-46A8-4FE8-B78B-9091B624CFB3}">
      <dgm:prSet/>
      <dgm:spPr/>
      <dgm:t>
        <a:bodyPr/>
        <a:lstStyle/>
        <a:p>
          <a:r>
            <a:rPr lang="en-US" dirty="0" smtClean="0"/>
            <a:t>White Blood Cells</a:t>
          </a:r>
          <a:endParaRPr lang="en-US" dirty="0"/>
        </a:p>
      </dgm:t>
    </dgm:pt>
    <dgm:pt modelId="{376D5231-5193-4A3D-B612-675AC3B924E8}" type="parTrans" cxnId="{463EB0F2-B374-40B2-A24A-0BC48D4DB039}">
      <dgm:prSet/>
      <dgm:spPr/>
      <dgm:t>
        <a:bodyPr/>
        <a:lstStyle/>
        <a:p>
          <a:endParaRPr lang="en-US"/>
        </a:p>
      </dgm:t>
    </dgm:pt>
    <dgm:pt modelId="{E148EC20-541B-4016-BE96-1E5CDFB9B40F}" type="sibTrans" cxnId="{463EB0F2-B374-40B2-A24A-0BC48D4DB039}">
      <dgm:prSet/>
      <dgm:spPr/>
      <dgm:t>
        <a:bodyPr/>
        <a:lstStyle/>
        <a:p>
          <a:endParaRPr lang="en-US"/>
        </a:p>
      </dgm:t>
    </dgm:pt>
    <dgm:pt modelId="{37C30F2D-25D5-4739-BB00-F432438865EF}">
      <dgm:prSet/>
      <dgm:spPr/>
      <dgm:t>
        <a:bodyPr/>
        <a:lstStyle/>
        <a:p>
          <a:r>
            <a:rPr lang="en-US" dirty="0" smtClean="0"/>
            <a:t>Platelets</a:t>
          </a:r>
          <a:endParaRPr lang="en-US" dirty="0"/>
        </a:p>
      </dgm:t>
    </dgm:pt>
    <dgm:pt modelId="{3A39DD9E-45B7-4D60-A96E-B451FD24D6CC}" type="parTrans" cxnId="{4751B2D3-B7B6-4D5E-B8CB-FDD3318EBB72}">
      <dgm:prSet/>
      <dgm:spPr/>
      <dgm:t>
        <a:bodyPr/>
        <a:lstStyle/>
        <a:p>
          <a:endParaRPr lang="en-US"/>
        </a:p>
      </dgm:t>
    </dgm:pt>
    <dgm:pt modelId="{83BD6352-085A-4250-B953-0A6F76C86D7A}" type="sibTrans" cxnId="{4751B2D3-B7B6-4D5E-B8CB-FDD3318EBB72}">
      <dgm:prSet/>
      <dgm:spPr/>
      <dgm:t>
        <a:bodyPr/>
        <a:lstStyle/>
        <a:p>
          <a:endParaRPr lang="en-US"/>
        </a:p>
      </dgm:t>
    </dgm:pt>
    <dgm:pt modelId="{84ADC23E-253E-44A0-81EA-589CDEBB3B22}">
      <dgm:prSet/>
      <dgm:spPr/>
      <dgm:t>
        <a:bodyPr/>
        <a:lstStyle/>
        <a:p>
          <a:r>
            <a:rPr lang="en-US" dirty="0" smtClean="0"/>
            <a:t>Proteins</a:t>
          </a:r>
        </a:p>
        <a:p>
          <a:r>
            <a:rPr lang="en-US" dirty="0" smtClean="0"/>
            <a:t>(Mostly Albumin)</a:t>
          </a:r>
          <a:endParaRPr lang="en-US" dirty="0"/>
        </a:p>
      </dgm:t>
    </dgm:pt>
    <dgm:pt modelId="{2DA6EA0B-4368-484F-A0D6-363E5AE3EBF0}" type="parTrans" cxnId="{796E84BE-4019-4379-8075-06C70574F00E}">
      <dgm:prSet/>
      <dgm:spPr/>
      <dgm:t>
        <a:bodyPr/>
        <a:lstStyle/>
        <a:p>
          <a:endParaRPr lang="en-US"/>
        </a:p>
      </dgm:t>
    </dgm:pt>
    <dgm:pt modelId="{604B3350-6A80-46BE-88EF-AB7A926E6921}" type="sibTrans" cxnId="{796E84BE-4019-4379-8075-06C70574F00E}">
      <dgm:prSet/>
      <dgm:spPr/>
      <dgm:t>
        <a:bodyPr/>
        <a:lstStyle/>
        <a:p>
          <a:endParaRPr lang="en-US"/>
        </a:p>
      </dgm:t>
    </dgm:pt>
    <dgm:pt modelId="{41D7863E-00E9-4F25-BA78-7D287EBC69C8}">
      <dgm:prSet/>
      <dgm:spPr/>
      <dgm:t>
        <a:bodyPr/>
        <a:lstStyle/>
        <a:p>
          <a:r>
            <a:rPr lang="en-US" dirty="0" smtClean="0"/>
            <a:t>Other Solutes</a:t>
          </a:r>
          <a:endParaRPr lang="en-US" dirty="0"/>
        </a:p>
      </dgm:t>
    </dgm:pt>
    <dgm:pt modelId="{46C84BA4-90B2-4ABC-9C52-592ED1C67B08}" type="parTrans" cxnId="{2A1E5A17-BC7E-4EC5-9693-498A6022E486}">
      <dgm:prSet/>
      <dgm:spPr/>
      <dgm:t>
        <a:bodyPr/>
        <a:lstStyle/>
        <a:p>
          <a:endParaRPr lang="en-US"/>
        </a:p>
      </dgm:t>
    </dgm:pt>
    <dgm:pt modelId="{A1B95B4B-EA08-45C1-A479-F2D3FC991450}" type="sibTrans" cxnId="{2A1E5A17-BC7E-4EC5-9693-498A6022E486}">
      <dgm:prSet/>
      <dgm:spPr/>
      <dgm:t>
        <a:bodyPr/>
        <a:lstStyle/>
        <a:p>
          <a:endParaRPr lang="en-US"/>
        </a:p>
      </dgm:t>
    </dgm:pt>
    <dgm:pt modelId="{52296E03-805C-439A-B4F4-BE7EAC1FFF87}" type="pres">
      <dgm:prSet presAssocID="{0C15974C-5A4C-4502-91FC-B2836497284C}" presName="Name0" presStyleCnt="0">
        <dgm:presLayoutVars>
          <dgm:chPref val="1"/>
          <dgm:dir/>
          <dgm:animOne val="branch"/>
          <dgm:animLvl val="lvl"/>
          <dgm:resizeHandles/>
        </dgm:presLayoutVars>
      </dgm:prSet>
      <dgm:spPr/>
      <dgm:t>
        <a:bodyPr/>
        <a:lstStyle/>
        <a:p>
          <a:endParaRPr lang="en-US"/>
        </a:p>
      </dgm:t>
    </dgm:pt>
    <dgm:pt modelId="{87E63861-19AC-4A60-873B-2B642DB4500C}" type="pres">
      <dgm:prSet presAssocID="{44A4A16A-7FF9-48C0-A1F8-D6D77EA67C2D}" presName="vertOne" presStyleCnt="0"/>
      <dgm:spPr/>
    </dgm:pt>
    <dgm:pt modelId="{F4420792-0A23-4FFD-B714-093F8498415A}" type="pres">
      <dgm:prSet presAssocID="{44A4A16A-7FF9-48C0-A1F8-D6D77EA67C2D}" presName="txOne" presStyleLbl="node0" presStyleIdx="0" presStyleCnt="1">
        <dgm:presLayoutVars>
          <dgm:chPref val="3"/>
        </dgm:presLayoutVars>
      </dgm:prSet>
      <dgm:spPr/>
      <dgm:t>
        <a:bodyPr/>
        <a:lstStyle/>
        <a:p>
          <a:endParaRPr lang="en-US"/>
        </a:p>
      </dgm:t>
    </dgm:pt>
    <dgm:pt modelId="{CE6B7D7A-69B2-490B-939A-BE036D38EB0C}" type="pres">
      <dgm:prSet presAssocID="{44A4A16A-7FF9-48C0-A1F8-D6D77EA67C2D}" presName="parTransOne" presStyleCnt="0"/>
      <dgm:spPr/>
    </dgm:pt>
    <dgm:pt modelId="{3E386866-2193-4665-AA67-82352BEBE91C}" type="pres">
      <dgm:prSet presAssocID="{44A4A16A-7FF9-48C0-A1F8-D6D77EA67C2D}" presName="horzOne" presStyleCnt="0"/>
      <dgm:spPr/>
    </dgm:pt>
    <dgm:pt modelId="{56541025-DFC8-46DB-B2BA-0972D808FB71}" type="pres">
      <dgm:prSet presAssocID="{958C8DF5-6EFD-4CD4-A687-E899C8393A6D}" presName="vertTwo" presStyleCnt="0"/>
      <dgm:spPr/>
    </dgm:pt>
    <dgm:pt modelId="{3ED644E0-3B47-46BE-825A-80B0CF29244A}" type="pres">
      <dgm:prSet presAssocID="{958C8DF5-6EFD-4CD4-A687-E899C8393A6D}" presName="txTwo" presStyleLbl="node2" presStyleIdx="0" presStyleCnt="2">
        <dgm:presLayoutVars>
          <dgm:chPref val="3"/>
        </dgm:presLayoutVars>
      </dgm:prSet>
      <dgm:spPr/>
      <dgm:t>
        <a:bodyPr/>
        <a:lstStyle/>
        <a:p>
          <a:endParaRPr lang="en-US"/>
        </a:p>
      </dgm:t>
    </dgm:pt>
    <dgm:pt modelId="{F1AD1166-CDB5-4268-A447-9BF07A245CA2}" type="pres">
      <dgm:prSet presAssocID="{958C8DF5-6EFD-4CD4-A687-E899C8393A6D}" presName="parTransTwo" presStyleCnt="0"/>
      <dgm:spPr/>
    </dgm:pt>
    <dgm:pt modelId="{01334786-7DE4-458E-987E-B350F7835F61}" type="pres">
      <dgm:prSet presAssocID="{958C8DF5-6EFD-4CD4-A687-E899C8393A6D}" presName="horzTwo" presStyleCnt="0"/>
      <dgm:spPr/>
    </dgm:pt>
    <dgm:pt modelId="{5C828323-F948-412D-B246-E2C78879EB88}" type="pres">
      <dgm:prSet presAssocID="{A6533149-58D6-4EC4-B6DD-B2784098DA2F}" presName="vertThree" presStyleCnt="0"/>
      <dgm:spPr/>
    </dgm:pt>
    <dgm:pt modelId="{752BC886-BF18-40FF-A4F3-AAE4C4DB0AB0}" type="pres">
      <dgm:prSet presAssocID="{A6533149-58D6-4EC4-B6DD-B2784098DA2F}" presName="txThree" presStyleLbl="node3" presStyleIdx="0" presStyleCnt="5" custScaleX="137701">
        <dgm:presLayoutVars>
          <dgm:chPref val="3"/>
        </dgm:presLayoutVars>
      </dgm:prSet>
      <dgm:spPr/>
      <dgm:t>
        <a:bodyPr/>
        <a:lstStyle/>
        <a:p>
          <a:endParaRPr lang="en-US"/>
        </a:p>
      </dgm:t>
    </dgm:pt>
    <dgm:pt modelId="{392EBE4C-2F3B-412E-9C5D-6B93731B8265}" type="pres">
      <dgm:prSet presAssocID="{A6533149-58D6-4EC4-B6DD-B2784098DA2F}" presName="horzThree" presStyleCnt="0"/>
      <dgm:spPr/>
    </dgm:pt>
    <dgm:pt modelId="{24066958-172D-4DBA-8772-40C3DD73426B}" type="pres">
      <dgm:prSet presAssocID="{C5257E98-8DC4-4DC9-B33B-FA3E9D7B92EB}" presName="sibSpaceThree" presStyleCnt="0"/>
      <dgm:spPr/>
    </dgm:pt>
    <dgm:pt modelId="{2F7D0F71-6879-497E-AE7F-734B2F7346A4}" type="pres">
      <dgm:prSet presAssocID="{E03A5B98-64E4-4AAB-BCEA-899DF1A4F9E2}" presName="vertThree" presStyleCnt="0"/>
      <dgm:spPr/>
    </dgm:pt>
    <dgm:pt modelId="{CDA37D18-2A05-427A-8BEB-8626606EB76A}" type="pres">
      <dgm:prSet presAssocID="{E03A5B98-64E4-4AAB-BCEA-899DF1A4F9E2}" presName="txThree" presStyleLbl="node3" presStyleIdx="1" presStyleCnt="5">
        <dgm:presLayoutVars>
          <dgm:chPref val="3"/>
        </dgm:presLayoutVars>
      </dgm:prSet>
      <dgm:spPr/>
      <dgm:t>
        <a:bodyPr/>
        <a:lstStyle/>
        <a:p>
          <a:endParaRPr lang="en-US"/>
        </a:p>
      </dgm:t>
    </dgm:pt>
    <dgm:pt modelId="{406550B9-4698-4D6C-97CD-27EB8BF006E1}" type="pres">
      <dgm:prSet presAssocID="{E03A5B98-64E4-4AAB-BCEA-899DF1A4F9E2}" presName="parTransThree" presStyleCnt="0"/>
      <dgm:spPr/>
    </dgm:pt>
    <dgm:pt modelId="{93F6721B-81C4-4673-AFCC-5EFB3CD927D9}" type="pres">
      <dgm:prSet presAssocID="{E03A5B98-64E4-4AAB-BCEA-899DF1A4F9E2}" presName="horzThree" presStyleCnt="0"/>
      <dgm:spPr/>
    </dgm:pt>
    <dgm:pt modelId="{A36BD0C7-A56B-4651-9CA5-71F7F5C3A078}" type="pres">
      <dgm:prSet presAssocID="{84ADC23E-253E-44A0-81EA-589CDEBB3B22}" presName="vertFour" presStyleCnt="0">
        <dgm:presLayoutVars>
          <dgm:chPref val="3"/>
        </dgm:presLayoutVars>
      </dgm:prSet>
      <dgm:spPr/>
    </dgm:pt>
    <dgm:pt modelId="{B10CBAA1-841E-49FB-A89C-B3083310D6E7}" type="pres">
      <dgm:prSet presAssocID="{84ADC23E-253E-44A0-81EA-589CDEBB3B22}" presName="txFour" presStyleLbl="node4" presStyleIdx="0" presStyleCnt="2">
        <dgm:presLayoutVars>
          <dgm:chPref val="3"/>
        </dgm:presLayoutVars>
      </dgm:prSet>
      <dgm:spPr/>
      <dgm:t>
        <a:bodyPr/>
        <a:lstStyle/>
        <a:p>
          <a:endParaRPr lang="en-US"/>
        </a:p>
      </dgm:t>
    </dgm:pt>
    <dgm:pt modelId="{ECB98251-7261-47DE-B5CF-538D93411032}" type="pres">
      <dgm:prSet presAssocID="{84ADC23E-253E-44A0-81EA-589CDEBB3B22}" presName="horzFour" presStyleCnt="0"/>
      <dgm:spPr/>
    </dgm:pt>
    <dgm:pt modelId="{BA3F737D-EA82-43A0-BB6C-1E0BEE37DD44}" type="pres">
      <dgm:prSet presAssocID="{604B3350-6A80-46BE-88EF-AB7A926E6921}" presName="sibSpaceFour" presStyleCnt="0"/>
      <dgm:spPr/>
    </dgm:pt>
    <dgm:pt modelId="{29B1993E-072D-4795-A85B-5F7EE78F0EE7}" type="pres">
      <dgm:prSet presAssocID="{41D7863E-00E9-4F25-BA78-7D287EBC69C8}" presName="vertFour" presStyleCnt="0">
        <dgm:presLayoutVars>
          <dgm:chPref val="3"/>
        </dgm:presLayoutVars>
      </dgm:prSet>
      <dgm:spPr/>
    </dgm:pt>
    <dgm:pt modelId="{2949F9D1-C997-4466-841C-42F1C8F1F446}" type="pres">
      <dgm:prSet presAssocID="{41D7863E-00E9-4F25-BA78-7D287EBC69C8}" presName="txFour" presStyleLbl="node4" presStyleIdx="1" presStyleCnt="2">
        <dgm:presLayoutVars>
          <dgm:chPref val="3"/>
        </dgm:presLayoutVars>
      </dgm:prSet>
      <dgm:spPr/>
      <dgm:t>
        <a:bodyPr/>
        <a:lstStyle/>
        <a:p>
          <a:endParaRPr lang="en-US"/>
        </a:p>
      </dgm:t>
    </dgm:pt>
    <dgm:pt modelId="{510FBE7C-BF75-435C-9F5F-7B925F504C5B}" type="pres">
      <dgm:prSet presAssocID="{41D7863E-00E9-4F25-BA78-7D287EBC69C8}" presName="horzFour" presStyleCnt="0"/>
      <dgm:spPr/>
    </dgm:pt>
    <dgm:pt modelId="{36AD4C6F-F320-4EB0-A469-9E526C162F59}" type="pres">
      <dgm:prSet presAssocID="{DEA0F290-3E04-48C9-A097-9E97B5FCAE7B}" presName="sibSpaceTwo" presStyleCnt="0"/>
      <dgm:spPr/>
    </dgm:pt>
    <dgm:pt modelId="{53A62ACC-895E-4F3B-89CC-F8BDC780137B}" type="pres">
      <dgm:prSet presAssocID="{55421E18-11BE-433D-AE1A-8D5F6D684430}" presName="vertTwo" presStyleCnt="0"/>
      <dgm:spPr/>
    </dgm:pt>
    <dgm:pt modelId="{1458C1EB-84BC-4392-83F6-5D1A13419E20}" type="pres">
      <dgm:prSet presAssocID="{55421E18-11BE-433D-AE1A-8D5F6D684430}" presName="txTwo" presStyleLbl="node2" presStyleIdx="1" presStyleCnt="2">
        <dgm:presLayoutVars>
          <dgm:chPref val="3"/>
        </dgm:presLayoutVars>
      </dgm:prSet>
      <dgm:spPr/>
      <dgm:t>
        <a:bodyPr/>
        <a:lstStyle/>
        <a:p>
          <a:endParaRPr lang="en-US"/>
        </a:p>
      </dgm:t>
    </dgm:pt>
    <dgm:pt modelId="{055CEA28-A347-4AAD-8C3B-60A7231483A3}" type="pres">
      <dgm:prSet presAssocID="{55421E18-11BE-433D-AE1A-8D5F6D684430}" presName="parTransTwo" presStyleCnt="0"/>
      <dgm:spPr/>
    </dgm:pt>
    <dgm:pt modelId="{0B1CC9D2-5B3A-4812-A8FF-1D5B2F84EFBA}" type="pres">
      <dgm:prSet presAssocID="{55421E18-11BE-433D-AE1A-8D5F6D684430}" presName="horzTwo" presStyleCnt="0"/>
      <dgm:spPr/>
    </dgm:pt>
    <dgm:pt modelId="{D13D0E7A-EC4A-4017-993C-70A1C464C721}" type="pres">
      <dgm:prSet presAssocID="{89E07103-91A7-45BD-B824-5C15CEA5427C}" presName="vertThree" presStyleCnt="0"/>
      <dgm:spPr/>
    </dgm:pt>
    <dgm:pt modelId="{C952DA1C-328C-4160-BEA1-D4CE2227EC76}" type="pres">
      <dgm:prSet presAssocID="{89E07103-91A7-45BD-B824-5C15CEA5427C}" presName="txThree" presStyleLbl="node3" presStyleIdx="2" presStyleCnt="5">
        <dgm:presLayoutVars>
          <dgm:chPref val="3"/>
        </dgm:presLayoutVars>
      </dgm:prSet>
      <dgm:spPr/>
      <dgm:t>
        <a:bodyPr/>
        <a:lstStyle/>
        <a:p>
          <a:endParaRPr lang="en-US"/>
        </a:p>
      </dgm:t>
    </dgm:pt>
    <dgm:pt modelId="{748B3A55-0CF7-4281-84DB-100E13D7896D}" type="pres">
      <dgm:prSet presAssocID="{89E07103-91A7-45BD-B824-5C15CEA5427C}" presName="horzThree" presStyleCnt="0"/>
      <dgm:spPr/>
    </dgm:pt>
    <dgm:pt modelId="{883BB326-1CD9-4721-97C6-A28B2A6A643C}" type="pres">
      <dgm:prSet presAssocID="{5E351D98-B63B-47E0-8109-EC274EE6DD04}" presName="sibSpaceThree" presStyleCnt="0"/>
      <dgm:spPr/>
    </dgm:pt>
    <dgm:pt modelId="{846DF8B4-8A5D-433C-ACA1-901C10F5BD7F}" type="pres">
      <dgm:prSet presAssocID="{8C80FB7F-46A8-4FE8-B78B-9091B624CFB3}" presName="vertThree" presStyleCnt="0"/>
      <dgm:spPr/>
    </dgm:pt>
    <dgm:pt modelId="{98027191-4DA2-45EB-BD71-03759B0F811F}" type="pres">
      <dgm:prSet presAssocID="{8C80FB7F-46A8-4FE8-B78B-9091B624CFB3}" presName="txThree" presStyleLbl="node3" presStyleIdx="3" presStyleCnt="5">
        <dgm:presLayoutVars>
          <dgm:chPref val="3"/>
        </dgm:presLayoutVars>
      </dgm:prSet>
      <dgm:spPr/>
      <dgm:t>
        <a:bodyPr/>
        <a:lstStyle/>
        <a:p>
          <a:endParaRPr lang="en-US"/>
        </a:p>
      </dgm:t>
    </dgm:pt>
    <dgm:pt modelId="{3AC03177-4B9B-4EFB-8C55-8141B8F3DC61}" type="pres">
      <dgm:prSet presAssocID="{8C80FB7F-46A8-4FE8-B78B-9091B624CFB3}" presName="horzThree" presStyleCnt="0"/>
      <dgm:spPr/>
    </dgm:pt>
    <dgm:pt modelId="{3F5A6FAA-961B-4255-81CC-C21AB4CA5108}" type="pres">
      <dgm:prSet presAssocID="{E148EC20-541B-4016-BE96-1E5CDFB9B40F}" presName="sibSpaceThree" presStyleCnt="0"/>
      <dgm:spPr/>
    </dgm:pt>
    <dgm:pt modelId="{098261E7-4591-445E-95A6-07DEA278B2A4}" type="pres">
      <dgm:prSet presAssocID="{37C30F2D-25D5-4739-BB00-F432438865EF}" presName="vertThree" presStyleCnt="0"/>
      <dgm:spPr/>
    </dgm:pt>
    <dgm:pt modelId="{53A12E6C-0DAC-4312-9337-57E11BADA64B}" type="pres">
      <dgm:prSet presAssocID="{37C30F2D-25D5-4739-BB00-F432438865EF}" presName="txThree" presStyleLbl="node3" presStyleIdx="4" presStyleCnt="5">
        <dgm:presLayoutVars>
          <dgm:chPref val="3"/>
        </dgm:presLayoutVars>
      </dgm:prSet>
      <dgm:spPr/>
      <dgm:t>
        <a:bodyPr/>
        <a:lstStyle/>
        <a:p>
          <a:endParaRPr lang="en-US"/>
        </a:p>
      </dgm:t>
    </dgm:pt>
    <dgm:pt modelId="{9AFB9362-4EBF-4A80-AED3-F6A1223BE16C}" type="pres">
      <dgm:prSet presAssocID="{37C30F2D-25D5-4739-BB00-F432438865EF}" presName="horzThree" presStyleCnt="0"/>
      <dgm:spPr/>
    </dgm:pt>
  </dgm:ptLst>
  <dgm:cxnLst>
    <dgm:cxn modelId="{4751B2D3-B7B6-4D5E-B8CB-FDD3318EBB72}" srcId="{55421E18-11BE-433D-AE1A-8D5F6D684430}" destId="{37C30F2D-25D5-4739-BB00-F432438865EF}" srcOrd="2" destOrd="0" parTransId="{3A39DD9E-45B7-4D60-A96E-B451FD24D6CC}" sibTransId="{83BD6352-085A-4250-B953-0A6F76C86D7A}"/>
    <dgm:cxn modelId="{606E6BD8-AA13-48A8-9BE4-C49F71FBEED8}" type="presOf" srcId="{A6533149-58D6-4EC4-B6DD-B2784098DA2F}" destId="{752BC886-BF18-40FF-A4F3-AAE4C4DB0AB0}" srcOrd="0" destOrd="0" presId="urn:microsoft.com/office/officeart/2005/8/layout/hierarchy4"/>
    <dgm:cxn modelId="{B2F70A86-BC21-4E1E-9BB1-D8E5A78DAFE2}" type="presOf" srcId="{41D7863E-00E9-4F25-BA78-7D287EBC69C8}" destId="{2949F9D1-C997-4466-841C-42F1C8F1F446}" srcOrd="0" destOrd="0" presId="urn:microsoft.com/office/officeart/2005/8/layout/hierarchy4"/>
    <dgm:cxn modelId="{52495F20-CF71-4B95-90FE-BB4F7AB99C22}" srcId="{44A4A16A-7FF9-48C0-A1F8-D6D77EA67C2D}" destId="{55421E18-11BE-433D-AE1A-8D5F6D684430}" srcOrd="1" destOrd="0" parTransId="{4A9E44FA-C1C5-412E-83E4-38D0BFBAFDCF}" sibTransId="{93879BD0-8BE0-4D26-BF20-03B703552BA1}"/>
    <dgm:cxn modelId="{463EB0F2-B374-40B2-A24A-0BC48D4DB039}" srcId="{55421E18-11BE-433D-AE1A-8D5F6D684430}" destId="{8C80FB7F-46A8-4FE8-B78B-9091B624CFB3}" srcOrd="1" destOrd="0" parTransId="{376D5231-5193-4A3D-B612-675AC3B924E8}" sibTransId="{E148EC20-541B-4016-BE96-1E5CDFB9B40F}"/>
    <dgm:cxn modelId="{E3F6D964-4C73-4FDB-9FDA-BA68713DECBB}" type="presOf" srcId="{84ADC23E-253E-44A0-81EA-589CDEBB3B22}" destId="{B10CBAA1-841E-49FB-A89C-B3083310D6E7}" srcOrd="0" destOrd="0" presId="urn:microsoft.com/office/officeart/2005/8/layout/hierarchy4"/>
    <dgm:cxn modelId="{796E84BE-4019-4379-8075-06C70574F00E}" srcId="{E03A5B98-64E4-4AAB-BCEA-899DF1A4F9E2}" destId="{84ADC23E-253E-44A0-81EA-589CDEBB3B22}" srcOrd="0" destOrd="0" parTransId="{2DA6EA0B-4368-484F-A0D6-363E5AE3EBF0}" sibTransId="{604B3350-6A80-46BE-88EF-AB7A926E6921}"/>
    <dgm:cxn modelId="{59F76F8D-8482-49F4-BC4F-3DB6AD5897BD}" srcId="{958C8DF5-6EFD-4CD4-A687-E899C8393A6D}" destId="{E03A5B98-64E4-4AAB-BCEA-899DF1A4F9E2}" srcOrd="1" destOrd="0" parTransId="{9BAF67E7-9AAB-4E28-B77B-EB4112EBEE65}" sibTransId="{F3B7B2B7-CEBD-4279-A77A-C9C8E1770834}"/>
    <dgm:cxn modelId="{F679C990-869B-4DDA-B772-1FD10CD55639}" type="presOf" srcId="{E03A5B98-64E4-4AAB-BCEA-899DF1A4F9E2}" destId="{CDA37D18-2A05-427A-8BEB-8626606EB76A}" srcOrd="0" destOrd="0" presId="urn:microsoft.com/office/officeart/2005/8/layout/hierarchy4"/>
    <dgm:cxn modelId="{83C39769-F09D-4C54-BB99-F6A4A96C0351}" type="presOf" srcId="{44A4A16A-7FF9-48C0-A1F8-D6D77EA67C2D}" destId="{F4420792-0A23-4FFD-B714-093F8498415A}" srcOrd="0" destOrd="0" presId="urn:microsoft.com/office/officeart/2005/8/layout/hierarchy4"/>
    <dgm:cxn modelId="{FDB193AE-66B1-4ADC-99C2-49EC4409B220}" srcId="{55421E18-11BE-433D-AE1A-8D5F6D684430}" destId="{89E07103-91A7-45BD-B824-5C15CEA5427C}" srcOrd="0" destOrd="0" parTransId="{D2D64177-0123-4E06-B617-80290957DF77}" sibTransId="{5E351D98-B63B-47E0-8109-EC274EE6DD04}"/>
    <dgm:cxn modelId="{2A1E5A17-BC7E-4EC5-9693-498A6022E486}" srcId="{E03A5B98-64E4-4AAB-BCEA-899DF1A4F9E2}" destId="{41D7863E-00E9-4F25-BA78-7D287EBC69C8}" srcOrd="1" destOrd="0" parTransId="{46C84BA4-90B2-4ABC-9C52-592ED1C67B08}" sibTransId="{A1B95B4B-EA08-45C1-A479-F2D3FC991450}"/>
    <dgm:cxn modelId="{34112D68-FB95-4B86-976C-77D235FB7BD5}" srcId="{44A4A16A-7FF9-48C0-A1F8-D6D77EA67C2D}" destId="{958C8DF5-6EFD-4CD4-A687-E899C8393A6D}" srcOrd="0" destOrd="0" parTransId="{6118925B-2914-4865-BF43-1C01748E5A20}" sibTransId="{DEA0F290-3E04-48C9-A097-9E97B5FCAE7B}"/>
    <dgm:cxn modelId="{C92D0AB3-DC2F-47F6-8235-3BFA9AA1265F}" type="presOf" srcId="{958C8DF5-6EFD-4CD4-A687-E899C8393A6D}" destId="{3ED644E0-3B47-46BE-825A-80B0CF29244A}" srcOrd="0" destOrd="0" presId="urn:microsoft.com/office/officeart/2005/8/layout/hierarchy4"/>
    <dgm:cxn modelId="{8A1FD7DC-89AF-43D1-82BD-9B0177531187}" srcId="{0C15974C-5A4C-4502-91FC-B2836497284C}" destId="{44A4A16A-7FF9-48C0-A1F8-D6D77EA67C2D}" srcOrd="0" destOrd="0" parTransId="{14B710B9-D905-4995-B21C-871CF4ACBC8D}" sibTransId="{8513D5C1-92B7-4063-8321-B5E58301E864}"/>
    <dgm:cxn modelId="{DE0E7F79-30F8-4E10-A407-740EF6994343}" type="presOf" srcId="{37C30F2D-25D5-4739-BB00-F432438865EF}" destId="{53A12E6C-0DAC-4312-9337-57E11BADA64B}" srcOrd="0" destOrd="0" presId="urn:microsoft.com/office/officeart/2005/8/layout/hierarchy4"/>
    <dgm:cxn modelId="{5E136254-690B-4AC6-88A3-97B68AF3B386}" srcId="{958C8DF5-6EFD-4CD4-A687-E899C8393A6D}" destId="{A6533149-58D6-4EC4-B6DD-B2784098DA2F}" srcOrd="0" destOrd="0" parTransId="{D6AE247A-280D-47E9-A84F-95EA2EA94146}" sibTransId="{C5257E98-8DC4-4DC9-B33B-FA3E9D7B92EB}"/>
    <dgm:cxn modelId="{CA295545-54F6-4222-B2D9-7DA1A0CA0F57}" type="presOf" srcId="{89E07103-91A7-45BD-B824-5C15CEA5427C}" destId="{C952DA1C-328C-4160-BEA1-D4CE2227EC76}" srcOrd="0" destOrd="0" presId="urn:microsoft.com/office/officeart/2005/8/layout/hierarchy4"/>
    <dgm:cxn modelId="{FE0CDE88-5268-43B4-9F76-874AF7294E2A}" type="presOf" srcId="{8C80FB7F-46A8-4FE8-B78B-9091B624CFB3}" destId="{98027191-4DA2-45EB-BD71-03759B0F811F}" srcOrd="0" destOrd="0" presId="urn:microsoft.com/office/officeart/2005/8/layout/hierarchy4"/>
    <dgm:cxn modelId="{E60B0072-BFED-4D17-AE23-FF3030AA2940}" type="presOf" srcId="{0C15974C-5A4C-4502-91FC-B2836497284C}" destId="{52296E03-805C-439A-B4F4-BE7EAC1FFF87}" srcOrd="0" destOrd="0" presId="urn:microsoft.com/office/officeart/2005/8/layout/hierarchy4"/>
    <dgm:cxn modelId="{D62851D1-7A0D-4E1C-ADE3-71F8FF8A6EFE}" type="presOf" srcId="{55421E18-11BE-433D-AE1A-8D5F6D684430}" destId="{1458C1EB-84BC-4392-83F6-5D1A13419E20}" srcOrd="0" destOrd="0" presId="urn:microsoft.com/office/officeart/2005/8/layout/hierarchy4"/>
    <dgm:cxn modelId="{D2C1B268-94C7-4F63-9EB8-5D8858F63BBE}" type="presParOf" srcId="{52296E03-805C-439A-B4F4-BE7EAC1FFF87}" destId="{87E63861-19AC-4A60-873B-2B642DB4500C}" srcOrd="0" destOrd="0" presId="urn:microsoft.com/office/officeart/2005/8/layout/hierarchy4"/>
    <dgm:cxn modelId="{137851A9-F871-47B6-9442-E9E576573D41}" type="presParOf" srcId="{87E63861-19AC-4A60-873B-2B642DB4500C}" destId="{F4420792-0A23-4FFD-B714-093F8498415A}" srcOrd="0" destOrd="0" presId="urn:microsoft.com/office/officeart/2005/8/layout/hierarchy4"/>
    <dgm:cxn modelId="{971C8103-3E7D-4F6D-A454-FB9E357752E9}" type="presParOf" srcId="{87E63861-19AC-4A60-873B-2B642DB4500C}" destId="{CE6B7D7A-69B2-490B-939A-BE036D38EB0C}" srcOrd="1" destOrd="0" presId="urn:microsoft.com/office/officeart/2005/8/layout/hierarchy4"/>
    <dgm:cxn modelId="{798E965E-DFC2-470D-8C5C-E8C951B47752}" type="presParOf" srcId="{87E63861-19AC-4A60-873B-2B642DB4500C}" destId="{3E386866-2193-4665-AA67-82352BEBE91C}" srcOrd="2" destOrd="0" presId="urn:microsoft.com/office/officeart/2005/8/layout/hierarchy4"/>
    <dgm:cxn modelId="{A1B71EE8-BD99-45F0-BE34-6356DAACBCEA}" type="presParOf" srcId="{3E386866-2193-4665-AA67-82352BEBE91C}" destId="{56541025-DFC8-46DB-B2BA-0972D808FB71}" srcOrd="0" destOrd="0" presId="urn:microsoft.com/office/officeart/2005/8/layout/hierarchy4"/>
    <dgm:cxn modelId="{AA47585D-137B-4911-B5E4-8AFEC0748715}" type="presParOf" srcId="{56541025-DFC8-46DB-B2BA-0972D808FB71}" destId="{3ED644E0-3B47-46BE-825A-80B0CF29244A}" srcOrd="0" destOrd="0" presId="urn:microsoft.com/office/officeart/2005/8/layout/hierarchy4"/>
    <dgm:cxn modelId="{332F3607-CAF9-4F9B-8A83-D11344F552EF}" type="presParOf" srcId="{56541025-DFC8-46DB-B2BA-0972D808FB71}" destId="{F1AD1166-CDB5-4268-A447-9BF07A245CA2}" srcOrd="1" destOrd="0" presId="urn:microsoft.com/office/officeart/2005/8/layout/hierarchy4"/>
    <dgm:cxn modelId="{9F78C402-FF81-45CC-A387-BED066316EA6}" type="presParOf" srcId="{56541025-DFC8-46DB-B2BA-0972D808FB71}" destId="{01334786-7DE4-458E-987E-B350F7835F61}" srcOrd="2" destOrd="0" presId="urn:microsoft.com/office/officeart/2005/8/layout/hierarchy4"/>
    <dgm:cxn modelId="{6D281EA1-BD82-46C7-9FD9-212CDAD7E925}" type="presParOf" srcId="{01334786-7DE4-458E-987E-B350F7835F61}" destId="{5C828323-F948-412D-B246-E2C78879EB88}" srcOrd="0" destOrd="0" presId="urn:microsoft.com/office/officeart/2005/8/layout/hierarchy4"/>
    <dgm:cxn modelId="{7D9FCCC2-2CA5-4ECC-9DA1-A1226F5FA467}" type="presParOf" srcId="{5C828323-F948-412D-B246-E2C78879EB88}" destId="{752BC886-BF18-40FF-A4F3-AAE4C4DB0AB0}" srcOrd="0" destOrd="0" presId="urn:microsoft.com/office/officeart/2005/8/layout/hierarchy4"/>
    <dgm:cxn modelId="{8FDCDAE1-15A2-42F6-BC0E-3103044B55BC}" type="presParOf" srcId="{5C828323-F948-412D-B246-E2C78879EB88}" destId="{392EBE4C-2F3B-412E-9C5D-6B93731B8265}" srcOrd="1" destOrd="0" presId="urn:microsoft.com/office/officeart/2005/8/layout/hierarchy4"/>
    <dgm:cxn modelId="{413164C4-8411-4144-BCDF-3540F1AFAF6F}" type="presParOf" srcId="{01334786-7DE4-458E-987E-B350F7835F61}" destId="{24066958-172D-4DBA-8772-40C3DD73426B}" srcOrd="1" destOrd="0" presId="urn:microsoft.com/office/officeart/2005/8/layout/hierarchy4"/>
    <dgm:cxn modelId="{B423F189-E7C4-4242-B7D5-BC75B0869229}" type="presParOf" srcId="{01334786-7DE4-458E-987E-B350F7835F61}" destId="{2F7D0F71-6879-497E-AE7F-734B2F7346A4}" srcOrd="2" destOrd="0" presId="urn:microsoft.com/office/officeart/2005/8/layout/hierarchy4"/>
    <dgm:cxn modelId="{A4672479-A819-4172-987E-277816573EFC}" type="presParOf" srcId="{2F7D0F71-6879-497E-AE7F-734B2F7346A4}" destId="{CDA37D18-2A05-427A-8BEB-8626606EB76A}" srcOrd="0" destOrd="0" presId="urn:microsoft.com/office/officeart/2005/8/layout/hierarchy4"/>
    <dgm:cxn modelId="{512563B4-68AF-429C-AB40-83D7426DAE2D}" type="presParOf" srcId="{2F7D0F71-6879-497E-AE7F-734B2F7346A4}" destId="{406550B9-4698-4D6C-97CD-27EB8BF006E1}" srcOrd="1" destOrd="0" presId="urn:microsoft.com/office/officeart/2005/8/layout/hierarchy4"/>
    <dgm:cxn modelId="{2C10DDE5-C4C8-4530-BBE4-4474AC9D3FC1}" type="presParOf" srcId="{2F7D0F71-6879-497E-AE7F-734B2F7346A4}" destId="{93F6721B-81C4-4673-AFCC-5EFB3CD927D9}" srcOrd="2" destOrd="0" presId="urn:microsoft.com/office/officeart/2005/8/layout/hierarchy4"/>
    <dgm:cxn modelId="{CE337031-60A8-4209-9A3B-6968F0E5187F}" type="presParOf" srcId="{93F6721B-81C4-4673-AFCC-5EFB3CD927D9}" destId="{A36BD0C7-A56B-4651-9CA5-71F7F5C3A078}" srcOrd="0" destOrd="0" presId="urn:microsoft.com/office/officeart/2005/8/layout/hierarchy4"/>
    <dgm:cxn modelId="{CE247AE3-E63B-44B0-87F7-6900141F3DEB}" type="presParOf" srcId="{A36BD0C7-A56B-4651-9CA5-71F7F5C3A078}" destId="{B10CBAA1-841E-49FB-A89C-B3083310D6E7}" srcOrd="0" destOrd="0" presId="urn:microsoft.com/office/officeart/2005/8/layout/hierarchy4"/>
    <dgm:cxn modelId="{F42FBA0E-0A18-44B5-9067-A3D958E6733D}" type="presParOf" srcId="{A36BD0C7-A56B-4651-9CA5-71F7F5C3A078}" destId="{ECB98251-7261-47DE-B5CF-538D93411032}" srcOrd="1" destOrd="0" presId="urn:microsoft.com/office/officeart/2005/8/layout/hierarchy4"/>
    <dgm:cxn modelId="{7908937C-0D76-48AC-838B-A2A6B39EAE8C}" type="presParOf" srcId="{93F6721B-81C4-4673-AFCC-5EFB3CD927D9}" destId="{BA3F737D-EA82-43A0-BB6C-1E0BEE37DD44}" srcOrd="1" destOrd="0" presId="urn:microsoft.com/office/officeart/2005/8/layout/hierarchy4"/>
    <dgm:cxn modelId="{BED6A853-347F-41A4-8350-D32CC3F5EBA4}" type="presParOf" srcId="{93F6721B-81C4-4673-AFCC-5EFB3CD927D9}" destId="{29B1993E-072D-4795-A85B-5F7EE78F0EE7}" srcOrd="2" destOrd="0" presId="urn:microsoft.com/office/officeart/2005/8/layout/hierarchy4"/>
    <dgm:cxn modelId="{F7ED38E0-8964-4686-A77D-DA37D55D2070}" type="presParOf" srcId="{29B1993E-072D-4795-A85B-5F7EE78F0EE7}" destId="{2949F9D1-C997-4466-841C-42F1C8F1F446}" srcOrd="0" destOrd="0" presId="urn:microsoft.com/office/officeart/2005/8/layout/hierarchy4"/>
    <dgm:cxn modelId="{98020C90-72CC-402C-9BF1-CBB91E8975FA}" type="presParOf" srcId="{29B1993E-072D-4795-A85B-5F7EE78F0EE7}" destId="{510FBE7C-BF75-435C-9F5F-7B925F504C5B}" srcOrd="1" destOrd="0" presId="urn:microsoft.com/office/officeart/2005/8/layout/hierarchy4"/>
    <dgm:cxn modelId="{589B0014-F66F-4C86-8F31-304F1129B7CB}" type="presParOf" srcId="{3E386866-2193-4665-AA67-82352BEBE91C}" destId="{36AD4C6F-F320-4EB0-A469-9E526C162F59}" srcOrd="1" destOrd="0" presId="urn:microsoft.com/office/officeart/2005/8/layout/hierarchy4"/>
    <dgm:cxn modelId="{79CA8743-8B91-402B-9626-0BEB050E5D4D}" type="presParOf" srcId="{3E386866-2193-4665-AA67-82352BEBE91C}" destId="{53A62ACC-895E-4F3B-89CC-F8BDC780137B}" srcOrd="2" destOrd="0" presId="urn:microsoft.com/office/officeart/2005/8/layout/hierarchy4"/>
    <dgm:cxn modelId="{2845CD72-1D1A-474C-9B87-4DBC323FD602}" type="presParOf" srcId="{53A62ACC-895E-4F3B-89CC-F8BDC780137B}" destId="{1458C1EB-84BC-4392-83F6-5D1A13419E20}" srcOrd="0" destOrd="0" presId="urn:microsoft.com/office/officeart/2005/8/layout/hierarchy4"/>
    <dgm:cxn modelId="{2EB7BD26-EE8D-4884-8037-CF68BC65A66E}" type="presParOf" srcId="{53A62ACC-895E-4F3B-89CC-F8BDC780137B}" destId="{055CEA28-A347-4AAD-8C3B-60A7231483A3}" srcOrd="1" destOrd="0" presId="urn:microsoft.com/office/officeart/2005/8/layout/hierarchy4"/>
    <dgm:cxn modelId="{17463B2B-749B-4675-8532-D0F84D481707}" type="presParOf" srcId="{53A62ACC-895E-4F3B-89CC-F8BDC780137B}" destId="{0B1CC9D2-5B3A-4812-A8FF-1D5B2F84EFBA}" srcOrd="2" destOrd="0" presId="urn:microsoft.com/office/officeart/2005/8/layout/hierarchy4"/>
    <dgm:cxn modelId="{B91A9369-C941-4BDE-86E9-519D5A190553}" type="presParOf" srcId="{0B1CC9D2-5B3A-4812-A8FF-1D5B2F84EFBA}" destId="{D13D0E7A-EC4A-4017-993C-70A1C464C721}" srcOrd="0" destOrd="0" presId="urn:microsoft.com/office/officeart/2005/8/layout/hierarchy4"/>
    <dgm:cxn modelId="{16116D1C-8C01-4228-8222-B1104F3C6DEE}" type="presParOf" srcId="{D13D0E7A-EC4A-4017-993C-70A1C464C721}" destId="{C952DA1C-328C-4160-BEA1-D4CE2227EC76}" srcOrd="0" destOrd="0" presId="urn:microsoft.com/office/officeart/2005/8/layout/hierarchy4"/>
    <dgm:cxn modelId="{4650E551-76C8-401A-B56B-5792C01E2F8B}" type="presParOf" srcId="{D13D0E7A-EC4A-4017-993C-70A1C464C721}" destId="{748B3A55-0CF7-4281-84DB-100E13D7896D}" srcOrd="1" destOrd="0" presId="urn:microsoft.com/office/officeart/2005/8/layout/hierarchy4"/>
    <dgm:cxn modelId="{9200AD9E-C921-42EE-AFE7-6031C2E4695F}" type="presParOf" srcId="{0B1CC9D2-5B3A-4812-A8FF-1D5B2F84EFBA}" destId="{883BB326-1CD9-4721-97C6-A28B2A6A643C}" srcOrd="1" destOrd="0" presId="urn:microsoft.com/office/officeart/2005/8/layout/hierarchy4"/>
    <dgm:cxn modelId="{1D99F13C-2EA5-4370-92AF-DCD97760A5EB}" type="presParOf" srcId="{0B1CC9D2-5B3A-4812-A8FF-1D5B2F84EFBA}" destId="{846DF8B4-8A5D-433C-ACA1-901C10F5BD7F}" srcOrd="2" destOrd="0" presId="urn:microsoft.com/office/officeart/2005/8/layout/hierarchy4"/>
    <dgm:cxn modelId="{A66AA382-55A2-4B8A-BA1A-34C1E3358B89}" type="presParOf" srcId="{846DF8B4-8A5D-433C-ACA1-901C10F5BD7F}" destId="{98027191-4DA2-45EB-BD71-03759B0F811F}" srcOrd="0" destOrd="0" presId="urn:microsoft.com/office/officeart/2005/8/layout/hierarchy4"/>
    <dgm:cxn modelId="{6C14E05E-BCF9-43D9-8F65-BD283F1A2564}" type="presParOf" srcId="{846DF8B4-8A5D-433C-ACA1-901C10F5BD7F}" destId="{3AC03177-4B9B-4EFB-8C55-8141B8F3DC61}" srcOrd="1" destOrd="0" presId="urn:microsoft.com/office/officeart/2005/8/layout/hierarchy4"/>
    <dgm:cxn modelId="{9AC9F8D1-306F-4F69-ACCD-6ECAC3717F38}" type="presParOf" srcId="{0B1CC9D2-5B3A-4812-A8FF-1D5B2F84EFBA}" destId="{3F5A6FAA-961B-4255-81CC-C21AB4CA5108}" srcOrd="3" destOrd="0" presId="urn:microsoft.com/office/officeart/2005/8/layout/hierarchy4"/>
    <dgm:cxn modelId="{56780FE4-05E8-4F63-AB9A-4E087C5B226A}" type="presParOf" srcId="{0B1CC9D2-5B3A-4812-A8FF-1D5B2F84EFBA}" destId="{098261E7-4591-445E-95A6-07DEA278B2A4}" srcOrd="4" destOrd="0" presId="urn:microsoft.com/office/officeart/2005/8/layout/hierarchy4"/>
    <dgm:cxn modelId="{C182032C-A6C4-4C81-9566-10E26D271C0C}" type="presParOf" srcId="{098261E7-4591-445E-95A6-07DEA278B2A4}" destId="{53A12E6C-0DAC-4312-9337-57E11BADA64B}" srcOrd="0" destOrd="0" presId="urn:microsoft.com/office/officeart/2005/8/layout/hierarchy4"/>
    <dgm:cxn modelId="{ACCBCABD-5BB3-475F-BA2F-8D446BFDB91E}" type="presParOf" srcId="{098261E7-4591-445E-95A6-07DEA278B2A4}" destId="{9AFB9362-4EBF-4A80-AED3-F6A1223BE16C}"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36FF01-43D2-4826-975F-1BB9D5E0FE9C}" type="doc">
      <dgm:prSet loTypeId="urn:microsoft.com/office/officeart/2005/8/layout/hierarchy2" loCatId="hierarchy" qsTypeId="urn:microsoft.com/office/officeart/2005/8/quickstyle/3d1" qsCatId="3D" csTypeId="urn:microsoft.com/office/officeart/2005/8/colors/colorful2" csCatId="colorful" phldr="1"/>
      <dgm:spPr/>
      <dgm:t>
        <a:bodyPr/>
        <a:lstStyle/>
        <a:p>
          <a:endParaRPr lang="en-US"/>
        </a:p>
      </dgm:t>
    </dgm:pt>
    <dgm:pt modelId="{7CB195F4-7DA2-44FD-934C-90EB61BB2801}">
      <dgm:prSet phldrT="[Text]"/>
      <dgm:spPr>
        <a:xfrm>
          <a:off x="1926" y="2046684"/>
          <a:ext cx="1566862" cy="783431"/>
        </a:xfrm>
        <a:prstGeom prst="roundRect">
          <a:avLst>
            <a:gd name="adj" fmla="val 10000"/>
          </a:avLst>
        </a:prstGeom>
        <a:gradFill rotWithShape="0">
          <a:gsLst>
            <a:gs pos="0">
              <a:srgbClr val="F07F09">
                <a:hueOff val="0"/>
                <a:satOff val="0"/>
                <a:lumOff val="0"/>
                <a:alphaOff val="0"/>
                <a:shade val="45000"/>
                <a:satMod val="155000"/>
              </a:srgbClr>
            </a:gs>
            <a:gs pos="60000">
              <a:srgbClr val="F07F09">
                <a:hueOff val="0"/>
                <a:satOff val="0"/>
                <a:lumOff val="0"/>
                <a:alphaOff val="0"/>
                <a:shade val="95000"/>
                <a:satMod val="150000"/>
              </a:srgbClr>
            </a:gs>
            <a:gs pos="100000">
              <a:srgbClr val="F07F09">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gm:spPr>
      <dgm:t>
        <a:bodyPr/>
        <a:lstStyle/>
        <a:p>
          <a:r>
            <a:rPr lang="en-US" dirty="0" smtClean="0">
              <a:solidFill>
                <a:sysClr val="window" lastClr="FFFFFF"/>
              </a:solidFill>
              <a:latin typeface="Verdana"/>
              <a:ea typeface="+mn-ea"/>
              <a:cs typeface="+mn-cs"/>
            </a:rPr>
            <a:t>Leukocytes</a:t>
          </a:r>
          <a:endParaRPr lang="en-US" dirty="0">
            <a:solidFill>
              <a:sysClr val="window" lastClr="FFFFFF"/>
            </a:solidFill>
            <a:latin typeface="Verdana"/>
            <a:ea typeface="+mn-ea"/>
            <a:cs typeface="+mn-cs"/>
          </a:endParaRPr>
        </a:p>
      </dgm:t>
    </dgm:pt>
    <dgm:pt modelId="{4CDD2C92-AEE7-4979-A4AA-303D1E63249C}" type="parTrans" cxnId="{2E30E88F-79DF-4739-A0AE-B04837E3EDB0}">
      <dgm:prSet/>
      <dgm:spPr/>
      <dgm:t>
        <a:bodyPr/>
        <a:lstStyle/>
        <a:p>
          <a:endParaRPr lang="en-US"/>
        </a:p>
      </dgm:t>
    </dgm:pt>
    <dgm:pt modelId="{A985D1F6-AC6F-41A0-8E18-B06D17277452}" type="sibTrans" cxnId="{2E30E88F-79DF-4739-A0AE-B04837E3EDB0}">
      <dgm:prSet/>
      <dgm:spPr/>
      <dgm:t>
        <a:bodyPr/>
        <a:lstStyle/>
        <a:p>
          <a:endParaRPr lang="en-US"/>
        </a:p>
      </dgm:t>
    </dgm:pt>
    <dgm:pt modelId="{35B9CCA2-EF71-420F-AC32-F31350626F34}">
      <dgm:prSet phldrT="[Text]"/>
      <dgm:spPr>
        <a:xfrm>
          <a:off x="2195533" y="920501"/>
          <a:ext cx="1566862" cy="783431"/>
        </a:xfrm>
        <a:prstGeom prst="roundRect">
          <a:avLst>
            <a:gd name="adj" fmla="val 10000"/>
          </a:avLst>
        </a:prstGeom>
        <a:gradFill rotWithShape="0">
          <a:gsLst>
            <a:gs pos="0">
              <a:srgbClr val="1B587C">
                <a:hueOff val="0"/>
                <a:satOff val="0"/>
                <a:lumOff val="0"/>
                <a:alphaOff val="0"/>
                <a:shade val="45000"/>
                <a:satMod val="155000"/>
              </a:srgbClr>
            </a:gs>
            <a:gs pos="60000">
              <a:srgbClr val="1B587C">
                <a:hueOff val="0"/>
                <a:satOff val="0"/>
                <a:lumOff val="0"/>
                <a:alphaOff val="0"/>
                <a:shade val="95000"/>
                <a:satMod val="150000"/>
              </a:srgbClr>
            </a:gs>
            <a:gs pos="100000">
              <a:srgbClr val="1B587C">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gm:spPr>
      <dgm:t>
        <a:bodyPr/>
        <a:lstStyle/>
        <a:p>
          <a:r>
            <a:rPr lang="en-US" dirty="0" smtClean="0">
              <a:solidFill>
                <a:sysClr val="window" lastClr="FFFFFF"/>
              </a:solidFill>
              <a:latin typeface="Verdana"/>
              <a:ea typeface="+mn-ea"/>
              <a:cs typeface="+mn-cs"/>
            </a:rPr>
            <a:t>Granulocytes</a:t>
          </a:r>
          <a:endParaRPr lang="en-US" dirty="0">
            <a:solidFill>
              <a:sysClr val="window" lastClr="FFFFFF"/>
            </a:solidFill>
            <a:latin typeface="Verdana"/>
            <a:ea typeface="+mn-ea"/>
            <a:cs typeface="+mn-cs"/>
          </a:endParaRPr>
        </a:p>
      </dgm:t>
    </dgm:pt>
    <dgm:pt modelId="{F1ED565B-7661-4309-99AA-4F4B84616880}" type="parTrans" cxnId="{56C549D1-66F3-4265-A277-7DAEE4C5A3D7}">
      <dgm:prSet/>
      <dgm:spPr>
        <a:xfrm rot="17945813">
          <a:off x="1237743" y="1860850"/>
          <a:ext cx="1288835" cy="28916"/>
        </a:xfrm>
        <a:custGeom>
          <a:avLst/>
          <a:gdLst/>
          <a:ahLst/>
          <a:cxnLst/>
          <a:rect l="0" t="0" r="0" b="0"/>
          <a:pathLst>
            <a:path>
              <a:moveTo>
                <a:pt x="0" y="14458"/>
              </a:moveTo>
              <a:lnTo>
                <a:pt x="1288835" y="14458"/>
              </a:lnTo>
            </a:path>
          </a:pathLst>
        </a:custGeom>
        <a:noFill/>
        <a:ln w="42500" cap="flat" cmpd="sng" algn="ctr">
          <a:solidFill>
            <a:srgbClr val="1B587C">
              <a:hueOff val="0"/>
              <a:satOff val="0"/>
              <a:lumOff val="0"/>
              <a:alphaOff val="0"/>
            </a:srgbClr>
          </a:solidFill>
          <a:prstDash val="solid"/>
        </a:ln>
        <a:effectLst/>
        <a:scene3d>
          <a:camera prst="orthographicFront"/>
          <a:lightRig rig="flat" dir="t"/>
        </a:scene3d>
        <a:sp3d prstMaterial="matte"/>
      </dgm:spPr>
      <dgm:t>
        <a:bodyPr/>
        <a:lstStyle/>
        <a:p>
          <a:endParaRPr lang="en-US">
            <a:solidFill>
              <a:sysClr val="windowText" lastClr="000000">
                <a:hueOff val="0"/>
                <a:satOff val="0"/>
                <a:lumOff val="0"/>
                <a:alphaOff val="0"/>
              </a:sysClr>
            </a:solidFill>
            <a:latin typeface="Verdana"/>
            <a:ea typeface="+mn-ea"/>
            <a:cs typeface="+mn-cs"/>
          </a:endParaRPr>
        </a:p>
      </dgm:t>
    </dgm:pt>
    <dgm:pt modelId="{F12F56D1-318F-433B-B4CA-EC3E83572FE7}" type="sibTrans" cxnId="{56C549D1-66F3-4265-A277-7DAEE4C5A3D7}">
      <dgm:prSet/>
      <dgm:spPr/>
      <dgm:t>
        <a:bodyPr/>
        <a:lstStyle/>
        <a:p>
          <a:endParaRPr lang="en-US"/>
        </a:p>
      </dgm:t>
    </dgm:pt>
    <dgm:pt modelId="{2D7F913F-4DBC-496B-BB58-5373C0301BA4}">
      <dgm:prSet phldrT="[Text]"/>
      <dgm:spPr>
        <a:xfrm>
          <a:off x="4389141" y="19556"/>
          <a:ext cx="1566862" cy="783431"/>
        </a:xfrm>
        <a:prstGeom prst="roundRect">
          <a:avLst>
            <a:gd name="adj" fmla="val 10000"/>
          </a:avLst>
        </a:prstGeom>
        <a:gradFill rotWithShape="0">
          <a:gsLst>
            <a:gs pos="0">
              <a:srgbClr val="4E8542">
                <a:hueOff val="0"/>
                <a:satOff val="0"/>
                <a:lumOff val="0"/>
                <a:alphaOff val="0"/>
                <a:shade val="45000"/>
                <a:satMod val="155000"/>
              </a:srgbClr>
            </a:gs>
            <a:gs pos="60000">
              <a:srgbClr val="4E8542">
                <a:hueOff val="0"/>
                <a:satOff val="0"/>
                <a:lumOff val="0"/>
                <a:alphaOff val="0"/>
                <a:shade val="95000"/>
                <a:satMod val="150000"/>
              </a:srgbClr>
            </a:gs>
            <a:gs pos="100000">
              <a:srgbClr val="4E8542">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gm:spPr>
      <dgm:t>
        <a:bodyPr/>
        <a:lstStyle/>
        <a:p>
          <a:r>
            <a:rPr lang="en-US" dirty="0" err="1" smtClean="0">
              <a:solidFill>
                <a:sysClr val="window" lastClr="FFFFFF"/>
              </a:solidFill>
              <a:latin typeface="Verdana"/>
              <a:ea typeface="+mn-ea"/>
              <a:cs typeface="+mn-cs"/>
            </a:rPr>
            <a:t>Neutrophils</a:t>
          </a:r>
          <a:endParaRPr lang="en-US" dirty="0">
            <a:solidFill>
              <a:sysClr val="window" lastClr="FFFFFF"/>
            </a:solidFill>
            <a:latin typeface="Verdana"/>
            <a:ea typeface="+mn-ea"/>
            <a:cs typeface="+mn-cs"/>
          </a:endParaRPr>
        </a:p>
      </dgm:t>
    </dgm:pt>
    <dgm:pt modelId="{9621214B-8B6C-40E9-B537-B575CCC2320F}" type="parTrans" cxnId="{F3F0B2D9-B0D3-43E4-8E70-3C01C050D8AF}">
      <dgm:prSet/>
      <dgm:spPr>
        <a:xfrm rot="18289469">
          <a:off x="3527017" y="847286"/>
          <a:ext cx="1097503" cy="28916"/>
        </a:xfrm>
        <a:custGeom>
          <a:avLst/>
          <a:gdLst/>
          <a:ahLst/>
          <a:cxnLst/>
          <a:rect l="0" t="0" r="0" b="0"/>
          <a:pathLst>
            <a:path>
              <a:moveTo>
                <a:pt x="0" y="14458"/>
              </a:moveTo>
              <a:lnTo>
                <a:pt x="1097503" y="14458"/>
              </a:lnTo>
            </a:path>
          </a:pathLst>
        </a:custGeom>
        <a:noFill/>
        <a:ln w="42500" cap="flat" cmpd="sng" algn="ctr">
          <a:solidFill>
            <a:srgbClr val="4E8542">
              <a:hueOff val="0"/>
              <a:satOff val="0"/>
              <a:lumOff val="0"/>
              <a:alphaOff val="0"/>
            </a:srgbClr>
          </a:solidFill>
          <a:prstDash val="solid"/>
        </a:ln>
        <a:effectLst/>
        <a:scene3d>
          <a:camera prst="orthographicFront"/>
          <a:lightRig rig="flat" dir="t"/>
        </a:scene3d>
        <a:sp3d prstMaterial="matte"/>
      </dgm:spPr>
      <dgm:t>
        <a:bodyPr/>
        <a:lstStyle/>
        <a:p>
          <a:endParaRPr lang="en-US">
            <a:solidFill>
              <a:sysClr val="windowText" lastClr="000000">
                <a:hueOff val="0"/>
                <a:satOff val="0"/>
                <a:lumOff val="0"/>
                <a:alphaOff val="0"/>
              </a:sysClr>
            </a:solidFill>
            <a:latin typeface="Verdana"/>
            <a:ea typeface="+mn-ea"/>
            <a:cs typeface="+mn-cs"/>
          </a:endParaRPr>
        </a:p>
      </dgm:t>
    </dgm:pt>
    <dgm:pt modelId="{D0CDA058-8943-487D-BA4B-FB2DFB6357E2}" type="sibTrans" cxnId="{F3F0B2D9-B0D3-43E4-8E70-3C01C050D8AF}">
      <dgm:prSet/>
      <dgm:spPr/>
      <dgm:t>
        <a:bodyPr/>
        <a:lstStyle/>
        <a:p>
          <a:endParaRPr lang="en-US"/>
        </a:p>
      </dgm:t>
    </dgm:pt>
    <dgm:pt modelId="{E7B342B0-CFDA-4177-905B-DE6FA1C4E8FF}">
      <dgm:prSet phldrT="[Text]"/>
      <dgm:spPr>
        <a:xfrm>
          <a:off x="4389141" y="920501"/>
          <a:ext cx="1566862" cy="783431"/>
        </a:xfrm>
        <a:prstGeom prst="roundRect">
          <a:avLst>
            <a:gd name="adj" fmla="val 10000"/>
          </a:avLst>
        </a:prstGeom>
        <a:gradFill rotWithShape="0">
          <a:gsLst>
            <a:gs pos="0">
              <a:srgbClr val="4E8542">
                <a:hueOff val="0"/>
                <a:satOff val="0"/>
                <a:lumOff val="0"/>
                <a:alphaOff val="0"/>
                <a:shade val="45000"/>
                <a:satMod val="155000"/>
              </a:srgbClr>
            </a:gs>
            <a:gs pos="60000">
              <a:srgbClr val="4E8542">
                <a:hueOff val="0"/>
                <a:satOff val="0"/>
                <a:lumOff val="0"/>
                <a:alphaOff val="0"/>
                <a:shade val="95000"/>
                <a:satMod val="150000"/>
              </a:srgbClr>
            </a:gs>
            <a:gs pos="100000">
              <a:srgbClr val="4E8542">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gm:spPr>
      <dgm:t>
        <a:bodyPr/>
        <a:lstStyle/>
        <a:p>
          <a:r>
            <a:rPr lang="en-US" dirty="0" err="1" smtClean="0">
              <a:solidFill>
                <a:sysClr val="window" lastClr="FFFFFF"/>
              </a:solidFill>
              <a:latin typeface="Verdana"/>
              <a:ea typeface="+mn-ea"/>
              <a:cs typeface="+mn-cs"/>
            </a:rPr>
            <a:t>Eosinophils</a:t>
          </a:r>
          <a:r>
            <a:rPr lang="en-US" dirty="0" smtClean="0">
              <a:solidFill>
                <a:sysClr val="window" lastClr="FFFFFF"/>
              </a:solidFill>
              <a:latin typeface="Verdana"/>
              <a:ea typeface="+mn-ea"/>
              <a:cs typeface="+mn-cs"/>
            </a:rPr>
            <a:t> / </a:t>
          </a:r>
          <a:r>
            <a:rPr lang="en-US" dirty="0" err="1" smtClean="0">
              <a:solidFill>
                <a:sysClr val="window" lastClr="FFFFFF"/>
              </a:solidFill>
              <a:latin typeface="Verdana"/>
              <a:ea typeface="+mn-ea"/>
              <a:cs typeface="+mn-cs"/>
            </a:rPr>
            <a:t>Acidophils</a:t>
          </a:r>
          <a:endParaRPr lang="en-US" dirty="0">
            <a:solidFill>
              <a:sysClr val="window" lastClr="FFFFFF"/>
            </a:solidFill>
            <a:latin typeface="Verdana"/>
            <a:ea typeface="+mn-ea"/>
            <a:cs typeface="+mn-cs"/>
          </a:endParaRPr>
        </a:p>
      </dgm:t>
    </dgm:pt>
    <dgm:pt modelId="{F3B01042-F95C-4F0F-8570-F3BF0EC47CED}" type="parTrans" cxnId="{CACC28EE-FF85-40A8-BB0B-FF41F4E4FE24}">
      <dgm:prSet/>
      <dgm:spPr>
        <a:xfrm>
          <a:off x="3762396" y="1297759"/>
          <a:ext cx="626744" cy="28916"/>
        </a:xfrm>
        <a:custGeom>
          <a:avLst/>
          <a:gdLst/>
          <a:ahLst/>
          <a:cxnLst/>
          <a:rect l="0" t="0" r="0" b="0"/>
          <a:pathLst>
            <a:path>
              <a:moveTo>
                <a:pt x="0" y="14458"/>
              </a:moveTo>
              <a:lnTo>
                <a:pt x="626744" y="14458"/>
              </a:lnTo>
            </a:path>
          </a:pathLst>
        </a:custGeom>
        <a:noFill/>
        <a:ln w="42500" cap="flat" cmpd="sng" algn="ctr">
          <a:solidFill>
            <a:srgbClr val="4E8542">
              <a:hueOff val="0"/>
              <a:satOff val="0"/>
              <a:lumOff val="0"/>
              <a:alphaOff val="0"/>
            </a:srgbClr>
          </a:solidFill>
          <a:prstDash val="solid"/>
        </a:ln>
        <a:effectLst/>
        <a:scene3d>
          <a:camera prst="orthographicFront"/>
          <a:lightRig rig="flat" dir="t"/>
        </a:scene3d>
        <a:sp3d prstMaterial="matte"/>
      </dgm:spPr>
      <dgm:t>
        <a:bodyPr/>
        <a:lstStyle/>
        <a:p>
          <a:endParaRPr lang="en-US">
            <a:solidFill>
              <a:sysClr val="windowText" lastClr="000000">
                <a:hueOff val="0"/>
                <a:satOff val="0"/>
                <a:lumOff val="0"/>
                <a:alphaOff val="0"/>
              </a:sysClr>
            </a:solidFill>
            <a:latin typeface="Verdana"/>
            <a:ea typeface="+mn-ea"/>
            <a:cs typeface="+mn-cs"/>
          </a:endParaRPr>
        </a:p>
      </dgm:t>
    </dgm:pt>
    <dgm:pt modelId="{E57EB2A7-0AC1-4D43-9A38-6C50C278E0BA}" type="sibTrans" cxnId="{CACC28EE-FF85-40A8-BB0B-FF41F4E4FE24}">
      <dgm:prSet/>
      <dgm:spPr/>
      <dgm:t>
        <a:bodyPr/>
        <a:lstStyle/>
        <a:p>
          <a:endParaRPr lang="en-US"/>
        </a:p>
      </dgm:t>
    </dgm:pt>
    <dgm:pt modelId="{01ADE728-F88E-47FA-9905-1A904690652C}">
      <dgm:prSet phldrT="[Text]"/>
      <dgm:spPr>
        <a:xfrm>
          <a:off x="2195533" y="3172866"/>
          <a:ext cx="1566862" cy="783431"/>
        </a:xfrm>
        <a:prstGeom prst="roundRect">
          <a:avLst>
            <a:gd name="adj" fmla="val 10000"/>
          </a:avLst>
        </a:prstGeom>
        <a:gradFill rotWithShape="0">
          <a:gsLst>
            <a:gs pos="0">
              <a:srgbClr val="1B587C">
                <a:hueOff val="0"/>
                <a:satOff val="0"/>
                <a:lumOff val="0"/>
                <a:alphaOff val="0"/>
                <a:shade val="45000"/>
                <a:satMod val="155000"/>
              </a:srgbClr>
            </a:gs>
            <a:gs pos="60000">
              <a:srgbClr val="1B587C">
                <a:hueOff val="0"/>
                <a:satOff val="0"/>
                <a:lumOff val="0"/>
                <a:alphaOff val="0"/>
                <a:shade val="95000"/>
                <a:satMod val="150000"/>
              </a:srgbClr>
            </a:gs>
            <a:gs pos="100000">
              <a:srgbClr val="1B587C">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gm:spPr>
      <dgm:t>
        <a:bodyPr/>
        <a:lstStyle/>
        <a:p>
          <a:r>
            <a:rPr lang="en-US" dirty="0" err="1" smtClean="0">
              <a:solidFill>
                <a:sysClr val="window" lastClr="FFFFFF"/>
              </a:solidFill>
              <a:latin typeface="Verdana"/>
              <a:ea typeface="+mn-ea"/>
              <a:cs typeface="+mn-cs"/>
            </a:rPr>
            <a:t>Agranulocytes</a:t>
          </a:r>
          <a:endParaRPr lang="en-US" dirty="0">
            <a:solidFill>
              <a:sysClr val="window" lastClr="FFFFFF"/>
            </a:solidFill>
            <a:latin typeface="Verdana"/>
            <a:ea typeface="+mn-ea"/>
            <a:cs typeface="+mn-cs"/>
          </a:endParaRPr>
        </a:p>
      </dgm:t>
    </dgm:pt>
    <dgm:pt modelId="{889C60B5-A61A-4BFB-9C3C-913E6AA47206}" type="parTrans" cxnId="{AD7E22D7-2858-4142-8E23-CB87951D148C}">
      <dgm:prSet/>
      <dgm:spPr>
        <a:xfrm rot="3654187">
          <a:off x="1237743" y="2987033"/>
          <a:ext cx="1288835" cy="28916"/>
        </a:xfrm>
        <a:custGeom>
          <a:avLst/>
          <a:gdLst/>
          <a:ahLst/>
          <a:cxnLst/>
          <a:rect l="0" t="0" r="0" b="0"/>
          <a:pathLst>
            <a:path>
              <a:moveTo>
                <a:pt x="0" y="14458"/>
              </a:moveTo>
              <a:lnTo>
                <a:pt x="1288835" y="14458"/>
              </a:lnTo>
            </a:path>
          </a:pathLst>
        </a:custGeom>
        <a:noFill/>
        <a:ln w="42500" cap="flat" cmpd="sng" algn="ctr">
          <a:solidFill>
            <a:srgbClr val="1B587C">
              <a:hueOff val="0"/>
              <a:satOff val="0"/>
              <a:lumOff val="0"/>
              <a:alphaOff val="0"/>
            </a:srgbClr>
          </a:solidFill>
          <a:prstDash val="solid"/>
        </a:ln>
        <a:effectLst/>
        <a:scene3d>
          <a:camera prst="orthographicFront"/>
          <a:lightRig rig="flat" dir="t"/>
        </a:scene3d>
        <a:sp3d prstMaterial="matte"/>
      </dgm:spPr>
      <dgm:t>
        <a:bodyPr/>
        <a:lstStyle/>
        <a:p>
          <a:endParaRPr lang="en-US">
            <a:solidFill>
              <a:sysClr val="windowText" lastClr="000000">
                <a:hueOff val="0"/>
                <a:satOff val="0"/>
                <a:lumOff val="0"/>
                <a:alphaOff val="0"/>
              </a:sysClr>
            </a:solidFill>
            <a:latin typeface="Verdana"/>
            <a:ea typeface="+mn-ea"/>
            <a:cs typeface="+mn-cs"/>
          </a:endParaRPr>
        </a:p>
      </dgm:t>
    </dgm:pt>
    <dgm:pt modelId="{027BB050-E7DF-4419-89AC-0E97DB7FC5ED}" type="sibTrans" cxnId="{AD7E22D7-2858-4142-8E23-CB87951D148C}">
      <dgm:prSet/>
      <dgm:spPr/>
      <dgm:t>
        <a:bodyPr/>
        <a:lstStyle/>
        <a:p>
          <a:endParaRPr lang="en-US"/>
        </a:p>
      </dgm:t>
    </dgm:pt>
    <dgm:pt modelId="{8DA5CE94-F374-48DB-A228-560A2A98EEC4}">
      <dgm:prSet phldrT="[Text]"/>
      <dgm:spPr>
        <a:xfrm>
          <a:off x="4389141" y="2722393"/>
          <a:ext cx="1566862" cy="783431"/>
        </a:xfrm>
        <a:prstGeom prst="roundRect">
          <a:avLst>
            <a:gd name="adj" fmla="val 10000"/>
          </a:avLst>
        </a:prstGeom>
        <a:gradFill rotWithShape="0">
          <a:gsLst>
            <a:gs pos="0">
              <a:srgbClr val="4E8542">
                <a:hueOff val="0"/>
                <a:satOff val="0"/>
                <a:lumOff val="0"/>
                <a:alphaOff val="0"/>
                <a:shade val="45000"/>
                <a:satMod val="155000"/>
              </a:srgbClr>
            </a:gs>
            <a:gs pos="60000">
              <a:srgbClr val="4E8542">
                <a:hueOff val="0"/>
                <a:satOff val="0"/>
                <a:lumOff val="0"/>
                <a:alphaOff val="0"/>
                <a:shade val="95000"/>
                <a:satMod val="150000"/>
              </a:srgbClr>
            </a:gs>
            <a:gs pos="100000">
              <a:srgbClr val="4E8542">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gm:spPr>
      <dgm:t>
        <a:bodyPr/>
        <a:lstStyle/>
        <a:p>
          <a:r>
            <a:rPr lang="en-US" dirty="0" err="1" smtClean="0">
              <a:solidFill>
                <a:sysClr val="window" lastClr="FFFFFF"/>
              </a:solidFill>
              <a:latin typeface="Verdana"/>
              <a:ea typeface="+mn-ea"/>
              <a:cs typeface="+mn-cs"/>
            </a:rPr>
            <a:t>Monocytes</a:t>
          </a:r>
          <a:endParaRPr lang="en-US" dirty="0">
            <a:solidFill>
              <a:sysClr val="window" lastClr="FFFFFF"/>
            </a:solidFill>
            <a:latin typeface="Verdana"/>
            <a:ea typeface="+mn-ea"/>
            <a:cs typeface="+mn-cs"/>
          </a:endParaRPr>
        </a:p>
      </dgm:t>
    </dgm:pt>
    <dgm:pt modelId="{384A546B-CCC8-4ABF-8650-7CA2A27F9C08}" type="parTrans" cxnId="{A3A3EEA6-9C78-4AC7-9682-BBA456110E18}">
      <dgm:prSet/>
      <dgm:spPr>
        <a:xfrm rot="19457599">
          <a:off x="3689849" y="3324887"/>
          <a:ext cx="771838" cy="28916"/>
        </a:xfrm>
        <a:custGeom>
          <a:avLst/>
          <a:gdLst/>
          <a:ahLst/>
          <a:cxnLst/>
          <a:rect l="0" t="0" r="0" b="0"/>
          <a:pathLst>
            <a:path>
              <a:moveTo>
                <a:pt x="0" y="14458"/>
              </a:moveTo>
              <a:lnTo>
                <a:pt x="771838" y="14458"/>
              </a:lnTo>
            </a:path>
          </a:pathLst>
        </a:custGeom>
        <a:noFill/>
        <a:ln w="42500" cap="flat" cmpd="sng" algn="ctr">
          <a:solidFill>
            <a:srgbClr val="4E8542">
              <a:hueOff val="0"/>
              <a:satOff val="0"/>
              <a:lumOff val="0"/>
              <a:alphaOff val="0"/>
            </a:srgbClr>
          </a:solidFill>
          <a:prstDash val="solid"/>
        </a:ln>
        <a:effectLst/>
        <a:scene3d>
          <a:camera prst="orthographicFront"/>
          <a:lightRig rig="flat" dir="t"/>
        </a:scene3d>
        <a:sp3d prstMaterial="matte"/>
      </dgm:spPr>
      <dgm:t>
        <a:bodyPr/>
        <a:lstStyle/>
        <a:p>
          <a:endParaRPr lang="en-US">
            <a:solidFill>
              <a:sysClr val="windowText" lastClr="000000">
                <a:hueOff val="0"/>
                <a:satOff val="0"/>
                <a:lumOff val="0"/>
                <a:alphaOff val="0"/>
              </a:sysClr>
            </a:solidFill>
            <a:latin typeface="Verdana"/>
            <a:ea typeface="+mn-ea"/>
            <a:cs typeface="+mn-cs"/>
          </a:endParaRPr>
        </a:p>
      </dgm:t>
    </dgm:pt>
    <dgm:pt modelId="{726CEE20-2E70-42B3-89DD-58C710D46C83}" type="sibTrans" cxnId="{A3A3EEA6-9C78-4AC7-9682-BBA456110E18}">
      <dgm:prSet/>
      <dgm:spPr/>
      <dgm:t>
        <a:bodyPr/>
        <a:lstStyle/>
        <a:p>
          <a:endParaRPr lang="en-US"/>
        </a:p>
      </dgm:t>
    </dgm:pt>
    <dgm:pt modelId="{3BEA6D48-E864-409A-B2C3-455220F8D49B}">
      <dgm:prSet/>
      <dgm:spPr>
        <a:xfrm>
          <a:off x="4389141" y="1821447"/>
          <a:ext cx="1566862" cy="783431"/>
        </a:xfrm>
        <a:prstGeom prst="roundRect">
          <a:avLst>
            <a:gd name="adj" fmla="val 10000"/>
          </a:avLst>
        </a:prstGeom>
        <a:gradFill rotWithShape="0">
          <a:gsLst>
            <a:gs pos="0">
              <a:srgbClr val="4E8542">
                <a:hueOff val="0"/>
                <a:satOff val="0"/>
                <a:lumOff val="0"/>
                <a:alphaOff val="0"/>
                <a:shade val="45000"/>
                <a:satMod val="155000"/>
              </a:srgbClr>
            </a:gs>
            <a:gs pos="60000">
              <a:srgbClr val="4E8542">
                <a:hueOff val="0"/>
                <a:satOff val="0"/>
                <a:lumOff val="0"/>
                <a:alphaOff val="0"/>
                <a:shade val="95000"/>
                <a:satMod val="150000"/>
              </a:srgbClr>
            </a:gs>
            <a:gs pos="100000">
              <a:srgbClr val="4E8542">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gm:spPr>
      <dgm:t>
        <a:bodyPr/>
        <a:lstStyle/>
        <a:p>
          <a:r>
            <a:rPr lang="en-US" dirty="0" err="1" smtClean="0">
              <a:solidFill>
                <a:sysClr val="window" lastClr="FFFFFF"/>
              </a:solidFill>
              <a:latin typeface="Verdana"/>
              <a:ea typeface="+mn-ea"/>
              <a:cs typeface="+mn-cs"/>
            </a:rPr>
            <a:t>Basophils</a:t>
          </a:r>
          <a:endParaRPr lang="en-US" dirty="0">
            <a:solidFill>
              <a:sysClr val="window" lastClr="FFFFFF"/>
            </a:solidFill>
            <a:latin typeface="Verdana"/>
            <a:ea typeface="+mn-ea"/>
            <a:cs typeface="+mn-cs"/>
          </a:endParaRPr>
        </a:p>
      </dgm:t>
    </dgm:pt>
    <dgm:pt modelId="{78E3681B-6BDB-44B2-B4F1-951512BD5B12}" type="parTrans" cxnId="{7D0B0153-D081-42B0-8568-5BB75018E49D}">
      <dgm:prSet/>
      <dgm:spPr>
        <a:xfrm rot="3310531">
          <a:off x="3527017" y="1748232"/>
          <a:ext cx="1097503" cy="28916"/>
        </a:xfrm>
        <a:custGeom>
          <a:avLst/>
          <a:gdLst/>
          <a:ahLst/>
          <a:cxnLst/>
          <a:rect l="0" t="0" r="0" b="0"/>
          <a:pathLst>
            <a:path>
              <a:moveTo>
                <a:pt x="0" y="14458"/>
              </a:moveTo>
              <a:lnTo>
                <a:pt x="1097503" y="14458"/>
              </a:lnTo>
            </a:path>
          </a:pathLst>
        </a:custGeom>
        <a:noFill/>
        <a:ln w="42500" cap="flat" cmpd="sng" algn="ctr">
          <a:solidFill>
            <a:srgbClr val="4E8542">
              <a:hueOff val="0"/>
              <a:satOff val="0"/>
              <a:lumOff val="0"/>
              <a:alphaOff val="0"/>
            </a:srgbClr>
          </a:solidFill>
          <a:prstDash val="solid"/>
        </a:ln>
        <a:effectLst/>
        <a:scene3d>
          <a:camera prst="orthographicFront"/>
          <a:lightRig rig="flat" dir="t"/>
        </a:scene3d>
        <a:sp3d prstMaterial="matte"/>
      </dgm:spPr>
      <dgm:t>
        <a:bodyPr/>
        <a:lstStyle/>
        <a:p>
          <a:endParaRPr lang="en-US">
            <a:solidFill>
              <a:sysClr val="windowText" lastClr="000000">
                <a:hueOff val="0"/>
                <a:satOff val="0"/>
                <a:lumOff val="0"/>
                <a:alphaOff val="0"/>
              </a:sysClr>
            </a:solidFill>
            <a:latin typeface="Verdana"/>
            <a:ea typeface="+mn-ea"/>
            <a:cs typeface="+mn-cs"/>
          </a:endParaRPr>
        </a:p>
      </dgm:t>
    </dgm:pt>
    <dgm:pt modelId="{E1F7C244-9B47-4EE9-953D-0947BDE628FE}" type="sibTrans" cxnId="{7D0B0153-D081-42B0-8568-5BB75018E49D}">
      <dgm:prSet/>
      <dgm:spPr/>
      <dgm:t>
        <a:bodyPr/>
        <a:lstStyle/>
        <a:p>
          <a:endParaRPr lang="en-US"/>
        </a:p>
      </dgm:t>
    </dgm:pt>
    <dgm:pt modelId="{7D2CEBE9-0B3E-4C20-9FF6-AC101A49D421}">
      <dgm:prSet/>
      <dgm:spPr>
        <a:xfrm>
          <a:off x="4389141" y="3623339"/>
          <a:ext cx="1566862" cy="783431"/>
        </a:xfrm>
        <a:prstGeom prst="roundRect">
          <a:avLst>
            <a:gd name="adj" fmla="val 10000"/>
          </a:avLst>
        </a:prstGeom>
        <a:gradFill rotWithShape="0">
          <a:gsLst>
            <a:gs pos="0">
              <a:srgbClr val="4E8542">
                <a:hueOff val="0"/>
                <a:satOff val="0"/>
                <a:lumOff val="0"/>
                <a:alphaOff val="0"/>
                <a:shade val="45000"/>
                <a:satMod val="155000"/>
              </a:srgbClr>
            </a:gs>
            <a:gs pos="60000">
              <a:srgbClr val="4E8542">
                <a:hueOff val="0"/>
                <a:satOff val="0"/>
                <a:lumOff val="0"/>
                <a:alphaOff val="0"/>
                <a:shade val="95000"/>
                <a:satMod val="150000"/>
              </a:srgbClr>
            </a:gs>
            <a:gs pos="100000">
              <a:srgbClr val="4E8542">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gm:spPr>
      <dgm:t>
        <a:bodyPr/>
        <a:lstStyle/>
        <a:p>
          <a:r>
            <a:rPr lang="en-US" dirty="0" smtClean="0">
              <a:solidFill>
                <a:sysClr val="window" lastClr="FFFFFF"/>
              </a:solidFill>
              <a:latin typeface="Verdana"/>
              <a:ea typeface="+mn-ea"/>
              <a:cs typeface="+mn-cs"/>
            </a:rPr>
            <a:t>Lymphocytes</a:t>
          </a:r>
          <a:endParaRPr lang="en-US" dirty="0">
            <a:solidFill>
              <a:sysClr val="window" lastClr="FFFFFF"/>
            </a:solidFill>
            <a:latin typeface="Verdana"/>
            <a:ea typeface="+mn-ea"/>
            <a:cs typeface="+mn-cs"/>
          </a:endParaRPr>
        </a:p>
      </dgm:t>
    </dgm:pt>
    <dgm:pt modelId="{9C9030BD-94AD-40CA-8BBD-6FDCD65241E3}" type="parTrans" cxnId="{8EBA0BD8-1AAE-416F-9EC3-F24185DF2EFC}">
      <dgm:prSet/>
      <dgm:spPr>
        <a:xfrm rot="2142401">
          <a:off x="3689849" y="3775360"/>
          <a:ext cx="771838" cy="28916"/>
        </a:xfrm>
        <a:custGeom>
          <a:avLst/>
          <a:gdLst/>
          <a:ahLst/>
          <a:cxnLst/>
          <a:rect l="0" t="0" r="0" b="0"/>
          <a:pathLst>
            <a:path>
              <a:moveTo>
                <a:pt x="0" y="14458"/>
              </a:moveTo>
              <a:lnTo>
                <a:pt x="771838" y="14458"/>
              </a:lnTo>
            </a:path>
          </a:pathLst>
        </a:custGeom>
        <a:noFill/>
        <a:ln w="42500" cap="flat" cmpd="sng" algn="ctr">
          <a:solidFill>
            <a:srgbClr val="4E8542">
              <a:hueOff val="0"/>
              <a:satOff val="0"/>
              <a:lumOff val="0"/>
              <a:alphaOff val="0"/>
            </a:srgbClr>
          </a:solidFill>
          <a:prstDash val="solid"/>
        </a:ln>
        <a:effectLst/>
        <a:scene3d>
          <a:camera prst="orthographicFront"/>
          <a:lightRig rig="flat" dir="t"/>
        </a:scene3d>
        <a:sp3d prstMaterial="matte"/>
      </dgm:spPr>
      <dgm:t>
        <a:bodyPr/>
        <a:lstStyle/>
        <a:p>
          <a:endParaRPr lang="en-US">
            <a:solidFill>
              <a:sysClr val="windowText" lastClr="000000">
                <a:hueOff val="0"/>
                <a:satOff val="0"/>
                <a:lumOff val="0"/>
                <a:alphaOff val="0"/>
              </a:sysClr>
            </a:solidFill>
            <a:latin typeface="Verdana"/>
            <a:ea typeface="+mn-ea"/>
            <a:cs typeface="+mn-cs"/>
          </a:endParaRPr>
        </a:p>
      </dgm:t>
    </dgm:pt>
    <dgm:pt modelId="{B2FD274F-E5F2-488D-8864-7A9C9C65CD5D}" type="sibTrans" cxnId="{8EBA0BD8-1AAE-416F-9EC3-F24185DF2EFC}">
      <dgm:prSet/>
      <dgm:spPr/>
      <dgm:t>
        <a:bodyPr/>
        <a:lstStyle/>
        <a:p>
          <a:endParaRPr lang="en-US"/>
        </a:p>
      </dgm:t>
    </dgm:pt>
    <dgm:pt modelId="{E8FC8170-B296-42C9-B325-7AA47FE1E41F}">
      <dgm:prSet/>
      <dgm:spPr>
        <a:xfrm>
          <a:off x="6582748" y="3172866"/>
          <a:ext cx="1949725" cy="783431"/>
        </a:xfrm>
        <a:prstGeom prst="roundRect">
          <a:avLst>
            <a:gd name="adj" fmla="val 10000"/>
          </a:avLst>
        </a:prstGeom>
        <a:gradFill rotWithShape="0">
          <a:gsLst>
            <a:gs pos="0">
              <a:srgbClr val="604878">
                <a:hueOff val="0"/>
                <a:satOff val="0"/>
                <a:lumOff val="0"/>
                <a:alphaOff val="0"/>
                <a:shade val="45000"/>
                <a:satMod val="155000"/>
              </a:srgbClr>
            </a:gs>
            <a:gs pos="60000">
              <a:srgbClr val="604878">
                <a:hueOff val="0"/>
                <a:satOff val="0"/>
                <a:lumOff val="0"/>
                <a:alphaOff val="0"/>
                <a:shade val="95000"/>
                <a:satMod val="150000"/>
              </a:srgbClr>
            </a:gs>
            <a:gs pos="100000">
              <a:srgbClr val="604878">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gm:spPr>
      <dgm:t>
        <a:bodyPr/>
        <a:lstStyle/>
        <a:p>
          <a:r>
            <a:rPr lang="en-US" dirty="0" smtClean="0">
              <a:solidFill>
                <a:sysClr val="window" lastClr="FFFFFF"/>
              </a:solidFill>
              <a:latin typeface="Verdana"/>
              <a:ea typeface="+mn-ea"/>
              <a:cs typeface="+mn-cs"/>
            </a:rPr>
            <a:t>T-Lymphocytes</a:t>
          </a:r>
          <a:endParaRPr lang="en-US" dirty="0">
            <a:solidFill>
              <a:sysClr val="window" lastClr="FFFFFF"/>
            </a:solidFill>
            <a:latin typeface="Verdana"/>
            <a:ea typeface="+mn-ea"/>
            <a:cs typeface="+mn-cs"/>
          </a:endParaRPr>
        </a:p>
      </dgm:t>
    </dgm:pt>
    <dgm:pt modelId="{82EA67D9-F12F-4EE8-BEC7-AE50F374379A}" type="parTrans" cxnId="{D6EB1BF6-1925-49D0-B655-748DF8C62222}">
      <dgm:prSet/>
      <dgm:spPr>
        <a:xfrm rot="19457599">
          <a:off x="5883456" y="3775360"/>
          <a:ext cx="771838" cy="28916"/>
        </a:xfrm>
        <a:custGeom>
          <a:avLst/>
          <a:gdLst/>
          <a:ahLst/>
          <a:cxnLst/>
          <a:rect l="0" t="0" r="0" b="0"/>
          <a:pathLst>
            <a:path>
              <a:moveTo>
                <a:pt x="0" y="14458"/>
              </a:moveTo>
              <a:lnTo>
                <a:pt x="771838" y="14458"/>
              </a:lnTo>
            </a:path>
          </a:pathLst>
        </a:custGeom>
        <a:noFill/>
        <a:ln w="42500" cap="flat" cmpd="sng" algn="ctr">
          <a:solidFill>
            <a:srgbClr val="604878">
              <a:hueOff val="0"/>
              <a:satOff val="0"/>
              <a:lumOff val="0"/>
              <a:alphaOff val="0"/>
            </a:srgbClr>
          </a:solidFill>
          <a:prstDash val="solid"/>
        </a:ln>
        <a:effectLst/>
        <a:scene3d>
          <a:camera prst="orthographicFront"/>
          <a:lightRig rig="flat" dir="t"/>
        </a:scene3d>
        <a:sp3d prstMaterial="matte"/>
      </dgm:spPr>
      <dgm:t>
        <a:bodyPr/>
        <a:lstStyle/>
        <a:p>
          <a:endParaRPr lang="en-US">
            <a:solidFill>
              <a:sysClr val="windowText" lastClr="000000">
                <a:hueOff val="0"/>
                <a:satOff val="0"/>
                <a:lumOff val="0"/>
                <a:alphaOff val="0"/>
              </a:sysClr>
            </a:solidFill>
            <a:latin typeface="Verdana"/>
            <a:ea typeface="+mn-ea"/>
            <a:cs typeface="+mn-cs"/>
          </a:endParaRPr>
        </a:p>
      </dgm:t>
    </dgm:pt>
    <dgm:pt modelId="{4EC12EEE-5CF2-485B-9670-88E9E2E8CA23}" type="sibTrans" cxnId="{D6EB1BF6-1925-49D0-B655-748DF8C62222}">
      <dgm:prSet/>
      <dgm:spPr/>
      <dgm:t>
        <a:bodyPr/>
        <a:lstStyle/>
        <a:p>
          <a:endParaRPr lang="en-US"/>
        </a:p>
      </dgm:t>
    </dgm:pt>
    <dgm:pt modelId="{FF5AF163-C09E-43B8-B99C-310B269DA311}">
      <dgm:prSet/>
      <dgm:spPr>
        <a:xfrm>
          <a:off x="6582748" y="4073812"/>
          <a:ext cx="1949725" cy="783431"/>
        </a:xfrm>
        <a:prstGeom prst="roundRect">
          <a:avLst>
            <a:gd name="adj" fmla="val 10000"/>
          </a:avLst>
        </a:prstGeom>
        <a:gradFill rotWithShape="0">
          <a:gsLst>
            <a:gs pos="0">
              <a:srgbClr val="604878">
                <a:hueOff val="0"/>
                <a:satOff val="0"/>
                <a:lumOff val="0"/>
                <a:alphaOff val="0"/>
                <a:shade val="45000"/>
                <a:satMod val="155000"/>
              </a:srgbClr>
            </a:gs>
            <a:gs pos="60000">
              <a:srgbClr val="604878">
                <a:hueOff val="0"/>
                <a:satOff val="0"/>
                <a:lumOff val="0"/>
                <a:alphaOff val="0"/>
                <a:shade val="95000"/>
                <a:satMod val="150000"/>
              </a:srgbClr>
            </a:gs>
            <a:gs pos="100000">
              <a:srgbClr val="604878">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gm:spPr>
      <dgm:t>
        <a:bodyPr/>
        <a:lstStyle/>
        <a:p>
          <a:r>
            <a:rPr lang="en-US" dirty="0" smtClean="0">
              <a:solidFill>
                <a:sysClr val="window" lastClr="FFFFFF"/>
              </a:solidFill>
              <a:latin typeface="Verdana"/>
              <a:ea typeface="+mn-ea"/>
              <a:cs typeface="+mn-cs"/>
            </a:rPr>
            <a:t>B-Lymphocytes</a:t>
          </a:r>
          <a:endParaRPr lang="en-US" dirty="0">
            <a:solidFill>
              <a:sysClr val="window" lastClr="FFFFFF"/>
            </a:solidFill>
            <a:latin typeface="Verdana"/>
            <a:ea typeface="+mn-ea"/>
            <a:cs typeface="+mn-cs"/>
          </a:endParaRPr>
        </a:p>
      </dgm:t>
    </dgm:pt>
    <dgm:pt modelId="{5E2BE62E-4D9E-4CD4-A325-593561240A3A}" type="parTrans" cxnId="{66B72454-340E-40AE-8778-94AFFC433F01}">
      <dgm:prSet/>
      <dgm:spPr>
        <a:xfrm rot="2142401">
          <a:off x="5883456" y="4225833"/>
          <a:ext cx="771838" cy="28916"/>
        </a:xfrm>
        <a:custGeom>
          <a:avLst/>
          <a:gdLst/>
          <a:ahLst/>
          <a:cxnLst/>
          <a:rect l="0" t="0" r="0" b="0"/>
          <a:pathLst>
            <a:path>
              <a:moveTo>
                <a:pt x="0" y="14458"/>
              </a:moveTo>
              <a:lnTo>
                <a:pt x="771838" y="14458"/>
              </a:lnTo>
            </a:path>
          </a:pathLst>
        </a:custGeom>
        <a:noFill/>
        <a:ln w="42500" cap="flat" cmpd="sng" algn="ctr">
          <a:solidFill>
            <a:srgbClr val="604878">
              <a:hueOff val="0"/>
              <a:satOff val="0"/>
              <a:lumOff val="0"/>
              <a:alphaOff val="0"/>
            </a:srgbClr>
          </a:solidFill>
          <a:prstDash val="solid"/>
        </a:ln>
        <a:effectLst/>
        <a:scene3d>
          <a:camera prst="orthographicFront"/>
          <a:lightRig rig="flat" dir="t"/>
        </a:scene3d>
        <a:sp3d prstMaterial="matte"/>
      </dgm:spPr>
      <dgm:t>
        <a:bodyPr/>
        <a:lstStyle/>
        <a:p>
          <a:endParaRPr lang="en-US">
            <a:solidFill>
              <a:sysClr val="windowText" lastClr="000000">
                <a:hueOff val="0"/>
                <a:satOff val="0"/>
                <a:lumOff val="0"/>
                <a:alphaOff val="0"/>
              </a:sysClr>
            </a:solidFill>
            <a:latin typeface="Verdana"/>
            <a:ea typeface="+mn-ea"/>
            <a:cs typeface="+mn-cs"/>
          </a:endParaRPr>
        </a:p>
      </dgm:t>
    </dgm:pt>
    <dgm:pt modelId="{54365D10-CAA2-4E8E-ACC6-DC96A4D75AEC}" type="sibTrans" cxnId="{66B72454-340E-40AE-8778-94AFFC433F01}">
      <dgm:prSet/>
      <dgm:spPr/>
      <dgm:t>
        <a:bodyPr/>
        <a:lstStyle/>
        <a:p>
          <a:endParaRPr lang="en-US"/>
        </a:p>
      </dgm:t>
    </dgm:pt>
    <dgm:pt modelId="{EFC87139-CEF5-4C13-B0F3-6B08B4CDF848}" type="pres">
      <dgm:prSet presAssocID="{1B36FF01-43D2-4826-975F-1BB9D5E0FE9C}" presName="diagram" presStyleCnt="0">
        <dgm:presLayoutVars>
          <dgm:chPref val="1"/>
          <dgm:dir/>
          <dgm:animOne val="branch"/>
          <dgm:animLvl val="lvl"/>
          <dgm:resizeHandles val="exact"/>
        </dgm:presLayoutVars>
      </dgm:prSet>
      <dgm:spPr/>
      <dgm:t>
        <a:bodyPr/>
        <a:lstStyle/>
        <a:p>
          <a:endParaRPr lang="en-US"/>
        </a:p>
      </dgm:t>
    </dgm:pt>
    <dgm:pt modelId="{6505FA75-C007-4248-B2E6-A0178170C052}" type="pres">
      <dgm:prSet presAssocID="{7CB195F4-7DA2-44FD-934C-90EB61BB2801}" presName="root1" presStyleCnt="0"/>
      <dgm:spPr/>
    </dgm:pt>
    <dgm:pt modelId="{3026261D-1DE6-44F4-8872-23A2593B5FE4}" type="pres">
      <dgm:prSet presAssocID="{7CB195F4-7DA2-44FD-934C-90EB61BB2801}" presName="LevelOneTextNode" presStyleLbl="node0" presStyleIdx="0" presStyleCnt="1">
        <dgm:presLayoutVars>
          <dgm:chPref val="3"/>
        </dgm:presLayoutVars>
      </dgm:prSet>
      <dgm:spPr/>
      <dgm:t>
        <a:bodyPr/>
        <a:lstStyle/>
        <a:p>
          <a:endParaRPr lang="en-US"/>
        </a:p>
      </dgm:t>
    </dgm:pt>
    <dgm:pt modelId="{38622223-3F3B-49F6-AEB9-47813681DEAE}" type="pres">
      <dgm:prSet presAssocID="{7CB195F4-7DA2-44FD-934C-90EB61BB2801}" presName="level2hierChild" presStyleCnt="0"/>
      <dgm:spPr/>
    </dgm:pt>
    <dgm:pt modelId="{A8D27D91-D40C-4CA0-B756-FCCF4B85CB3B}" type="pres">
      <dgm:prSet presAssocID="{F1ED565B-7661-4309-99AA-4F4B84616880}" presName="conn2-1" presStyleLbl="parChTrans1D2" presStyleIdx="0" presStyleCnt="2"/>
      <dgm:spPr/>
      <dgm:t>
        <a:bodyPr/>
        <a:lstStyle/>
        <a:p>
          <a:endParaRPr lang="en-US"/>
        </a:p>
      </dgm:t>
    </dgm:pt>
    <dgm:pt modelId="{DFD03A7A-0A0C-487D-9CF8-513E1F0C1475}" type="pres">
      <dgm:prSet presAssocID="{F1ED565B-7661-4309-99AA-4F4B84616880}" presName="connTx" presStyleLbl="parChTrans1D2" presStyleIdx="0" presStyleCnt="2"/>
      <dgm:spPr/>
      <dgm:t>
        <a:bodyPr/>
        <a:lstStyle/>
        <a:p>
          <a:endParaRPr lang="en-US"/>
        </a:p>
      </dgm:t>
    </dgm:pt>
    <dgm:pt modelId="{A332ECE2-F5A6-4267-B843-F2136D364943}" type="pres">
      <dgm:prSet presAssocID="{35B9CCA2-EF71-420F-AC32-F31350626F34}" presName="root2" presStyleCnt="0"/>
      <dgm:spPr/>
    </dgm:pt>
    <dgm:pt modelId="{DB9E52E0-4D6D-48A7-8356-BFABAEA85943}" type="pres">
      <dgm:prSet presAssocID="{35B9CCA2-EF71-420F-AC32-F31350626F34}" presName="LevelTwoTextNode" presStyleLbl="node2" presStyleIdx="0" presStyleCnt="2">
        <dgm:presLayoutVars>
          <dgm:chPref val="3"/>
        </dgm:presLayoutVars>
      </dgm:prSet>
      <dgm:spPr/>
      <dgm:t>
        <a:bodyPr/>
        <a:lstStyle/>
        <a:p>
          <a:endParaRPr lang="en-US"/>
        </a:p>
      </dgm:t>
    </dgm:pt>
    <dgm:pt modelId="{3E243959-6909-4229-BB98-5F13C81C1F10}" type="pres">
      <dgm:prSet presAssocID="{35B9CCA2-EF71-420F-AC32-F31350626F34}" presName="level3hierChild" presStyleCnt="0"/>
      <dgm:spPr/>
    </dgm:pt>
    <dgm:pt modelId="{382E727A-16B7-431C-BED4-79FC8862BA1A}" type="pres">
      <dgm:prSet presAssocID="{9621214B-8B6C-40E9-B537-B575CCC2320F}" presName="conn2-1" presStyleLbl="parChTrans1D3" presStyleIdx="0" presStyleCnt="5"/>
      <dgm:spPr/>
      <dgm:t>
        <a:bodyPr/>
        <a:lstStyle/>
        <a:p>
          <a:endParaRPr lang="en-US"/>
        </a:p>
      </dgm:t>
    </dgm:pt>
    <dgm:pt modelId="{1C53DFD4-9683-46FE-889E-6FD4C93A5ADA}" type="pres">
      <dgm:prSet presAssocID="{9621214B-8B6C-40E9-B537-B575CCC2320F}" presName="connTx" presStyleLbl="parChTrans1D3" presStyleIdx="0" presStyleCnt="5"/>
      <dgm:spPr/>
      <dgm:t>
        <a:bodyPr/>
        <a:lstStyle/>
        <a:p>
          <a:endParaRPr lang="en-US"/>
        </a:p>
      </dgm:t>
    </dgm:pt>
    <dgm:pt modelId="{36D899B3-DFA9-407D-8C09-1B1CDC8C24FA}" type="pres">
      <dgm:prSet presAssocID="{2D7F913F-4DBC-496B-BB58-5373C0301BA4}" presName="root2" presStyleCnt="0"/>
      <dgm:spPr/>
    </dgm:pt>
    <dgm:pt modelId="{86B36363-77C1-4107-84BF-5EACAF731DF0}" type="pres">
      <dgm:prSet presAssocID="{2D7F913F-4DBC-496B-BB58-5373C0301BA4}" presName="LevelTwoTextNode" presStyleLbl="node3" presStyleIdx="0" presStyleCnt="5">
        <dgm:presLayoutVars>
          <dgm:chPref val="3"/>
        </dgm:presLayoutVars>
      </dgm:prSet>
      <dgm:spPr/>
      <dgm:t>
        <a:bodyPr/>
        <a:lstStyle/>
        <a:p>
          <a:endParaRPr lang="en-US"/>
        </a:p>
      </dgm:t>
    </dgm:pt>
    <dgm:pt modelId="{4234F7BA-BDD9-4DC6-A802-EB22646C1075}" type="pres">
      <dgm:prSet presAssocID="{2D7F913F-4DBC-496B-BB58-5373C0301BA4}" presName="level3hierChild" presStyleCnt="0"/>
      <dgm:spPr/>
    </dgm:pt>
    <dgm:pt modelId="{12FCE2AB-E830-4B5B-8541-C8D33F5DC256}" type="pres">
      <dgm:prSet presAssocID="{F3B01042-F95C-4F0F-8570-F3BF0EC47CED}" presName="conn2-1" presStyleLbl="parChTrans1D3" presStyleIdx="1" presStyleCnt="5"/>
      <dgm:spPr/>
      <dgm:t>
        <a:bodyPr/>
        <a:lstStyle/>
        <a:p>
          <a:endParaRPr lang="en-US"/>
        </a:p>
      </dgm:t>
    </dgm:pt>
    <dgm:pt modelId="{E36A8AFD-7838-4C31-B81B-2621D2D46483}" type="pres">
      <dgm:prSet presAssocID="{F3B01042-F95C-4F0F-8570-F3BF0EC47CED}" presName="connTx" presStyleLbl="parChTrans1D3" presStyleIdx="1" presStyleCnt="5"/>
      <dgm:spPr/>
      <dgm:t>
        <a:bodyPr/>
        <a:lstStyle/>
        <a:p>
          <a:endParaRPr lang="en-US"/>
        </a:p>
      </dgm:t>
    </dgm:pt>
    <dgm:pt modelId="{1C19F92C-35EA-4705-AC3E-385256119DE6}" type="pres">
      <dgm:prSet presAssocID="{E7B342B0-CFDA-4177-905B-DE6FA1C4E8FF}" presName="root2" presStyleCnt="0"/>
      <dgm:spPr/>
    </dgm:pt>
    <dgm:pt modelId="{B3CC3D7E-3F9C-481A-8D8D-242D937F737E}" type="pres">
      <dgm:prSet presAssocID="{E7B342B0-CFDA-4177-905B-DE6FA1C4E8FF}" presName="LevelTwoTextNode" presStyleLbl="node3" presStyleIdx="1" presStyleCnt="5" custScaleX="167839">
        <dgm:presLayoutVars>
          <dgm:chPref val="3"/>
        </dgm:presLayoutVars>
      </dgm:prSet>
      <dgm:spPr/>
      <dgm:t>
        <a:bodyPr/>
        <a:lstStyle/>
        <a:p>
          <a:endParaRPr lang="en-US"/>
        </a:p>
      </dgm:t>
    </dgm:pt>
    <dgm:pt modelId="{8B8F5419-5B63-4688-AAB7-73A7F6C4E2B1}" type="pres">
      <dgm:prSet presAssocID="{E7B342B0-CFDA-4177-905B-DE6FA1C4E8FF}" presName="level3hierChild" presStyleCnt="0"/>
      <dgm:spPr/>
    </dgm:pt>
    <dgm:pt modelId="{AC97A369-1A27-4914-A3C4-1E338DBCF9F0}" type="pres">
      <dgm:prSet presAssocID="{78E3681B-6BDB-44B2-B4F1-951512BD5B12}" presName="conn2-1" presStyleLbl="parChTrans1D3" presStyleIdx="2" presStyleCnt="5"/>
      <dgm:spPr/>
      <dgm:t>
        <a:bodyPr/>
        <a:lstStyle/>
        <a:p>
          <a:endParaRPr lang="en-US"/>
        </a:p>
      </dgm:t>
    </dgm:pt>
    <dgm:pt modelId="{7601511E-4704-4823-8CF3-93CB96D732EC}" type="pres">
      <dgm:prSet presAssocID="{78E3681B-6BDB-44B2-B4F1-951512BD5B12}" presName="connTx" presStyleLbl="parChTrans1D3" presStyleIdx="2" presStyleCnt="5"/>
      <dgm:spPr/>
      <dgm:t>
        <a:bodyPr/>
        <a:lstStyle/>
        <a:p>
          <a:endParaRPr lang="en-US"/>
        </a:p>
      </dgm:t>
    </dgm:pt>
    <dgm:pt modelId="{0E3D39FC-BC4A-4C8A-8640-D9C7181196A7}" type="pres">
      <dgm:prSet presAssocID="{3BEA6D48-E864-409A-B2C3-455220F8D49B}" presName="root2" presStyleCnt="0"/>
      <dgm:spPr/>
    </dgm:pt>
    <dgm:pt modelId="{22C05990-2C15-45D2-AA5D-BDD5622D61F6}" type="pres">
      <dgm:prSet presAssocID="{3BEA6D48-E864-409A-B2C3-455220F8D49B}" presName="LevelTwoTextNode" presStyleLbl="node3" presStyleIdx="2" presStyleCnt="5">
        <dgm:presLayoutVars>
          <dgm:chPref val="3"/>
        </dgm:presLayoutVars>
      </dgm:prSet>
      <dgm:spPr/>
      <dgm:t>
        <a:bodyPr/>
        <a:lstStyle/>
        <a:p>
          <a:endParaRPr lang="en-US"/>
        </a:p>
      </dgm:t>
    </dgm:pt>
    <dgm:pt modelId="{EF6D6D0E-C03F-4285-9EE8-AB0B87F10FD6}" type="pres">
      <dgm:prSet presAssocID="{3BEA6D48-E864-409A-B2C3-455220F8D49B}" presName="level3hierChild" presStyleCnt="0"/>
      <dgm:spPr/>
    </dgm:pt>
    <dgm:pt modelId="{321E9796-40E7-4E41-9DDF-597EDEC0FC88}" type="pres">
      <dgm:prSet presAssocID="{889C60B5-A61A-4BFB-9C3C-913E6AA47206}" presName="conn2-1" presStyleLbl="parChTrans1D2" presStyleIdx="1" presStyleCnt="2"/>
      <dgm:spPr/>
      <dgm:t>
        <a:bodyPr/>
        <a:lstStyle/>
        <a:p>
          <a:endParaRPr lang="en-US"/>
        </a:p>
      </dgm:t>
    </dgm:pt>
    <dgm:pt modelId="{664044B5-16C4-4CF5-B6C2-96068FD1A76C}" type="pres">
      <dgm:prSet presAssocID="{889C60B5-A61A-4BFB-9C3C-913E6AA47206}" presName="connTx" presStyleLbl="parChTrans1D2" presStyleIdx="1" presStyleCnt="2"/>
      <dgm:spPr/>
      <dgm:t>
        <a:bodyPr/>
        <a:lstStyle/>
        <a:p>
          <a:endParaRPr lang="en-US"/>
        </a:p>
      </dgm:t>
    </dgm:pt>
    <dgm:pt modelId="{DF4122C9-60F8-44F7-944B-DE069E5DAC7C}" type="pres">
      <dgm:prSet presAssocID="{01ADE728-F88E-47FA-9905-1A904690652C}" presName="root2" presStyleCnt="0"/>
      <dgm:spPr/>
    </dgm:pt>
    <dgm:pt modelId="{02C54EC8-4730-4BD1-B2BC-87B745F04A7E}" type="pres">
      <dgm:prSet presAssocID="{01ADE728-F88E-47FA-9905-1A904690652C}" presName="LevelTwoTextNode" presStyleLbl="node2" presStyleIdx="1" presStyleCnt="2">
        <dgm:presLayoutVars>
          <dgm:chPref val="3"/>
        </dgm:presLayoutVars>
      </dgm:prSet>
      <dgm:spPr/>
      <dgm:t>
        <a:bodyPr/>
        <a:lstStyle/>
        <a:p>
          <a:endParaRPr lang="en-US"/>
        </a:p>
      </dgm:t>
    </dgm:pt>
    <dgm:pt modelId="{591992CC-3F5C-4D8F-B1F2-47C9145AA683}" type="pres">
      <dgm:prSet presAssocID="{01ADE728-F88E-47FA-9905-1A904690652C}" presName="level3hierChild" presStyleCnt="0"/>
      <dgm:spPr/>
    </dgm:pt>
    <dgm:pt modelId="{BE65EE7B-8EDF-4940-93F8-C9CD6DB4C355}" type="pres">
      <dgm:prSet presAssocID="{384A546B-CCC8-4ABF-8650-7CA2A27F9C08}" presName="conn2-1" presStyleLbl="parChTrans1D3" presStyleIdx="3" presStyleCnt="5"/>
      <dgm:spPr/>
      <dgm:t>
        <a:bodyPr/>
        <a:lstStyle/>
        <a:p>
          <a:endParaRPr lang="en-US"/>
        </a:p>
      </dgm:t>
    </dgm:pt>
    <dgm:pt modelId="{9C0AAC71-288E-4967-8056-A8D7B85907C4}" type="pres">
      <dgm:prSet presAssocID="{384A546B-CCC8-4ABF-8650-7CA2A27F9C08}" presName="connTx" presStyleLbl="parChTrans1D3" presStyleIdx="3" presStyleCnt="5"/>
      <dgm:spPr/>
      <dgm:t>
        <a:bodyPr/>
        <a:lstStyle/>
        <a:p>
          <a:endParaRPr lang="en-US"/>
        </a:p>
      </dgm:t>
    </dgm:pt>
    <dgm:pt modelId="{D8DD8664-260E-460B-B656-20CD4DFF6AD7}" type="pres">
      <dgm:prSet presAssocID="{8DA5CE94-F374-48DB-A228-560A2A98EEC4}" presName="root2" presStyleCnt="0"/>
      <dgm:spPr/>
    </dgm:pt>
    <dgm:pt modelId="{F5622AD0-B97A-4413-8583-D37F9B515237}" type="pres">
      <dgm:prSet presAssocID="{8DA5CE94-F374-48DB-A228-560A2A98EEC4}" presName="LevelTwoTextNode" presStyleLbl="node3" presStyleIdx="3" presStyleCnt="5">
        <dgm:presLayoutVars>
          <dgm:chPref val="3"/>
        </dgm:presLayoutVars>
      </dgm:prSet>
      <dgm:spPr/>
      <dgm:t>
        <a:bodyPr/>
        <a:lstStyle/>
        <a:p>
          <a:endParaRPr lang="en-US"/>
        </a:p>
      </dgm:t>
    </dgm:pt>
    <dgm:pt modelId="{536D2B82-27B2-4ADA-A36D-17FCF90EEF4E}" type="pres">
      <dgm:prSet presAssocID="{8DA5CE94-F374-48DB-A228-560A2A98EEC4}" presName="level3hierChild" presStyleCnt="0"/>
      <dgm:spPr/>
    </dgm:pt>
    <dgm:pt modelId="{62B4ADCE-A20D-48DE-951B-E43328BDBA2D}" type="pres">
      <dgm:prSet presAssocID="{9C9030BD-94AD-40CA-8BBD-6FDCD65241E3}" presName="conn2-1" presStyleLbl="parChTrans1D3" presStyleIdx="4" presStyleCnt="5"/>
      <dgm:spPr/>
      <dgm:t>
        <a:bodyPr/>
        <a:lstStyle/>
        <a:p>
          <a:endParaRPr lang="en-US"/>
        </a:p>
      </dgm:t>
    </dgm:pt>
    <dgm:pt modelId="{FCF22C99-0114-4F44-9820-8B74C344EDCC}" type="pres">
      <dgm:prSet presAssocID="{9C9030BD-94AD-40CA-8BBD-6FDCD65241E3}" presName="connTx" presStyleLbl="parChTrans1D3" presStyleIdx="4" presStyleCnt="5"/>
      <dgm:spPr/>
      <dgm:t>
        <a:bodyPr/>
        <a:lstStyle/>
        <a:p>
          <a:endParaRPr lang="en-US"/>
        </a:p>
      </dgm:t>
    </dgm:pt>
    <dgm:pt modelId="{649C3406-D901-4ED7-B3FB-64837BA12489}" type="pres">
      <dgm:prSet presAssocID="{7D2CEBE9-0B3E-4C20-9FF6-AC101A49D421}" presName="root2" presStyleCnt="0"/>
      <dgm:spPr/>
    </dgm:pt>
    <dgm:pt modelId="{B03F40EF-1AFC-4A35-BC25-F535AFCF9E6B}" type="pres">
      <dgm:prSet presAssocID="{7D2CEBE9-0B3E-4C20-9FF6-AC101A49D421}" presName="LevelTwoTextNode" presStyleLbl="node3" presStyleIdx="4" presStyleCnt="5">
        <dgm:presLayoutVars>
          <dgm:chPref val="3"/>
        </dgm:presLayoutVars>
      </dgm:prSet>
      <dgm:spPr/>
      <dgm:t>
        <a:bodyPr/>
        <a:lstStyle/>
        <a:p>
          <a:endParaRPr lang="en-US"/>
        </a:p>
      </dgm:t>
    </dgm:pt>
    <dgm:pt modelId="{7A5FC6DA-9192-4BF8-A4AA-3183A5AA227E}" type="pres">
      <dgm:prSet presAssocID="{7D2CEBE9-0B3E-4C20-9FF6-AC101A49D421}" presName="level3hierChild" presStyleCnt="0"/>
      <dgm:spPr/>
    </dgm:pt>
    <dgm:pt modelId="{A541372E-FC4D-4BF4-A5D4-8943E8D87B3D}" type="pres">
      <dgm:prSet presAssocID="{82EA67D9-F12F-4EE8-BEC7-AE50F374379A}" presName="conn2-1" presStyleLbl="parChTrans1D4" presStyleIdx="0" presStyleCnt="2"/>
      <dgm:spPr/>
      <dgm:t>
        <a:bodyPr/>
        <a:lstStyle/>
        <a:p>
          <a:endParaRPr lang="en-US"/>
        </a:p>
      </dgm:t>
    </dgm:pt>
    <dgm:pt modelId="{1DD56C29-0A4C-4598-B1E3-9CC86604BB12}" type="pres">
      <dgm:prSet presAssocID="{82EA67D9-F12F-4EE8-BEC7-AE50F374379A}" presName="connTx" presStyleLbl="parChTrans1D4" presStyleIdx="0" presStyleCnt="2"/>
      <dgm:spPr/>
      <dgm:t>
        <a:bodyPr/>
        <a:lstStyle/>
        <a:p>
          <a:endParaRPr lang="en-US"/>
        </a:p>
      </dgm:t>
    </dgm:pt>
    <dgm:pt modelId="{9A334C6B-FA80-4CEF-A9FC-7657D2221E4C}" type="pres">
      <dgm:prSet presAssocID="{E8FC8170-B296-42C9-B325-7AA47FE1E41F}" presName="root2" presStyleCnt="0"/>
      <dgm:spPr/>
    </dgm:pt>
    <dgm:pt modelId="{D694BA5B-BB48-453B-9AEA-D98EC4DF82BB}" type="pres">
      <dgm:prSet presAssocID="{E8FC8170-B296-42C9-B325-7AA47FE1E41F}" presName="LevelTwoTextNode" presStyleLbl="node4" presStyleIdx="0" presStyleCnt="2" custScaleX="124435">
        <dgm:presLayoutVars>
          <dgm:chPref val="3"/>
        </dgm:presLayoutVars>
      </dgm:prSet>
      <dgm:spPr/>
      <dgm:t>
        <a:bodyPr/>
        <a:lstStyle/>
        <a:p>
          <a:endParaRPr lang="en-US"/>
        </a:p>
      </dgm:t>
    </dgm:pt>
    <dgm:pt modelId="{E25B576A-C3A7-4DC4-A987-FA72EF85EC64}" type="pres">
      <dgm:prSet presAssocID="{E8FC8170-B296-42C9-B325-7AA47FE1E41F}" presName="level3hierChild" presStyleCnt="0"/>
      <dgm:spPr/>
    </dgm:pt>
    <dgm:pt modelId="{0A46296B-F46D-482F-B376-CD45CEC4CC97}" type="pres">
      <dgm:prSet presAssocID="{5E2BE62E-4D9E-4CD4-A325-593561240A3A}" presName="conn2-1" presStyleLbl="parChTrans1D4" presStyleIdx="1" presStyleCnt="2"/>
      <dgm:spPr/>
      <dgm:t>
        <a:bodyPr/>
        <a:lstStyle/>
        <a:p>
          <a:endParaRPr lang="en-US"/>
        </a:p>
      </dgm:t>
    </dgm:pt>
    <dgm:pt modelId="{0D8151F3-B6B6-4211-A1E1-230ED2E0B241}" type="pres">
      <dgm:prSet presAssocID="{5E2BE62E-4D9E-4CD4-A325-593561240A3A}" presName="connTx" presStyleLbl="parChTrans1D4" presStyleIdx="1" presStyleCnt="2"/>
      <dgm:spPr/>
      <dgm:t>
        <a:bodyPr/>
        <a:lstStyle/>
        <a:p>
          <a:endParaRPr lang="en-US"/>
        </a:p>
      </dgm:t>
    </dgm:pt>
    <dgm:pt modelId="{409C0C59-4939-48EC-8627-3DACCF97BC84}" type="pres">
      <dgm:prSet presAssocID="{FF5AF163-C09E-43B8-B99C-310B269DA311}" presName="root2" presStyleCnt="0"/>
      <dgm:spPr/>
    </dgm:pt>
    <dgm:pt modelId="{50D38E78-C707-4F9D-8327-10E090A3E6B1}" type="pres">
      <dgm:prSet presAssocID="{FF5AF163-C09E-43B8-B99C-310B269DA311}" presName="LevelTwoTextNode" presStyleLbl="node4" presStyleIdx="1" presStyleCnt="2" custScaleX="124435">
        <dgm:presLayoutVars>
          <dgm:chPref val="3"/>
        </dgm:presLayoutVars>
      </dgm:prSet>
      <dgm:spPr/>
      <dgm:t>
        <a:bodyPr/>
        <a:lstStyle/>
        <a:p>
          <a:endParaRPr lang="en-US"/>
        </a:p>
      </dgm:t>
    </dgm:pt>
    <dgm:pt modelId="{B44CB39E-CE7B-4564-AE4B-C5506D4AF397}" type="pres">
      <dgm:prSet presAssocID="{FF5AF163-C09E-43B8-B99C-310B269DA311}" presName="level3hierChild" presStyleCnt="0"/>
      <dgm:spPr/>
    </dgm:pt>
  </dgm:ptLst>
  <dgm:cxnLst>
    <dgm:cxn modelId="{E1450717-1610-4368-BA80-4359E5B41281}" type="presOf" srcId="{F1ED565B-7661-4309-99AA-4F4B84616880}" destId="{A8D27D91-D40C-4CA0-B756-FCCF4B85CB3B}" srcOrd="0" destOrd="0" presId="urn:microsoft.com/office/officeart/2005/8/layout/hierarchy2"/>
    <dgm:cxn modelId="{7A507A7C-6BE9-4763-8309-183C6C0FE89E}" type="presOf" srcId="{8DA5CE94-F374-48DB-A228-560A2A98EEC4}" destId="{F5622AD0-B97A-4413-8583-D37F9B515237}" srcOrd="0" destOrd="0" presId="urn:microsoft.com/office/officeart/2005/8/layout/hierarchy2"/>
    <dgm:cxn modelId="{D6EB1BF6-1925-49D0-B655-748DF8C62222}" srcId="{7D2CEBE9-0B3E-4C20-9FF6-AC101A49D421}" destId="{E8FC8170-B296-42C9-B325-7AA47FE1E41F}" srcOrd="0" destOrd="0" parTransId="{82EA67D9-F12F-4EE8-BEC7-AE50F374379A}" sibTransId="{4EC12EEE-5CF2-485B-9670-88E9E2E8CA23}"/>
    <dgm:cxn modelId="{8EBA0BD8-1AAE-416F-9EC3-F24185DF2EFC}" srcId="{01ADE728-F88E-47FA-9905-1A904690652C}" destId="{7D2CEBE9-0B3E-4C20-9FF6-AC101A49D421}" srcOrd="1" destOrd="0" parTransId="{9C9030BD-94AD-40CA-8BBD-6FDCD65241E3}" sibTransId="{B2FD274F-E5F2-488D-8864-7A9C9C65CD5D}"/>
    <dgm:cxn modelId="{CACC28EE-FF85-40A8-BB0B-FF41F4E4FE24}" srcId="{35B9CCA2-EF71-420F-AC32-F31350626F34}" destId="{E7B342B0-CFDA-4177-905B-DE6FA1C4E8FF}" srcOrd="1" destOrd="0" parTransId="{F3B01042-F95C-4F0F-8570-F3BF0EC47CED}" sibTransId="{E57EB2A7-0AC1-4D43-9A38-6C50C278E0BA}"/>
    <dgm:cxn modelId="{FBD8C0AB-FBF4-4C5D-9003-CFABE7FB0A01}" type="presOf" srcId="{35B9CCA2-EF71-420F-AC32-F31350626F34}" destId="{DB9E52E0-4D6D-48A7-8356-BFABAEA85943}" srcOrd="0" destOrd="0" presId="urn:microsoft.com/office/officeart/2005/8/layout/hierarchy2"/>
    <dgm:cxn modelId="{8BD2295A-87BE-4695-B9D5-5136CB102796}" type="presOf" srcId="{5E2BE62E-4D9E-4CD4-A325-593561240A3A}" destId="{0D8151F3-B6B6-4211-A1E1-230ED2E0B241}" srcOrd="1" destOrd="0" presId="urn:microsoft.com/office/officeart/2005/8/layout/hierarchy2"/>
    <dgm:cxn modelId="{2AADBD43-B52A-4D2A-9A47-D0C55D74F754}" type="presOf" srcId="{82EA67D9-F12F-4EE8-BEC7-AE50F374379A}" destId="{1DD56C29-0A4C-4598-B1E3-9CC86604BB12}" srcOrd="1" destOrd="0" presId="urn:microsoft.com/office/officeart/2005/8/layout/hierarchy2"/>
    <dgm:cxn modelId="{65307381-9F45-47D9-BD92-E0EABDEA26E0}" type="presOf" srcId="{9C9030BD-94AD-40CA-8BBD-6FDCD65241E3}" destId="{62B4ADCE-A20D-48DE-951B-E43328BDBA2D}" srcOrd="0" destOrd="0" presId="urn:microsoft.com/office/officeart/2005/8/layout/hierarchy2"/>
    <dgm:cxn modelId="{E97CF139-7461-40C5-8B2B-ACA3F7173D00}" type="presOf" srcId="{384A546B-CCC8-4ABF-8650-7CA2A27F9C08}" destId="{9C0AAC71-288E-4967-8056-A8D7B85907C4}" srcOrd="1" destOrd="0" presId="urn:microsoft.com/office/officeart/2005/8/layout/hierarchy2"/>
    <dgm:cxn modelId="{A3A3EEA6-9C78-4AC7-9682-BBA456110E18}" srcId="{01ADE728-F88E-47FA-9905-1A904690652C}" destId="{8DA5CE94-F374-48DB-A228-560A2A98EEC4}" srcOrd="0" destOrd="0" parTransId="{384A546B-CCC8-4ABF-8650-7CA2A27F9C08}" sibTransId="{726CEE20-2E70-42B3-89DD-58C710D46C83}"/>
    <dgm:cxn modelId="{2C00D7C2-0023-4693-B6BF-D6ADD5B6512C}" type="presOf" srcId="{7CB195F4-7DA2-44FD-934C-90EB61BB2801}" destId="{3026261D-1DE6-44F4-8872-23A2593B5FE4}" srcOrd="0" destOrd="0" presId="urn:microsoft.com/office/officeart/2005/8/layout/hierarchy2"/>
    <dgm:cxn modelId="{8F4EAE23-6D9F-44EB-A171-63CB49B67F8F}" type="presOf" srcId="{3BEA6D48-E864-409A-B2C3-455220F8D49B}" destId="{22C05990-2C15-45D2-AA5D-BDD5622D61F6}" srcOrd="0" destOrd="0" presId="urn:microsoft.com/office/officeart/2005/8/layout/hierarchy2"/>
    <dgm:cxn modelId="{06BB0E36-653E-4F31-B541-9425ADAA509C}" type="presOf" srcId="{01ADE728-F88E-47FA-9905-1A904690652C}" destId="{02C54EC8-4730-4BD1-B2BC-87B745F04A7E}" srcOrd="0" destOrd="0" presId="urn:microsoft.com/office/officeart/2005/8/layout/hierarchy2"/>
    <dgm:cxn modelId="{7479510B-5516-4BB7-A1FF-104DF9E888BA}" type="presOf" srcId="{9621214B-8B6C-40E9-B537-B575CCC2320F}" destId="{382E727A-16B7-431C-BED4-79FC8862BA1A}" srcOrd="0" destOrd="0" presId="urn:microsoft.com/office/officeart/2005/8/layout/hierarchy2"/>
    <dgm:cxn modelId="{235C1BB6-B015-40AF-BF81-A4A48AEE5A14}" type="presOf" srcId="{5E2BE62E-4D9E-4CD4-A325-593561240A3A}" destId="{0A46296B-F46D-482F-B376-CD45CEC4CC97}" srcOrd="0" destOrd="0" presId="urn:microsoft.com/office/officeart/2005/8/layout/hierarchy2"/>
    <dgm:cxn modelId="{070370E4-97A6-4326-8EF5-CE05521CB717}" type="presOf" srcId="{2D7F913F-4DBC-496B-BB58-5373C0301BA4}" destId="{86B36363-77C1-4107-84BF-5EACAF731DF0}" srcOrd="0" destOrd="0" presId="urn:microsoft.com/office/officeart/2005/8/layout/hierarchy2"/>
    <dgm:cxn modelId="{F3F0B2D9-B0D3-43E4-8E70-3C01C050D8AF}" srcId="{35B9CCA2-EF71-420F-AC32-F31350626F34}" destId="{2D7F913F-4DBC-496B-BB58-5373C0301BA4}" srcOrd="0" destOrd="0" parTransId="{9621214B-8B6C-40E9-B537-B575CCC2320F}" sibTransId="{D0CDA058-8943-487D-BA4B-FB2DFB6357E2}"/>
    <dgm:cxn modelId="{5A4B7D66-8291-41D6-8EA5-6DA0CA259033}" type="presOf" srcId="{F3B01042-F95C-4F0F-8570-F3BF0EC47CED}" destId="{E36A8AFD-7838-4C31-B81B-2621D2D46483}" srcOrd="1" destOrd="0" presId="urn:microsoft.com/office/officeart/2005/8/layout/hierarchy2"/>
    <dgm:cxn modelId="{FAD570ED-216D-43E2-B48A-EDB6BA4F525A}" type="presOf" srcId="{78E3681B-6BDB-44B2-B4F1-951512BD5B12}" destId="{AC97A369-1A27-4914-A3C4-1E338DBCF9F0}" srcOrd="0" destOrd="0" presId="urn:microsoft.com/office/officeart/2005/8/layout/hierarchy2"/>
    <dgm:cxn modelId="{B8B49420-20EF-4007-AA98-8251EE1086B9}" type="presOf" srcId="{9621214B-8B6C-40E9-B537-B575CCC2320F}" destId="{1C53DFD4-9683-46FE-889E-6FD4C93A5ADA}" srcOrd="1" destOrd="0" presId="urn:microsoft.com/office/officeart/2005/8/layout/hierarchy2"/>
    <dgm:cxn modelId="{FBAD2C69-7EC2-4545-AAD8-F0A256008A2C}" type="presOf" srcId="{889C60B5-A61A-4BFB-9C3C-913E6AA47206}" destId="{321E9796-40E7-4E41-9DDF-597EDEC0FC88}" srcOrd="0" destOrd="0" presId="urn:microsoft.com/office/officeart/2005/8/layout/hierarchy2"/>
    <dgm:cxn modelId="{86A011DA-7206-487C-A9DE-9D2DBE60F4D7}" type="presOf" srcId="{F1ED565B-7661-4309-99AA-4F4B84616880}" destId="{DFD03A7A-0A0C-487D-9CF8-513E1F0C1475}" srcOrd="1" destOrd="0" presId="urn:microsoft.com/office/officeart/2005/8/layout/hierarchy2"/>
    <dgm:cxn modelId="{9996EF68-F859-42F5-870A-D8D316582CF5}" type="presOf" srcId="{1B36FF01-43D2-4826-975F-1BB9D5E0FE9C}" destId="{EFC87139-CEF5-4C13-B0F3-6B08B4CDF848}" srcOrd="0" destOrd="0" presId="urn:microsoft.com/office/officeart/2005/8/layout/hierarchy2"/>
    <dgm:cxn modelId="{2E30E88F-79DF-4739-A0AE-B04837E3EDB0}" srcId="{1B36FF01-43D2-4826-975F-1BB9D5E0FE9C}" destId="{7CB195F4-7DA2-44FD-934C-90EB61BB2801}" srcOrd="0" destOrd="0" parTransId="{4CDD2C92-AEE7-4979-A4AA-303D1E63249C}" sibTransId="{A985D1F6-AC6F-41A0-8E18-B06D17277452}"/>
    <dgm:cxn modelId="{FB01D954-B90E-4503-B9F1-590A89EB84E2}" type="presOf" srcId="{9C9030BD-94AD-40CA-8BBD-6FDCD65241E3}" destId="{FCF22C99-0114-4F44-9820-8B74C344EDCC}" srcOrd="1" destOrd="0" presId="urn:microsoft.com/office/officeart/2005/8/layout/hierarchy2"/>
    <dgm:cxn modelId="{56C549D1-66F3-4265-A277-7DAEE4C5A3D7}" srcId="{7CB195F4-7DA2-44FD-934C-90EB61BB2801}" destId="{35B9CCA2-EF71-420F-AC32-F31350626F34}" srcOrd="0" destOrd="0" parTransId="{F1ED565B-7661-4309-99AA-4F4B84616880}" sibTransId="{F12F56D1-318F-433B-B4CA-EC3E83572FE7}"/>
    <dgm:cxn modelId="{AD7E22D7-2858-4142-8E23-CB87951D148C}" srcId="{7CB195F4-7DA2-44FD-934C-90EB61BB2801}" destId="{01ADE728-F88E-47FA-9905-1A904690652C}" srcOrd="1" destOrd="0" parTransId="{889C60B5-A61A-4BFB-9C3C-913E6AA47206}" sibTransId="{027BB050-E7DF-4419-89AC-0E97DB7FC5ED}"/>
    <dgm:cxn modelId="{66B72454-340E-40AE-8778-94AFFC433F01}" srcId="{7D2CEBE9-0B3E-4C20-9FF6-AC101A49D421}" destId="{FF5AF163-C09E-43B8-B99C-310B269DA311}" srcOrd="1" destOrd="0" parTransId="{5E2BE62E-4D9E-4CD4-A325-593561240A3A}" sibTransId="{54365D10-CAA2-4E8E-ACC6-DC96A4D75AEC}"/>
    <dgm:cxn modelId="{1ABFFC92-A8FA-4B57-8472-7F42CE0A8733}" type="presOf" srcId="{E7B342B0-CFDA-4177-905B-DE6FA1C4E8FF}" destId="{B3CC3D7E-3F9C-481A-8D8D-242D937F737E}" srcOrd="0" destOrd="0" presId="urn:microsoft.com/office/officeart/2005/8/layout/hierarchy2"/>
    <dgm:cxn modelId="{59F36D8D-4651-4304-AC59-850CBA38263A}" type="presOf" srcId="{82EA67D9-F12F-4EE8-BEC7-AE50F374379A}" destId="{A541372E-FC4D-4BF4-A5D4-8943E8D87B3D}" srcOrd="0" destOrd="0" presId="urn:microsoft.com/office/officeart/2005/8/layout/hierarchy2"/>
    <dgm:cxn modelId="{ABB0B98F-DAB7-46B1-A3C9-3626CEFBFB00}" type="presOf" srcId="{F3B01042-F95C-4F0F-8570-F3BF0EC47CED}" destId="{12FCE2AB-E830-4B5B-8541-C8D33F5DC256}" srcOrd="0" destOrd="0" presId="urn:microsoft.com/office/officeart/2005/8/layout/hierarchy2"/>
    <dgm:cxn modelId="{FCF06AD1-3858-49DA-A5F0-607648803D2A}" type="presOf" srcId="{889C60B5-A61A-4BFB-9C3C-913E6AA47206}" destId="{664044B5-16C4-4CF5-B6C2-96068FD1A76C}" srcOrd="1" destOrd="0" presId="urn:microsoft.com/office/officeart/2005/8/layout/hierarchy2"/>
    <dgm:cxn modelId="{1C33D1A0-0AB2-4ED7-9327-18CF16009A3F}" type="presOf" srcId="{E8FC8170-B296-42C9-B325-7AA47FE1E41F}" destId="{D694BA5B-BB48-453B-9AEA-D98EC4DF82BB}" srcOrd="0" destOrd="0" presId="urn:microsoft.com/office/officeart/2005/8/layout/hierarchy2"/>
    <dgm:cxn modelId="{1B23ABAD-FA27-4463-A51F-99AF279A6AF2}" type="presOf" srcId="{78E3681B-6BDB-44B2-B4F1-951512BD5B12}" destId="{7601511E-4704-4823-8CF3-93CB96D732EC}" srcOrd="1" destOrd="0" presId="urn:microsoft.com/office/officeart/2005/8/layout/hierarchy2"/>
    <dgm:cxn modelId="{6754E696-533D-43F4-8577-E09C775AA75F}" type="presOf" srcId="{384A546B-CCC8-4ABF-8650-7CA2A27F9C08}" destId="{BE65EE7B-8EDF-4940-93F8-C9CD6DB4C355}" srcOrd="0" destOrd="0" presId="urn:microsoft.com/office/officeart/2005/8/layout/hierarchy2"/>
    <dgm:cxn modelId="{7D0B0153-D081-42B0-8568-5BB75018E49D}" srcId="{35B9CCA2-EF71-420F-AC32-F31350626F34}" destId="{3BEA6D48-E864-409A-B2C3-455220F8D49B}" srcOrd="2" destOrd="0" parTransId="{78E3681B-6BDB-44B2-B4F1-951512BD5B12}" sibTransId="{E1F7C244-9B47-4EE9-953D-0947BDE628FE}"/>
    <dgm:cxn modelId="{DC84CF75-5DD8-419E-8692-D509C00C5D08}" type="presOf" srcId="{7D2CEBE9-0B3E-4C20-9FF6-AC101A49D421}" destId="{B03F40EF-1AFC-4A35-BC25-F535AFCF9E6B}" srcOrd="0" destOrd="0" presId="urn:microsoft.com/office/officeart/2005/8/layout/hierarchy2"/>
    <dgm:cxn modelId="{D595C5B0-37F6-4DCE-9C20-E6B30B4BD97E}" type="presOf" srcId="{FF5AF163-C09E-43B8-B99C-310B269DA311}" destId="{50D38E78-C707-4F9D-8327-10E090A3E6B1}" srcOrd="0" destOrd="0" presId="urn:microsoft.com/office/officeart/2005/8/layout/hierarchy2"/>
    <dgm:cxn modelId="{916E13F7-1A36-4671-9B7B-A9F859F34500}" type="presParOf" srcId="{EFC87139-CEF5-4C13-B0F3-6B08B4CDF848}" destId="{6505FA75-C007-4248-B2E6-A0178170C052}" srcOrd="0" destOrd="0" presId="urn:microsoft.com/office/officeart/2005/8/layout/hierarchy2"/>
    <dgm:cxn modelId="{1C647991-6260-475E-9E8A-B13A0EDFFF49}" type="presParOf" srcId="{6505FA75-C007-4248-B2E6-A0178170C052}" destId="{3026261D-1DE6-44F4-8872-23A2593B5FE4}" srcOrd="0" destOrd="0" presId="urn:microsoft.com/office/officeart/2005/8/layout/hierarchy2"/>
    <dgm:cxn modelId="{AF27828A-0FD1-45A0-8811-B351567EB9EB}" type="presParOf" srcId="{6505FA75-C007-4248-B2E6-A0178170C052}" destId="{38622223-3F3B-49F6-AEB9-47813681DEAE}" srcOrd="1" destOrd="0" presId="urn:microsoft.com/office/officeart/2005/8/layout/hierarchy2"/>
    <dgm:cxn modelId="{5224DB8F-3003-42F1-BE02-A6CC250FAA79}" type="presParOf" srcId="{38622223-3F3B-49F6-AEB9-47813681DEAE}" destId="{A8D27D91-D40C-4CA0-B756-FCCF4B85CB3B}" srcOrd="0" destOrd="0" presId="urn:microsoft.com/office/officeart/2005/8/layout/hierarchy2"/>
    <dgm:cxn modelId="{B3D57FD9-9452-43D9-88C4-97C5CBEBF580}" type="presParOf" srcId="{A8D27D91-D40C-4CA0-B756-FCCF4B85CB3B}" destId="{DFD03A7A-0A0C-487D-9CF8-513E1F0C1475}" srcOrd="0" destOrd="0" presId="urn:microsoft.com/office/officeart/2005/8/layout/hierarchy2"/>
    <dgm:cxn modelId="{DEC5309D-BED5-4599-93A6-CE324CD9FD4E}" type="presParOf" srcId="{38622223-3F3B-49F6-AEB9-47813681DEAE}" destId="{A332ECE2-F5A6-4267-B843-F2136D364943}" srcOrd="1" destOrd="0" presId="urn:microsoft.com/office/officeart/2005/8/layout/hierarchy2"/>
    <dgm:cxn modelId="{6824524B-BE0D-4A2E-913C-AC066E604E48}" type="presParOf" srcId="{A332ECE2-F5A6-4267-B843-F2136D364943}" destId="{DB9E52E0-4D6D-48A7-8356-BFABAEA85943}" srcOrd="0" destOrd="0" presId="urn:microsoft.com/office/officeart/2005/8/layout/hierarchy2"/>
    <dgm:cxn modelId="{79CB6067-8BA7-4334-9B32-A344F11F479C}" type="presParOf" srcId="{A332ECE2-F5A6-4267-B843-F2136D364943}" destId="{3E243959-6909-4229-BB98-5F13C81C1F10}" srcOrd="1" destOrd="0" presId="urn:microsoft.com/office/officeart/2005/8/layout/hierarchy2"/>
    <dgm:cxn modelId="{EBE4E51F-EABF-46EF-9BF9-3992CFA3543B}" type="presParOf" srcId="{3E243959-6909-4229-BB98-5F13C81C1F10}" destId="{382E727A-16B7-431C-BED4-79FC8862BA1A}" srcOrd="0" destOrd="0" presId="urn:microsoft.com/office/officeart/2005/8/layout/hierarchy2"/>
    <dgm:cxn modelId="{9300E2F4-809C-4C91-BCBA-D444F3CFB311}" type="presParOf" srcId="{382E727A-16B7-431C-BED4-79FC8862BA1A}" destId="{1C53DFD4-9683-46FE-889E-6FD4C93A5ADA}" srcOrd="0" destOrd="0" presId="urn:microsoft.com/office/officeart/2005/8/layout/hierarchy2"/>
    <dgm:cxn modelId="{0F5D4E12-270A-4431-9E68-9771E8C75E07}" type="presParOf" srcId="{3E243959-6909-4229-BB98-5F13C81C1F10}" destId="{36D899B3-DFA9-407D-8C09-1B1CDC8C24FA}" srcOrd="1" destOrd="0" presId="urn:microsoft.com/office/officeart/2005/8/layout/hierarchy2"/>
    <dgm:cxn modelId="{90205169-27DB-4679-97C0-CB6AB619CD43}" type="presParOf" srcId="{36D899B3-DFA9-407D-8C09-1B1CDC8C24FA}" destId="{86B36363-77C1-4107-84BF-5EACAF731DF0}" srcOrd="0" destOrd="0" presId="urn:microsoft.com/office/officeart/2005/8/layout/hierarchy2"/>
    <dgm:cxn modelId="{197A74EC-9DAF-4AE8-9EEE-508A6815BFFD}" type="presParOf" srcId="{36D899B3-DFA9-407D-8C09-1B1CDC8C24FA}" destId="{4234F7BA-BDD9-4DC6-A802-EB22646C1075}" srcOrd="1" destOrd="0" presId="urn:microsoft.com/office/officeart/2005/8/layout/hierarchy2"/>
    <dgm:cxn modelId="{A649352A-F4F9-4630-9E85-EBF95B27F95F}" type="presParOf" srcId="{3E243959-6909-4229-BB98-5F13C81C1F10}" destId="{12FCE2AB-E830-4B5B-8541-C8D33F5DC256}" srcOrd="2" destOrd="0" presId="urn:microsoft.com/office/officeart/2005/8/layout/hierarchy2"/>
    <dgm:cxn modelId="{C52839B3-7185-4EA1-9589-7A5B44FDFE93}" type="presParOf" srcId="{12FCE2AB-E830-4B5B-8541-C8D33F5DC256}" destId="{E36A8AFD-7838-4C31-B81B-2621D2D46483}" srcOrd="0" destOrd="0" presId="urn:microsoft.com/office/officeart/2005/8/layout/hierarchy2"/>
    <dgm:cxn modelId="{6537BC8E-44E1-42F1-908F-868CDA321F7F}" type="presParOf" srcId="{3E243959-6909-4229-BB98-5F13C81C1F10}" destId="{1C19F92C-35EA-4705-AC3E-385256119DE6}" srcOrd="3" destOrd="0" presId="urn:microsoft.com/office/officeart/2005/8/layout/hierarchy2"/>
    <dgm:cxn modelId="{257B1F9C-880E-43D3-91AC-8FEB138070ED}" type="presParOf" srcId="{1C19F92C-35EA-4705-AC3E-385256119DE6}" destId="{B3CC3D7E-3F9C-481A-8D8D-242D937F737E}" srcOrd="0" destOrd="0" presId="urn:microsoft.com/office/officeart/2005/8/layout/hierarchy2"/>
    <dgm:cxn modelId="{302F1A08-2E81-4B70-B4BA-CCF21AF66C12}" type="presParOf" srcId="{1C19F92C-35EA-4705-AC3E-385256119DE6}" destId="{8B8F5419-5B63-4688-AAB7-73A7F6C4E2B1}" srcOrd="1" destOrd="0" presId="urn:microsoft.com/office/officeart/2005/8/layout/hierarchy2"/>
    <dgm:cxn modelId="{B272D8D9-4367-4B6F-A5B4-0135E2F736F1}" type="presParOf" srcId="{3E243959-6909-4229-BB98-5F13C81C1F10}" destId="{AC97A369-1A27-4914-A3C4-1E338DBCF9F0}" srcOrd="4" destOrd="0" presId="urn:microsoft.com/office/officeart/2005/8/layout/hierarchy2"/>
    <dgm:cxn modelId="{C26251D6-88D8-446C-8576-C0E08D2D9D98}" type="presParOf" srcId="{AC97A369-1A27-4914-A3C4-1E338DBCF9F0}" destId="{7601511E-4704-4823-8CF3-93CB96D732EC}" srcOrd="0" destOrd="0" presId="urn:microsoft.com/office/officeart/2005/8/layout/hierarchy2"/>
    <dgm:cxn modelId="{3B42E222-FB4F-4D1B-B362-31490A4B3113}" type="presParOf" srcId="{3E243959-6909-4229-BB98-5F13C81C1F10}" destId="{0E3D39FC-BC4A-4C8A-8640-D9C7181196A7}" srcOrd="5" destOrd="0" presId="urn:microsoft.com/office/officeart/2005/8/layout/hierarchy2"/>
    <dgm:cxn modelId="{80799CD6-A86D-4E21-A27D-EDECF78D8AAB}" type="presParOf" srcId="{0E3D39FC-BC4A-4C8A-8640-D9C7181196A7}" destId="{22C05990-2C15-45D2-AA5D-BDD5622D61F6}" srcOrd="0" destOrd="0" presId="urn:microsoft.com/office/officeart/2005/8/layout/hierarchy2"/>
    <dgm:cxn modelId="{097C3514-C6FC-4658-9F38-FD7D5A4A7704}" type="presParOf" srcId="{0E3D39FC-BC4A-4C8A-8640-D9C7181196A7}" destId="{EF6D6D0E-C03F-4285-9EE8-AB0B87F10FD6}" srcOrd="1" destOrd="0" presId="urn:microsoft.com/office/officeart/2005/8/layout/hierarchy2"/>
    <dgm:cxn modelId="{E02198A4-C476-499F-BD8E-4E755910552C}" type="presParOf" srcId="{38622223-3F3B-49F6-AEB9-47813681DEAE}" destId="{321E9796-40E7-4E41-9DDF-597EDEC0FC88}" srcOrd="2" destOrd="0" presId="urn:microsoft.com/office/officeart/2005/8/layout/hierarchy2"/>
    <dgm:cxn modelId="{95D9BB7F-AF29-483D-AC09-EEBD1DDA4832}" type="presParOf" srcId="{321E9796-40E7-4E41-9DDF-597EDEC0FC88}" destId="{664044B5-16C4-4CF5-B6C2-96068FD1A76C}" srcOrd="0" destOrd="0" presId="urn:microsoft.com/office/officeart/2005/8/layout/hierarchy2"/>
    <dgm:cxn modelId="{16645F79-C762-4231-91A9-94E7C30B3533}" type="presParOf" srcId="{38622223-3F3B-49F6-AEB9-47813681DEAE}" destId="{DF4122C9-60F8-44F7-944B-DE069E5DAC7C}" srcOrd="3" destOrd="0" presId="urn:microsoft.com/office/officeart/2005/8/layout/hierarchy2"/>
    <dgm:cxn modelId="{1412611F-5FEF-42C8-9B74-6AB4E033AB3E}" type="presParOf" srcId="{DF4122C9-60F8-44F7-944B-DE069E5DAC7C}" destId="{02C54EC8-4730-4BD1-B2BC-87B745F04A7E}" srcOrd="0" destOrd="0" presId="urn:microsoft.com/office/officeart/2005/8/layout/hierarchy2"/>
    <dgm:cxn modelId="{AE72D257-3273-44B5-8D33-25FA4686963F}" type="presParOf" srcId="{DF4122C9-60F8-44F7-944B-DE069E5DAC7C}" destId="{591992CC-3F5C-4D8F-B1F2-47C9145AA683}" srcOrd="1" destOrd="0" presId="urn:microsoft.com/office/officeart/2005/8/layout/hierarchy2"/>
    <dgm:cxn modelId="{CF03E15F-5F20-48CB-AD53-F52DCF366F7F}" type="presParOf" srcId="{591992CC-3F5C-4D8F-B1F2-47C9145AA683}" destId="{BE65EE7B-8EDF-4940-93F8-C9CD6DB4C355}" srcOrd="0" destOrd="0" presId="urn:microsoft.com/office/officeart/2005/8/layout/hierarchy2"/>
    <dgm:cxn modelId="{B153BF8F-77DB-40FB-98C5-52474E46AF4A}" type="presParOf" srcId="{BE65EE7B-8EDF-4940-93F8-C9CD6DB4C355}" destId="{9C0AAC71-288E-4967-8056-A8D7B85907C4}" srcOrd="0" destOrd="0" presId="urn:microsoft.com/office/officeart/2005/8/layout/hierarchy2"/>
    <dgm:cxn modelId="{2D684657-C0E6-4760-96DF-F41B9EBF120F}" type="presParOf" srcId="{591992CC-3F5C-4D8F-B1F2-47C9145AA683}" destId="{D8DD8664-260E-460B-B656-20CD4DFF6AD7}" srcOrd="1" destOrd="0" presId="urn:microsoft.com/office/officeart/2005/8/layout/hierarchy2"/>
    <dgm:cxn modelId="{4AD83660-3081-462D-A7B0-03344326162D}" type="presParOf" srcId="{D8DD8664-260E-460B-B656-20CD4DFF6AD7}" destId="{F5622AD0-B97A-4413-8583-D37F9B515237}" srcOrd="0" destOrd="0" presId="urn:microsoft.com/office/officeart/2005/8/layout/hierarchy2"/>
    <dgm:cxn modelId="{19DB9FB0-9C7E-4CD9-914E-13386F63962A}" type="presParOf" srcId="{D8DD8664-260E-460B-B656-20CD4DFF6AD7}" destId="{536D2B82-27B2-4ADA-A36D-17FCF90EEF4E}" srcOrd="1" destOrd="0" presId="urn:microsoft.com/office/officeart/2005/8/layout/hierarchy2"/>
    <dgm:cxn modelId="{3EFFCABD-9437-40FC-8044-D92F809587DB}" type="presParOf" srcId="{591992CC-3F5C-4D8F-B1F2-47C9145AA683}" destId="{62B4ADCE-A20D-48DE-951B-E43328BDBA2D}" srcOrd="2" destOrd="0" presId="urn:microsoft.com/office/officeart/2005/8/layout/hierarchy2"/>
    <dgm:cxn modelId="{E392FC9D-396C-4C53-8D2E-29AC6AB0C4B7}" type="presParOf" srcId="{62B4ADCE-A20D-48DE-951B-E43328BDBA2D}" destId="{FCF22C99-0114-4F44-9820-8B74C344EDCC}" srcOrd="0" destOrd="0" presId="urn:microsoft.com/office/officeart/2005/8/layout/hierarchy2"/>
    <dgm:cxn modelId="{97416C71-36B5-454B-B092-E68F97E2435D}" type="presParOf" srcId="{591992CC-3F5C-4D8F-B1F2-47C9145AA683}" destId="{649C3406-D901-4ED7-B3FB-64837BA12489}" srcOrd="3" destOrd="0" presId="urn:microsoft.com/office/officeart/2005/8/layout/hierarchy2"/>
    <dgm:cxn modelId="{30CE6368-7024-432A-BED7-A7E96A1B1E53}" type="presParOf" srcId="{649C3406-D901-4ED7-B3FB-64837BA12489}" destId="{B03F40EF-1AFC-4A35-BC25-F535AFCF9E6B}" srcOrd="0" destOrd="0" presId="urn:microsoft.com/office/officeart/2005/8/layout/hierarchy2"/>
    <dgm:cxn modelId="{0182AFB1-F0BE-4E36-8DE6-A737ADECD32D}" type="presParOf" srcId="{649C3406-D901-4ED7-B3FB-64837BA12489}" destId="{7A5FC6DA-9192-4BF8-A4AA-3183A5AA227E}" srcOrd="1" destOrd="0" presId="urn:microsoft.com/office/officeart/2005/8/layout/hierarchy2"/>
    <dgm:cxn modelId="{6712033F-55C2-483D-B741-8101B19DC3D1}" type="presParOf" srcId="{7A5FC6DA-9192-4BF8-A4AA-3183A5AA227E}" destId="{A541372E-FC4D-4BF4-A5D4-8943E8D87B3D}" srcOrd="0" destOrd="0" presId="urn:microsoft.com/office/officeart/2005/8/layout/hierarchy2"/>
    <dgm:cxn modelId="{E434CC58-674A-43B7-B70F-21337E12A5B7}" type="presParOf" srcId="{A541372E-FC4D-4BF4-A5D4-8943E8D87B3D}" destId="{1DD56C29-0A4C-4598-B1E3-9CC86604BB12}" srcOrd="0" destOrd="0" presId="urn:microsoft.com/office/officeart/2005/8/layout/hierarchy2"/>
    <dgm:cxn modelId="{80D6BA0B-A0E4-4C63-9716-6122F029C5CB}" type="presParOf" srcId="{7A5FC6DA-9192-4BF8-A4AA-3183A5AA227E}" destId="{9A334C6B-FA80-4CEF-A9FC-7657D2221E4C}" srcOrd="1" destOrd="0" presId="urn:microsoft.com/office/officeart/2005/8/layout/hierarchy2"/>
    <dgm:cxn modelId="{C6AF04DB-02A6-4502-94B8-B9D82CEF49F9}" type="presParOf" srcId="{9A334C6B-FA80-4CEF-A9FC-7657D2221E4C}" destId="{D694BA5B-BB48-453B-9AEA-D98EC4DF82BB}" srcOrd="0" destOrd="0" presId="urn:microsoft.com/office/officeart/2005/8/layout/hierarchy2"/>
    <dgm:cxn modelId="{16500D15-2AEE-4F55-893A-B7BFC4774F3C}" type="presParOf" srcId="{9A334C6B-FA80-4CEF-A9FC-7657D2221E4C}" destId="{E25B576A-C3A7-4DC4-A987-FA72EF85EC64}" srcOrd="1" destOrd="0" presId="urn:microsoft.com/office/officeart/2005/8/layout/hierarchy2"/>
    <dgm:cxn modelId="{C775BAB4-57BB-45AC-99DB-79D798564335}" type="presParOf" srcId="{7A5FC6DA-9192-4BF8-A4AA-3183A5AA227E}" destId="{0A46296B-F46D-482F-B376-CD45CEC4CC97}" srcOrd="2" destOrd="0" presId="urn:microsoft.com/office/officeart/2005/8/layout/hierarchy2"/>
    <dgm:cxn modelId="{4B03DBB4-B08E-42BC-95FF-88FB910105DB}" type="presParOf" srcId="{0A46296B-F46D-482F-B376-CD45CEC4CC97}" destId="{0D8151F3-B6B6-4211-A1E1-230ED2E0B241}" srcOrd="0" destOrd="0" presId="urn:microsoft.com/office/officeart/2005/8/layout/hierarchy2"/>
    <dgm:cxn modelId="{4E503936-E7E1-428B-9496-98694385363B}" type="presParOf" srcId="{7A5FC6DA-9192-4BF8-A4AA-3183A5AA227E}" destId="{409C0C59-4939-48EC-8627-3DACCF97BC84}" srcOrd="3" destOrd="0" presId="urn:microsoft.com/office/officeart/2005/8/layout/hierarchy2"/>
    <dgm:cxn modelId="{68838AD8-0F09-4C21-A7CB-27BD5FAC2A22}" type="presParOf" srcId="{409C0C59-4939-48EC-8627-3DACCF97BC84}" destId="{50D38E78-C707-4F9D-8327-10E090A3E6B1}" srcOrd="0" destOrd="0" presId="urn:microsoft.com/office/officeart/2005/8/layout/hierarchy2"/>
    <dgm:cxn modelId="{AB6D9DFB-3918-48C1-AF64-48B72EC47D9B}" type="presParOf" srcId="{409C0C59-4939-48EC-8627-3DACCF97BC84}" destId="{B44CB39E-CE7B-4564-AE4B-C5506D4AF39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20792-0A23-4FFD-B714-093F8498415A}">
      <dsp:nvSpPr>
        <dsp:cNvPr id="0" name=""/>
        <dsp:cNvSpPr/>
      </dsp:nvSpPr>
      <dsp:spPr>
        <a:xfrm>
          <a:off x="6197" y="1599"/>
          <a:ext cx="8826805" cy="1170123"/>
        </a:xfrm>
        <a:prstGeom prst="roundRect">
          <a:avLst>
            <a:gd name="adj" fmla="val 10000"/>
          </a:avLst>
        </a:prstGeom>
        <a:solidFill>
          <a:schemeClr val="accent2">
            <a:hueOff val="0"/>
            <a:satOff val="0"/>
            <a:lumOff val="0"/>
            <a:alphaOff val="0"/>
          </a:schemeClr>
        </a:solidFill>
        <a:ln>
          <a:noFill/>
        </a:ln>
        <a:effectLst>
          <a:outerShdw blurRad="65500" dist="38100" dir="5400000" rotWithShape="0">
            <a:srgbClr val="000000">
              <a:alpha val="4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r>
            <a:rPr lang="en-US" sz="5300" kern="1200" dirty="0" smtClean="0"/>
            <a:t>Blood</a:t>
          </a:r>
          <a:endParaRPr lang="en-US" sz="5300" kern="1200" dirty="0"/>
        </a:p>
      </dsp:txBody>
      <dsp:txXfrm>
        <a:off x="40469" y="35871"/>
        <a:ext cx="8758261" cy="1101579"/>
      </dsp:txXfrm>
    </dsp:sp>
    <dsp:sp modelId="{3ED644E0-3B47-46BE-825A-80B0CF29244A}">
      <dsp:nvSpPr>
        <dsp:cNvPr id="0" name=""/>
        <dsp:cNvSpPr/>
      </dsp:nvSpPr>
      <dsp:spPr>
        <a:xfrm>
          <a:off x="14812" y="1286891"/>
          <a:ext cx="4586218" cy="1170123"/>
        </a:xfrm>
        <a:prstGeom prst="roundRect">
          <a:avLst>
            <a:gd name="adj" fmla="val 10000"/>
          </a:avLst>
        </a:prstGeom>
        <a:solidFill>
          <a:schemeClr val="accent4">
            <a:hueOff val="0"/>
            <a:satOff val="0"/>
            <a:lumOff val="0"/>
            <a:alphaOff val="0"/>
          </a:schemeClr>
        </a:solidFill>
        <a:ln>
          <a:noFill/>
        </a:ln>
        <a:effectLst>
          <a:outerShdw blurRad="65500" dist="38100" dir="5400000" rotWithShape="0">
            <a:srgbClr val="000000">
              <a:alpha val="4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Plasma</a:t>
          </a:r>
        </a:p>
        <a:p>
          <a:pPr lvl="0" algn="ctr" defTabSz="1244600">
            <a:lnSpc>
              <a:spcPct val="90000"/>
            </a:lnSpc>
            <a:spcBef>
              <a:spcPct val="0"/>
            </a:spcBef>
            <a:spcAft>
              <a:spcPct val="35000"/>
            </a:spcAft>
          </a:pPr>
          <a:r>
            <a:rPr lang="en-US" sz="2800" kern="1200" dirty="0" smtClean="0"/>
            <a:t>55% of blood</a:t>
          </a:r>
          <a:endParaRPr lang="en-US" sz="2800" kern="1200" dirty="0"/>
        </a:p>
      </dsp:txBody>
      <dsp:txXfrm>
        <a:off x="49084" y="1321163"/>
        <a:ext cx="4517674" cy="1101579"/>
      </dsp:txXfrm>
    </dsp:sp>
    <dsp:sp modelId="{752BC886-BF18-40FF-A4F3-AAE4C4DB0AB0}">
      <dsp:nvSpPr>
        <dsp:cNvPr id="0" name=""/>
        <dsp:cNvSpPr/>
      </dsp:nvSpPr>
      <dsp:spPr>
        <a:xfrm>
          <a:off x="25987" y="2572184"/>
          <a:ext cx="1826881" cy="1170123"/>
        </a:xfrm>
        <a:prstGeom prst="roundRect">
          <a:avLst>
            <a:gd name="adj" fmla="val 10000"/>
          </a:avLst>
        </a:prstGeom>
        <a:solidFill>
          <a:schemeClr val="accent5">
            <a:hueOff val="0"/>
            <a:satOff val="0"/>
            <a:lumOff val="0"/>
            <a:alphaOff val="0"/>
          </a:schemeClr>
        </a:solidFill>
        <a:ln>
          <a:noFill/>
        </a:ln>
        <a:effectLst>
          <a:outerShdw blurRad="65500" dist="38100" dir="5400000" rotWithShape="0">
            <a:srgbClr val="000000">
              <a:alpha val="4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Water</a:t>
          </a:r>
        </a:p>
        <a:p>
          <a:pPr lvl="0" algn="ctr" defTabSz="933450">
            <a:lnSpc>
              <a:spcPct val="90000"/>
            </a:lnSpc>
            <a:spcBef>
              <a:spcPct val="0"/>
            </a:spcBef>
            <a:spcAft>
              <a:spcPct val="35000"/>
            </a:spcAft>
          </a:pPr>
          <a:r>
            <a:rPr lang="en-US" sz="2100" kern="1200" dirty="0" smtClean="0"/>
            <a:t>91% of plasma</a:t>
          </a:r>
          <a:endParaRPr lang="en-US" sz="2100" kern="1200" dirty="0"/>
        </a:p>
      </dsp:txBody>
      <dsp:txXfrm>
        <a:off x="60259" y="2606456"/>
        <a:ext cx="1758337" cy="1101579"/>
      </dsp:txXfrm>
    </dsp:sp>
    <dsp:sp modelId="{CDA37D18-2A05-427A-8BEB-8626606EB76A}">
      <dsp:nvSpPr>
        <dsp:cNvPr id="0" name=""/>
        <dsp:cNvSpPr/>
      </dsp:nvSpPr>
      <dsp:spPr>
        <a:xfrm>
          <a:off x="1908591" y="2572184"/>
          <a:ext cx="2681264" cy="1170123"/>
        </a:xfrm>
        <a:prstGeom prst="roundRect">
          <a:avLst>
            <a:gd name="adj" fmla="val 10000"/>
          </a:avLst>
        </a:prstGeom>
        <a:solidFill>
          <a:schemeClr val="accent5">
            <a:hueOff val="0"/>
            <a:satOff val="0"/>
            <a:lumOff val="0"/>
            <a:alphaOff val="0"/>
          </a:schemeClr>
        </a:solidFill>
        <a:ln>
          <a:noFill/>
        </a:ln>
        <a:effectLst>
          <a:outerShdw blurRad="65500" dist="38100" dir="5400000" rotWithShape="0">
            <a:srgbClr val="000000">
              <a:alpha val="4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Solutes</a:t>
          </a:r>
        </a:p>
        <a:p>
          <a:pPr lvl="0" algn="ctr" defTabSz="933450">
            <a:lnSpc>
              <a:spcPct val="90000"/>
            </a:lnSpc>
            <a:spcBef>
              <a:spcPct val="0"/>
            </a:spcBef>
            <a:spcAft>
              <a:spcPct val="35000"/>
            </a:spcAft>
          </a:pPr>
          <a:r>
            <a:rPr lang="en-US" sz="2100" kern="1200" dirty="0" smtClean="0"/>
            <a:t>(mostly protein)</a:t>
          </a:r>
          <a:endParaRPr lang="en-US" sz="2100" kern="1200" dirty="0"/>
        </a:p>
      </dsp:txBody>
      <dsp:txXfrm>
        <a:off x="1942863" y="2606456"/>
        <a:ext cx="2612720" cy="1101579"/>
      </dsp:txXfrm>
    </dsp:sp>
    <dsp:sp modelId="{B10CBAA1-841E-49FB-A89C-B3083310D6E7}">
      <dsp:nvSpPr>
        <dsp:cNvPr id="0" name=""/>
        <dsp:cNvSpPr/>
      </dsp:nvSpPr>
      <dsp:spPr>
        <a:xfrm>
          <a:off x="1908591" y="3857476"/>
          <a:ext cx="1326702" cy="1170123"/>
        </a:xfrm>
        <a:prstGeom prst="roundRect">
          <a:avLst>
            <a:gd name="adj" fmla="val 10000"/>
          </a:avLst>
        </a:prstGeom>
        <a:solidFill>
          <a:schemeClr val="accent6">
            <a:hueOff val="0"/>
            <a:satOff val="0"/>
            <a:lumOff val="0"/>
            <a:alphaOff val="0"/>
          </a:schemeClr>
        </a:solidFill>
        <a:ln>
          <a:noFill/>
        </a:ln>
        <a:effectLst>
          <a:outerShdw blurRad="65500" dist="38100" dir="5400000" rotWithShape="0">
            <a:srgbClr val="000000">
              <a:alpha val="4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Proteins</a:t>
          </a:r>
        </a:p>
        <a:p>
          <a:pPr lvl="0" algn="ctr" defTabSz="933450">
            <a:lnSpc>
              <a:spcPct val="90000"/>
            </a:lnSpc>
            <a:spcBef>
              <a:spcPct val="0"/>
            </a:spcBef>
            <a:spcAft>
              <a:spcPct val="35000"/>
            </a:spcAft>
          </a:pPr>
          <a:r>
            <a:rPr lang="en-US" sz="2100" kern="1200" dirty="0" smtClean="0"/>
            <a:t>(Mostly Albumin)</a:t>
          </a:r>
          <a:endParaRPr lang="en-US" sz="2100" kern="1200" dirty="0"/>
        </a:p>
      </dsp:txBody>
      <dsp:txXfrm>
        <a:off x="1942863" y="3891748"/>
        <a:ext cx="1258158" cy="1101579"/>
      </dsp:txXfrm>
    </dsp:sp>
    <dsp:sp modelId="{2949F9D1-C997-4466-841C-42F1C8F1F446}">
      <dsp:nvSpPr>
        <dsp:cNvPr id="0" name=""/>
        <dsp:cNvSpPr/>
      </dsp:nvSpPr>
      <dsp:spPr>
        <a:xfrm>
          <a:off x="3263154" y="3857476"/>
          <a:ext cx="1326702" cy="1170123"/>
        </a:xfrm>
        <a:prstGeom prst="roundRect">
          <a:avLst>
            <a:gd name="adj" fmla="val 10000"/>
          </a:avLst>
        </a:prstGeom>
        <a:solidFill>
          <a:schemeClr val="accent6">
            <a:hueOff val="0"/>
            <a:satOff val="0"/>
            <a:lumOff val="0"/>
            <a:alphaOff val="0"/>
          </a:schemeClr>
        </a:solidFill>
        <a:ln>
          <a:noFill/>
        </a:ln>
        <a:effectLst>
          <a:outerShdw blurRad="65500" dist="38100" dir="5400000" rotWithShape="0">
            <a:srgbClr val="000000">
              <a:alpha val="4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Other Solutes</a:t>
          </a:r>
          <a:endParaRPr lang="en-US" sz="2100" kern="1200" dirty="0"/>
        </a:p>
      </dsp:txBody>
      <dsp:txXfrm>
        <a:off x="3297426" y="3891748"/>
        <a:ext cx="1258158" cy="1101579"/>
      </dsp:txXfrm>
    </dsp:sp>
    <dsp:sp modelId="{1458C1EB-84BC-4392-83F6-5D1A13419E20}">
      <dsp:nvSpPr>
        <dsp:cNvPr id="0" name=""/>
        <dsp:cNvSpPr/>
      </dsp:nvSpPr>
      <dsp:spPr>
        <a:xfrm>
          <a:off x="4712910" y="1286891"/>
          <a:ext cx="4111476" cy="1170123"/>
        </a:xfrm>
        <a:prstGeom prst="roundRect">
          <a:avLst>
            <a:gd name="adj" fmla="val 10000"/>
          </a:avLst>
        </a:prstGeom>
        <a:solidFill>
          <a:schemeClr val="accent4">
            <a:hueOff val="0"/>
            <a:satOff val="0"/>
            <a:lumOff val="0"/>
            <a:alphaOff val="0"/>
          </a:schemeClr>
        </a:solidFill>
        <a:ln>
          <a:noFill/>
        </a:ln>
        <a:effectLst>
          <a:outerShdw blurRad="65500" dist="38100" dir="5400000" rotWithShape="0">
            <a:srgbClr val="000000">
              <a:alpha val="4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Formed Elements</a:t>
          </a:r>
        </a:p>
        <a:p>
          <a:pPr lvl="0" algn="ctr" defTabSz="1244600">
            <a:lnSpc>
              <a:spcPct val="90000"/>
            </a:lnSpc>
            <a:spcBef>
              <a:spcPct val="0"/>
            </a:spcBef>
            <a:spcAft>
              <a:spcPct val="35000"/>
            </a:spcAft>
          </a:pPr>
          <a:r>
            <a:rPr lang="en-US" sz="2800" kern="1200" dirty="0" smtClean="0"/>
            <a:t>45% of blood</a:t>
          </a:r>
          <a:endParaRPr lang="en-US" sz="2800" kern="1200" dirty="0"/>
        </a:p>
      </dsp:txBody>
      <dsp:txXfrm>
        <a:off x="4747182" y="1321163"/>
        <a:ext cx="4042932" cy="1101579"/>
      </dsp:txXfrm>
    </dsp:sp>
    <dsp:sp modelId="{C952DA1C-328C-4160-BEA1-D4CE2227EC76}">
      <dsp:nvSpPr>
        <dsp:cNvPr id="0" name=""/>
        <dsp:cNvSpPr/>
      </dsp:nvSpPr>
      <dsp:spPr>
        <a:xfrm>
          <a:off x="4713128" y="2572184"/>
          <a:ext cx="1333199" cy="1170123"/>
        </a:xfrm>
        <a:prstGeom prst="roundRect">
          <a:avLst>
            <a:gd name="adj" fmla="val 10000"/>
          </a:avLst>
        </a:prstGeom>
        <a:solidFill>
          <a:schemeClr val="accent5">
            <a:hueOff val="0"/>
            <a:satOff val="0"/>
            <a:lumOff val="0"/>
            <a:alphaOff val="0"/>
          </a:schemeClr>
        </a:solidFill>
        <a:ln>
          <a:noFill/>
        </a:ln>
        <a:effectLst>
          <a:outerShdw blurRad="65500" dist="38100" dir="5400000" rotWithShape="0">
            <a:srgbClr val="000000">
              <a:alpha val="4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Red Blood Cells</a:t>
          </a:r>
          <a:endParaRPr lang="en-US" sz="2100" kern="1200" dirty="0"/>
        </a:p>
      </dsp:txBody>
      <dsp:txXfrm>
        <a:off x="4747400" y="2606456"/>
        <a:ext cx="1264655" cy="1101579"/>
      </dsp:txXfrm>
    </dsp:sp>
    <dsp:sp modelId="{98027191-4DA2-45EB-BD71-03759B0F811F}">
      <dsp:nvSpPr>
        <dsp:cNvPr id="0" name=""/>
        <dsp:cNvSpPr/>
      </dsp:nvSpPr>
      <dsp:spPr>
        <a:xfrm>
          <a:off x="6102049" y="2572184"/>
          <a:ext cx="1333199" cy="1170123"/>
        </a:xfrm>
        <a:prstGeom prst="roundRect">
          <a:avLst>
            <a:gd name="adj" fmla="val 10000"/>
          </a:avLst>
        </a:prstGeom>
        <a:solidFill>
          <a:schemeClr val="accent5">
            <a:hueOff val="0"/>
            <a:satOff val="0"/>
            <a:lumOff val="0"/>
            <a:alphaOff val="0"/>
          </a:schemeClr>
        </a:solidFill>
        <a:ln>
          <a:noFill/>
        </a:ln>
        <a:effectLst>
          <a:outerShdw blurRad="65500" dist="38100" dir="5400000" rotWithShape="0">
            <a:srgbClr val="000000">
              <a:alpha val="4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White Blood Cells</a:t>
          </a:r>
          <a:endParaRPr lang="en-US" sz="2100" kern="1200" dirty="0"/>
        </a:p>
      </dsp:txBody>
      <dsp:txXfrm>
        <a:off x="6136321" y="2606456"/>
        <a:ext cx="1264655" cy="1101579"/>
      </dsp:txXfrm>
    </dsp:sp>
    <dsp:sp modelId="{53A12E6C-0DAC-4312-9337-57E11BADA64B}">
      <dsp:nvSpPr>
        <dsp:cNvPr id="0" name=""/>
        <dsp:cNvSpPr/>
      </dsp:nvSpPr>
      <dsp:spPr>
        <a:xfrm>
          <a:off x="7490969" y="2572184"/>
          <a:ext cx="1333199" cy="1170123"/>
        </a:xfrm>
        <a:prstGeom prst="roundRect">
          <a:avLst>
            <a:gd name="adj" fmla="val 10000"/>
          </a:avLst>
        </a:prstGeom>
        <a:solidFill>
          <a:schemeClr val="accent5">
            <a:hueOff val="0"/>
            <a:satOff val="0"/>
            <a:lumOff val="0"/>
            <a:alphaOff val="0"/>
          </a:schemeClr>
        </a:solidFill>
        <a:ln>
          <a:noFill/>
        </a:ln>
        <a:effectLst>
          <a:outerShdw blurRad="65500" dist="38100" dir="5400000" rotWithShape="0">
            <a:srgbClr val="000000">
              <a:alpha val="4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Platelets</a:t>
          </a:r>
          <a:endParaRPr lang="en-US" sz="2100" kern="1200" dirty="0"/>
        </a:p>
      </dsp:txBody>
      <dsp:txXfrm>
        <a:off x="7525241" y="2606456"/>
        <a:ext cx="1264655" cy="11015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6261D-1DE6-44F4-8872-23A2593B5FE4}">
      <dsp:nvSpPr>
        <dsp:cNvPr id="0" name=""/>
        <dsp:cNvSpPr/>
      </dsp:nvSpPr>
      <dsp:spPr>
        <a:xfrm>
          <a:off x="1926" y="2046684"/>
          <a:ext cx="1566862" cy="783431"/>
        </a:xfrm>
        <a:prstGeom prst="roundRect">
          <a:avLst>
            <a:gd name="adj" fmla="val 10000"/>
          </a:avLst>
        </a:prstGeom>
        <a:gradFill rotWithShape="0">
          <a:gsLst>
            <a:gs pos="0">
              <a:srgbClr val="F07F09">
                <a:hueOff val="0"/>
                <a:satOff val="0"/>
                <a:lumOff val="0"/>
                <a:alphaOff val="0"/>
                <a:shade val="45000"/>
                <a:satMod val="155000"/>
              </a:srgbClr>
            </a:gs>
            <a:gs pos="60000">
              <a:srgbClr val="F07F09">
                <a:hueOff val="0"/>
                <a:satOff val="0"/>
                <a:lumOff val="0"/>
                <a:alphaOff val="0"/>
                <a:shade val="95000"/>
                <a:satMod val="150000"/>
              </a:srgbClr>
            </a:gs>
            <a:gs pos="100000">
              <a:srgbClr val="F07F09">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solidFill>
                <a:sysClr val="window" lastClr="FFFFFF"/>
              </a:solidFill>
              <a:latin typeface="Verdana"/>
              <a:ea typeface="+mn-ea"/>
              <a:cs typeface="+mn-cs"/>
            </a:rPr>
            <a:t>Leukocytes</a:t>
          </a:r>
          <a:endParaRPr lang="en-US" sz="1600" kern="1200" dirty="0">
            <a:solidFill>
              <a:sysClr val="window" lastClr="FFFFFF"/>
            </a:solidFill>
            <a:latin typeface="Verdana"/>
            <a:ea typeface="+mn-ea"/>
            <a:cs typeface="+mn-cs"/>
          </a:endParaRPr>
        </a:p>
      </dsp:txBody>
      <dsp:txXfrm>
        <a:off x="24872" y="2069630"/>
        <a:ext cx="1520970" cy="737539"/>
      </dsp:txXfrm>
    </dsp:sp>
    <dsp:sp modelId="{A8D27D91-D40C-4CA0-B756-FCCF4B85CB3B}">
      <dsp:nvSpPr>
        <dsp:cNvPr id="0" name=""/>
        <dsp:cNvSpPr/>
      </dsp:nvSpPr>
      <dsp:spPr>
        <a:xfrm rot="17945813">
          <a:off x="1237743" y="1860850"/>
          <a:ext cx="1288835" cy="28916"/>
        </a:xfrm>
        <a:custGeom>
          <a:avLst/>
          <a:gdLst/>
          <a:ahLst/>
          <a:cxnLst/>
          <a:rect l="0" t="0" r="0" b="0"/>
          <a:pathLst>
            <a:path>
              <a:moveTo>
                <a:pt x="0" y="14458"/>
              </a:moveTo>
              <a:lnTo>
                <a:pt x="1288835" y="14458"/>
              </a:lnTo>
            </a:path>
          </a:pathLst>
        </a:custGeom>
        <a:noFill/>
        <a:ln w="42500" cap="flat" cmpd="sng" algn="ctr">
          <a:solidFill>
            <a:srgbClr val="1B587C">
              <a:hueOff val="0"/>
              <a:satOff val="0"/>
              <a:lumOff val="0"/>
              <a:alphaOff val="0"/>
            </a:srgb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ysClr val="windowText" lastClr="000000">
                <a:hueOff val="0"/>
                <a:satOff val="0"/>
                <a:lumOff val="0"/>
                <a:alphaOff val="0"/>
              </a:sysClr>
            </a:solidFill>
            <a:latin typeface="Verdana"/>
            <a:ea typeface="+mn-ea"/>
            <a:cs typeface="+mn-cs"/>
          </a:endParaRPr>
        </a:p>
      </dsp:txBody>
      <dsp:txXfrm>
        <a:off x="1838338" y="1887793"/>
        <a:ext cx="0" cy="0"/>
      </dsp:txXfrm>
    </dsp:sp>
    <dsp:sp modelId="{DB9E52E0-4D6D-48A7-8356-BFABAEA85943}">
      <dsp:nvSpPr>
        <dsp:cNvPr id="0" name=""/>
        <dsp:cNvSpPr/>
      </dsp:nvSpPr>
      <dsp:spPr>
        <a:xfrm>
          <a:off x="2195533" y="920501"/>
          <a:ext cx="1566862" cy="783431"/>
        </a:xfrm>
        <a:prstGeom prst="roundRect">
          <a:avLst>
            <a:gd name="adj" fmla="val 10000"/>
          </a:avLst>
        </a:prstGeom>
        <a:gradFill rotWithShape="0">
          <a:gsLst>
            <a:gs pos="0">
              <a:srgbClr val="1B587C">
                <a:hueOff val="0"/>
                <a:satOff val="0"/>
                <a:lumOff val="0"/>
                <a:alphaOff val="0"/>
                <a:shade val="45000"/>
                <a:satMod val="155000"/>
              </a:srgbClr>
            </a:gs>
            <a:gs pos="60000">
              <a:srgbClr val="1B587C">
                <a:hueOff val="0"/>
                <a:satOff val="0"/>
                <a:lumOff val="0"/>
                <a:alphaOff val="0"/>
                <a:shade val="95000"/>
                <a:satMod val="150000"/>
              </a:srgbClr>
            </a:gs>
            <a:gs pos="100000">
              <a:srgbClr val="1B587C">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solidFill>
                <a:sysClr val="window" lastClr="FFFFFF"/>
              </a:solidFill>
              <a:latin typeface="Verdana"/>
              <a:ea typeface="+mn-ea"/>
              <a:cs typeface="+mn-cs"/>
            </a:rPr>
            <a:t>Granulocytes</a:t>
          </a:r>
          <a:endParaRPr lang="en-US" sz="1600" kern="1200" dirty="0">
            <a:solidFill>
              <a:sysClr val="window" lastClr="FFFFFF"/>
            </a:solidFill>
            <a:latin typeface="Verdana"/>
            <a:ea typeface="+mn-ea"/>
            <a:cs typeface="+mn-cs"/>
          </a:endParaRPr>
        </a:p>
      </dsp:txBody>
      <dsp:txXfrm>
        <a:off x="2218479" y="943447"/>
        <a:ext cx="1520970" cy="737539"/>
      </dsp:txXfrm>
    </dsp:sp>
    <dsp:sp modelId="{382E727A-16B7-431C-BED4-79FC8862BA1A}">
      <dsp:nvSpPr>
        <dsp:cNvPr id="0" name=""/>
        <dsp:cNvSpPr/>
      </dsp:nvSpPr>
      <dsp:spPr>
        <a:xfrm rot="18289469">
          <a:off x="3527017" y="847286"/>
          <a:ext cx="1097503" cy="28916"/>
        </a:xfrm>
        <a:custGeom>
          <a:avLst/>
          <a:gdLst/>
          <a:ahLst/>
          <a:cxnLst/>
          <a:rect l="0" t="0" r="0" b="0"/>
          <a:pathLst>
            <a:path>
              <a:moveTo>
                <a:pt x="0" y="14458"/>
              </a:moveTo>
              <a:lnTo>
                <a:pt x="1097503" y="14458"/>
              </a:lnTo>
            </a:path>
          </a:pathLst>
        </a:custGeom>
        <a:noFill/>
        <a:ln w="42500" cap="flat" cmpd="sng" algn="ctr">
          <a:solidFill>
            <a:srgbClr val="4E8542">
              <a:hueOff val="0"/>
              <a:satOff val="0"/>
              <a:lumOff val="0"/>
              <a:alphaOff val="0"/>
            </a:srgb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ysClr val="windowText" lastClr="000000">
                <a:hueOff val="0"/>
                <a:satOff val="0"/>
                <a:lumOff val="0"/>
                <a:alphaOff val="0"/>
              </a:sysClr>
            </a:solidFill>
            <a:latin typeface="Verdana"/>
            <a:ea typeface="+mn-ea"/>
            <a:cs typeface="+mn-cs"/>
          </a:endParaRPr>
        </a:p>
      </dsp:txBody>
      <dsp:txXfrm>
        <a:off x="4037575" y="868600"/>
        <a:ext cx="0" cy="0"/>
      </dsp:txXfrm>
    </dsp:sp>
    <dsp:sp modelId="{86B36363-77C1-4107-84BF-5EACAF731DF0}">
      <dsp:nvSpPr>
        <dsp:cNvPr id="0" name=""/>
        <dsp:cNvSpPr/>
      </dsp:nvSpPr>
      <dsp:spPr>
        <a:xfrm>
          <a:off x="4389141" y="19556"/>
          <a:ext cx="1566862" cy="783431"/>
        </a:xfrm>
        <a:prstGeom prst="roundRect">
          <a:avLst>
            <a:gd name="adj" fmla="val 10000"/>
          </a:avLst>
        </a:prstGeom>
        <a:gradFill rotWithShape="0">
          <a:gsLst>
            <a:gs pos="0">
              <a:srgbClr val="4E8542">
                <a:hueOff val="0"/>
                <a:satOff val="0"/>
                <a:lumOff val="0"/>
                <a:alphaOff val="0"/>
                <a:shade val="45000"/>
                <a:satMod val="155000"/>
              </a:srgbClr>
            </a:gs>
            <a:gs pos="60000">
              <a:srgbClr val="4E8542">
                <a:hueOff val="0"/>
                <a:satOff val="0"/>
                <a:lumOff val="0"/>
                <a:alphaOff val="0"/>
                <a:shade val="95000"/>
                <a:satMod val="150000"/>
              </a:srgbClr>
            </a:gs>
            <a:gs pos="100000">
              <a:srgbClr val="4E8542">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err="1" smtClean="0">
              <a:solidFill>
                <a:sysClr val="window" lastClr="FFFFFF"/>
              </a:solidFill>
              <a:latin typeface="Verdana"/>
              <a:ea typeface="+mn-ea"/>
              <a:cs typeface="+mn-cs"/>
            </a:rPr>
            <a:t>Neutrophils</a:t>
          </a:r>
          <a:endParaRPr lang="en-US" sz="1600" kern="1200" dirty="0">
            <a:solidFill>
              <a:sysClr val="window" lastClr="FFFFFF"/>
            </a:solidFill>
            <a:latin typeface="Verdana"/>
            <a:ea typeface="+mn-ea"/>
            <a:cs typeface="+mn-cs"/>
          </a:endParaRPr>
        </a:p>
      </dsp:txBody>
      <dsp:txXfrm>
        <a:off x="4412087" y="42502"/>
        <a:ext cx="1520970" cy="737539"/>
      </dsp:txXfrm>
    </dsp:sp>
    <dsp:sp modelId="{12FCE2AB-E830-4B5B-8541-C8D33F5DC256}">
      <dsp:nvSpPr>
        <dsp:cNvPr id="0" name=""/>
        <dsp:cNvSpPr/>
      </dsp:nvSpPr>
      <dsp:spPr>
        <a:xfrm>
          <a:off x="3762396" y="1297759"/>
          <a:ext cx="626744" cy="28916"/>
        </a:xfrm>
        <a:custGeom>
          <a:avLst/>
          <a:gdLst/>
          <a:ahLst/>
          <a:cxnLst/>
          <a:rect l="0" t="0" r="0" b="0"/>
          <a:pathLst>
            <a:path>
              <a:moveTo>
                <a:pt x="0" y="14458"/>
              </a:moveTo>
              <a:lnTo>
                <a:pt x="626744" y="14458"/>
              </a:lnTo>
            </a:path>
          </a:pathLst>
        </a:custGeom>
        <a:noFill/>
        <a:ln w="42500" cap="flat" cmpd="sng" algn="ctr">
          <a:solidFill>
            <a:srgbClr val="4E8542">
              <a:hueOff val="0"/>
              <a:satOff val="0"/>
              <a:lumOff val="0"/>
              <a:alphaOff val="0"/>
            </a:srgb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ysClr val="windowText" lastClr="000000">
                <a:hueOff val="0"/>
                <a:satOff val="0"/>
                <a:lumOff val="0"/>
                <a:alphaOff val="0"/>
              </a:sysClr>
            </a:solidFill>
            <a:latin typeface="Verdana"/>
            <a:ea typeface="+mn-ea"/>
            <a:cs typeface="+mn-cs"/>
          </a:endParaRPr>
        </a:p>
      </dsp:txBody>
      <dsp:txXfrm>
        <a:off x="4060099" y="1296548"/>
        <a:ext cx="0" cy="0"/>
      </dsp:txXfrm>
    </dsp:sp>
    <dsp:sp modelId="{B3CC3D7E-3F9C-481A-8D8D-242D937F737E}">
      <dsp:nvSpPr>
        <dsp:cNvPr id="0" name=""/>
        <dsp:cNvSpPr/>
      </dsp:nvSpPr>
      <dsp:spPr>
        <a:xfrm>
          <a:off x="4389141" y="920501"/>
          <a:ext cx="2629806" cy="783431"/>
        </a:xfrm>
        <a:prstGeom prst="roundRect">
          <a:avLst>
            <a:gd name="adj" fmla="val 10000"/>
          </a:avLst>
        </a:prstGeom>
        <a:gradFill rotWithShape="0">
          <a:gsLst>
            <a:gs pos="0">
              <a:srgbClr val="4E8542">
                <a:hueOff val="0"/>
                <a:satOff val="0"/>
                <a:lumOff val="0"/>
                <a:alphaOff val="0"/>
                <a:shade val="45000"/>
                <a:satMod val="155000"/>
              </a:srgbClr>
            </a:gs>
            <a:gs pos="60000">
              <a:srgbClr val="4E8542">
                <a:hueOff val="0"/>
                <a:satOff val="0"/>
                <a:lumOff val="0"/>
                <a:alphaOff val="0"/>
                <a:shade val="95000"/>
                <a:satMod val="150000"/>
              </a:srgbClr>
            </a:gs>
            <a:gs pos="100000">
              <a:srgbClr val="4E8542">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err="1" smtClean="0">
              <a:solidFill>
                <a:sysClr val="window" lastClr="FFFFFF"/>
              </a:solidFill>
              <a:latin typeface="Verdana"/>
              <a:ea typeface="+mn-ea"/>
              <a:cs typeface="+mn-cs"/>
            </a:rPr>
            <a:t>Eosinophils</a:t>
          </a:r>
          <a:r>
            <a:rPr lang="en-US" sz="1600" kern="1200" dirty="0" smtClean="0">
              <a:solidFill>
                <a:sysClr val="window" lastClr="FFFFFF"/>
              </a:solidFill>
              <a:latin typeface="Verdana"/>
              <a:ea typeface="+mn-ea"/>
              <a:cs typeface="+mn-cs"/>
            </a:rPr>
            <a:t> / </a:t>
          </a:r>
          <a:r>
            <a:rPr lang="en-US" sz="1600" kern="1200" dirty="0" err="1" smtClean="0">
              <a:solidFill>
                <a:sysClr val="window" lastClr="FFFFFF"/>
              </a:solidFill>
              <a:latin typeface="Verdana"/>
              <a:ea typeface="+mn-ea"/>
              <a:cs typeface="+mn-cs"/>
            </a:rPr>
            <a:t>Acidophils</a:t>
          </a:r>
          <a:endParaRPr lang="en-US" sz="1600" kern="1200" dirty="0">
            <a:solidFill>
              <a:sysClr val="window" lastClr="FFFFFF"/>
            </a:solidFill>
            <a:latin typeface="Verdana"/>
            <a:ea typeface="+mn-ea"/>
            <a:cs typeface="+mn-cs"/>
          </a:endParaRPr>
        </a:p>
      </dsp:txBody>
      <dsp:txXfrm>
        <a:off x="4412087" y="943447"/>
        <a:ext cx="2583914" cy="737539"/>
      </dsp:txXfrm>
    </dsp:sp>
    <dsp:sp modelId="{AC97A369-1A27-4914-A3C4-1E338DBCF9F0}">
      <dsp:nvSpPr>
        <dsp:cNvPr id="0" name=""/>
        <dsp:cNvSpPr/>
      </dsp:nvSpPr>
      <dsp:spPr>
        <a:xfrm rot="3310531">
          <a:off x="3527017" y="1748232"/>
          <a:ext cx="1097503" cy="28916"/>
        </a:xfrm>
        <a:custGeom>
          <a:avLst/>
          <a:gdLst/>
          <a:ahLst/>
          <a:cxnLst/>
          <a:rect l="0" t="0" r="0" b="0"/>
          <a:pathLst>
            <a:path>
              <a:moveTo>
                <a:pt x="0" y="14458"/>
              </a:moveTo>
              <a:lnTo>
                <a:pt x="1097503" y="14458"/>
              </a:lnTo>
            </a:path>
          </a:pathLst>
        </a:custGeom>
        <a:noFill/>
        <a:ln w="42500" cap="flat" cmpd="sng" algn="ctr">
          <a:solidFill>
            <a:srgbClr val="4E8542">
              <a:hueOff val="0"/>
              <a:satOff val="0"/>
              <a:lumOff val="0"/>
              <a:alphaOff val="0"/>
            </a:srgb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ysClr val="windowText" lastClr="000000">
                <a:hueOff val="0"/>
                <a:satOff val="0"/>
                <a:lumOff val="0"/>
                <a:alphaOff val="0"/>
              </a:sysClr>
            </a:solidFill>
            <a:latin typeface="Verdana"/>
            <a:ea typeface="+mn-ea"/>
            <a:cs typeface="+mn-cs"/>
          </a:endParaRPr>
        </a:p>
      </dsp:txBody>
      <dsp:txXfrm>
        <a:off x="4082623" y="1724497"/>
        <a:ext cx="0" cy="0"/>
      </dsp:txXfrm>
    </dsp:sp>
    <dsp:sp modelId="{22C05990-2C15-45D2-AA5D-BDD5622D61F6}">
      <dsp:nvSpPr>
        <dsp:cNvPr id="0" name=""/>
        <dsp:cNvSpPr/>
      </dsp:nvSpPr>
      <dsp:spPr>
        <a:xfrm>
          <a:off x="4389141" y="1821447"/>
          <a:ext cx="1566862" cy="783431"/>
        </a:xfrm>
        <a:prstGeom prst="roundRect">
          <a:avLst>
            <a:gd name="adj" fmla="val 10000"/>
          </a:avLst>
        </a:prstGeom>
        <a:gradFill rotWithShape="0">
          <a:gsLst>
            <a:gs pos="0">
              <a:srgbClr val="4E8542">
                <a:hueOff val="0"/>
                <a:satOff val="0"/>
                <a:lumOff val="0"/>
                <a:alphaOff val="0"/>
                <a:shade val="45000"/>
                <a:satMod val="155000"/>
              </a:srgbClr>
            </a:gs>
            <a:gs pos="60000">
              <a:srgbClr val="4E8542">
                <a:hueOff val="0"/>
                <a:satOff val="0"/>
                <a:lumOff val="0"/>
                <a:alphaOff val="0"/>
                <a:shade val="95000"/>
                <a:satMod val="150000"/>
              </a:srgbClr>
            </a:gs>
            <a:gs pos="100000">
              <a:srgbClr val="4E8542">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err="1" smtClean="0">
              <a:solidFill>
                <a:sysClr val="window" lastClr="FFFFFF"/>
              </a:solidFill>
              <a:latin typeface="Verdana"/>
              <a:ea typeface="+mn-ea"/>
              <a:cs typeface="+mn-cs"/>
            </a:rPr>
            <a:t>Basophils</a:t>
          </a:r>
          <a:endParaRPr lang="en-US" sz="1600" kern="1200" dirty="0">
            <a:solidFill>
              <a:sysClr val="window" lastClr="FFFFFF"/>
            </a:solidFill>
            <a:latin typeface="Verdana"/>
            <a:ea typeface="+mn-ea"/>
            <a:cs typeface="+mn-cs"/>
          </a:endParaRPr>
        </a:p>
      </dsp:txBody>
      <dsp:txXfrm>
        <a:off x="4412087" y="1844393"/>
        <a:ext cx="1520970" cy="737539"/>
      </dsp:txXfrm>
    </dsp:sp>
    <dsp:sp modelId="{321E9796-40E7-4E41-9DDF-597EDEC0FC88}">
      <dsp:nvSpPr>
        <dsp:cNvPr id="0" name=""/>
        <dsp:cNvSpPr/>
      </dsp:nvSpPr>
      <dsp:spPr>
        <a:xfrm rot="3654187">
          <a:off x="1237743" y="2987033"/>
          <a:ext cx="1288835" cy="28916"/>
        </a:xfrm>
        <a:custGeom>
          <a:avLst/>
          <a:gdLst/>
          <a:ahLst/>
          <a:cxnLst/>
          <a:rect l="0" t="0" r="0" b="0"/>
          <a:pathLst>
            <a:path>
              <a:moveTo>
                <a:pt x="0" y="14458"/>
              </a:moveTo>
              <a:lnTo>
                <a:pt x="1288835" y="14458"/>
              </a:lnTo>
            </a:path>
          </a:pathLst>
        </a:custGeom>
        <a:noFill/>
        <a:ln w="42500" cap="flat" cmpd="sng" algn="ctr">
          <a:solidFill>
            <a:srgbClr val="1B587C">
              <a:hueOff val="0"/>
              <a:satOff val="0"/>
              <a:lumOff val="0"/>
              <a:alphaOff val="0"/>
            </a:srgb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ysClr val="windowText" lastClr="000000">
                <a:hueOff val="0"/>
                <a:satOff val="0"/>
                <a:lumOff val="0"/>
                <a:alphaOff val="0"/>
              </a:sysClr>
            </a:solidFill>
            <a:latin typeface="Verdana"/>
            <a:ea typeface="+mn-ea"/>
            <a:cs typeface="+mn-cs"/>
          </a:endParaRPr>
        </a:p>
      </dsp:txBody>
      <dsp:txXfrm>
        <a:off x="1894646" y="2957668"/>
        <a:ext cx="0" cy="0"/>
      </dsp:txXfrm>
    </dsp:sp>
    <dsp:sp modelId="{02C54EC8-4730-4BD1-B2BC-87B745F04A7E}">
      <dsp:nvSpPr>
        <dsp:cNvPr id="0" name=""/>
        <dsp:cNvSpPr/>
      </dsp:nvSpPr>
      <dsp:spPr>
        <a:xfrm>
          <a:off x="2195533" y="3172866"/>
          <a:ext cx="1566862" cy="783431"/>
        </a:xfrm>
        <a:prstGeom prst="roundRect">
          <a:avLst>
            <a:gd name="adj" fmla="val 10000"/>
          </a:avLst>
        </a:prstGeom>
        <a:gradFill rotWithShape="0">
          <a:gsLst>
            <a:gs pos="0">
              <a:srgbClr val="1B587C">
                <a:hueOff val="0"/>
                <a:satOff val="0"/>
                <a:lumOff val="0"/>
                <a:alphaOff val="0"/>
                <a:shade val="45000"/>
                <a:satMod val="155000"/>
              </a:srgbClr>
            </a:gs>
            <a:gs pos="60000">
              <a:srgbClr val="1B587C">
                <a:hueOff val="0"/>
                <a:satOff val="0"/>
                <a:lumOff val="0"/>
                <a:alphaOff val="0"/>
                <a:shade val="95000"/>
                <a:satMod val="150000"/>
              </a:srgbClr>
            </a:gs>
            <a:gs pos="100000">
              <a:srgbClr val="1B587C">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err="1" smtClean="0">
              <a:solidFill>
                <a:sysClr val="window" lastClr="FFFFFF"/>
              </a:solidFill>
              <a:latin typeface="Verdana"/>
              <a:ea typeface="+mn-ea"/>
              <a:cs typeface="+mn-cs"/>
            </a:rPr>
            <a:t>Agranulocytes</a:t>
          </a:r>
          <a:endParaRPr lang="en-US" sz="1600" kern="1200" dirty="0">
            <a:solidFill>
              <a:sysClr val="window" lastClr="FFFFFF"/>
            </a:solidFill>
            <a:latin typeface="Verdana"/>
            <a:ea typeface="+mn-ea"/>
            <a:cs typeface="+mn-cs"/>
          </a:endParaRPr>
        </a:p>
      </dsp:txBody>
      <dsp:txXfrm>
        <a:off x="2218479" y="3195812"/>
        <a:ext cx="1520970" cy="737539"/>
      </dsp:txXfrm>
    </dsp:sp>
    <dsp:sp modelId="{BE65EE7B-8EDF-4940-93F8-C9CD6DB4C355}">
      <dsp:nvSpPr>
        <dsp:cNvPr id="0" name=""/>
        <dsp:cNvSpPr/>
      </dsp:nvSpPr>
      <dsp:spPr>
        <a:xfrm rot="19457599">
          <a:off x="3689849" y="3324887"/>
          <a:ext cx="771838" cy="28916"/>
        </a:xfrm>
        <a:custGeom>
          <a:avLst/>
          <a:gdLst/>
          <a:ahLst/>
          <a:cxnLst/>
          <a:rect l="0" t="0" r="0" b="0"/>
          <a:pathLst>
            <a:path>
              <a:moveTo>
                <a:pt x="0" y="14458"/>
              </a:moveTo>
              <a:lnTo>
                <a:pt x="771838" y="14458"/>
              </a:lnTo>
            </a:path>
          </a:pathLst>
        </a:custGeom>
        <a:noFill/>
        <a:ln w="42500" cap="flat" cmpd="sng" algn="ctr">
          <a:solidFill>
            <a:srgbClr val="4E8542">
              <a:hueOff val="0"/>
              <a:satOff val="0"/>
              <a:lumOff val="0"/>
              <a:alphaOff val="0"/>
            </a:srgb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ysClr val="windowText" lastClr="000000">
                <a:hueOff val="0"/>
                <a:satOff val="0"/>
                <a:lumOff val="0"/>
                <a:alphaOff val="0"/>
              </a:sysClr>
            </a:solidFill>
            <a:latin typeface="Verdana"/>
            <a:ea typeface="+mn-ea"/>
            <a:cs typeface="+mn-cs"/>
          </a:endParaRPr>
        </a:p>
      </dsp:txBody>
      <dsp:txXfrm>
        <a:off x="4048838" y="3334938"/>
        <a:ext cx="0" cy="0"/>
      </dsp:txXfrm>
    </dsp:sp>
    <dsp:sp modelId="{F5622AD0-B97A-4413-8583-D37F9B515237}">
      <dsp:nvSpPr>
        <dsp:cNvPr id="0" name=""/>
        <dsp:cNvSpPr/>
      </dsp:nvSpPr>
      <dsp:spPr>
        <a:xfrm>
          <a:off x="4389141" y="2722393"/>
          <a:ext cx="1566862" cy="783431"/>
        </a:xfrm>
        <a:prstGeom prst="roundRect">
          <a:avLst>
            <a:gd name="adj" fmla="val 10000"/>
          </a:avLst>
        </a:prstGeom>
        <a:gradFill rotWithShape="0">
          <a:gsLst>
            <a:gs pos="0">
              <a:srgbClr val="4E8542">
                <a:hueOff val="0"/>
                <a:satOff val="0"/>
                <a:lumOff val="0"/>
                <a:alphaOff val="0"/>
                <a:shade val="45000"/>
                <a:satMod val="155000"/>
              </a:srgbClr>
            </a:gs>
            <a:gs pos="60000">
              <a:srgbClr val="4E8542">
                <a:hueOff val="0"/>
                <a:satOff val="0"/>
                <a:lumOff val="0"/>
                <a:alphaOff val="0"/>
                <a:shade val="95000"/>
                <a:satMod val="150000"/>
              </a:srgbClr>
            </a:gs>
            <a:gs pos="100000">
              <a:srgbClr val="4E8542">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err="1" smtClean="0">
              <a:solidFill>
                <a:sysClr val="window" lastClr="FFFFFF"/>
              </a:solidFill>
              <a:latin typeface="Verdana"/>
              <a:ea typeface="+mn-ea"/>
              <a:cs typeface="+mn-cs"/>
            </a:rPr>
            <a:t>Monocytes</a:t>
          </a:r>
          <a:endParaRPr lang="en-US" sz="1600" kern="1200" dirty="0">
            <a:solidFill>
              <a:sysClr val="window" lastClr="FFFFFF"/>
            </a:solidFill>
            <a:latin typeface="Verdana"/>
            <a:ea typeface="+mn-ea"/>
            <a:cs typeface="+mn-cs"/>
          </a:endParaRPr>
        </a:p>
      </dsp:txBody>
      <dsp:txXfrm>
        <a:off x="4412087" y="2745339"/>
        <a:ext cx="1520970" cy="737539"/>
      </dsp:txXfrm>
    </dsp:sp>
    <dsp:sp modelId="{62B4ADCE-A20D-48DE-951B-E43328BDBA2D}">
      <dsp:nvSpPr>
        <dsp:cNvPr id="0" name=""/>
        <dsp:cNvSpPr/>
      </dsp:nvSpPr>
      <dsp:spPr>
        <a:xfrm rot="2142401">
          <a:off x="3689849" y="3775360"/>
          <a:ext cx="771838" cy="28916"/>
        </a:xfrm>
        <a:custGeom>
          <a:avLst/>
          <a:gdLst/>
          <a:ahLst/>
          <a:cxnLst/>
          <a:rect l="0" t="0" r="0" b="0"/>
          <a:pathLst>
            <a:path>
              <a:moveTo>
                <a:pt x="0" y="14458"/>
              </a:moveTo>
              <a:lnTo>
                <a:pt x="771838" y="14458"/>
              </a:lnTo>
            </a:path>
          </a:pathLst>
        </a:custGeom>
        <a:noFill/>
        <a:ln w="42500" cap="flat" cmpd="sng" algn="ctr">
          <a:solidFill>
            <a:srgbClr val="4E8542">
              <a:hueOff val="0"/>
              <a:satOff val="0"/>
              <a:lumOff val="0"/>
              <a:alphaOff val="0"/>
            </a:srgb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ysClr val="windowText" lastClr="000000">
                <a:hueOff val="0"/>
                <a:satOff val="0"/>
                <a:lumOff val="0"/>
                <a:alphaOff val="0"/>
              </a:sysClr>
            </a:solidFill>
            <a:latin typeface="Verdana"/>
            <a:ea typeface="+mn-ea"/>
            <a:cs typeface="+mn-cs"/>
          </a:endParaRPr>
        </a:p>
      </dsp:txBody>
      <dsp:txXfrm>
        <a:off x="4071361" y="3762888"/>
        <a:ext cx="0" cy="0"/>
      </dsp:txXfrm>
    </dsp:sp>
    <dsp:sp modelId="{B03F40EF-1AFC-4A35-BC25-F535AFCF9E6B}">
      <dsp:nvSpPr>
        <dsp:cNvPr id="0" name=""/>
        <dsp:cNvSpPr/>
      </dsp:nvSpPr>
      <dsp:spPr>
        <a:xfrm>
          <a:off x="4389141" y="3623339"/>
          <a:ext cx="1566862" cy="783431"/>
        </a:xfrm>
        <a:prstGeom prst="roundRect">
          <a:avLst>
            <a:gd name="adj" fmla="val 10000"/>
          </a:avLst>
        </a:prstGeom>
        <a:gradFill rotWithShape="0">
          <a:gsLst>
            <a:gs pos="0">
              <a:srgbClr val="4E8542">
                <a:hueOff val="0"/>
                <a:satOff val="0"/>
                <a:lumOff val="0"/>
                <a:alphaOff val="0"/>
                <a:shade val="45000"/>
                <a:satMod val="155000"/>
              </a:srgbClr>
            </a:gs>
            <a:gs pos="60000">
              <a:srgbClr val="4E8542">
                <a:hueOff val="0"/>
                <a:satOff val="0"/>
                <a:lumOff val="0"/>
                <a:alphaOff val="0"/>
                <a:shade val="95000"/>
                <a:satMod val="150000"/>
              </a:srgbClr>
            </a:gs>
            <a:gs pos="100000">
              <a:srgbClr val="4E8542">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solidFill>
                <a:sysClr val="window" lastClr="FFFFFF"/>
              </a:solidFill>
              <a:latin typeface="Verdana"/>
              <a:ea typeface="+mn-ea"/>
              <a:cs typeface="+mn-cs"/>
            </a:rPr>
            <a:t>Lymphocytes</a:t>
          </a:r>
          <a:endParaRPr lang="en-US" sz="1600" kern="1200" dirty="0">
            <a:solidFill>
              <a:sysClr val="window" lastClr="FFFFFF"/>
            </a:solidFill>
            <a:latin typeface="Verdana"/>
            <a:ea typeface="+mn-ea"/>
            <a:cs typeface="+mn-cs"/>
          </a:endParaRPr>
        </a:p>
      </dsp:txBody>
      <dsp:txXfrm>
        <a:off x="4412087" y="3646285"/>
        <a:ext cx="1520970" cy="737539"/>
      </dsp:txXfrm>
    </dsp:sp>
    <dsp:sp modelId="{A541372E-FC4D-4BF4-A5D4-8943E8D87B3D}">
      <dsp:nvSpPr>
        <dsp:cNvPr id="0" name=""/>
        <dsp:cNvSpPr/>
      </dsp:nvSpPr>
      <dsp:spPr>
        <a:xfrm rot="19457599">
          <a:off x="5883456" y="3775360"/>
          <a:ext cx="771838" cy="28916"/>
        </a:xfrm>
        <a:custGeom>
          <a:avLst/>
          <a:gdLst/>
          <a:ahLst/>
          <a:cxnLst/>
          <a:rect l="0" t="0" r="0" b="0"/>
          <a:pathLst>
            <a:path>
              <a:moveTo>
                <a:pt x="0" y="14458"/>
              </a:moveTo>
              <a:lnTo>
                <a:pt x="771838" y="14458"/>
              </a:lnTo>
            </a:path>
          </a:pathLst>
        </a:custGeom>
        <a:noFill/>
        <a:ln w="42500" cap="flat" cmpd="sng" algn="ctr">
          <a:solidFill>
            <a:srgbClr val="604878">
              <a:hueOff val="0"/>
              <a:satOff val="0"/>
              <a:lumOff val="0"/>
              <a:alphaOff val="0"/>
            </a:srgb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ysClr val="windowText" lastClr="000000">
                <a:hueOff val="0"/>
                <a:satOff val="0"/>
                <a:lumOff val="0"/>
                <a:alphaOff val="0"/>
              </a:sysClr>
            </a:solidFill>
            <a:latin typeface="Verdana"/>
            <a:ea typeface="+mn-ea"/>
            <a:cs typeface="+mn-cs"/>
          </a:endParaRPr>
        </a:p>
      </dsp:txBody>
      <dsp:txXfrm>
        <a:off x="6242446" y="3785411"/>
        <a:ext cx="0" cy="0"/>
      </dsp:txXfrm>
    </dsp:sp>
    <dsp:sp modelId="{D694BA5B-BB48-453B-9AEA-D98EC4DF82BB}">
      <dsp:nvSpPr>
        <dsp:cNvPr id="0" name=""/>
        <dsp:cNvSpPr/>
      </dsp:nvSpPr>
      <dsp:spPr>
        <a:xfrm>
          <a:off x="6582748" y="3172866"/>
          <a:ext cx="1949725" cy="783431"/>
        </a:xfrm>
        <a:prstGeom prst="roundRect">
          <a:avLst>
            <a:gd name="adj" fmla="val 10000"/>
          </a:avLst>
        </a:prstGeom>
        <a:gradFill rotWithShape="0">
          <a:gsLst>
            <a:gs pos="0">
              <a:srgbClr val="604878">
                <a:hueOff val="0"/>
                <a:satOff val="0"/>
                <a:lumOff val="0"/>
                <a:alphaOff val="0"/>
                <a:shade val="45000"/>
                <a:satMod val="155000"/>
              </a:srgbClr>
            </a:gs>
            <a:gs pos="60000">
              <a:srgbClr val="604878">
                <a:hueOff val="0"/>
                <a:satOff val="0"/>
                <a:lumOff val="0"/>
                <a:alphaOff val="0"/>
                <a:shade val="95000"/>
                <a:satMod val="150000"/>
              </a:srgbClr>
            </a:gs>
            <a:gs pos="100000">
              <a:srgbClr val="604878">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solidFill>
                <a:sysClr val="window" lastClr="FFFFFF"/>
              </a:solidFill>
              <a:latin typeface="Verdana"/>
              <a:ea typeface="+mn-ea"/>
              <a:cs typeface="+mn-cs"/>
            </a:rPr>
            <a:t>T-Lymphocytes</a:t>
          </a:r>
          <a:endParaRPr lang="en-US" sz="1600" kern="1200" dirty="0">
            <a:solidFill>
              <a:sysClr val="window" lastClr="FFFFFF"/>
            </a:solidFill>
            <a:latin typeface="Verdana"/>
            <a:ea typeface="+mn-ea"/>
            <a:cs typeface="+mn-cs"/>
          </a:endParaRPr>
        </a:p>
      </dsp:txBody>
      <dsp:txXfrm>
        <a:off x="6605694" y="3195812"/>
        <a:ext cx="1903833" cy="737539"/>
      </dsp:txXfrm>
    </dsp:sp>
    <dsp:sp modelId="{0A46296B-F46D-482F-B376-CD45CEC4CC97}">
      <dsp:nvSpPr>
        <dsp:cNvPr id="0" name=""/>
        <dsp:cNvSpPr/>
      </dsp:nvSpPr>
      <dsp:spPr>
        <a:xfrm rot="2142401">
          <a:off x="5883456" y="4225833"/>
          <a:ext cx="771838" cy="28916"/>
        </a:xfrm>
        <a:custGeom>
          <a:avLst/>
          <a:gdLst/>
          <a:ahLst/>
          <a:cxnLst/>
          <a:rect l="0" t="0" r="0" b="0"/>
          <a:pathLst>
            <a:path>
              <a:moveTo>
                <a:pt x="0" y="14458"/>
              </a:moveTo>
              <a:lnTo>
                <a:pt x="771838" y="14458"/>
              </a:lnTo>
            </a:path>
          </a:pathLst>
        </a:custGeom>
        <a:noFill/>
        <a:ln w="42500" cap="flat" cmpd="sng" algn="ctr">
          <a:solidFill>
            <a:srgbClr val="604878">
              <a:hueOff val="0"/>
              <a:satOff val="0"/>
              <a:lumOff val="0"/>
              <a:alphaOff val="0"/>
            </a:srgb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ysClr val="windowText" lastClr="000000">
                <a:hueOff val="0"/>
                <a:satOff val="0"/>
                <a:lumOff val="0"/>
                <a:alphaOff val="0"/>
              </a:sysClr>
            </a:solidFill>
            <a:latin typeface="Verdana"/>
            <a:ea typeface="+mn-ea"/>
            <a:cs typeface="+mn-cs"/>
          </a:endParaRPr>
        </a:p>
      </dsp:txBody>
      <dsp:txXfrm>
        <a:off x="6264969" y="4213361"/>
        <a:ext cx="0" cy="0"/>
      </dsp:txXfrm>
    </dsp:sp>
    <dsp:sp modelId="{50D38E78-C707-4F9D-8327-10E090A3E6B1}">
      <dsp:nvSpPr>
        <dsp:cNvPr id="0" name=""/>
        <dsp:cNvSpPr/>
      </dsp:nvSpPr>
      <dsp:spPr>
        <a:xfrm>
          <a:off x="6582748" y="4073812"/>
          <a:ext cx="1949725" cy="783431"/>
        </a:xfrm>
        <a:prstGeom prst="roundRect">
          <a:avLst>
            <a:gd name="adj" fmla="val 10000"/>
          </a:avLst>
        </a:prstGeom>
        <a:gradFill rotWithShape="0">
          <a:gsLst>
            <a:gs pos="0">
              <a:srgbClr val="604878">
                <a:hueOff val="0"/>
                <a:satOff val="0"/>
                <a:lumOff val="0"/>
                <a:alphaOff val="0"/>
                <a:shade val="45000"/>
                <a:satMod val="155000"/>
              </a:srgbClr>
            </a:gs>
            <a:gs pos="60000">
              <a:srgbClr val="604878">
                <a:hueOff val="0"/>
                <a:satOff val="0"/>
                <a:lumOff val="0"/>
                <a:alphaOff val="0"/>
                <a:shade val="95000"/>
                <a:satMod val="150000"/>
              </a:srgbClr>
            </a:gs>
            <a:gs pos="100000">
              <a:srgbClr val="604878">
                <a:hueOff val="0"/>
                <a:satOff val="0"/>
                <a:lumOff val="0"/>
                <a:alphaOff val="0"/>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solidFill>
                <a:sysClr val="window" lastClr="FFFFFF"/>
              </a:solidFill>
              <a:latin typeface="Verdana"/>
              <a:ea typeface="+mn-ea"/>
              <a:cs typeface="+mn-cs"/>
            </a:rPr>
            <a:t>B-Lymphocytes</a:t>
          </a:r>
          <a:endParaRPr lang="en-US" sz="1600" kern="1200" dirty="0">
            <a:solidFill>
              <a:sysClr val="window" lastClr="FFFFFF"/>
            </a:solidFill>
            <a:latin typeface="Verdana"/>
            <a:ea typeface="+mn-ea"/>
            <a:cs typeface="+mn-cs"/>
          </a:endParaRPr>
        </a:p>
      </dsp:txBody>
      <dsp:txXfrm>
        <a:off x="6605694" y="4096758"/>
        <a:ext cx="1903833" cy="73753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F45B44-A0FD-4A9A-B62B-C283C5FD779A}" type="datetimeFigureOut">
              <a:rPr lang="en-US" smtClean="0"/>
              <a:pPr/>
              <a:t>15-Aug-18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3ECD4D-BB78-4375-87C1-5686E31912C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Copyright 2009, John Wiley &amp; Sons, Inc.</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Copyright 2009, John Wiley &amp; Sons, Inc.</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Copyright 2009, John Wiley &amp; Sons, Inc.</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charset="0"/>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charset="0"/>
            </a:endParaRPr>
          </a:p>
        </p:txBody>
      </p:sp>
      <p:sp>
        <p:nvSpPr>
          <p:cNvPr id="19458"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19459" name="Rectangle 3"/>
          <p:cNvSpPr>
            <a:spLocks noGrp="1" noChangeArrowheads="1"/>
          </p:cNvSpPr>
          <p:nvPr>
            <p:ph type="subTitle" idx="1"/>
          </p:nvPr>
        </p:nvSpPr>
        <p:spPr>
          <a:xfrm>
            <a:off x="1981200" y="3962400"/>
            <a:ext cx="6553200" cy="1752600"/>
          </a:xfrm>
        </p:spPr>
        <p:txBody>
          <a:bodyPr/>
          <a:lstStyle>
            <a:lvl1pPr marL="0" indent="0">
              <a:buFont typeface="Wingdings" pitchFamily="68" charset="2"/>
              <a:buNone/>
              <a:defRPr sz="2800"/>
            </a:lvl1pPr>
          </a:lstStyle>
          <a:p>
            <a:r>
              <a:rPr lang="en-US"/>
              <a:t>Click to edit Master subtitle style</a:t>
            </a:r>
          </a:p>
        </p:txBody>
      </p:sp>
      <p:sp>
        <p:nvSpPr>
          <p:cNvPr id="6" name="Rectangle 4"/>
          <p:cNvSpPr>
            <a:spLocks noGrp="1" noChangeArrowheads="1"/>
          </p:cNvSpPr>
          <p:nvPr>
            <p:ph type="dt" sz="half" idx="10"/>
          </p:nvPr>
        </p:nvSpPr>
        <p:spPr/>
        <p:txBody>
          <a:bodyPr/>
          <a:lstStyle>
            <a:lvl1pPr>
              <a:defRPr smtClean="0"/>
            </a:lvl1pPr>
          </a:lstStyle>
          <a:p>
            <a:pPr>
              <a:defRPr/>
            </a:pPr>
            <a:endParaRPr lang="en-US">
              <a:solidFill>
                <a:srgbClr val="000000"/>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smtClean="0"/>
            </a:lvl1pPr>
          </a:lstStyle>
          <a:p>
            <a:pPr>
              <a:defRPr/>
            </a:pPr>
            <a:r>
              <a:rPr lang="en-US">
                <a:solidFill>
                  <a:srgbClr val="000000"/>
                </a:solidFill>
              </a:rPr>
              <a:t>Copyright 2009, John Wiley &amp; Sons, Inc.</a:t>
            </a:r>
          </a:p>
        </p:txBody>
      </p:sp>
      <p:sp>
        <p:nvSpPr>
          <p:cNvPr id="8" name="Rectangle 6"/>
          <p:cNvSpPr>
            <a:spLocks noGrp="1" noChangeArrowheads="1"/>
          </p:cNvSpPr>
          <p:nvPr>
            <p:ph type="sldNum" sz="quarter" idx="12"/>
          </p:nvPr>
        </p:nvSpPr>
        <p:spPr/>
        <p:txBody>
          <a:bodyPr/>
          <a:lstStyle>
            <a:lvl1pPr>
              <a:defRPr smtClean="0"/>
            </a:lvl1pPr>
          </a:lstStyle>
          <a:p>
            <a:pPr>
              <a:defRPr/>
            </a:pPr>
            <a:fld id="{913675A2-F685-4AF1-96AA-28C386B0667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4841F67A-0B18-4D25-A136-740BCC3CC7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A002D4F2-626E-4247-8F3A-FE1DC3F3D47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D7285886-7C7C-4DDD-A4B0-236DE6C663F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2009, John Wiley &amp; Sons, Inc.</a:t>
            </a:r>
          </a:p>
        </p:txBody>
      </p:sp>
      <p:sp>
        <p:nvSpPr>
          <p:cNvPr id="9" name="Rectangle 6"/>
          <p:cNvSpPr>
            <a:spLocks noGrp="1" noChangeArrowheads="1"/>
          </p:cNvSpPr>
          <p:nvPr>
            <p:ph type="sldNum" sz="quarter" idx="12"/>
          </p:nvPr>
        </p:nvSpPr>
        <p:spPr>
          <a:ln/>
        </p:spPr>
        <p:txBody>
          <a:bodyPr/>
          <a:lstStyle>
            <a:lvl1pPr>
              <a:defRPr/>
            </a:lvl1pPr>
          </a:lstStyle>
          <a:p>
            <a:pPr>
              <a:defRPr/>
            </a:pPr>
            <a:fld id="{B067DA7A-D908-4C49-9AAA-7E1A549E026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a:defRPr/>
            </a:pPr>
            <a:fld id="{290BDA9C-88A8-4FC2-B318-39C56055521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2009, John Wiley &amp; Sons, Inc.</a:t>
            </a:r>
          </a:p>
        </p:txBody>
      </p:sp>
      <p:sp>
        <p:nvSpPr>
          <p:cNvPr id="4" name="Rectangle 6"/>
          <p:cNvSpPr>
            <a:spLocks noGrp="1" noChangeArrowheads="1"/>
          </p:cNvSpPr>
          <p:nvPr>
            <p:ph type="sldNum" sz="quarter" idx="12"/>
          </p:nvPr>
        </p:nvSpPr>
        <p:spPr>
          <a:ln/>
        </p:spPr>
        <p:txBody>
          <a:bodyPr/>
          <a:lstStyle>
            <a:lvl1pPr>
              <a:defRPr/>
            </a:lvl1pPr>
          </a:lstStyle>
          <a:p>
            <a:pPr>
              <a:defRPr/>
            </a:pPr>
            <a:fld id="{B910A223-3A9F-4917-93F4-B5CD62EB2D7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21190D57-A40F-4E09-A413-447F6EFBE2D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Copyright 2009, John Wiley &amp; Sons, Inc.</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F88D5070-FE99-49C1-AFBE-970ACAE7E18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1B03214D-C8DE-4032-AC40-73BBBA8A476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A3072E63-325F-4AC1-A1A5-11D4CD1406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96FBBA61-0CD2-478D-B734-B183A4C6E05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a:defRPr/>
            </a:pPr>
            <a:fld id="{FAEF6E1D-97B5-4077-B97F-E7A3F5976D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19458"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19459" name="Rectangle 3"/>
          <p:cNvSpPr>
            <a:spLocks noGrp="1" noChangeArrowheads="1"/>
          </p:cNvSpPr>
          <p:nvPr>
            <p:ph type="subTitle" idx="1"/>
          </p:nvPr>
        </p:nvSpPr>
        <p:spPr>
          <a:xfrm>
            <a:off x="1981200" y="3962400"/>
            <a:ext cx="6553200" cy="1752600"/>
          </a:xfrm>
        </p:spPr>
        <p:txBody>
          <a:bodyPr/>
          <a:lstStyle>
            <a:lvl1pPr marL="0" indent="0">
              <a:buFont typeface="Wingdings" pitchFamily="20" charset="2"/>
              <a:buNone/>
              <a:defRPr sz="2800"/>
            </a:lvl1pPr>
          </a:lstStyle>
          <a:p>
            <a:r>
              <a:rPr lang="en-US"/>
              <a:t>Click to edit Master subtitle style</a:t>
            </a:r>
          </a:p>
        </p:txBody>
      </p:sp>
      <p:sp>
        <p:nvSpPr>
          <p:cNvPr id="6" name="Rectangle 4"/>
          <p:cNvSpPr>
            <a:spLocks noGrp="1" noChangeArrowheads="1"/>
          </p:cNvSpPr>
          <p:nvPr>
            <p:ph type="dt" sz="half" idx="10"/>
          </p:nvPr>
        </p:nvSpPr>
        <p:spPr/>
        <p:txBody>
          <a:bodyPr/>
          <a:lstStyle>
            <a:lvl1pPr>
              <a:defRPr smtClean="0"/>
            </a:lvl1pPr>
          </a:lstStyle>
          <a:p>
            <a:pPr>
              <a:defRPr/>
            </a:pPr>
            <a:endParaRPr lang="en-US"/>
          </a:p>
        </p:txBody>
      </p:sp>
      <p:sp>
        <p:nvSpPr>
          <p:cNvPr id="7" name="Rectangle 5"/>
          <p:cNvSpPr>
            <a:spLocks noGrp="1" noChangeArrowheads="1"/>
          </p:cNvSpPr>
          <p:nvPr>
            <p:ph type="ftr" sz="quarter" idx="11"/>
          </p:nvPr>
        </p:nvSpPr>
        <p:spPr>
          <a:xfrm>
            <a:off x="3124200" y="6243638"/>
            <a:ext cx="2895600" cy="457200"/>
          </a:xfrm>
        </p:spPr>
        <p:txBody>
          <a:bodyPr/>
          <a:lstStyle>
            <a:lvl1pPr>
              <a:defRPr smtClean="0"/>
            </a:lvl1pPr>
          </a:lstStyle>
          <a:p>
            <a:pPr>
              <a:defRPr/>
            </a:pPr>
            <a:r>
              <a:rPr lang="en-US"/>
              <a:t>Copyright 2009, John Wiley &amp; Sons, Inc.</a:t>
            </a:r>
          </a:p>
        </p:txBody>
      </p:sp>
      <p:sp>
        <p:nvSpPr>
          <p:cNvPr id="8" name="Rectangle 6"/>
          <p:cNvSpPr>
            <a:spLocks noGrp="1" noChangeArrowheads="1"/>
          </p:cNvSpPr>
          <p:nvPr>
            <p:ph type="sldNum" sz="quarter" idx="12"/>
          </p:nvPr>
        </p:nvSpPr>
        <p:spPr/>
        <p:txBody>
          <a:bodyPr/>
          <a:lstStyle>
            <a:lvl1pPr>
              <a:defRPr smtClean="0"/>
            </a:lvl1pPr>
          </a:lstStyle>
          <a:p>
            <a:pPr>
              <a:defRPr/>
            </a:pPr>
            <a:fld id="{D5FFCF03-489C-4641-B4E8-C6F3F0FC5F9B}"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C26A51F8-2F92-4C36-8882-BA6DFAC6D4C1}"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7CA3E54D-0AD6-4767-AB05-C60BABF11276}"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4BC0CFA6-E688-45CA-B1A7-04FFD4286B63}"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9" name="Rectangle 6"/>
          <p:cNvSpPr>
            <a:spLocks noGrp="1" noChangeArrowheads="1"/>
          </p:cNvSpPr>
          <p:nvPr>
            <p:ph type="sldNum" sz="quarter" idx="12"/>
          </p:nvPr>
        </p:nvSpPr>
        <p:spPr>
          <a:ln/>
        </p:spPr>
        <p:txBody>
          <a:bodyPr/>
          <a:lstStyle>
            <a:lvl1pPr>
              <a:defRPr/>
            </a:lvl1pPr>
          </a:lstStyle>
          <a:p>
            <a:pPr>
              <a:defRPr/>
            </a:pPr>
            <a:fld id="{9471EFBB-4281-41AA-A57B-33A2B7ABCBF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Copyright 2009, John Wiley &amp; Sons, Inc.</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a:defRPr/>
            </a:pPr>
            <a:fld id="{51951774-58BA-4641-B063-A11B1AE0CB0E}"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4" name="Rectangle 6"/>
          <p:cNvSpPr>
            <a:spLocks noGrp="1" noChangeArrowheads="1"/>
          </p:cNvSpPr>
          <p:nvPr>
            <p:ph type="sldNum" sz="quarter" idx="12"/>
          </p:nvPr>
        </p:nvSpPr>
        <p:spPr>
          <a:ln/>
        </p:spPr>
        <p:txBody>
          <a:bodyPr/>
          <a:lstStyle>
            <a:lvl1pPr>
              <a:defRPr/>
            </a:lvl1pPr>
          </a:lstStyle>
          <a:p>
            <a:pPr>
              <a:defRPr/>
            </a:pPr>
            <a:fld id="{6F31D65B-9CAF-4987-BB25-B21DBEAE3902}"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020E4D5E-F31C-4FF5-B2A6-13C98210D773}"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83601EE3-AB76-4694-8ACC-8444E02E3E20}"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26B6B5AA-BA76-4AD9-86C4-A75F8B78D3A4}"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72917937-9FB0-4D02-9FFF-AF2A13E5DA74}"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a:defRPr/>
            </a:pPr>
            <a:fld id="{16FEEEB5-2219-4E13-9301-B2F57ED98FA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 name="Rounded Rectangle 5"/>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n-US" smtClean="0"/>
              <a:t>Click to edit Master title style</a:t>
            </a:r>
            <a:endParaRPr lang="en-US"/>
          </a:p>
        </p:txBody>
      </p:sp>
      <p:sp>
        <p:nvSpPr>
          <p:cNvPr id="20" name="Subtitle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7" name="Date Placeholder 18"/>
          <p:cNvSpPr>
            <a:spLocks noGrp="1"/>
          </p:cNvSpPr>
          <p:nvPr>
            <p:ph type="dt" sz="half" idx="10"/>
          </p:nvPr>
        </p:nvSpPr>
        <p:spPr/>
        <p:txBody>
          <a:bodyPr/>
          <a:lstStyle>
            <a:lvl1pPr>
              <a:defRPr/>
            </a:lvl1pPr>
            <a:extLst/>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8" name="Footer Placeholder 7"/>
          <p:cNvSpPr>
            <a:spLocks noGrp="1"/>
          </p:cNvSpPr>
          <p:nvPr>
            <p:ph type="ftr" sz="quarter" idx="11"/>
          </p:nvPr>
        </p:nvSpPr>
        <p:spPr/>
        <p:txBody>
          <a:bodyPr/>
          <a:lstStyle>
            <a:lvl1pPr>
              <a:defRPr/>
            </a:lvl1pPr>
            <a:extLst/>
          </a:lstStyle>
          <a:p>
            <a:pPr marL="0" marR="0" lvl="0" indent="0" algn="l"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9" name="Slide Number Placeholder 10"/>
          <p:cNvSpPr>
            <a:spLocks noGrp="1"/>
          </p:cNvSpPr>
          <p:nvPr>
            <p:ph type="sldNum" sz="quarter" idx="12"/>
          </p:nvPr>
        </p:nvSpPr>
        <p:spPr/>
        <p:txBody>
          <a:bodyPr/>
          <a:lstStyle>
            <a:lvl1pPr>
              <a:defRPr/>
            </a:lvl1pPr>
            <a:extLst/>
          </a:lstStyle>
          <a:p>
            <a:pPr marL="0" marR="0" lvl="0" indent="0" algn="r" defTabSz="914400" rtl="1" eaLnBrk="1" fontAlgn="base" latinLnBrk="0" hangingPunct="1">
              <a:lnSpc>
                <a:spcPct val="100000"/>
              </a:lnSpc>
              <a:spcBef>
                <a:spcPct val="0"/>
              </a:spcBef>
              <a:spcAft>
                <a:spcPct val="0"/>
              </a:spcAft>
              <a:buClrTx/>
              <a:buSzTx/>
              <a:buFontTx/>
              <a:buNone/>
              <a:tabLst/>
              <a:defRPr/>
            </a:pPr>
            <a:fld id="{EB50B629-84C1-41E9-AC62-980109B9AAC8}" type="slidenum">
              <a:rPr kumimoji="0" lang="ar-SA"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rPr>
              <a:pPr marL="0" marR="0" lvl="0" indent="0" algn="r" defTabSz="914400" rtl="1"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869867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lang="en-US" smtClean="0"/>
              <a:t>Click to edit Master title style</a:t>
            </a:r>
            <a:endParaRPr lang="en-US"/>
          </a:p>
        </p:txBody>
      </p:sp>
      <p:sp>
        <p:nvSpPr>
          <p:cNvPr id="3" name="Content Placeholder 2"/>
          <p:cNvSpPr>
            <a:spLocks noGrp="1"/>
          </p:cNvSpPr>
          <p:nvPr>
            <p:ph idx="1"/>
          </p:nvPr>
        </p:nvSpPr>
        <p:spPr>
          <a:xfrm>
            <a:off x="502920" y="530352"/>
            <a:ext cx="8183880"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5" name="Footer Placeholder 17"/>
          <p:cNvSpPr>
            <a:spLocks noGrp="1"/>
          </p:cNvSpPr>
          <p:nvPr>
            <p:ph type="ftr" sz="quarter" idx="11"/>
          </p:nvPr>
        </p:nvSpPr>
        <p:spPr/>
        <p:txBody>
          <a:bodyPr/>
          <a:lstStyle>
            <a:lvl1pPr>
              <a:defRPr/>
            </a:lvl1pPr>
          </a:lstStyle>
          <a:p>
            <a:pPr marL="0" marR="0" lvl="0" indent="0" algn="l"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6" name="Slide Number Placeholder 4"/>
          <p:cNvSpPr>
            <a:spLocks noGrp="1"/>
          </p:cNvSpPr>
          <p:nvPr>
            <p:ph type="sldNum" sz="quarter" idx="12"/>
          </p:nvPr>
        </p:nvSpPr>
        <p:spPr/>
        <p:txBody>
          <a:bodyPr/>
          <a:lstStyle>
            <a:lvl1pPr>
              <a:defRPr/>
            </a:lvl1pPr>
          </a:lstStyle>
          <a:p>
            <a:pPr marL="0" marR="0" lvl="0" indent="0" algn="r" defTabSz="914400" rtl="1" eaLnBrk="1" fontAlgn="base" latinLnBrk="0" hangingPunct="1">
              <a:lnSpc>
                <a:spcPct val="100000"/>
              </a:lnSpc>
              <a:spcBef>
                <a:spcPct val="0"/>
              </a:spcBef>
              <a:spcAft>
                <a:spcPct val="0"/>
              </a:spcAft>
              <a:buClrTx/>
              <a:buSzTx/>
              <a:buFontTx/>
              <a:buNone/>
              <a:tabLst/>
              <a:defRPr/>
            </a:pPr>
            <a:fld id="{B4CB90B3-2E43-45D4-84C4-D31F79A7F31D}" type="slidenum">
              <a:rPr kumimoji="0" lang="ar-SA"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rPr>
              <a:pPr marL="0" marR="0" lvl="0" indent="0" algn="r" defTabSz="914400" rtl="1"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6321447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 name="Rounded Rectangle 4"/>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 name="Title 1"/>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7" name="Footer Placeholder 4"/>
          <p:cNvSpPr>
            <a:spLocks noGrp="1"/>
          </p:cNvSpPr>
          <p:nvPr>
            <p:ph type="ftr" sz="quarter" idx="11"/>
          </p:nvPr>
        </p:nvSpPr>
        <p:spPr/>
        <p:txBody>
          <a:bodyPr/>
          <a:lstStyle>
            <a:lvl1pPr>
              <a:defRPr/>
            </a:lvl1pPr>
            <a:extLst/>
          </a:lstStyle>
          <a:p>
            <a:pPr marL="0" marR="0" lvl="0" indent="0" algn="l"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8" name="Slide Number Placeholder 5"/>
          <p:cNvSpPr>
            <a:spLocks noGrp="1"/>
          </p:cNvSpPr>
          <p:nvPr>
            <p:ph type="sldNum" sz="quarter" idx="12"/>
          </p:nvPr>
        </p:nvSpPr>
        <p:spPr/>
        <p:txBody>
          <a:bodyPr/>
          <a:lstStyle>
            <a:lvl1pPr>
              <a:defRPr/>
            </a:lvl1pPr>
            <a:extLst/>
          </a:lstStyle>
          <a:p>
            <a:pPr marL="0" marR="0" lvl="0" indent="0" algn="r" defTabSz="914400" rtl="1" eaLnBrk="1" fontAlgn="base" latinLnBrk="0" hangingPunct="1">
              <a:lnSpc>
                <a:spcPct val="100000"/>
              </a:lnSpc>
              <a:spcBef>
                <a:spcPct val="0"/>
              </a:spcBef>
              <a:spcAft>
                <a:spcPct val="0"/>
              </a:spcAft>
              <a:buClrTx/>
              <a:buSzTx/>
              <a:buFontTx/>
              <a:buNone/>
              <a:tabLst/>
              <a:defRPr/>
            </a:pPr>
            <a:fld id="{4547ACE7-46D6-4E92-9E37-C32801E9B7C1}" type="slidenum">
              <a:rPr kumimoji="0" lang="ar-SA"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rPr>
              <a:pPr marL="0" marR="0" lvl="0" indent="0" algn="r" defTabSz="914400" rtl="1"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9785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Copyright 2009, John Wiley &amp; Sons, Inc.</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6" name="Footer Placeholder 17"/>
          <p:cNvSpPr>
            <a:spLocks noGrp="1"/>
          </p:cNvSpPr>
          <p:nvPr>
            <p:ph type="ftr" sz="quarter" idx="11"/>
          </p:nvPr>
        </p:nvSpPr>
        <p:spPr/>
        <p:txBody>
          <a:bodyPr/>
          <a:lstStyle>
            <a:lvl1pPr>
              <a:defRPr/>
            </a:lvl1pPr>
          </a:lstStyle>
          <a:p>
            <a:pPr marL="0" marR="0" lvl="0" indent="0" algn="l"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7" name="Slide Number Placeholder 4"/>
          <p:cNvSpPr>
            <a:spLocks noGrp="1"/>
          </p:cNvSpPr>
          <p:nvPr>
            <p:ph type="sldNum" sz="quarter" idx="12"/>
          </p:nvPr>
        </p:nvSpPr>
        <p:spPr/>
        <p:txBody>
          <a:bodyPr/>
          <a:lstStyle>
            <a:lvl1pPr>
              <a:defRPr/>
            </a:lvl1pPr>
          </a:lstStyle>
          <a:p>
            <a:pPr marL="0" marR="0" lvl="0" indent="0" algn="r" defTabSz="914400" rtl="1" eaLnBrk="1" fontAlgn="base" latinLnBrk="0" hangingPunct="1">
              <a:lnSpc>
                <a:spcPct val="100000"/>
              </a:lnSpc>
              <a:spcBef>
                <a:spcPct val="0"/>
              </a:spcBef>
              <a:spcAft>
                <a:spcPct val="0"/>
              </a:spcAft>
              <a:buClrTx/>
              <a:buSzTx/>
              <a:buFontTx/>
              <a:buNone/>
              <a:tabLst/>
              <a:defRPr/>
            </a:pPr>
            <a:fld id="{35A7A577-3AF4-47C6-B2F9-E1482AC0CD5E}" type="slidenum">
              <a:rPr kumimoji="0" lang="ar-SA"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rPr>
              <a:pPr marL="0" marR="0" lvl="0" indent="0" algn="r" defTabSz="914400" rtl="1"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69649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lvl1pPr>
              <a:defRPr b="1"/>
            </a:lvl1pPr>
            <a:extLst/>
          </a:lstStyle>
          <a:p>
            <a:r>
              <a:rPr lang="en-US" smtClean="0"/>
              <a:t>Click to edit Master title style</a:t>
            </a:r>
            <a:endParaRPr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4"/>
          <p:cNvSpPr>
            <a:spLocks noGrp="1"/>
          </p:cNvSpPr>
          <p:nvPr>
            <p:ph type="dt" sz="half" idx="10"/>
          </p:nvPr>
        </p:nvSpPr>
        <p:spPr/>
        <p:txBody>
          <a:bodyPr/>
          <a:lstStyle>
            <a:lvl1pPr>
              <a:defRPr/>
            </a:lvl1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8" name="Footer Placeholder 17"/>
          <p:cNvSpPr>
            <a:spLocks noGrp="1"/>
          </p:cNvSpPr>
          <p:nvPr>
            <p:ph type="ftr" sz="quarter" idx="11"/>
          </p:nvPr>
        </p:nvSpPr>
        <p:spPr/>
        <p:txBody>
          <a:bodyPr/>
          <a:lstStyle>
            <a:lvl1pPr>
              <a:defRPr/>
            </a:lvl1pPr>
          </a:lstStyle>
          <a:p>
            <a:pPr marL="0" marR="0" lvl="0" indent="0" algn="l"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9" name="Slide Number Placeholder 4"/>
          <p:cNvSpPr>
            <a:spLocks noGrp="1"/>
          </p:cNvSpPr>
          <p:nvPr>
            <p:ph type="sldNum" sz="quarter" idx="12"/>
          </p:nvPr>
        </p:nvSpPr>
        <p:spPr/>
        <p:txBody>
          <a:bodyPr/>
          <a:lstStyle>
            <a:lvl1pPr>
              <a:defRPr/>
            </a:lvl1pPr>
          </a:lstStyle>
          <a:p>
            <a:pPr marL="0" marR="0" lvl="0" indent="0" algn="r" defTabSz="914400" rtl="1" eaLnBrk="1" fontAlgn="base" latinLnBrk="0" hangingPunct="1">
              <a:lnSpc>
                <a:spcPct val="100000"/>
              </a:lnSpc>
              <a:spcBef>
                <a:spcPct val="0"/>
              </a:spcBef>
              <a:spcAft>
                <a:spcPct val="0"/>
              </a:spcAft>
              <a:buClrTx/>
              <a:buSzTx/>
              <a:buFontTx/>
              <a:buNone/>
              <a:tabLst/>
              <a:defRPr/>
            </a:pPr>
            <a:fld id="{0074E78E-7119-4482-9C7F-9EDC928ECC68}" type="slidenum">
              <a:rPr kumimoji="0" lang="ar-SA"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rPr>
              <a:pPr marL="0" marR="0" lvl="0" indent="0" algn="r" defTabSz="914400" rtl="1"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962587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4"/>
          <p:cNvSpPr>
            <a:spLocks noGrp="1"/>
          </p:cNvSpPr>
          <p:nvPr>
            <p:ph type="dt" sz="half" idx="10"/>
          </p:nvPr>
        </p:nvSpPr>
        <p:spPr/>
        <p:txBody>
          <a:bodyPr/>
          <a:lstStyle>
            <a:lvl1pPr>
              <a:defRPr/>
            </a:lvl1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4" name="Footer Placeholder 17"/>
          <p:cNvSpPr>
            <a:spLocks noGrp="1"/>
          </p:cNvSpPr>
          <p:nvPr>
            <p:ph type="ftr" sz="quarter" idx="11"/>
          </p:nvPr>
        </p:nvSpPr>
        <p:spPr/>
        <p:txBody>
          <a:bodyPr/>
          <a:lstStyle>
            <a:lvl1pPr>
              <a:defRPr/>
            </a:lvl1pPr>
          </a:lstStyle>
          <a:p>
            <a:pPr marL="0" marR="0" lvl="0" indent="0" algn="l"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1" eaLnBrk="1" fontAlgn="base" latinLnBrk="0" hangingPunct="1">
              <a:lnSpc>
                <a:spcPct val="100000"/>
              </a:lnSpc>
              <a:spcBef>
                <a:spcPct val="0"/>
              </a:spcBef>
              <a:spcAft>
                <a:spcPct val="0"/>
              </a:spcAft>
              <a:buClrTx/>
              <a:buSzTx/>
              <a:buFontTx/>
              <a:buNone/>
              <a:tabLst/>
              <a:defRPr/>
            </a:pPr>
            <a:fld id="{AC1BAD2F-4211-42FE-8118-16B69EFF313E}" type="slidenum">
              <a:rPr kumimoji="0" lang="ar-SA"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rPr>
              <a:pPr marL="0" marR="0" lvl="0" indent="0" algn="r" defTabSz="914400" rtl="1"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08148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 name="Date Placeholder 1"/>
          <p:cNvSpPr>
            <a:spLocks noGrp="1"/>
          </p:cNvSpPr>
          <p:nvPr>
            <p:ph type="dt" sz="half" idx="10"/>
          </p:nvPr>
        </p:nvSpPr>
        <p:spPr/>
        <p:txBody>
          <a:bodyPr/>
          <a:lstStyle>
            <a:lvl1pPr>
              <a:defRPr/>
            </a:lvl1pPr>
            <a:extLst/>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4" name="Footer Placeholder 2"/>
          <p:cNvSpPr>
            <a:spLocks noGrp="1"/>
          </p:cNvSpPr>
          <p:nvPr>
            <p:ph type="ftr" sz="quarter" idx="11"/>
          </p:nvPr>
        </p:nvSpPr>
        <p:spPr/>
        <p:txBody>
          <a:bodyPr/>
          <a:lstStyle>
            <a:lvl1pPr>
              <a:defRPr/>
            </a:lvl1pPr>
            <a:extLst/>
          </a:lstStyle>
          <a:p>
            <a:pPr marL="0" marR="0" lvl="0" indent="0" algn="l"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5" name="Slide Number Placeholder 3"/>
          <p:cNvSpPr>
            <a:spLocks noGrp="1"/>
          </p:cNvSpPr>
          <p:nvPr>
            <p:ph type="sldNum" sz="quarter" idx="12"/>
          </p:nvPr>
        </p:nvSpPr>
        <p:spPr/>
        <p:txBody>
          <a:bodyPr/>
          <a:lstStyle>
            <a:lvl1pPr>
              <a:defRPr/>
            </a:lvl1pPr>
            <a:extLst/>
          </a:lstStyle>
          <a:p>
            <a:pPr marL="0" marR="0" lvl="0" indent="0" algn="r" defTabSz="914400" rtl="1" eaLnBrk="1" fontAlgn="base" latinLnBrk="0" hangingPunct="1">
              <a:lnSpc>
                <a:spcPct val="100000"/>
              </a:lnSpc>
              <a:spcBef>
                <a:spcPct val="0"/>
              </a:spcBef>
              <a:spcAft>
                <a:spcPct val="0"/>
              </a:spcAft>
              <a:buClrTx/>
              <a:buSzTx/>
              <a:buFontTx/>
              <a:buNone/>
              <a:tabLst/>
              <a:defRPr/>
            </a:pPr>
            <a:fld id="{68CBFF68-945B-45F3-BAE7-8C8DE7F9D573}" type="slidenum">
              <a:rPr kumimoji="0" lang="ar-SA"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rPr>
              <a:pPr marL="0" marR="0" lvl="0" indent="0" algn="r" defTabSz="914400" rtl="1"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84940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n-US" smtClean="0"/>
              <a:t>Click to edit Master title style</a:t>
            </a:r>
            <a:endParaRPr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6" name="Footer Placeholder 17"/>
          <p:cNvSpPr>
            <a:spLocks noGrp="1"/>
          </p:cNvSpPr>
          <p:nvPr>
            <p:ph type="ftr" sz="quarter" idx="11"/>
          </p:nvPr>
        </p:nvSpPr>
        <p:spPr/>
        <p:txBody>
          <a:bodyPr/>
          <a:lstStyle>
            <a:lvl1pPr>
              <a:defRPr/>
            </a:lvl1pPr>
          </a:lstStyle>
          <a:p>
            <a:pPr marL="0" marR="0" lvl="0" indent="0" algn="l"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7" name="Slide Number Placeholder 4"/>
          <p:cNvSpPr>
            <a:spLocks noGrp="1"/>
          </p:cNvSpPr>
          <p:nvPr>
            <p:ph type="sldNum" sz="quarter" idx="12"/>
          </p:nvPr>
        </p:nvSpPr>
        <p:spPr/>
        <p:txBody>
          <a:bodyPr/>
          <a:lstStyle>
            <a:lvl1pPr>
              <a:defRPr/>
            </a:lvl1pPr>
          </a:lstStyle>
          <a:p>
            <a:pPr marL="0" marR="0" lvl="0" indent="0" algn="r" defTabSz="914400" rtl="1" eaLnBrk="1" fontAlgn="base" latinLnBrk="0" hangingPunct="1">
              <a:lnSpc>
                <a:spcPct val="100000"/>
              </a:lnSpc>
              <a:spcBef>
                <a:spcPct val="0"/>
              </a:spcBef>
              <a:spcAft>
                <a:spcPct val="0"/>
              </a:spcAft>
              <a:buClrTx/>
              <a:buSzTx/>
              <a:buFontTx/>
              <a:buNone/>
              <a:tabLst/>
              <a:defRPr/>
            </a:pPr>
            <a:fld id="{A39F7D66-D58D-4C01-A6F5-1F2C0A1B20BA}" type="slidenum">
              <a:rPr kumimoji="0" lang="ar-SA"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rPr>
              <a:pPr marL="0" marR="0" lvl="0" indent="0" algn="r" defTabSz="914400" rtl="1"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1700919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 name="Round Single Corner Rectangle 5"/>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en-US" smtClean="0"/>
              <a:t>Click to edit Master title style</a:t>
            </a:r>
            <a:endParaRPr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7" name="Date Placeholder 4"/>
          <p:cNvSpPr>
            <a:spLocks noGrp="1"/>
          </p:cNvSpPr>
          <p:nvPr>
            <p:ph type="dt" sz="half" idx="10"/>
          </p:nvPr>
        </p:nvSpPr>
        <p:spPr/>
        <p:txBody>
          <a:bodyPr/>
          <a:lstStyle>
            <a:lvl1pPr>
              <a:defRPr/>
            </a:lvl1pPr>
            <a:extLst/>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8" name="Footer Placeholder 5"/>
          <p:cNvSpPr>
            <a:spLocks noGrp="1"/>
          </p:cNvSpPr>
          <p:nvPr>
            <p:ph type="ftr" sz="quarter" idx="11"/>
          </p:nvPr>
        </p:nvSpPr>
        <p:spPr/>
        <p:txBody>
          <a:bodyPr/>
          <a:lstStyle>
            <a:lvl1pPr>
              <a:defRPr/>
            </a:lvl1pPr>
            <a:extLst/>
          </a:lstStyle>
          <a:p>
            <a:pPr marL="0" marR="0" lvl="0" indent="0" algn="l"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9" name="Slide Number Placeholder 6"/>
          <p:cNvSpPr>
            <a:spLocks noGrp="1"/>
          </p:cNvSpPr>
          <p:nvPr>
            <p:ph type="sldNum" sz="quarter" idx="12"/>
          </p:nvPr>
        </p:nvSpPr>
        <p:spPr/>
        <p:txBody>
          <a:bodyPr/>
          <a:lstStyle>
            <a:lvl1pPr>
              <a:defRPr/>
            </a:lvl1pPr>
            <a:extLst/>
          </a:lstStyle>
          <a:p>
            <a:pPr marL="0" marR="0" lvl="0" indent="0" algn="r" defTabSz="914400" rtl="1" eaLnBrk="1" fontAlgn="base" latinLnBrk="0" hangingPunct="1">
              <a:lnSpc>
                <a:spcPct val="100000"/>
              </a:lnSpc>
              <a:spcBef>
                <a:spcPct val="0"/>
              </a:spcBef>
              <a:spcAft>
                <a:spcPct val="0"/>
              </a:spcAft>
              <a:buClrTx/>
              <a:buSzTx/>
              <a:buFontTx/>
              <a:buNone/>
              <a:tabLst/>
              <a:defRPr/>
            </a:pPr>
            <a:fld id="{C79810FA-ED23-46CC-BE75-CCF1A4895BD9}" type="slidenum">
              <a:rPr kumimoji="0" lang="ar-SA"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rPr>
              <a:pPr marL="0" marR="0" lvl="0" indent="0" algn="r" defTabSz="914400" rtl="1"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6079621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530352"/>
            <a:ext cx="8183880" cy="418795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5" name="Footer Placeholder 17"/>
          <p:cNvSpPr>
            <a:spLocks noGrp="1"/>
          </p:cNvSpPr>
          <p:nvPr>
            <p:ph type="ftr" sz="quarter" idx="11"/>
          </p:nvPr>
        </p:nvSpPr>
        <p:spPr/>
        <p:txBody>
          <a:bodyPr/>
          <a:lstStyle>
            <a:lvl1pPr>
              <a:defRPr/>
            </a:lvl1pPr>
          </a:lstStyle>
          <a:p>
            <a:pPr marL="0" marR="0" lvl="0" indent="0" algn="l"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6" name="Slide Number Placeholder 4"/>
          <p:cNvSpPr>
            <a:spLocks noGrp="1"/>
          </p:cNvSpPr>
          <p:nvPr>
            <p:ph type="sldNum" sz="quarter" idx="12"/>
          </p:nvPr>
        </p:nvSpPr>
        <p:spPr/>
        <p:txBody>
          <a:bodyPr/>
          <a:lstStyle>
            <a:lvl1pPr>
              <a:defRPr/>
            </a:lvl1pPr>
          </a:lstStyle>
          <a:p>
            <a:pPr marL="0" marR="0" lvl="0" indent="0" algn="r" defTabSz="914400" rtl="1" eaLnBrk="1" fontAlgn="base" latinLnBrk="0" hangingPunct="1">
              <a:lnSpc>
                <a:spcPct val="100000"/>
              </a:lnSpc>
              <a:spcBef>
                <a:spcPct val="0"/>
              </a:spcBef>
              <a:spcAft>
                <a:spcPct val="0"/>
              </a:spcAft>
              <a:buClrTx/>
              <a:buSzTx/>
              <a:buFontTx/>
              <a:buNone/>
              <a:tabLst/>
              <a:defRPr/>
            </a:pPr>
            <a:fld id="{EFBA5F92-0664-4812-90F0-3FEF89EA0548}" type="slidenum">
              <a:rPr kumimoji="0" lang="ar-SA"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rPr>
              <a:pPr marL="0" marR="0" lvl="0" indent="0" algn="r" defTabSz="914400" rtl="1"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592120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2"/>
            <a:ext cx="5943600" cy="52578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5" name="Footer Placeholder 17"/>
          <p:cNvSpPr>
            <a:spLocks noGrp="1"/>
          </p:cNvSpPr>
          <p:nvPr>
            <p:ph type="ftr" sz="quarter" idx="11"/>
          </p:nvPr>
        </p:nvSpPr>
        <p:spPr/>
        <p:txBody>
          <a:bodyPr/>
          <a:lstStyle>
            <a:lvl1pPr>
              <a:defRPr/>
            </a:lvl1pPr>
          </a:lstStyle>
          <a:p>
            <a:pPr marL="0" marR="0" lvl="0" indent="0" algn="l"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6" name="Slide Number Placeholder 4"/>
          <p:cNvSpPr>
            <a:spLocks noGrp="1"/>
          </p:cNvSpPr>
          <p:nvPr>
            <p:ph type="sldNum" sz="quarter" idx="12"/>
          </p:nvPr>
        </p:nvSpPr>
        <p:spPr/>
        <p:txBody>
          <a:bodyPr/>
          <a:lstStyle>
            <a:lvl1pPr>
              <a:defRPr/>
            </a:lvl1pPr>
          </a:lstStyle>
          <a:p>
            <a:pPr marL="0" marR="0" lvl="0" indent="0" algn="r" defTabSz="914400" rtl="1" eaLnBrk="1" fontAlgn="base" latinLnBrk="0" hangingPunct="1">
              <a:lnSpc>
                <a:spcPct val="100000"/>
              </a:lnSpc>
              <a:spcBef>
                <a:spcPct val="0"/>
              </a:spcBef>
              <a:spcAft>
                <a:spcPct val="0"/>
              </a:spcAft>
              <a:buClrTx/>
              <a:buSzTx/>
              <a:buFontTx/>
              <a:buNone/>
              <a:tabLst/>
              <a:defRPr/>
            </a:pPr>
            <a:fld id="{3BD74E67-C4BB-4058-BE14-9A781A83424E}" type="slidenum">
              <a:rPr kumimoji="0" lang="ar-SA"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rPr>
              <a:pPr marL="0" marR="0" lvl="0" indent="0" algn="r" defTabSz="914400" rtl="1"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15996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Copyright 2009, John Wiley &amp; Sons, Inc.</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Copyright 2009, John Wiley &amp; Sons, Inc.</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Copyright 2009, John Wiley &amp; Sons, Inc.</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Copyright 2009, John Wiley &amp; Sons, Inc.</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Copyright 2009, John Wiley &amp; Sons, Inc.</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Copyright 2009, John Wiley &amp; Sons, Inc.</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mj-lt"/>
              </a:defRPr>
            </a:lvl1pPr>
          </a:lstStyle>
          <a:p>
            <a:pPr fontAlgn="base">
              <a:spcBef>
                <a:spcPct val="0"/>
              </a:spcBef>
              <a:spcAft>
                <a:spcPct val="0"/>
              </a:spcAft>
              <a:defRPr/>
            </a:pPr>
            <a:endParaRPr lang="en-US">
              <a:solidFill>
                <a:srgbClr val="000000"/>
              </a:solidFill>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latin typeface="+mj-lt"/>
              </a:defRPr>
            </a:lvl1pPr>
          </a:lstStyle>
          <a:p>
            <a:pPr fontAlgn="base">
              <a:spcBef>
                <a:spcPct val="0"/>
              </a:spcBef>
              <a:spcAft>
                <a:spcPct val="0"/>
              </a:spcAft>
              <a:defRPr/>
            </a:pPr>
            <a:r>
              <a:rPr lang="en-US">
                <a:solidFill>
                  <a:srgbClr val="000000"/>
                </a:solidFill>
              </a:rPr>
              <a:t>Copyright 2009, John Wiley &amp; Sons, Inc.</a:t>
            </a:r>
          </a:p>
        </p:txBody>
      </p:sp>
      <p:sp>
        <p:nvSpPr>
          <p:cNvPr id="1843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mj-lt"/>
              </a:defRPr>
            </a:lvl1pPr>
          </a:lstStyle>
          <a:p>
            <a:pPr fontAlgn="base">
              <a:spcBef>
                <a:spcPct val="0"/>
              </a:spcBef>
              <a:spcAft>
                <a:spcPct val="0"/>
              </a:spcAft>
              <a:defRPr/>
            </a:pPr>
            <a:fld id="{E797F022-58AC-491B-B6DF-DEC5EE6BCAC9}"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843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charset="0"/>
            </a:endParaRPr>
          </a:p>
        </p:txBody>
      </p:sp>
      <p:sp>
        <p:nvSpPr>
          <p:cNvPr id="1844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defRPr>
      </a:lvl2pPr>
      <a:lvl3pPr algn="l" rtl="0" eaLnBrk="0" fontAlgn="base" hangingPunct="0">
        <a:spcBef>
          <a:spcPct val="0"/>
        </a:spcBef>
        <a:spcAft>
          <a:spcPct val="0"/>
        </a:spcAft>
        <a:defRPr sz="4200">
          <a:solidFill>
            <a:schemeClr val="tx2"/>
          </a:solidFill>
          <a:latin typeface="Arial" charset="0"/>
        </a:defRPr>
      </a:lvl3pPr>
      <a:lvl4pPr algn="l" rtl="0" eaLnBrk="0" fontAlgn="base" hangingPunct="0">
        <a:spcBef>
          <a:spcPct val="0"/>
        </a:spcBef>
        <a:spcAft>
          <a:spcPct val="0"/>
        </a:spcAft>
        <a:defRPr sz="4200">
          <a:solidFill>
            <a:schemeClr val="tx2"/>
          </a:solidFill>
          <a:latin typeface="Arial" charset="0"/>
        </a:defRPr>
      </a:lvl4pPr>
      <a:lvl5pPr algn="l" rtl="0" eaLnBrk="0" fontAlgn="base" hangingPunct="0">
        <a:spcBef>
          <a:spcPct val="0"/>
        </a:spcBef>
        <a:spcAft>
          <a:spcPct val="0"/>
        </a:spcAft>
        <a:defRPr sz="4200">
          <a:solidFill>
            <a:schemeClr val="tx2"/>
          </a:solidFill>
          <a:latin typeface="Arial" charset="0"/>
        </a:defRPr>
      </a:lvl5pPr>
      <a:lvl6pPr marL="457200" algn="l" rtl="0" fontAlgn="base">
        <a:spcBef>
          <a:spcPct val="0"/>
        </a:spcBef>
        <a:spcAft>
          <a:spcPct val="0"/>
        </a:spcAft>
        <a:defRPr sz="4200">
          <a:solidFill>
            <a:schemeClr val="tx2"/>
          </a:solidFill>
          <a:latin typeface="Garamond" pitchFamily="68" charset="0"/>
        </a:defRPr>
      </a:lvl6pPr>
      <a:lvl7pPr marL="914400" algn="l" rtl="0" fontAlgn="base">
        <a:spcBef>
          <a:spcPct val="0"/>
        </a:spcBef>
        <a:spcAft>
          <a:spcPct val="0"/>
        </a:spcAft>
        <a:defRPr sz="4200">
          <a:solidFill>
            <a:schemeClr val="tx2"/>
          </a:solidFill>
          <a:latin typeface="Garamond" pitchFamily="68" charset="0"/>
        </a:defRPr>
      </a:lvl7pPr>
      <a:lvl8pPr marL="1371600" algn="l" rtl="0" fontAlgn="base">
        <a:spcBef>
          <a:spcPct val="0"/>
        </a:spcBef>
        <a:spcAft>
          <a:spcPct val="0"/>
        </a:spcAft>
        <a:defRPr sz="4200">
          <a:solidFill>
            <a:schemeClr val="tx2"/>
          </a:solidFill>
          <a:latin typeface="Garamond" pitchFamily="68" charset="0"/>
        </a:defRPr>
      </a:lvl8pPr>
      <a:lvl9pPr marL="1828800" algn="l" rtl="0" fontAlgn="base">
        <a:spcBef>
          <a:spcPct val="0"/>
        </a:spcBef>
        <a:spcAft>
          <a:spcPct val="0"/>
        </a:spcAft>
        <a:defRPr sz="4200">
          <a:solidFill>
            <a:schemeClr val="tx2"/>
          </a:solidFill>
          <a:latin typeface="Garamond" pitchFamily="6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68"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68"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68"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68"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mj-lt"/>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latin typeface="+mj-lt"/>
              </a:defRPr>
            </a:lvl1pPr>
          </a:lstStyle>
          <a:p>
            <a:pPr>
              <a:defRPr/>
            </a:pPr>
            <a:r>
              <a:rPr lang="en-US"/>
              <a:t>Copyright 2009, John Wiley &amp; Sons, Inc.</a:t>
            </a:r>
          </a:p>
        </p:txBody>
      </p:sp>
      <p:sp>
        <p:nvSpPr>
          <p:cNvPr id="1843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mj-lt"/>
              </a:defRPr>
            </a:lvl1pPr>
          </a:lstStyle>
          <a:p>
            <a:pPr>
              <a:defRPr/>
            </a:pPr>
            <a:fld id="{9B007E2C-711F-40B5-B375-DB9FE533F97B}" type="slidenum">
              <a:rPr lang="en-US"/>
              <a:pPr>
                <a:defRPr/>
              </a:pPr>
              <a:t>‹#›</a:t>
            </a:fld>
            <a:endParaRPr lang="en-US"/>
          </a:p>
        </p:txBody>
      </p:sp>
      <p:sp>
        <p:nvSpPr>
          <p:cNvPr id="1843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1844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20" charset="0"/>
        </a:defRPr>
      </a:lvl2pPr>
      <a:lvl3pPr algn="l" rtl="0" eaLnBrk="0" fontAlgn="base" hangingPunct="0">
        <a:spcBef>
          <a:spcPct val="0"/>
        </a:spcBef>
        <a:spcAft>
          <a:spcPct val="0"/>
        </a:spcAft>
        <a:defRPr sz="4200">
          <a:solidFill>
            <a:schemeClr val="tx2"/>
          </a:solidFill>
          <a:latin typeface="Garamond" pitchFamily="20" charset="0"/>
        </a:defRPr>
      </a:lvl3pPr>
      <a:lvl4pPr algn="l" rtl="0" eaLnBrk="0" fontAlgn="base" hangingPunct="0">
        <a:spcBef>
          <a:spcPct val="0"/>
        </a:spcBef>
        <a:spcAft>
          <a:spcPct val="0"/>
        </a:spcAft>
        <a:defRPr sz="4200">
          <a:solidFill>
            <a:schemeClr val="tx2"/>
          </a:solidFill>
          <a:latin typeface="Garamond" pitchFamily="20" charset="0"/>
        </a:defRPr>
      </a:lvl4pPr>
      <a:lvl5pPr algn="l" rtl="0" eaLnBrk="0" fontAlgn="base" hangingPunct="0">
        <a:spcBef>
          <a:spcPct val="0"/>
        </a:spcBef>
        <a:spcAft>
          <a:spcPct val="0"/>
        </a:spcAft>
        <a:defRPr sz="4200">
          <a:solidFill>
            <a:schemeClr val="tx2"/>
          </a:solidFill>
          <a:latin typeface="Garamond" pitchFamily="20" charset="0"/>
        </a:defRPr>
      </a:lvl5pPr>
      <a:lvl6pPr marL="457200" algn="l" rtl="0" fontAlgn="base">
        <a:spcBef>
          <a:spcPct val="0"/>
        </a:spcBef>
        <a:spcAft>
          <a:spcPct val="0"/>
        </a:spcAft>
        <a:defRPr sz="4200">
          <a:solidFill>
            <a:schemeClr val="tx2"/>
          </a:solidFill>
          <a:latin typeface="Garamond" pitchFamily="20" charset="0"/>
        </a:defRPr>
      </a:lvl6pPr>
      <a:lvl7pPr marL="914400" algn="l" rtl="0" fontAlgn="base">
        <a:spcBef>
          <a:spcPct val="0"/>
        </a:spcBef>
        <a:spcAft>
          <a:spcPct val="0"/>
        </a:spcAft>
        <a:defRPr sz="4200">
          <a:solidFill>
            <a:schemeClr val="tx2"/>
          </a:solidFill>
          <a:latin typeface="Garamond" pitchFamily="20" charset="0"/>
        </a:defRPr>
      </a:lvl7pPr>
      <a:lvl8pPr marL="1371600" algn="l" rtl="0" fontAlgn="base">
        <a:spcBef>
          <a:spcPct val="0"/>
        </a:spcBef>
        <a:spcAft>
          <a:spcPct val="0"/>
        </a:spcAft>
        <a:defRPr sz="4200">
          <a:solidFill>
            <a:schemeClr val="tx2"/>
          </a:solidFill>
          <a:latin typeface="Garamond" pitchFamily="20" charset="0"/>
        </a:defRPr>
      </a:lvl8pPr>
      <a:lvl9pPr marL="1828800" algn="l" rtl="0" fontAlgn="base">
        <a:spcBef>
          <a:spcPct val="0"/>
        </a:spcBef>
        <a:spcAft>
          <a:spcPct val="0"/>
        </a:spcAft>
        <a:defRPr sz="4200">
          <a:solidFill>
            <a:schemeClr val="tx2"/>
          </a:solidFill>
          <a:latin typeface="Garamond" pitchFamily="20"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0"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0"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0"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0"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0"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p>
            <a:r>
              <a:rPr lang="en-US" smtClean="0"/>
              <a:t>Click to edit Master title style</a:t>
            </a:r>
            <a:endParaRPr lang="en-US"/>
          </a:p>
        </p:txBody>
      </p:sp>
      <p:sp>
        <p:nvSpPr>
          <p:cNvPr id="2055" name="Text Placeholder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pPr marL="0" marR="0" lvl="0" indent="0" algn="l" defTabSz="914400" rtl="1"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marL="0" marR="0" lvl="0" indent="0" algn="r" defTabSz="914400" rtl="1" eaLnBrk="1" fontAlgn="base" latinLnBrk="0" hangingPunct="1">
              <a:lnSpc>
                <a:spcPct val="100000"/>
              </a:lnSpc>
              <a:spcBef>
                <a:spcPct val="0"/>
              </a:spcBef>
              <a:spcAft>
                <a:spcPct val="0"/>
              </a:spcAft>
              <a:buClrTx/>
              <a:buSzTx/>
              <a:buFontTx/>
              <a:buNone/>
              <a:tabLst/>
              <a:defRPr/>
            </a:pPr>
            <a:fld id="{A3D9FBBD-1E02-4026-A21D-E3D331CBF6C7}" type="slidenum">
              <a:rPr kumimoji="0" lang="ar-SA"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rPr>
              <a:pPr marL="0" marR="0" lvl="0" indent="0" algn="r" defTabSz="914400" rtl="1"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52885784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8D3E"/>
          </a:solidFill>
          <a:latin typeface="Verdana" pitchFamily="34" charset="0"/>
          <a:cs typeface="Tahoma" pitchFamily="34" charset="0"/>
        </a:defRPr>
      </a:lvl2pPr>
      <a:lvl3pPr algn="l" rtl="0" eaLnBrk="0" fontAlgn="base" hangingPunct="0">
        <a:spcBef>
          <a:spcPct val="0"/>
        </a:spcBef>
        <a:spcAft>
          <a:spcPct val="0"/>
        </a:spcAft>
        <a:defRPr sz="3600" b="1">
          <a:solidFill>
            <a:srgbClr val="FF8D3E"/>
          </a:solidFill>
          <a:latin typeface="Verdana" pitchFamily="34" charset="0"/>
          <a:cs typeface="Tahoma" pitchFamily="34" charset="0"/>
        </a:defRPr>
      </a:lvl3pPr>
      <a:lvl4pPr algn="l" rtl="0" eaLnBrk="0" fontAlgn="base" hangingPunct="0">
        <a:spcBef>
          <a:spcPct val="0"/>
        </a:spcBef>
        <a:spcAft>
          <a:spcPct val="0"/>
        </a:spcAft>
        <a:defRPr sz="3600" b="1">
          <a:solidFill>
            <a:srgbClr val="FF8D3E"/>
          </a:solidFill>
          <a:latin typeface="Verdana" pitchFamily="34" charset="0"/>
          <a:cs typeface="Tahoma" pitchFamily="34" charset="0"/>
        </a:defRPr>
      </a:lvl4pPr>
      <a:lvl5pPr algn="l" rtl="0" eaLnBrk="0" fontAlgn="base" hangingPunct="0">
        <a:spcBef>
          <a:spcPct val="0"/>
        </a:spcBef>
        <a:spcAft>
          <a:spcPct val="0"/>
        </a:spcAft>
        <a:defRPr sz="3600" b="1">
          <a:solidFill>
            <a:srgbClr val="FF8D3E"/>
          </a:solidFill>
          <a:latin typeface="Verdana" pitchFamily="34" charset="0"/>
          <a:cs typeface="Tahoma" pitchFamily="34" charset="0"/>
        </a:defRPr>
      </a:lvl5pPr>
      <a:lvl6pPr marL="457200" algn="l" rtl="0" fontAlgn="base">
        <a:spcBef>
          <a:spcPct val="0"/>
        </a:spcBef>
        <a:spcAft>
          <a:spcPct val="0"/>
        </a:spcAft>
        <a:defRPr sz="3600" b="1">
          <a:solidFill>
            <a:srgbClr val="FF8D3E"/>
          </a:solidFill>
          <a:latin typeface="Verdana" pitchFamily="34" charset="0"/>
          <a:cs typeface="Tahoma" pitchFamily="34" charset="0"/>
        </a:defRPr>
      </a:lvl6pPr>
      <a:lvl7pPr marL="914400" algn="l" rtl="0" fontAlgn="base">
        <a:spcBef>
          <a:spcPct val="0"/>
        </a:spcBef>
        <a:spcAft>
          <a:spcPct val="0"/>
        </a:spcAft>
        <a:defRPr sz="3600" b="1">
          <a:solidFill>
            <a:srgbClr val="FF8D3E"/>
          </a:solidFill>
          <a:latin typeface="Verdana" pitchFamily="34" charset="0"/>
          <a:cs typeface="Tahoma" pitchFamily="34" charset="0"/>
        </a:defRPr>
      </a:lvl7pPr>
      <a:lvl8pPr marL="1371600" algn="l" rtl="0" fontAlgn="base">
        <a:spcBef>
          <a:spcPct val="0"/>
        </a:spcBef>
        <a:spcAft>
          <a:spcPct val="0"/>
        </a:spcAft>
        <a:defRPr sz="3600" b="1">
          <a:solidFill>
            <a:srgbClr val="FF8D3E"/>
          </a:solidFill>
          <a:latin typeface="Verdana" pitchFamily="34" charset="0"/>
          <a:cs typeface="Tahoma" pitchFamily="34" charset="0"/>
        </a:defRPr>
      </a:lvl8pPr>
      <a:lvl9pPr marL="1828800" algn="l" rtl="0" fontAlgn="base">
        <a:spcBef>
          <a:spcPct val="0"/>
        </a:spcBef>
        <a:spcAft>
          <a:spcPct val="0"/>
        </a:spcAft>
        <a:defRPr sz="3600" b="1">
          <a:solidFill>
            <a:srgbClr val="FF8D3E"/>
          </a:solidFill>
          <a:latin typeface="Verdana" pitchFamily="34" charset="0"/>
          <a:cs typeface="Tahom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com/url?sa=i&amp;rct=j&amp;q=&amp;esrc=s&amp;frm=1&amp;source=images&amp;cd=&amp;cad=rja&amp;docid=WqlcAxKh6g7_BM&amp;tbnid=ZrWRPrpJ-P20PM:&amp;ved=0CAUQjRw&amp;url=http://www.urgomedical.com/Pathophysiologies/Compression/The-venous-system/In-the-cardiovascular-system&amp;ei=7apsUuS9A6Ws0QXEiYDACQ&amp;bvm=bv.55123115,d.d2k&amp;psig=AFQjCNHfSW95TfDurX0uqUAiqr25DtdquA&amp;ust=1382939410056301"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4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8wzKE8MbG03gSM&amp;tbnid=Ii7FwdbZLecd0M:&amp;ved=0CAUQjRw&amp;url=http://robovalve.wordpress.com/diagnosis/&amp;ei=YGhrUrbzMoGdtAab0IGYAw&amp;bvm=bv.55123115,d.Yms&amp;psig=AFQjCNFBPDTOEkPVRvCkE4YPPZ4l2421fA&amp;ust=1382857072590148" TargetMode="External"/><Relationship Id="rId2" Type="http://schemas.openxmlformats.org/officeDocument/2006/relationships/image" Target="../media/image35.jpeg"/><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20436" y="1366262"/>
            <a:ext cx="7623175" cy="1752600"/>
          </a:xfrm>
        </p:spPr>
        <p:txBody>
          <a:bodyPr/>
          <a:lstStyle/>
          <a:p>
            <a:pPr eaLnBrk="1" hangingPunct="1"/>
            <a:r>
              <a:rPr lang="en-US" dirty="0" smtClean="0"/>
              <a:t>The Cardiovascular System</a:t>
            </a:r>
          </a:p>
        </p:txBody>
      </p:sp>
      <p:sp>
        <p:nvSpPr>
          <p:cNvPr id="3075" name="Subtitle 2"/>
          <p:cNvSpPr>
            <a:spLocks noGrp="1"/>
          </p:cNvSpPr>
          <p:nvPr>
            <p:ph type="subTitle" idx="1"/>
          </p:nvPr>
        </p:nvSpPr>
        <p:spPr>
          <a:xfrm>
            <a:off x="685800" y="4354082"/>
            <a:ext cx="4833258" cy="1752600"/>
          </a:xfrm>
        </p:spPr>
        <p:txBody>
          <a:bodyPr/>
          <a:lstStyle/>
          <a:p>
            <a:pPr eaLnBrk="1" hangingPunct="1">
              <a:buFont typeface="Wingdings" pitchFamily="2" charset="2"/>
              <a:buNone/>
            </a:pPr>
            <a:r>
              <a:rPr lang="en-US" dirty="0" smtClean="0"/>
              <a:t>The Blood</a:t>
            </a:r>
          </a:p>
          <a:p>
            <a:pPr eaLnBrk="1" hangingPunct="1">
              <a:buFont typeface="Wingdings" pitchFamily="2" charset="2"/>
              <a:buNone/>
            </a:pPr>
            <a:r>
              <a:rPr lang="en-US" dirty="0" smtClean="0"/>
              <a:t>The Heart</a:t>
            </a:r>
          </a:p>
          <a:p>
            <a:pPr eaLnBrk="1" hangingPunct="1">
              <a:buFont typeface="Wingdings" pitchFamily="2" charset="2"/>
              <a:buNone/>
            </a:pPr>
            <a:r>
              <a:rPr lang="en-US" dirty="0" smtClean="0"/>
              <a:t>and The Vessels</a:t>
            </a:r>
          </a:p>
        </p:txBody>
      </p:sp>
      <p:pic>
        <p:nvPicPr>
          <p:cNvPr id="38914" name="Picture 2" descr="http://www.urgomedical.com/content/download/819/3547/version/1/file/venous-system-big-02.jpg">
            <a:hlinkClick r:id="rId2"/>
          </p:cNvPr>
          <p:cNvPicPr>
            <a:picLocks noChangeAspect="1" noChangeArrowheads="1"/>
          </p:cNvPicPr>
          <p:nvPr/>
        </p:nvPicPr>
        <p:blipFill>
          <a:blip r:embed="rId3" cstate="print"/>
          <a:srcRect b="10287"/>
          <a:stretch>
            <a:fillRect/>
          </a:stretch>
        </p:blipFill>
        <p:spPr bwMode="auto">
          <a:xfrm>
            <a:off x="5600700" y="2611482"/>
            <a:ext cx="3543300" cy="3358243"/>
          </a:xfrm>
          <a:prstGeom prst="rect">
            <a:avLst/>
          </a:prstGeom>
          <a:noFill/>
        </p:spPr>
      </p:pic>
      <p:sp>
        <p:nvSpPr>
          <p:cNvPr id="5" name="Slide Number Placeholder 4"/>
          <p:cNvSpPr>
            <a:spLocks noGrp="1"/>
          </p:cNvSpPr>
          <p:nvPr>
            <p:ph type="sldNum" sz="quarter" idx="12"/>
          </p:nvPr>
        </p:nvSpPr>
        <p:spPr/>
        <p:txBody>
          <a:bodyPr/>
          <a:lstStyle/>
          <a:p>
            <a:pPr>
              <a:defRPr/>
            </a:pPr>
            <a:fld id="{913675A2-F685-4AF1-96AA-28C386B06679}" type="slidenum">
              <a:rPr lang="en-US" smtClean="0">
                <a:solidFill>
                  <a:srgbClr val="000000"/>
                </a:solidFill>
              </a:rPr>
              <a:pPr>
                <a:defRPr/>
              </a:pPr>
              <a:t>1</a:t>
            </a:fld>
            <a:endParaRPr lang="en-US">
              <a:solidFill>
                <a:srgbClr val="000000"/>
              </a:solidFill>
            </a:endParaRPr>
          </a:p>
        </p:txBody>
      </p:sp>
      <p:sp>
        <p:nvSpPr>
          <p:cNvPr id="2" name="TextBox 1"/>
          <p:cNvSpPr txBox="1"/>
          <p:nvPr/>
        </p:nvSpPr>
        <p:spPr>
          <a:xfrm>
            <a:off x="720436" y="3118862"/>
            <a:ext cx="2971800" cy="707886"/>
          </a:xfrm>
          <a:prstGeom prst="rect">
            <a:avLst/>
          </a:prstGeom>
          <a:noFill/>
        </p:spPr>
        <p:txBody>
          <a:bodyPr wrap="square" rtlCol="0">
            <a:spAutoFit/>
          </a:bodyPr>
          <a:lstStyle/>
          <a:p>
            <a:r>
              <a:rPr lang="en-US" sz="2000" dirty="0" smtClean="0"/>
              <a:t>Dr. Mustafa </a:t>
            </a:r>
            <a:r>
              <a:rPr lang="en-US" sz="2000" dirty="0" err="1" smtClean="0"/>
              <a:t>Saad</a:t>
            </a:r>
            <a:endParaRPr lang="en-US" sz="2000" dirty="0" smtClean="0"/>
          </a:p>
          <a:p>
            <a:r>
              <a:rPr lang="en-US" sz="2000" dirty="0" smtClean="0"/>
              <a:t>(2018)</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57200" y="277814"/>
            <a:ext cx="8229600" cy="767216"/>
          </a:xfrm>
        </p:spPr>
        <p:txBody>
          <a:bodyPr/>
          <a:lstStyle/>
          <a:p>
            <a:pPr eaLnBrk="1" hangingPunct="1"/>
            <a:r>
              <a:rPr lang="en-US" sz="3200" b="1" i="1" u="sng" dirty="0" smtClean="0">
                <a:solidFill>
                  <a:srgbClr val="FF0000"/>
                </a:solidFill>
              </a:rPr>
              <a:t>Platelets/ </a:t>
            </a:r>
            <a:r>
              <a:rPr lang="en-US" sz="3200" b="1" i="1" u="sng" dirty="0" err="1" smtClean="0">
                <a:solidFill>
                  <a:srgbClr val="FF0000"/>
                </a:solidFill>
              </a:rPr>
              <a:t>Thrombocytes</a:t>
            </a:r>
            <a:endParaRPr lang="en-US" sz="3200" b="1" i="1" u="sng" dirty="0" smtClean="0">
              <a:solidFill>
                <a:srgbClr val="FF0000"/>
              </a:solidFill>
            </a:endParaRPr>
          </a:p>
        </p:txBody>
      </p:sp>
      <p:sp>
        <p:nvSpPr>
          <p:cNvPr id="22532" name="Rectangle 3"/>
          <p:cNvSpPr>
            <a:spLocks noGrp="1" noChangeArrowheads="1"/>
          </p:cNvSpPr>
          <p:nvPr>
            <p:ph type="body" idx="1"/>
          </p:nvPr>
        </p:nvSpPr>
        <p:spPr>
          <a:xfrm>
            <a:off x="457200" y="1630678"/>
            <a:ext cx="8229600" cy="3627122"/>
          </a:xfrm>
        </p:spPr>
        <p:txBody>
          <a:bodyPr/>
          <a:lstStyle/>
          <a:p>
            <a:pPr eaLnBrk="1" hangingPunct="1"/>
            <a:r>
              <a:rPr lang="en-US" sz="2600" b="1" i="1" dirty="0" smtClean="0"/>
              <a:t>Megakaryocyte </a:t>
            </a:r>
            <a:r>
              <a:rPr lang="en-US" sz="2600" dirty="0" smtClean="0"/>
              <a:t>is fragmented into 2000-3000 fragments.</a:t>
            </a:r>
          </a:p>
          <a:p>
            <a:pPr eaLnBrk="1" hangingPunct="1"/>
            <a:r>
              <a:rPr lang="en-US" sz="2600" dirty="0" smtClean="0"/>
              <a:t>Each fragment enclosed in a piece of plasma membrane and is called a platelet.</a:t>
            </a:r>
          </a:p>
          <a:p>
            <a:pPr eaLnBrk="1" hangingPunct="1"/>
            <a:r>
              <a:rPr lang="en-US" sz="2600" dirty="0" smtClean="0"/>
              <a:t>Disc-shaped with many vesicles but no nucleus.</a:t>
            </a:r>
          </a:p>
          <a:p>
            <a:pPr eaLnBrk="1" hangingPunct="1"/>
            <a:r>
              <a:rPr lang="en-US" sz="2600" dirty="0" smtClean="0"/>
              <a:t>Help stop blood loss by forming platelet plug.</a:t>
            </a:r>
          </a:p>
          <a:p>
            <a:pPr eaLnBrk="1" hangingPunct="1"/>
            <a:r>
              <a:rPr lang="en-US" sz="2600" dirty="0" smtClean="0"/>
              <a:t>Vesicles contain blood-clot promoting chemicals.</a:t>
            </a:r>
          </a:p>
          <a:p>
            <a:pPr eaLnBrk="1" hangingPunct="1"/>
            <a:r>
              <a:rPr lang="en-US" sz="2600" dirty="0" smtClean="0"/>
              <a:t>Short life span – 5-9 days.</a:t>
            </a:r>
          </a:p>
        </p:txBody>
      </p:sp>
      <p:sp>
        <p:nvSpPr>
          <p:cNvPr id="4" name="Slide Number Placeholder 3"/>
          <p:cNvSpPr>
            <a:spLocks noGrp="1"/>
          </p:cNvSpPr>
          <p:nvPr>
            <p:ph type="sldNum" sz="quarter" idx="12"/>
          </p:nvPr>
        </p:nvSpPr>
        <p:spPr/>
        <p:txBody>
          <a:bodyPr/>
          <a:lstStyle/>
          <a:p>
            <a:pPr>
              <a:defRPr/>
            </a:pPr>
            <a:fld id="{C26A51F8-2F92-4C36-8882-BA6DFAC6D4C1}" type="slidenum">
              <a:rPr lang="en-US" smtClean="0"/>
              <a:pPr>
                <a:defRPr/>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457200" y="277814"/>
            <a:ext cx="8229600" cy="767216"/>
          </a:xfrm>
        </p:spPr>
        <p:txBody>
          <a:bodyPr/>
          <a:lstStyle/>
          <a:p>
            <a:pPr eaLnBrk="1" hangingPunct="1"/>
            <a:r>
              <a:rPr lang="en-US" sz="3600" b="1" i="1" u="sng" dirty="0" smtClean="0">
                <a:solidFill>
                  <a:srgbClr val="C00000"/>
                </a:solidFill>
              </a:rPr>
              <a:t>ABO Blood Group</a:t>
            </a:r>
          </a:p>
        </p:txBody>
      </p:sp>
      <p:sp>
        <p:nvSpPr>
          <p:cNvPr id="33796" name="Rectangle 3"/>
          <p:cNvSpPr>
            <a:spLocks noGrp="1" noChangeArrowheads="1"/>
          </p:cNvSpPr>
          <p:nvPr>
            <p:ph type="body" idx="1"/>
          </p:nvPr>
        </p:nvSpPr>
        <p:spPr>
          <a:xfrm>
            <a:off x="431074" y="1295400"/>
            <a:ext cx="8560526" cy="1828800"/>
          </a:xfrm>
        </p:spPr>
        <p:txBody>
          <a:bodyPr/>
          <a:lstStyle/>
          <a:p>
            <a:pPr marL="474662" indent="-457200" eaLnBrk="1" hangingPunct="1"/>
            <a:r>
              <a:rPr lang="en-US" sz="2400" dirty="0" smtClean="0"/>
              <a:t>Blood group is type of blood designated to a person based on the presence/absence of an antigen on the surface of RBCs.</a:t>
            </a:r>
          </a:p>
          <a:p>
            <a:pPr marL="474662" indent="-457200" eaLnBrk="1" hangingPunct="1"/>
            <a:r>
              <a:rPr lang="en-US" sz="2400" dirty="0" smtClean="0"/>
              <a:t>The ABO blood groups are based on the  A and B antigens.</a:t>
            </a:r>
          </a:p>
          <a:p>
            <a:pPr marL="474662" indent="-457200" eaLnBrk="1" hangingPunct="1"/>
            <a:r>
              <a:rPr lang="en-US" sz="2400" dirty="0" smtClean="0"/>
              <a:t>Reason for antibodies presence not clear.</a:t>
            </a:r>
          </a:p>
        </p:txBody>
      </p:sp>
      <p:graphicFrame>
        <p:nvGraphicFramePr>
          <p:cNvPr id="4" name="Table 3"/>
          <p:cNvGraphicFramePr>
            <a:graphicFrameLocks noGrp="1"/>
          </p:cNvGraphicFramePr>
          <p:nvPr>
            <p:extLst>
              <p:ext uri="{D42A27DB-BD31-4B8C-83A1-F6EECF244321}">
                <p14:modId xmlns:p14="http://schemas.microsoft.com/office/powerpoint/2010/main" val="1558244800"/>
              </p:ext>
            </p:extLst>
          </p:nvPr>
        </p:nvGraphicFramePr>
        <p:xfrm>
          <a:off x="1188720" y="3276600"/>
          <a:ext cx="6810103" cy="2651760"/>
        </p:xfrm>
        <a:graphic>
          <a:graphicData uri="http://schemas.openxmlformats.org/drawingml/2006/table">
            <a:tbl>
              <a:tblPr firstRow="1" bandRow="1">
                <a:tableStyleId>{08FB837D-C827-4EFA-A057-4D05807E0F7C}</a:tableStyleId>
              </a:tblPr>
              <a:tblGrid>
                <a:gridCol w="1685109">
                  <a:extLst>
                    <a:ext uri="{9D8B030D-6E8A-4147-A177-3AD203B41FA5}">
                      <a16:colId xmlns:a16="http://schemas.microsoft.com/office/drawing/2014/main" val="20000"/>
                    </a:ext>
                  </a:extLst>
                </a:gridCol>
                <a:gridCol w="2580935">
                  <a:extLst>
                    <a:ext uri="{9D8B030D-6E8A-4147-A177-3AD203B41FA5}">
                      <a16:colId xmlns:a16="http://schemas.microsoft.com/office/drawing/2014/main" val="20001"/>
                    </a:ext>
                  </a:extLst>
                </a:gridCol>
                <a:gridCol w="2544059">
                  <a:extLst>
                    <a:ext uri="{9D8B030D-6E8A-4147-A177-3AD203B41FA5}">
                      <a16:colId xmlns:a16="http://schemas.microsoft.com/office/drawing/2014/main" val="20002"/>
                    </a:ext>
                  </a:extLst>
                </a:gridCol>
              </a:tblGrid>
              <a:tr h="370840">
                <a:tc>
                  <a:txBody>
                    <a:bodyPr/>
                    <a:lstStyle/>
                    <a:p>
                      <a:pPr algn="ctr"/>
                      <a:r>
                        <a:rPr lang="en-US" sz="2400" dirty="0" smtClean="0"/>
                        <a:t>Blood Type</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Antigen on RBCs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Antibody in Plasma</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2400" dirty="0" smtClean="0"/>
                        <a:t>A</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A</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Anti-B</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US" sz="2400" dirty="0" smtClean="0"/>
                        <a:t>B</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B</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Anti-A</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US" sz="2400" dirty="0" smtClean="0"/>
                        <a:t>AB</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A &amp; B</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None</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en-US" sz="2400" dirty="0" smtClean="0"/>
                        <a:t>O</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None</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Anti-A &amp; Anti-B</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Slide Number Placeholder 4"/>
          <p:cNvSpPr>
            <a:spLocks noGrp="1"/>
          </p:cNvSpPr>
          <p:nvPr>
            <p:ph type="sldNum" sz="quarter" idx="12"/>
          </p:nvPr>
        </p:nvSpPr>
        <p:spPr/>
        <p:txBody>
          <a:bodyPr/>
          <a:lstStyle/>
          <a:p>
            <a:pPr>
              <a:defRPr/>
            </a:pPr>
            <a:fld id="{C26A51F8-2F92-4C36-8882-BA6DFAC6D4C1}"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5" descr="19_12"/>
          <p:cNvPicPr>
            <a:picLocks noChangeAspect="1" noChangeArrowheads="1"/>
          </p:cNvPicPr>
          <p:nvPr/>
        </p:nvPicPr>
        <p:blipFill>
          <a:blip r:embed="rId2"/>
          <a:srcRect b="7923"/>
          <a:stretch>
            <a:fillRect/>
          </a:stretch>
        </p:blipFill>
        <p:spPr bwMode="auto">
          <a:xfrm>
            <a:off x="685800" y="830652"/>
            <a:ext cx="7254240" cy="3325430"/>
          </a:xfrm>
          <a:prstGeom prst="rect">
            <a:avLst/>
          </a:prstGeom>
          <a:noFill/>
          <a:ln w="9525">
            <a:noFill/>
            <a:miter lim="800000"/>
            <a:headEnd/>
            <a:tailEnd/>
          </a:ln>
        </p:spPr>
      </p:pic>
      <p:sp>
        <p:nvSpPr>
          <p:cNvPr id="6" name="Rectangle 5"/>
          <p:cNvSpPr/>
          <p:nvPr/>
        </p:nvSpPr>
        <p:spPr>
          <a:xfrm>
            <a:off x="444136" y="4495800"/>
            <a:ext cx="5146766" cy="1332673"/>
          </a:xfrm>
          <a:prstGeom prst="rect">
            <a:avLst/>
          </a:prstGeom>
        </p:spPr>
        <p:txBody>
          <a:bodyPr wrap="square">
            <a:spAutoFit/>
          </a:bodyPr>
          <a:lstStyle/>
          <a:p>
            <a:pPr marL="342900" lvl="0" indent="-342900" algn="just">
              <a:lnSpc>
                <a:spcPct val="90000"/>
              </a:lnSpc>
              <a:spcBef>
                <a:spcPct val="20000"/>
              </a:spcBef>
              <a:buClr>
                <a:srgbClr val="808080"/>
              </a:buClr>
              <a:buSzPct val="65000"/>
              <a:buFont typeface="Wingdings" pitchFamily="20" charset="2"/>
              <a:buChar char="n"/>
            </a:pPr>
            <a:r>
              <a:rPr lang="en-US" sz="2600" kern="0" dirty="0" smtClean="0">
                <a:solidFill>
                  <a:srgbClr val="000000"/>
                </a:solidFill>
                <a:latin typeface="Times New Roman"/>
              </a:rPr>
              <a:t>Each blood group can give to itself</a:t>
            </a:r>
          </a:p>
          <a:p>
            <a:pPr marL="342900" lvl="0" indent="-342900" algn="just">
              <a:lnSpc>
                <a:spcPct val="90000"/>
              </a:lnSpc>
              <a:spcBef>
                <a:spcPct val="20000"/>
              </a:spcBef>
              <a:buClr>
                <a:srgbClr val="808080"/>
              </a:buClr>
              <a:buSzPct val="65000"/>
              <a:buFont typeface="Wingdings" pitchFamily="20" charset="2"/>
              <a:buChar char="n"/>
            </a:pPr>
            <a:r>
              <a:rPr lang="en-US" sz="2600" b="1" i="1" kern="0" dirty="0" smtClean="0">
                <a:solidFill>
                  <a:srgbClr val="000000"/>
                </a:solidFill>
                <a:latin typeface="Times New Roman"/>
              </a:rPr>
              <a:t>AB</a:t>
            </a:r>
            <a:r>
              <a:rPr lang="en-US" sz="2600" kern="0" dirty="0" smtClean="0">
                <a:solidFill>
                  <a:srgbClr val="000000"/>
                </a:solidFill>
                <a:latin typeface="Times New Roman"/>
              </a:rPr>
              <a:t> is the </a:t>
            </a:r>
            <a:r>
              <a:rPr lang="en-US" sz="2600" b="1" i="1" kern="0" dirty="0" smtClean="0">
                <a:solidFill>
                  <a:srgbClr val="000000"/>
                </a:solidFill>
                <a:latin typeface="Times New Roman"/>
              </a:rPr>
              <a:t>Universal Recipient</a:t>
            </a:r>
          </a:p>
          <a:p>
            <a:pPr marL="342900" lvl="0" indent="-342900" algn="just">
              <a:lnSpc>
                <a:spcPct val="90000"/>
              </a:lnSpc>
              <a:spcBef>
                <a:spcPct val="20000"/>
              </a:spcBef>
              <a:buClr>
                <a:srgbClr val="808080"/>
              </a:buClr>
              <a:buSzPct val="65000"/>
              <a:buFont typeface="Wingdings" pitchFamily="20" charset="2"/>
              <a:buChar char="n"/>
            </a:pPr>
            <a:r>
              <a:rPr lang="en-US" sz="2600" b="1" i="1" kern="0" dirty="0" smtClean="0">
                <a:solidFill>
                  <a:srgbClr val="000000"/>
                </a:solidFill>
                <a:latin typeface="Times New Roman"/>
              </a:rPr>
              <a:t>O</a:t>
            </a:r>
            <a:r>
              <a:rPr lang="en-US" sz="2600" kern="0" dirty="0" smtClean="0">
                <a:solidFill>
                  <a:srgbClr val="000000"/>
                </a:solidFill>
                <a:latin typeface="Times New Roman"/>
              </a:rPr>
              <a:t> Is the </a:t>
            </a:r>
            <a:r>
              <a:rPr lang="en-US" sz="2600" b="1" i="1" kern="0" dirty="0" smtClean="0">
                <a:solidFill>
                  <a:srgbClr val="000000"/>
                </a:solidFill>
                <a:latin typeface="Times New Roman"/>
              </a:rPr>
              <a:t>Universal Donor</a:t>
            </a:r>
          </a:p>
        </p:txBody>
      </p:sp>
      <p:pic>
        <p:nvPicPr>
          <p:cNvPr id="7" name="Picture 6"/>
          <p:cNvPicPr>
            <a:picLocks noChangeAspect="1"/>
          </p:cNvPicPr>
          <p:nvPr/>
        </p:nvPicPr>
        <p:blipFill>
          <a:blip r:embed="rId3"/>
          <a:stretch>
            <a:fillRect/>
          </a:stretch>
        </p:blipFill>
        <p:spPr>
          <a:xfrm>
            <a:off x="5867400" y="4167330"/>
            <a:ext cx="2628900" cy="2409825"/>
          </a:xfrm>
          <a:prstGeom prst="rect">
            <a:avLst/>
          </a:prstGeom>
        </p:spPr>
      </p:pic>
      <p:sp>
        <p:nvSpPr>
          <p:cNvPr id="8" name="Text Box 6"/>
          <p:cNvSpPr txBox="1">
            <a:spLocks noChangeArrowheads="1"/>
          </p:cNvSpPr>
          <p:nvPr/>
        </p:nvSpPr>
        <p:spPr bwMode="auto">
          <a:xfrm>
            <a:off x="444136" y="340199"/>
            <a:ext cx="5880464"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Fig.6*: Antigens and antibodies in the different blood groups.</a:t>
            </a:r>
            <a:endParaRPr lang="en-US" dirty="0">
              <a:solidFill>
                <a:prstClr val="black"/>
              </a:solidFill>
              <a:latin typeface="Times New Roman" pitchFamily="18" charset="0"/>
              <a:cs typeface="Times New Roman" pitchFamily="18" charset="0"/>
            </a:endParaRPr>
          </a:p>
        </p:txBody>
      </p:sp>
      <p:sp>
        <p:nvSpPr>
          <p:cNvPr id="9" name="Text Box 6"/>
          <p:cNvSpPr txBox="1">
            <a:spLocks noChangeArrowheads="1"/>
          </p:cNvSpPr>
          <p:nvPr/>
        </p:nvSpPr>
        <p:spPr bwMode="auto">
          <a:xfrm>
            <a:off x="4128951" y="5972698"/>
            <a:ext cx="2286000" cy="646331"/>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Fig.7*: Relation of the different blood groups.</a:t>
            </a:r>
            <a:endParaRPr lang="en-US" dirty="0">
              <a:solidFill>
                <a:prstClr val="black"/>
              </a:solidFill>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pPr>
              <a:defRPr/>
            </a:pPr>
            <a:fld id="{C26A51F8-2F92-4C36-8882-BA6DFAC6D4C1}" type="slidenum">
              <a:rPr lang="en-US" smtClean="0"/>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522514" y="1547949"/>
            <a:ext cx="5199017" cy="1574074"/>
          </a:xfrm>
        </p:spPr>
        <p:txBody>
          <a:bodyPr/>
          <a:lstStyle/>
          <a:p>
            <a:pPr algn="just" eaLnBrk="1" hangingPunct="1"/>
            <a:r>
              <a:rPr lang="en-US" sz="2400" dirty="0" smtClean="0"/>
              <a:t>A hollow pyramidal shaped muscular organ located within the pericardium in the middle mediastinum in the thoracic cavity.</a:t>
            </a:r>
          </a:p>
          <a:p>
            <a:pPr algn="just" eaLnBrk="1" hangingPunct="1"/>
            <a:endParaRPr lang="en-US" sz="2400" dirty="0" smtClean="0"/>
          </a:p>
        </p:txBody>
      </p:sp>
      <p:sp>
        <p:nvSpPr>
          <p:cNvPr id="7" name="Bevel 6"/>
          <p:cNvSpPr/>
          <p:nvPr/>
        </p:nvSpPr>
        <p:spPr>
          <a:xfrm>
            <a:off x="2272937" y="418009"/>
            <a:ext cx="4232366" cy="862149"/>
          </a:xfrm>
          <a:prstGeom prst="bevel">
            <a:avLst/>
          </a:prstGeom>
        </p:spPr>
        <p:style>
          <a:lnRef idx="0">
            <a:schemeClr val="accent2"/>
          </a:lnRef>
          <a:fillRef idx="3">
            <a:schemeClr val="accent2"/>
          </a:fillRef>
          <a:effectRef idx="3">
            <a:schemeClr val="accent2"/>
          </a:effectRef>
          <a:fontRef idx="minor">
            <a:schemeClr val="lt1"/>
          </a:fontRef>
        </p:style>
        <p:txBody>
          <a:bodyPr anchor="ctr"/>
          <a:lstStyle/>
          <a:p>
            <a:pPr algn="ctr" fontAlgn="base">
              <a:spcBef>
                <a:spcPct val="0"/>
              </a:spcBef>
              <a:spcAft>
                <a:spcPct val="0"/>
              </a:spcAft>
              <a:defRPr/>
            </a:pPr>
            <a:r>
              <a:rPr lang="en-US" sz="4800" dirty="0">
                <a:solidFill>
                  <a:srgbClr val="FFFF00"/>
                </a:solidFill>
              </a:rPr>
              <a:t>The Heart</a:t>
            </a:r>
          </a:p>
        </p:txBody>
      </p:sp>
      <p:pic>
        <p:nvPicPr>
          <p:cNvPr id="52225" name="Picture 1"/>
          <p:cNvPicPr>
            <a:picLocks noChangeAspect="1" noChangeArrowheads="1"/>
          </p:cNvPicPr>
          <p:nvPr/>
        </p:nvPicPr>
        <p:blipFill>
          <a:blip r:embed="rId2" cstate="print"/>
          <a:srcRect/>
          <a:stretch>
            <a:fillRect/>
          </a:stretch>
        </p:blipFill>
        <p:spPr bwMode="auto">
          <a:xfrm>
            <a:off x="5720925" y="1498569"/>
            <a:ext cx="3193256" cy="4521994"/>
          </a:xfrm>
          <a:prstGeom prst="rect">
            <a:avLst/>
          </a:prstGeom>
          <a:noFill/>
          <a:ln w="9525">
            <a:noFill/>
            <a:miter lim="800000"/>
            <a:headEnd/>
            <a:tailEnd/>
          </a:ln>
          <a:effectLst/>
        </p:spPr>
      </p:pic>
      <p:sp>
        <p:nvSpPr>
          <p:cNvPr id="5" name="Rectangle 4"/>
          <p:cNvSpPr/>
          <p:nvPr/>
        </p:nvSpPr>
        <p:spPr>
          <a:xfrm>
            <a:off x="535579" y="1554480"/>
            <a:ext cx="5199016" cy="15806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6" name="Rectangle 5"/>
          <p:cNvSpPr/>
          <p:nvPr/>
        </p:nvSpPr>
        <p:spPr>
          <a:xfrm>
            <a:off x="574767" y="3393050"/>
            <a:ext cx="5029200" cy="2800767"/>
          </a:xfrm>
          <a:prstGeom prst="rect">
            <a:avLst/>
          </a:prstGeom>
        </p:spPr>
        <p:txBody>
          <a:bodyPr wrap="square">
            <a:spAutoFit/>
          </a:bodyPr>
          <a:lstStyle/>
          <a:p>
            <a:pPr algn="just" fontAlgn="base">
              <a:spcBef>
                <a:spcPct val="0"/>
              </a:spcBef>
              <a:spcAft>
                <a:spcPct val="0"/>
              </a:spcAft>
            </a:pPr>
            <a:r>
              <a:rPr lang="en-US" sz="2200" i="1" dirty="0" smtClean="0">
                <a:solidFill>
                  <a:srgbClr val="000000"/>
                </a:solidFill>
              </a:rPr>
              <a:t>The heart features: </a:t>
            </a:r>
          </a:p>
          <a:p>
            <a:pPr marL="457200" indent="-457200" algn="just" fontAlgn="base">
              <a:spcBef>
                <a:spcPct val="0"/>
              </a:spcBef>
              <a:spcAft>
                <a:spcPct val="0"/>
              </a:spcAft>
              <a:buFont typeface="Wingdings" pitchFamily="2" charset="2"/>
              <a:buChar char="Ø"/>
            </a:pPr>
            <a:r>
              <a:rPr lang="en-US" sz="2200" dirty="0" smtClean="0">
                <a:solidFill>
                  <a:srgbClr val="000000"/>
                </a:solidFill>
              </a:rPr>
              <a:t>3 surfaces (anterior, inferior and posterior).</a:t>
            </a:r>
          </a:p>
          <a:p>
            <a:pPr marL="457200" indent="-457200" algn="just" fontAlgn="base">
              <a:spcBef>
                <a:spcPct val="0"/>
              </a:spcBef>
              <a:spcAft>
                <a:spcPct val="0"/>
              </a:spcAft>
              <a:buFont typeface="Wingdings" pitchFamily="2" charset="2"/>
              <a:buChar char="Ø"/>
            </a:pPr>
            <a:r>
              <a:rPr lang="en-US" sz="2200" dirty="0" smtClean="0">
                <a:solidFill>
                  <a:srgbClr val="000000"/>
                </a:solidFill>
              </a:rPr>
              <a:t>4 borders (right, inferior, left and superior).</a:t>
            </a:r>
          </a:p>
          <a:p>
            <a:pPr marL="457200" indent="-457200" algn="just" fontAlgn="base">
              <a:spcBef>
                <a:spcPct val="0"/>
              </a:spcBef>
              <a:spcAft>
                <a:spcPct val="0"/>
              </a:spcAft>
              <a:buFont typeface="Wingdings" pitchFamily="2" charset="2"/>
              <a:buChar char="Ø"/>
            </a:pPr>
            <a:r>
              <a:rPr lang="en-US" sz="2200" dirty="0" smtClean="0">
                <a:solidFill>
                  <a:srgbClr val="000000"/>
                </a:solidFill>
              </a:rPr>
              <a:t>Apex. </a:t>
            </a:r>
          </a:p>
          <a:p>
            <a:pPr marL="457200" indent="-457200" algn="just" fontAlgn="base">
              <a:spcBef>
                <a:spcPct val="0"/>
              </a:spcBef>
              <a:spcAft>
                <a:spcPct val="0"/>
              </a:spcAft>
              <a:buFont typeface="Wingdings" pitchFamily="2" charset="2"/>
              <a:buChar char="Ø"/>
            </a:pPr>
            <a:r>
              <a:rPr lang="en-US" sz="2200" dirty="0" smtClean="0">
                <a:solidFill>
                  <a:srgbClr val="000000"/>
                </a:solidFill>
              </a:rPr>
              <a:t>4 chambers (right and left atria and ventricles).</a:t>
            </a:r>
          </a:p>
        </p:txBody>
      </p:sp>
      <p:sp>
        <p:nvSpPr>
          <p:cNvPr id="8" name="Slide Number Placeholder 7"/>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13</a:t>
            </a:fld>
            <a:endParaRPr lang="en-US">
              <a:solidFill>
                <a:srgbClr val="000000"/>
              </a:solidFill>
            </a:endParaRPr>
          </a:p>
        </p:txBody>
      </p:sp>
      <p:sp>
        <p:nvSpPr>
          <p:cNvPr id="9" name="Text Box 6"/>
          <p:cNvSpPr txBox="1">
            <a:spLocks noChangeArrowheads="1"/>
          </p:cNvSpPr>
          <p:nvPr/>
        </p:nvSpPr>
        <p:spPr bwMode="auto">
          <a:xfrm>
            <a:off x="6553200" y="5943600"/>
            <a:ext cx="1897925"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Fig.8*: </a:t>
            </a:r>
            <a:r>
              <a:rPr lang="en-US" dirty="0" smtClean="0">
                <a:solidFill>
                  <a:prstClr val="black"/>
                </a:solidFill>
                <a:latin typeface="Times New Roman" pitchFamily="18" charset="0"/>
                <a:cs typeface="Times New Roman" pitchFamily="18" charset="0"/>
              </a:rPr>
              <a:t>The Heart.</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48693" t="25357" r="27551" b="27500"/>
          <a:stretch>
            <a:fillRect/>
          </a:stretch>
        </p:blipFill>
        <p:spPr bwMode="auto">
          <a:xfrm>
            <a:off x="26120" y="13063"/>
            <a:ext cx="3863661" cy="4310756"/>
          </a:xfrm>
          <a:prstGeom prst="rect">
            <a:avLst/>
          </a:prstGeom>
          <a:noFill/>
          <a:ln w="9525">
            <a:noFill/>
            <a:miter lim="800000"/>
            <a:headEnd/>
            <a:tailEnd/>
          </a:ln>
          <a:effectLst/>
        </p:spPr>
      </p:pic>
      <p:pic>
        <p:nvPicPr>
          <p:cNvPr id="5" name="Picture 6"/>
          <p:cNvPicPr>
            <a:picLocks noChangeAspect="1" noChangeArrowheads="1"/>
          </p:cNvPicPr>
          <p:nvPr/>
        </p:nvPicPr>
        <p:blipFill>
          <a:blip r:embed="rId3" cstate="print"/>
          <a:srcRect/>
          <a:stretch>
            <a:fillRect/>
          </a:stretch>
        </p:blipFill>
        <p:spPr bwMode="auto">
          <a:xfrm>
            <a:off x="3016485" y="2832531"/>
            <a:ext cx="6107906" cy="4012406"/>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14</a:t>
            </a:fld>
            <a:endParaRPr lang="en-US">
              <a:solidFill>
                <a:srgbClr val="000000"/>
              </a:solidFill>
            </a:endParaRPr>
          </a:p>
        </p:txBody>
      </p:sp>
      <p:sp>
        <p:nvSpPr>
          <p:cNvPr id="6" name="Text Box 6"/>
          <p:cNvSpPr txBox="1">
            <a:spLocks noChangeArrowheads="1"/>
          </p:cNvSpPr>
          <p:nvPr/>
        </p:nvSpPr>
        <p:spPr bwMode="auto">
          <a:xfrm>
            <a:off x="4800600" y="1143000"/>
            <a:ext cx="3886200" cy="923330"/>
          </a:xfrm>
          <a:prstGeom prst="rect">
            <a:avLst/>
          </a:prstGeom>
          <a:solidFill>
            <a:schemeClr val="bg1"/>
          </a:solidFill>
          <a:ln w="9525">
            <a:solidFill>
              <a:schemeClr val="tx1"/>
            </a:solidFill>
            <a:miter lim="800000"/>
            <a:headEnd/>
            <a:tailEnd/>
          </a:ln>
        </p:spPr>
        <p:txBody>
          <a:bodyPr wrap="square">
            <a:spAutoFit/>
          </a:bodyPr>
          <a:lstStyle/>
          <a:p>
            <a:pPr algn="just" fontAlgn="base">
              <a:spcBef>
                <a:spcPct val="50000"/>
              </a:spcBef>
              <a:spcAft>
                <a:spcPct val="0"/>
              </a:spcAft>
            </a:pPr>
            <a:r>
              <a:rPr lang="en-US" dirty="0" smtClean="0">
                <a:solidFill>
                  <a:prstClr val="black"/>
                </a:solidFill>
                <a:latin typeface="Times New Roman" pitchFamily="18" charset="0"/>
                <a:cs typeface="Times New Roman" pitchFamily="18" charset="0"/>
              </a:rPr>
              <a:t>Fig.9: Left, the pyramidal shape of the heart. Below, position of the heart within the chest.</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5167847" y="892355"/>
            <a:ext cx="3702844" cy="4643438"/>
          </a:xfrm>
          <a:prstGeom prst="rect">
            <a:avLst/>
          </a:prstGeom>
          <a:noFill/>
          <a:ln w="9525">
            <a:noFill/>
            <a:miter lim="800000"/>
            <a:headEnd/>
            <a:tailEnd/>
          </a:ln>
          <a:effectLst/>
        </p:spPr>
      </p:pic>
      <p:sp>
        <p:nvSpPr>
          <p:cNvPr id="6" name="Rectangle 5"/>
          <p:cNvSpPr/>
          <p:nvPr/>
        </p:nvSpPr>
        <p:spPr>
          <a:xfrm>
            <a:off x="470265" y="1185264"/>
            <a:ext cx="4572000" cy="4893647"/>
          </a:xfrm>
          <a:prstGeom prst="rect">
            <a:avLst/>
          </a:prstGeom>
        </p:spPr>
        <p:txBody>
          <a:bodyPr>
            <a:spAutoFit/>
          </a:bodyPr>
          <a:lstStyle/>
          <a:p>
            <a:pPr marL="457200" indent="-457200" algn="just" fontAlgn="base">
              <a:spcBef>
                <a:spcPct val="0"/>
              </a:spcBef>
              <a:spcAft>
                <a:spcPct val="0"/>
              </a:spcAft>
              <a:defRPr/>
            </a:pPr>
            <a:r>
              <a:rPr lang="en-US" sz="2400" dirty="0" smtClean="0">
                <a:solidFill>
                  <a:srgbClr val="000000"/>
                </a:solidFill>
              </a:rPr>
              <a:t>A body cavity bounded by:</a:t>
            </a:r>
          </a:p>
          <a:p>
            <a:pPr marL="457200" indent="-457200" algn="just" fontAlgn="base">
              <a:spcBef>
                <a:spcPct val="0"/>
              </a:spcBef>
              <a:spcAft>
                <a:spcPct val="0"/>
              </a:spcAft>
              <a:buFont typeface="Wingdings" pitchFamily="2" charset="2"/>
              <a:buChar char="q"/>
              <a:defRPr/>
            </a:pPr>
            <a:endParaRPr lang="en-US" sz="2400" dirty="0" smtClean="0">
              <a:solidFill>
                <a:srgbClr val="000000"/>
              </a:solidFill>
            </a:endParaRPr>
          </a:p>
          <a:p>
            <a:pPr marL="457200" indent="-457200" algn="just" fontAlgn="base">
              <a:spcBef>
                <a:spcPct val="0"/>
              </a:spcBef>
              <a:spcAft>
                <a:spcPct val="0"/>
              </a:spcAft>
              <a:buFont typeface="Wingdings" pitchFamily="2" charset="2"/>
              <a:buChar char="q"/>
              <a:defRPr/>
            </a:pPr>
            <a:r>
              <a:rPr lang="en-US" sz="2400" b="1" dirty="0" err="1" smtClean="0">
                <a:solidFill>
                  <a:srgbClr val="000000"/>
                </a:solidFill>
              </a:rPr>
              <a:t>Anteriorly</a:t>
            </a:r>
            <a:r>
              <a:rPr lang="en-US" sz="2400" dirty="0" smtClean="0">
                <a:solidFill>
                  <a:srgbClr val="000000"/>
                </a:solidFill>
              </a:rPr>
              <a:t>: Sternum</a:t>
            </a:r>
          </a:p>
          <a:p>
            <a:pPr marL="457200" indent="-457200" algn="just" fontAlgn="base">
              <a:spcBef>
                <a:spcPct val="0"/>
              </a:spcBef>
              <a:spcAft>
                <a:spcPct val="0"/>
              </a:spcAft>
              <a:buFont typeface="Wingdings" pitchFamily="2" charset="2"/>
              <a:buChar char="q"/>
              <a:defRPr/>
            </a:pPr>
            <a:r>
              <a:rPr lang="en-US" sz="2400" b="1" dirty="0" smtClean="0">
                <a:solidFill>
                  <a:srgbClr val="000000"/>
                </a:solidFill>
              </a:rPr>
              <a:t>Laterally</a:t>
            </a:r>
            <a:r>
              <a:rPr lang="en-US" sz="2400" dirty="0" smtClean="0">
                <a:solidFill>
                  <a:srgbClr val="000000"/>
                </a:solidFill>
              </a:rPr>
              <a:t>: Ribs, costal cartilages and contents of </a:t>
            </a:r>
            <a:r>
              <a:rPr lang="en-US" sz="2400" dirty="0" err="1" smtClean="0">
                <a:solidFill>
                  <a:srgbClr val="000000"/>
                </a:solidFill>
              </a:rPr>
              <a:t>intercostal</a:t>
            </a:r>
            <a:r>
              <a:rPr lang="en-US" sz="2400" dirty="0" smtClean="0">
                <a:solidFill>
                  <a:srgbClr val="000000"/>
                </a:solidFill>
              </a:rPr>
              <a:t> spaces</a:t>
            </a:r>
          </a:p>
          <a:p>
            <a:pPr marL="457200" indent="-457200" algn="just" fontAlgn="base">
              <a:spcBef>
                <a:spcPct val="0"/>
              </a:spcBef>
              <a:spcAft>
                <a:spcPct val="0"/>
              </a:spcAft>
              <a:buFont typeface="Wingdings" pitchFamily="2" charset="2"/>
              <a:buChar char="q"/>
              <a:defRPr/>
            </a:pPr>
            <a:r>
              <a:rPr lang="en-US" sz="2400" b="1" dirty="0" err="1" smtClean="0">
                <a:solidFill>
                  <a:srgbClr val="000000"/>
                </a:solidFill>
              </a:rPr>
              <a:t>Posteriorly</a:t>
            </a:r>
            <a:r>
              <a:rPr lang="en-US" sz="2400" dirty="0" smtClean="0">
                <a:solidFill>
                  <a:srgbClr val="000000"/>
                </a:solidFill>
              </a:rPr>
              <a:t>: Thoracic vertebrae</a:t>
            </a:r>
          </a:p>
          <a:p>
            <a:pPr marL="457200" indent="-457200" algn="just" fontAlgn="base">
              <a:spcBef>
                <a:spcPct val="0"/>
              </a:spcBef>
              <a:spcAft>
                <a:spcPct val="0"/>
              </a:spcAft>
              <a:buFont typeface="Wingdings" pitchFamily="2" charset="2"/>
              <a:buChar char="q"/>
              <a:defRPr/>
            </a:pPr>
            <a:r>
              <a:rPr lang="en-US" sz="2400" b="1" dirty="0" smtClean="0">
                <a:solidFill>
                  <a:srgbClr val="000000"/>
                </a:solidFill>
              </a:rPr>
              <a:t>Inferiorly</a:t>
            </a:r>
            <a:r>
              <a:rPr lang="en-US" sz="2400" dirty="0" smtClean="0">
                <a:solidFill>
                  <a:srgbClr val="000000"/>
                </a:solidFill>
              </a:rPr>
              <a:t>: Diaphragm</a:t>
            </a:r>
          </a:p>
          <a:p>
            <a:pPr marL="457200" indent="-457200" algn="just" fontAlgn="base">
              <a:spcBef>
                <a:spcPct val="0"/>
              </a:spcBef>
              <a:spcAft>
                <a:spcPct val="0"/>
              </a:spcAft>
              <a:buFont typeface="Wingdings" pitchFamily="2" charset="2"/>
              <a:buChar char="q"/>
              <a:defRPr/>
            </a:pPr>
            <a:r>
              <a:rPr lang="en-US" sz="2400" b="1" dirty="0" smtClean="0">
                <a:solidFill>
                  <a:srgbClr val="000000"/>
                </a:solidFill>
              </a:rPr>
              <a:t>Superiorly</a:t>
            </a:r>
            <a:r>
              <a:rPr lang="en-US" sz="2400" dirty="0" smtClean="0">
                <a:solidFill>
                  <a:srgbClr val="000000"/>
                </a:solidFill>
              </a:rPr>
              <a:t>: The thoracic outlet, an oblique plane passing from the superior border of the sternum, between the two first ribs to the first thoracic vertebra</a:t>
            </a:r>
            <a:endParaRPr lang="en-US" sz="2400" dirty="0">
              <a:solidFill>
                <a:srgbClr val="000000"/>
              </a:solidFill>
            </a:endParaRPr>
          </a:p>
        </p:txBody>
      </p:sp>
      <p:sp>
        <p:nvSpPr>
          <p:cNvPr id="7" name="Rectangle 6"/>
          <p:cNvSpPr/>
          <p:nvPr/>
        </p:nvSpPr>
        <p:spPr>
          <a:xfrm>
            <a:off x="545982" y="344379"/>
            <a:ext cx="3894015" cy="523220"/>
          </a:xfrm>
          <a:prstGeom prst="rect">
            <a:avLst/>
          </a:prstGeom>
        </p:spPr>
        <p:txBody>
          <a:bodyPr wrap="none">
            <a:spAutoFit/>
          </a:bodyPr>
          <a:lstStyle/>
          <a:p>
            <a:pPr fontAlgn="base">
              <a:spcBef>
                <a:spcPct val="0"/>
              </a:spcBef>
              <a:spcAft>
                <a:spcPct val="0"/>
              </a:spcAft>
              <a:defRPr/>
            </a:pPr>
            <a:r>
              <a:rPr lang="en-US" sz="2800" b="1" u="sng" dirty="0" smtClean="0">
                <a:solidFill>
                  <a:srgbClr val="FF0000"/>
                </a:solidFill>
              </a:rPr>
              <a:t>Thoracic (Chest) cavity:</a:t>
            </a:r>
          </a:p>
        </p:txBody>
      </p:sp>
      <p:sp>
        <p:nvSpPr>
          <p:cNvPr id="5" name="Slide Number Placeholder 4"/>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15</a:t>
            </a:fld>
            <a:endParaRPr lang="en-US">
              <a:solidFill>
                <a:srgbClr val="000000"/>
              </a:solidFill>
            </a:endParaRPr>
          </a:p>
        </p:txBody>
      </p:sp>
      <p:sp>
        <p:nvSpPr>
          <p:cNvPr id="8" name="Text Box 6"/>
          <p:cNvSpPr txBox="1">
            <a:spLocks noChangeArrowheads="1"/>
          </p:cNvSpPr>
          <p:nvPr/>
        </p:nvSpPr>
        <p:spPr bwMode="auto">
          <a:xfrm>
            <a:off x="5522058" y="5618089"/>
            <a:ext cx="2994422" cy="646331"/>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Fig.10: Boundaries of the thoracic cavity, anterior view.</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893" y="1123457"/>
            <a:ext cx="3383644" cy="3816429"/>
          </a:xfrm>
          <a:prstGeom prst="rect">
            <a:avLst/>
          </a:prstGeom>
          <a:noFill/>
        </p:spPr>
        <p:txBody>
          <a:bodyPr wrap="square">
            <a:spAutoFit/>
          </a:bodyPr>
          <a:lstStyle/>
          <a:p>
            <a:pPr marL="457200" indent="-457200" algn="just" fontAlgn="base">
              <a:spcBef>
                <a:spcPct val="0"/>
              </a:spcBef>
              <a:spcAft>
                <a:spcPct val="0"/>
              </a:spcAft>
              <a:buFont typeface="Wingdings" pitchFamily="2" charset="2"/>
              <a:buChar char="§"/>
              <a:defRPr/>
            </a:pPr>
            <a:r>
              <a:rPr lang="en-US" sz="2200" dirty="0" smtClean="0">
                <a:solidFill>
                  <a:srgbClr val="000000"/>
                </a:solidFill>
              </a:rPr>
              <a:t>A </a:t>
            </a:r>
            <a:r>
              <a:rPr lang="en-US" sz="2200" dirty="0">
                <a:solidFill>
                  <a:srgbClr val="000000"/>
                </a:solidFill>
              </a:rPr>
              <a:t>midline region that extends from the </a:t>
            </a:r>
            <a:r>
              <a:rPr lang="en-US" sz="2200" dirty="0" smtClean="0">
                <a:solidFill>
                  <a:srgbClr val="000000"/>
                </a:solidFill>
              </a:rPr>
              <a:t>thoracic outlet </a:t>
            </a:r>
            <a:r>
              <a:rPr lang="en-US" sz="2200" dirty="0">
                <a:solidFill>
                  <a:srgbClr val="000000"/>
                </a:solidFill>
              </a:rPr>
              <a:t>to the diaphragm. </a:t>
            </a:r>
            <a:r>
              <a:rPr lang="en-US" sz="2200" dirty="0" smtClean="0">
                <a:solidFill>
                  <a:srgbClr val="000000"/>
                </a:solidFill>
              </a:rPr>
              <a:t>It’s bounded </a:t>
            </a:r>
            <a:r>
              <a:rPr lang="en-US" sz="2200" dirty="0">
                <a:solidFill>
                  <a:srgbClr val="000000"/>
                </a:solidFill>
              </a:rPr>
              <a:t>by:</a:t>
            </a:r>
          </a:p>
          <a:p>
            <a:pPr marL="457200" indent="-457200" algn="just" fontAlgn="base">
              <a:spcBef>
                <a:spcPct val="0"/>
              </a:spcBef>
              <a:spcAft>
                <a:spcPct val="0"/>
              </a:spcAft>
              <a:buFont typeface="Wingdings" pitchFamily="2" charset="2"/>
              <a:buChar char="q"/>
              <a:defRPr/>
            </a:pPr>
            <a:r>
              <a:rPr lang="en-US" sz="2200" b="1" dirty="0" err="1" smtClean="0">
                <a:solidFill>
                  <a:srgbClr val="000000"/>
                </a:solidFill>
              </a:rPr>
              <a:t>Anteriorly</a:t>
            </a:r>
            <a:r>
              <a:rPr lang="en-US" sz="2200" dirty="0">
                <a:solidFill>
                  <a:srgbClr val="000000"/>
                </a:solidFill>
              </a:rPr>
              <a:t>: Sternum</a:t>
            </a:r>
          </a:p>
          <a:p>
            <a:pPr marL="457200" indent="-457200" algn="just" fontAlgn="base">
              <a:spcBef>
                <a:spcPct val="0"/>
              </a:spcBef>
              <a:spcAft>
                <a:spcPct val="0"/>
              </a:spcAft>
              <a:buFont typeface="Wingdings" pitchFamily="2" charset="2"/>
              <a:buChar char="q"/>
              <a:defRPr/>
            </a:pPr>
            <a:r>
              <a:rPr lang="en-US" sz="2200" b="1" dirty="0" err="1" smtClean="0">
                <a:solidFill>
                  <a:srgbClr val="000000"/>
                </a:solidFill>
              </a:rPr>
              <a:t>Posteriorly</a:t>
            </a:r>
            <a:r>
              <a:rPr lang="en-US" sz="2200" dirty="0">
                <a:solidFill>
                  <a:srgbClr val="000000"/>
                </a:solidFill>
              </a:rPr>
              <a:t>: Thoracic vertebrae</a:t>
            </a:r>
          </a:p>
          <a:p>
            <a:pPr marL="457200" indent="-457200" algn="just" fontAlgn="base">
              <a:spcBef>
                <a:spcPct val="0"/>
              </a:spcBef>
              <a:spcAft>
                <a:spcPct val="0"/>
              </a:spcAft>
              <a:buFont typeface="Wingdings" pitchFamily="2" charset="2"/>
              <a:buChar char="q"/>
              <a:defRPr/>
            </a:pPr>
            <a:r>
              <a:rPr lang="en-US" sz="2200" b="1" dirty="0" smtClean="0">
                <a:solidFill>
                  <a:srgbClr val="000000"/>
                </a:solidFill>
              </a:rPr>
              <a:t>Laterally</a:t>
            </a:r>
            <a:r>
              <a:rPr lang="en-US" sz="2200" dirty="0">
                <a:solidFill>
                  <a:srgbClr val="000000"/>
                </a:solidFill>
              </a:rPr>
              <a:t>: Lungs and </a:t>
            </a:r>
            <a:r>
              <a:rPr lang="en-US" sz="2200" dirty="0" err="1">
                <a:solidFill>
                  <a:srgbClr val="000000"/>
                </a:solidFill>
              </a:rPr>
              <a:t>plurae</a:t>
            </a:r>
            <a:endParaRPr lang="en-US" sz="2200" dirty="0">
              <a:solidFill>
                <a:srgbClr val="000000"/>
              </a:solidFill>
            </a:endParaRPr>
          </a:p>
          <a:p>
            <a:pPr marL="457200" indent="-457200" algn="just" fontAlgn="base">
              <a:spcBef>
                <a:spcPct val="0"/>
              </a:spcBef>
              <a:spcAft>
                <a:spcPct val="0"/>
              </a:spcAft>
              <a:buFont typeface="Wingdings" pitchFamily="2" charset="2"/>
              <a:buChar char="q"/>
              <a:defRPr/>
            </a:pPr>
            <a:r>
              <a:rPr lang="en-US" sz="2200" b="1" dirty="0" smtClean="0">
                <a:solidFill>
                  <a:srgbClr val="000000"/>
                </a:solidFill>
              </a:rPr>
              <a:t>Inferiorly</a:t>
            </a:r>
            <a:r>
              <a:rPr lang="en-US" sz="2200" dirty="0">
                <a:solidFill>
                  <a:srgbClr val="000000"/>
                </a:solidFill>
              </a:rPr>
              <a:t>: </a:t>
            </a:r>
            <a:r>
              <a:rPr lang="en-US" sz="2200" dirty="0" smtClean="0">
                <a:solidFill>
                  <a:srgbClr val="000000"/>
                </a:solidFill>
              </a:rPr>
              <a:t>Diaphragm</a:t>
            </a:r>
          </a:p>
        </p:txBody>
      </p:sp>
      <p:pic>
        <p:nvPicPr>
          <p:cNvPr id="3" name="Picture 2"/>
          <p:cNvPicPr>
            <a:picLocks noChangeAspect="1" noChangeArrowheads="1"/>
          </p:cNvPicPr>
          <p:nvPr/>
        </p:nvPicPr>
        <p:blipFill>
          <a:blip r:embed="rId2" cstate="print"/>
          <a:srcRect/>
          <a:stretch>
            <a:fillRect/>
          </a:stretch>
        </p:blipFill>
        <p:spPr bwMode="auto">
          <a:xfrm>
            <a:off x="3797141" y="762000"/>
            <a:ext cx="5270659" cy="4260818"/>
          </a:xfrm>
          <a:prstGeom prst="rect">
            <a:avLst/>
          </a:prstGeom>
          <a:noFill/>
          <a:ln w="9525">
            <a:noFill/>
            <a:miter lim="800000"/>
            <a:headEnd/>
            <a:tailEnd/>
          </a:ln>
          <a:effectLst/>
        </p:spPr>
      </p:pic>
      <p:sp>
        <p:nvSpPr>
          <p:cNvPr id="5" name="Rectangle 4"/>
          <p:cNvSpPr/>
          <p:nvPr/>
        </p:nvSpPr>
        <p:spPr>
          <a:xfrm>
            <a:off x="304800" y="5029200"/>
            <a:ext cx="8490858" cy="1446550"/>
          </a:xfrm>
          <a:prstGeom prst="rect">
            <a:avLst/>
          </a:prstGeom>
          <a:solidFill>
            <a:schemeClr val="bg1"/>
          </a:solidFill>
        </p:spPr>
        <p:txBody>
          <a:bodyPr wrap="square">
            <a:spAutoFit/>
          </a:bodyPr>
          <a:lstStyle/>
          <a:p>
            <a:pPr marL="457200" indent="-457200" algn="just" fontAlgn="base">
              <a:spcBef>
                <a:spcPct val="0"/>
              </a:spcBef>
              <a:spcAft>
                <a:spcPct val="0"/>
              </a:spcAft>
              <a:buFont typeface="Wingdings" pitchFamily="2" charset="2"/>
              <a:buChar char="§"/>
              <a:defRPr/>
            </a:pPr>
            <a:r>
              <a:rPr lang="en-US" sz="2200" dirty="0" smtClean="0">
                <a:solidFill>
                  <a:srgbClr val="000000"/>
                </a:solidFill>
              </a:rPr>
              <a:t>The mediastinum is divided </a:t>
            </a:r>
            <a:r>
              <a:rPr lang="en-US" sz="2200" dirty="0">
                <a:solidFill>
                  <a:srgbClr val="000000"/>
                </a:solidFill>
              </a:rPr>
              <a:t>into superior and inferior parts by </a:t>
            </a:r>
            <a:r>
              <a:rPr lang="en-US" sz="2200" dirty="0" smtClean="0">
                <a:solidFill>
                  <a:srgbClr val="000000"/>
                </a:solidFill>
              </a:rPr>
              <a:t>a plane passing from the sternal angle (between the manubrium and the body of the sternum) to the lower border of T4. The inferior </a:t>
            </a:r>
            <a:r>
              <a:rPr lang="en-US" sz="2200" dirty="0" err="1" smtClean="0">
                <a:solidFill>
                  <a:srgbClr val="000000"/>
                </a:solidFill>
              </a:rPr>
              <a:t>mediastinum</a:t>
            </a:r>
            <a:r>
              <a:rPr lang="en-US" sz="2200" dirty="0" smtClean="0">
                <a:solidFill>
                  <a:srgbClr val="000000"/>
                </a:solidFill>
              </a:rPr>
              <a:t> is divided into anterior, middle and posterior parts by the pericardium.</a:t>
            </a:r>
            <a:endParaRPr lang="en-US" sz="2200" dirty="0">
              <a:solidFill>
                <a:srgbClr val="000000"/>
              </a:solidFill>
            </a:endParaRPr>
          </a:p>
        </p:txBody>
      </p:sp>
      <p:sp>
        <p:nvSpPr>
          <p:cNvPr id="6" name="Rectangle 5"/>
          <p:cNvSpPr/>
          <p:nvPr/>
        </p:nvSpPr>
        <p:spPr>
          <a:xfrm>
            <a:off x="389663" y="305188"/>
            <a:ext cx="3028393" cy="523220"/>
          </a:xfrm>
          <a:prstGeom prst="rect">
            <a:avLst/>
          </a:prstGeom>
        </p:spPr>
        <p:txBody>
          <a:bodyPr wrap="none">
            <a:spAutoFit/>
          </a:bodyPr>
          <a:lstStyle/>
          <a:p>
            <a:pPr fontAlgn="base">
              <a:spcBef>
                <a:spcPct val="0"/>
              </a:spcBef>
              <a:spcAft>
                <a:spcPct val="0"/>
              </a:spcAft>
              <a:defRPr/>
            </a:pPr>
            <a:r>
              <a:rPr lang="en-US" sz="2800" b="1" u="sng" dirty="0" smtClean="0">
                <a:solidFill>
                  <a:srgbClr val="FF0000"/>
                </a:solidFill>
              </a:rPr>
              <a:t>The </a:t>
            </a:r>
            <a:r>
              <a:rPr lang="en-US" sz="2800" b="1" u="sng" dirty="0" err="1" smtClean="0">
                <a:solidFill>
                  <a:srgbClr val="FF0000"/>
                </a:solidFill>
              </a:rPr>
              <a:t>Mediastinum</a:t>
            </a:r>
            <a:r>
              <a:rPr lang="en-US" sz="2800" b="1" u="sng" dirty="0" smtClean="0">
                <a:solidFill>
                  <a:srgbClr val="FF0000"/>
                </a:solidFill>
              </a:rPr>
              <a:t>:</a:t>
            </a:r>
          </a:p>
        </p:txBody>
      </p:sp>
      <p:sp>
        <p:nvSpPr>
          <p:cNvPr id="7" name="Slide Number Placeholder 6"/>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16</a:t>
            </a:fld>
            <a:endParaRPr lang="en-US">
              <a:solidFill>
                <a:srgbClr val="000000"/>
              </a:solidFill>
            </a:endParaRPr>
          </a:p>
        </p:txBody>
      </p:sp>
      <p:sp>
        <p:nvSpPr>
          <p:cNvPr id="8" name="Text Box 6"/>
          <p:cNvSpPr txBox="1">
            <a:spLocks noChangeArrowheads="1"/>
          </p:cNvSpPr>
          <p:nvPr/>
        </p:nvSpPr>
        <p:spPr bwMode="auto">
          <a:xfrm>
            <a:off x="4550229" y="42517"/>
            <a:ext cx="3872050" cy="646331"/>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Fig.11: Lateral view of the mediastinum after removing the lungs.</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274318" y="1066800"/>
            <a:ext cx="8516984" cy="4953000"/>
          </a:xfrm>
        </p:spPr>
        <p:txBody>
          <a:bodyPr/>
          <a:lstStyle/>
          <a:p>
            <a:pPr lvl="1" algn="just" eaLnBrk="1" hangingPunct="1"/>
            <a:r>
              <a:rPr lang="en-US" sz="2400" dirty="0" smtClean="0"/>
              <a:t>Membrane surrounding and protecting the heart.</a:t>
            </a:r>
          </a:p>
          <a:p>
            <a:pPr lvl="1" algn="just" eaLnBrk="1" hangingPunct="1"/>
            <a:r>
              <a:rPr lang="en-US" sz="2400" dirty="0" smtClean="0"/>
              <a:t>2 main parts:</a:t>
            </a:r>
          </a:p>
          <a:p>
            <a:pPr lvl="2" algn="just" eaLnBrk="1" hangingPunct="1"/>
            <a:r>
              <a:rPr lang="en-US" sz="2400" dirty="0" smtClean="0"/>
              <a:t>Outer Fibrous pericardium: tough. Function: prevents overstretching, protection, anchorage (to sternum and diaphragm).</a:t>
            </a:r>
          </a:p>
          <a:p>
            <a:pPr lvl="2" algn="just" eaLnBrk="1" hangingPunct="1"/>
            <a:endParaRPr lang="en-US" sz="2400" dirty="0" smtClean="0"/>
          </a:p>
          <a:p>
            <a:pPr lvl="2" algn="just" eaLnBrk="1" hangingPunct="1"/>
            <a:r>
              <a:rPr lang="en-US" sz="2400" dirty="0" smtClean="0"/>
              <a:t>Inner Serous pericardium – thinner, more delicate membrane – double layer (parietal layer fused to fibrous pericardium, visceral layer also called epicardium).</a:t>
            </a:r>
          </a:p>
          <a:p>
            <a:pPr lvl="2" algn="just" eaLnBrk="1" hangingPunct="1"/>
            <a:endParaRPr lang="en-US" sz="2400" dirty="0" smtClean="0"/>
          </a:p>
          <a:p>
            <a:pPr lvl="2" algn="just" eaLnBrk="1" hangingPunct="1"/>
            <a:r>
              <a:rPr lang="en-US" sz="2400" dirty="0" smtClean="0"/>
              <a:t>Pericardial fluid reduces friction – secreted into pericardial cavity between the parietal and visceral pericardium.</a:t>
            </a:r>
          </a:p>
        </p:txBody>
      </p:sp>
      <p:sp>
        <p:nvSpPr>
          <p:cNvPr id="5" name="TextBox 4"/>
          <p:cNvSpPr txBox="1"/>
          <p:nvPr/>
        </p:nvSpPr>
        <p:spPr>
          <a:xfrm>
            <a:off x="483325" y="313507"/>
            <a:ext cx="7328263" cy="646331"/>
          </a:xfrm>
          <a:prstGeom prst="rect">
            <a:avLst/>
          </a:prstGeom>
          <a:noFill/>
        </p:spPr>
        <p:txBody>
          <a:bodyPr wrap="square" rtlCol="0">
            <a:spAutoFit/>
          </a:bodyPr>
          <a:lstStyle/>
          <a:p>
            <a:pPr fontAlgn="base">
              <a:spcBef>
                <a:spcPct val="0"/>
              </a:spcBef>
              <a:spcAft>
                <a:spcPct val="0"/>
              </a:spcAft>
            </a:pPr>
            <a:r>
              <a:rPr lang="en-US" sz="3600" b="1" u="sng" dirty="0" smtClean="0">
                <a:solidFill>
                  <a:srgbClr val="FF0000"/>
                </a:solidFill>
                <a:latin typeface="Arial" charset="0"/>
              </a:rPr>
              <a:t>The Pericardium</a:t>
            </a:r>
            <a:endParaRPr lang="en-US" sz="3600" b="1" u="sng" dirty="0">
              <a:solidFill>
                <a:srgbClr val="FF0000"/>
              </a:solidFill>
              <a:latin typeface="Arial" charset="0"/>
            </a:endParaRPr>
          </a:p>
        </p:txBody>
      </p:sp>
      <p:sp>
        <p:nvSpPr>
          <p:cNvPr id="4" name="Slide Number Placeholder 3"/>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17</a:t>
            </a:fld>
            <a:endParaRPr lang="en-US">
              <a:solidFill>
                <a:srgbClr val="0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3156" t="13813" r="28599" b="10552"/>
          <a:stretch>
            <a:fillRect/>
          </a:stretch>
        </p:blipFill>
        <p:spPr bwMode="auto">
          <a:xfrm>
            <a:off x="836022" y="653143"/>
            <a:ext cx="7228755" cy="4545875"/>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18</a:t>
            </a:fld>
            <a:endParaRPr lang="en-US">
              <a:solidFill>
                <a:srgbClr val="000000"/>
              </a:solidFill>
            </a:endParaRPr>
          </a:p>
        </p:txBody>
      </p:sp>
      <p:sp>
        <p:nvSpPr>
          <p:cNvPr id="5" name="Text Box 6"/>
          <p:cNvSpPr txBox="1">
            <a:spLocks noChangeArrowheads="1"/>
          </p:cNvSpPr>
          <p:nvPr/>
        </p:nvSpPr>
        <p:spPr bwMode="auto">
          <a:xfrm>
            <a:off x="3192986" y="5536662"/>
            <a:ext cx="2514826"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Fig.12: The pericardium.</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57199" y="1156058"/>
            <a:ext cx="8425543" cy="5087987"/>
          </a:xfrm>
        </p:spPr>
        <p:txBody>
          <a:bodyPr/>
          <a:lstStyle/>
          <a:p>
            <a:pPr marL="571500" indent="-571500" eaLnBrk="1" hangingPunct="1">
              <a:buSzTx/>
              <a:buFont typeface="Wingdings" pitchFamily="2" charset="2"/>
              <a:buAutoNum type="arabicPeriod"/>
            </a:pPr>
            <a:r>
              <a:rPr lang="en-US" sz="2800" b="1" dirty="0" err="1" smtClean="0"/>
              <a:t>Epicardium</a:t>
            </a:r>
            <a:r>
              <a:rPr lang="en-US" sz="2800" b="1" dirty="0" smtClean="0"/>
              <a:t> (external layer)</a:t>
            </a:r>
          </a:p>
          <a:p>
            <a:pPr marL="839788" lvl="1" indent="-495300" eaLnBrk="1" hangingPunct="1">
              <a:buSzTx/>
            </a:pPr>
            <a:r>
              <a:rPr lang="en-US" sz="2400" dirty="0" smtClean="0"/>
              <a:t>Visceral layer of serous pericardium</a:t>
            </a:r>
          </a:p>
          <a:p>
            <a:pPr marL="839788" lvl="1" indent="-495300" eaLnBrk="1" hangingPunct="1">
              <a:buSzTx/>
            </a:pPr>
            <a:r>
              <a:rPr lang="en-US" sz="2400" dirty="0" smtClean="0"/>
              <a:t>Smooth</a:t>
            </a:r>
          </a:p>
          <a:p>
            <a:pPr marL="839788" lvl="1" indent="-495300" eaLnBrk="1" hangingPunct="1">
              <a:buSzTx/>
            </a:pPr>
            <a:r>
              <a:rPr lang="en-US" sz="2400" dirty="0" smtClean="0"/>
              <a:t>Formed of </a:t>
            </a:r>
            <a:r>
              <a:rPr lang="en-US" sz="2400" dirty="0" err="1" smtClean="0"/>
              <a:t>mesothelium</a:t>
            </a:r>
            <a:r>
              <a:rPr lang="en-US" sz="2400" dirty="0" smtClean="0"/>
              <a:t> with underlying connective tissue containing fat</a:t>
            </a:r>
          </a:p>
          <a:p>
            <a:pPr marL="571500" indent="-571500" eaLnBrk="1" hangingPunct="1">
              <a:buSzPct val="100000"/>
              <a:buFont typeface="Wingdings" pitchFamily="2" charset="2"/>
              <a:buAutoNum type="arabicPeriod"/>
            </a:pPr>
            <a:r>
              <a:rPr lang="en-US" sz="2800" b="1" dirty="0" smtClean="0"/>
              <a:t>Myocardium</a:t>
            </a:r>
          </a:p>
          <a:p>
            <a:pPr marL="839788" lvl="1" indent="-495300" eaLnBrk="1" hangingPunct="1"/>
            <a:r>
              <a:rPr lang="en-US" sz="2400" dirty="0" smtClean="0"/>
              <a:t>95% of heart is cardiac muscle</a:t>
            </a:r>
          </a:p>
          <a:p>
            <a:pPr marL="571500" indent="-571500" eaLnBrk="1" hangingPunct="1">
              <a:buSzPct val="100000"/>
              <a:buFont typeface="Wingdings" pitchFamily="2" charset="2"/>
              <a:buAutoNum type="arabicPeriod"/>
            </a:pPr>
            <a:r>
              <a:rPr lang="en-US" sz="2800" b="1" dirty="0" err="1" smtClean="0"/>
              <a:t>Endocardium</a:t>
            </a:r>
            <a:r>
              <a:rPr lang="en-US" sz="2800" b="1" dirty="0" smtClean="0"/>
              <a:t> (inner layer)</a:t>
            </a:r>
          </a:p>
          <a:p>
            <a:pPr marL="839788" lvl="1" indent="-495300" eaLnBrk="1" hangingPunct="1"/>
            <a:r>
              <a:rPr lang="en-US" sz="2400" dirty="0" smtClean="0"/>
              <a:t>Smooth lining for chambers of heart and the heart valves. It’s continuous with lining of the large blood vessels.</a:t>
            </a:r>
          </a:p>
          <a:p>
            <a:pPr marL="839788" lvl="1" indent="-495300" eaLnBrk="1" hangingPunct="1"/>
            <a:r>
              <a:rPr lang="en-US" sz="2400" dirty="0" smtClean="0"/>
              <a:t>Lined by endothelium.</a:t>
            </a:r>
          </a:p>
        </p:txBody>
      </p:sp>
      <p:sp>
        <p:nvSpPr>
          <p:cNvPr id="5" name="TextBox 4"/>
          <p:cNvSpPr txBox="1"/>
          <p:nvPr/>
        </p:nvSpPr>
        <p:spPr>
          <a:xfrm>
            <a:off x="483325" y="313507"/>
            <a:ext cx="7328263" cy="646331"/>
          </a:xfrm>
          <a:prstGeom prst="rect">
            <a:avLst/>
          </a:prstGeom>
          <a:noFill/>
        </p:spPr>
        <p:txBody>
          <a:bodyPr wrap="square" rtlCol="0">
            <a:spAutoFit/>
          </a:bodyPr>
          <a:lstStyle/>
          <a:p>
            <a:pPr fontAlgn="base">
              <a:spcBef>
                <a:spcPct val="0"/>
              </a:spcBef>
              <a:spcAft>
                <a:spcPct val="0"/>
              </a:spcAft>
            </a:pPr>
            <a:r>
              <a:rPr lang="en-US" sz="3600" b="1" u="sng" dirty="0" smtClean="0">
                <a:solidFill>
                  <a:srgbClr val="FF0000"/>
                </a:solidFill>
                <a:latin typeface="Arial" charset="0"/>
              </a:rPr>
              <a:t>Layers of the heart wall</a:t>
            </a:r>
            <a:endParaRPr lang="en-US" sz="3600" b="1" u="sng" dirty="0">
              <a:solidFill>
                <a:srgbClr val="FF0000"/>
              </a:solidFill>
              <a:latin typeface="Arial" charset="0"/>
            </a:endParaRPr>
          </a:p>
        </p:txBody>
      </p:sp>
      <p:sp>
        <p:nvSpPr>
          <p:cNvPr id="4" name="Slide Number Placeholder 3"/>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19</a:t>
            </a:fld>
            <a:endParaRPr lang="en-US">
              <a:solidFill>
                <a:srgbClr val="0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1" y="1730499"/>
            <a:ext cx="4953000" cy="1938992"/>
          </a:xfrm>
          <a:prstGeom prst="rect">
            <a:avLst/>
          </a:prstGeom>
        </p:spPr>
        <p:txBody>
          <a:bodyPr wrap="square">
            <a:spAutoFit/>
          </a:bodyPr>
          <a:lstStyle/>
          <a:p>
            <a:pPr marL="571500" lvl="0" indent="-571500">
              <a:buClr>
                <a:srgbClr val="808080"/>
              </a:buClr>
              <a:buSzPct val="65000"/>
              <a:buFont typeface="Wingdings" pitchFamily="20" charset="2"/>
              <a:buChar char="n"/>
            </a:pPr>
            <a:r>
              <a:rPr lang="en-US" sz="2400" kern="0" dirty="0" smtClean="0">
                <a:solidFill>
                  <a:srgbClr val="000000"/>
                </a:solidFill>
                <a:latin typeface="Times New Roman"/>
              </a:rPr>
              <a:t>Fluid </a:t>
            </a:r>
            <a:r>
              <a:rPr lang="en-US" sz="2400" kern="0" dirty="0">
                <a:solidFill>
                  <a:srgbClr val="000000"/>
                </a:solidFill>
                <a:latin typeface="Times New Roman"/>
              </a:rPr>
              <a:t>connective tissue</a:t>
            </a:r>
          </a:p>
          <a:p>
            <a:pPr marL="898525" lvl="1" indent="-571500">
              <a:buClr>
                <a:srgbClr val="999933"/>
              </a:buClr>
              <a:buSzPct val="60000"/>
              <a:buFont typeface="Wingdings" pitchFamily="20" charset="2"/>
              <a:buChar char="q"/>
            </a:pPr>
            <a:r>
              <a:rPr lang="en-US" sz="2400" kern="0" dirty="0" smtClean="0">
                <a:solidFill>
                  <a:srgbClr val="000000"/>
                </a:solidFill>
                <a:latin typeface="Times New Roman"/>
              </a:rPr>
              <a:t>Extracellular </a:t>
            </a:r>
            <a:r>
              <a:rPr lang="en-US" sz="2400" kern="0" dirty="0">
                <a:solidFill>
                  <a:srgbClr val="000000"/>
                </a:solidFill>
                <a:latin typeface="Times New Roman"/>
              </a:rPr>
              <a:t>matrix = plasma</a:t>
            </a:r>
          </a:p>
          <a:p>
            <a:pPr marL="898525" lvl="1" indent="-571500">
              <a:buClr>
                <a:srgbClr val="999933"/>
              </a:buClr>
              <a:buSzPct val="60000"/>
              <a:buFont typeface="Wingdings" pitchFamily="20" charset="2"/>
              <a:buChar char="q"/>
            </a:pPr>
            <a:r>
              <a:rPr lang="en-US" sz="2400" kern="0" dirty="0">
                <a:solidFill>
                  <a:srgbClr val="000000"/>
                </a:solidFill>
                <a:latin typeface="Times New Roman"/>
              </a:rPr>
              <a:t>Cellular elements = Red blood cells, White blood cells and </a:t>
            </a:r>
            <a:r>
              <a:rPr lang="en-US" sz="2400" kern="0" dirty="0" smtClean="0">
                <a:solidFill>
                  <a:srgbClr val="000000"/>
                </a:solidFill>
                <a:latin typeface="Times New Roman"/>
              </a:rPr>
              <a:t>Platelets</a:t>
            </a:r>
            <a:endParaRPr lang="en-US" sz="2400" kern="0" dirty="0">
              <a:solidFill>
                <a:srgbClr val="000000"/>
              </a:solidFill>
              <a:latin typeface="Times New Roman"/>
            </a:endParaRPr>
          </a:p>
        </p:txBody>
      </p:sp>
      <p:sp>
        <p:nvSpPr>
          <p:cNvPr id="5" name="Bevel 4"/>
          <p:cNvSpPr/>
          <p:nvPr/>
        </p:nvSpPr>
        <p:spPr>
          <a:xfrm>
            <a:off x="2272937" y="418009"/>
            <a:ext cx="4232366" cy="862149"/>
          </a:xfrm>
          <a:prstGeom prst="bevel">
            <a:avLst/>
          </a:prstGeom>
        </p:spPr>
        <p:style>
          <a:lnRef idx="0">
            <a:schemeClr val="accent2"/>
          </a:lnRef>
          <a:fillRef idx="3">
            <a:schemeClr val="accent2"/>
          </a:fillRef>
          <a:effectRef idx="3">
            <a:schemeClr val="accent2"/>
          </a:effectRef>
          <a:fontRef idx="minor">
            <a:schemeClr val="lt1"/>
          </a:fontRef>
        </p:style>
        <p:txBody>
          <a:bodyPr anchor="ctr"/>
          <a:lstStyle/>
          <a:p>
            <a:pPr algn="ctr" fontAlgn="base">
              <a:spcBef>
                <a:spcPct val="0"/>
              </a:spcBef>
              <a:spcAft>
                <a:spcPct val="0"/>
              </a:spcAft>
              <a:defRPr/>
            </a:pPr>
            <a:r>
              <a:rPr lang="en-US" sz="4800" dirty="0" smtClean="0">
                <a:solidFill>
                  <a:srgbClr val="FFFF00"/>
                </a:solidFill>
              </a:rPr>
              <a:t>Blood</a:t>
            </a:r>
            <a:endParaRPr lang="en-US" sz="4800" dirty="0">
              <a:solidFill>
                <a:srgbClr val="FFFF00"/>
              </a:solidFill>
            </a:endParaRPr>
          </a:p>
        </p:txBody>
      </p:sp>
      <p:sp>
        <p:nvSpPr>
          <p:cNvPr id="2" name="Rectangle 1"/>
          <p:cNvSpPr/>
          <p:nvPr/>
        </p:nvSpPr>
        <p:spPr>
          <a:xfrm>
            <a:off x="616528" y="3707914"/>
            <a:ext cx="8257415" cy="2677656"/>
          </a:xfrm>
          <a:prstGeom prst="rect">
            <a:avLst/>
          </a:prstGeom>
          <a:solidFill>
            <a:schemeClr val="bg1"/>
          </a:solidFill>
        </p:spPr>
        <p:txBody>
          <a:bodyPr wrap="square">
            <a:spAutoFit/>
          </a:bodyPr>
          <a:lstStyle/>
          <a:p>
            <a:pPr marL="571500" lvl="0" indent="-571500">
              <a:buClr>
                <a:srgbClr val="808080"/>
              </a:buClr>
              <a:buSzPct val="65000"/>
              <a:buFont typeface="Wingdings" pitchFamily="20" charset="2"/>
              <a:buChar char="n"/>
            </a:pPr>
            <a:r>
              <a:rPr lang="en-US" sz="2400" u="sng" kern="0" dirty="0">
                <a:solidFill>
                  <a:srgbClr val="FF0000"/>
                </a:solidFill>
              </a:rPr>
              <a:t>Functions:</a:t>
            </a:r>
          </a:p>
          <a:p>
            <a:pPr marL="898525" lvl="1" indent="-571500">
              <a:buClr>
                <a:srgbClr val="999933"/>
              </a:buClr>
              <a:buSzPct val="100000"/>
              <a:buFont typeface="+mj-lt"/>
              <a:buAutoNum type="arabicParenR"/>
            </a:pPr>
            <a:r>
              <a:rPr lang="en-US" sz="2400" kern="0" dirty="0">
                <a:solidFill>
                  <a:srgbClr val="000000"/>
                </a:solidFill>
              </a:rPr>
              <a:t>Transportation</a:t>
            </a:r>
          </a:p>
          <a:p>
            <a:pPr marL="1192213" lvl="2" indent="-495300">
              <a:buClr>
                <a:srgbClr val="808080"/>
              </a:buClr>
              <a:buSzPct val="65000"/>
              <a:buFont typeface="Wingdings" pitchFamily="20" charset="2"/>
              <a:buChar char="n"/>
            </a:pPr>
            <a:r>
              <a:rPr lang="en-US" sz="2400" kern="0" dirty="0">
                <a:solidFill>
                  <a:srgbClr val="000000"/>
                </a:solidFill>
              </a:rPr>
              <a:t>Gases, nutrients, hormones, waste products</a:t>
            </a:r>
          </a:p>
          <a:p>
            <a:pPr marL="898525" lvl="1" indent="-571500">
              <a:buClr>
                <a:srgbClr val="999933"/>
              </a:buClr>
              <a:buSzPct val="100000"/>
              <a:buFont typeface="Wingdings" pitchFamily="20" charset="2"/>
              <a:buAutoNum type="arabicParenR"/>
            </a:pPr>
            <a:r>
              <a:rPr lang="en-US" sz="2400" kern="0" dirty="0">
                <a:solidFill>
                  <a:srgbClr val="000000"/>
                </a:solidFill>
              </a:rPr>
              <a:t>Regulation</a:t>
            </a:r>
          </a:p>
          <a:p>
            <a:pPr marL="1192213" lvl="2" indent="-495300">
              <a:buClr>
                <a:srgbClr val="808080"/>
              </a:buClr>
              <a:buSzPct val="65000"/>
              <a:buFont typeface="Wingdings" pitchFamily="20" charset="2"/>
              <a:buChar char="n"/>
            </a:pPr>
            <a:r>
              <a:rPr lang="en-US" sz="2400" kern="0" dirty="0">
                <a:solidFill>
                  <a:srgbClr val="000000"/>
                </a:solidFill>
              </a:rPr>
              <a:t>pH, body </a:t>
            </a:r>
            <a:r>
              <a:rPr lang="en-US" sz="2400" kern="0" dirty="0" smtClean="0">
                <a:solidFill>
                  <a:srgbClr val="000000"/>
                </a:solidFill>
              </a:rPr>
              <a:t>temperature</a:t>
            </a:r>
          </a:p>
          <a:p>
            <a:pPr marL="898525" lvl="1" indent="-571500">
              <a:buClr>
                <a:srgbClr val="999933"/>
              </a:buClr>
              <a:buSzPct val="100000"/>
              <a:buFont typeface="Wingdings" pitchFamily="20" charset="2"/>
              <a:buAutoNum type="arabicParenR"/>
            </a:pPr>
            <a:r>
              <a:rPr lang="en-US" sz="2400" kern="0" dirty="0" smtClean="0">
                <a:solidFill>
                  <a:srgbClr val="000000"/>
                </a:solidFill>
              </a:rPr>
              <a:t>Protection</a:t>
            </a:r>
          </a:p>
          <a:p>
            <a:pPr marL="1192213" lvl="2" indent="-495300">
              <a:buClr>
                <a:srgbClr val="808080"/>
              </a:buClr>
              <a:buSzPct val="65000"/>
              <a:buFont typeface="Wingdings" pitchFamily="20" charset="2"/>
              <a:buChar char="n"/>
            </a:pPr>
            <a:r>
              <a:rPr lang="en-US" sz="2400" kern="0" dirty="0" smtClean="0">
                <a:solidFill>
                  <a:srgbClr val="000000"/>
                </a:solidFill>
              </a:rPr>
              <a:t>Clotting, white blood cells, proteins</a:t>
            </a:r>
            <a:endParaRPr lang="en-US" sz="2400" kern="0" dirty="0">
              <a:solidFill>
                <a:srgbClr val="000000"/>
              </a:solidFill>
            </a:endParaRPr>
          </a:p>
        </p:txBody>
      </p:sp>
      <p:pic>
        <p:nvPicPr>
          <p:cNvPr id="7" name="Picture 2"/>
          <p:cNvPicPr>
            <a:picLocks noChangeAspect="1" noChangeArrowheads="1"/>
          </p:cNvPicPr>
          <p:nvPr/>
        </p:nvPicPr>
        <p:blipFill>
          <a:blip r:embed="rId2">
            <a:lum bright="-10000"/>
          </a:blip>
          <a:srcRect l="19502" t="37023" r="48752" b="9952"/>
          <a:stretch>
            <a:fillRect/>
          </a:stretch>
        </p:blipFill>
        <p:spPr bwMode="auto">
          <a:xfrm>
            <a:off x="5715000" y="1425216"/>
            <a:ext cx="3152016" cy="2549558"/>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pPr>
              <a:defRPr/>
            </a:pPr>
            <a:fld id="{C26A51F8-2F92-4C36-8882-BA6DFAC6D4C1}" type="slidenum">
              <a:rPr lang="en-US" smtClean="0"/>
              <a:pPr>
                <a:defRPr/>
              </a:pPr>
              <a:t>2</a:t>
            </a:fld>
            <a:endParaRPr lang="en-US" dirty="0"/>
          </a:p>
        </p:txBody>
      </p:sp>
      <p:sp>
        <p:nvSpPr>
          <p:cNvPr id="8" name="TextBox 7"/>
          <p:cNvSpPr txBox="1"/>
          <p:nvPr/>
        </p:nvSpPr>
        <p:spPr>
          <a:xfrm>
            <a:off x="6096000" y="3707914"/>
            <a:ext cx="2362200" cy="707886"/>
          </a:xfrm>
          <a:prstGeom prst="rect">
            <a:avLst/>
          </a:prstGeom>
          <a:solidFill>
            <a:schemeClr val="bg1"/>
          </a:solidFill>
          <a:ln>
            <a:solidFill>
              <a:schemeClr val="tx1"/>
            </a:solidFill>
          </a:ln>
        </p:spPr>
        <p:txBody>
          <a:bodyPr wrap="square" rtlCol="0">
            <a:spAutoFit/>
          </a:bodyPr>
          <a:lstStyle/>
          <a:p>
            <a:r>
              <a:rPr lang="en-US" sz="2000" dirty="0" smtClean="0"/>
              <a:t>Fig.1: Appearance of centrifuged blood.</a:t>
            </a:r>
            <a:endParaRPr lang="en-US"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66712" y="765810"/>
            <a:ext cx="8777288" cy="586359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2" y="461011"/>
            <a:ext cx="2805113" cy="2262188"/>
          </a:xfrm>
          <a:prstGeom prst="rect">
            <a:avLst/>
          </a:prstGeom>
          <a:noFill/>
          <a:ln w="9525">
            <a:noFill/>
            <a:miter lim="800000"/>
            <a:headEnd/>
            <a:tailEnd/>
          </a:ln>
          <a:effectLst/>
        </p:spPr>
      </p:pic>
      <p:sp>
        <p:nvSpPr>
          <p:cNvPr id="6" name="Rectangle 5"/>
          <p:cNvSpPr/>
          <p:nvPr/>
        </p:nvSpPr>
        <p:spPr>
          <a:xfrm>
            <a:off x="6477001" y="1451610"/>
            <a:ext cx="1524000" cy="609600"/>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smtClean="0">
                <a:solidFill>
                  <a:schemeClr val="tx1"/>
                </a:solidFill>
              </a:rPr>
              <a:t>Fibrous Pericardium</a:t>
            </a:r>
            <a:endParaRPr lang="en-US" dirty="0">
              <a:solidFill>
                <a:schemeClr val="tx1"/>
              </a:solidFill>
            </a:endParaRPr>
          </a:p>
        </p:txBody>
      </p:sp>
      <p:cxnSp>
        <p:nvCxnSpPr>
          <p:cNvPr id="8" name="Straight Connector 7"/>
          <p:cNvCxnSpPr>
            <a:stCxn id="6" idx="2"/>
          </p:cNvCxnSpPr>
          <p:nvPr/>
        </p:nvCxnSpPr>
        <p:spPr>
          <a:xfrm rot="5400000">
            <a:off x="6364605" y="2097406"/>
            <a:ext cx="910593" cy="838200"/>
          </a:xfrm>
          <a:prstGeom prst="line">
            <a:avLst/>
          </a:prstGeom>
          <a:ln w="9525">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315200" y="3813810"/>
            <a:ext cx="1219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20</a:t>
            </a:fld>
            <a:endParaRPr lang="en-US">
              <a:solidFill>
                <a:srgbClr val="000000"/>
              </a:solidFill>
            </a:endParaRPr>
          </a:p>
        </p:txBody>
      </p:sp>
      <p:sp>
        <p:nvSpPr>
          <p:cNvPr id="9" name="Text Box 6"/>
          <p:cNvSpPr txBox="1">
            <a:spLocks noChangeArrowheads="1"/>
          </p:cNvSpPr>
          <p:nvPr/>
        </p:nvSpPr>
        <p:spPr bwMode="auto">
          <a:xfrm>
            <a:off x="5562460" y="446863"/>
            <a:ext cx="3124340"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Fig.13: Layers of the heart wall.</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3325" y="313507"/>
            <a:ext cx="7328263" cy="646331"/>
          </a:xfrm>
          <a:prstGeom prst="rect">
            <a:avLst/>
          </a:prstGeom>
          <a:noFill/>
        </p:spPr>
        <p:txBody>
          <a:bodyPr wrap="square" rtlCol="0">
            <a:spAutoFit/>
          </a:bodyPr>
          <a:lstStyle/>
          <a:p>
            <a:r>
              <a:rPr lang="en-US" sz="3600" b="1" u="sng" dirty="0" smtClean="0">
                <a:solidFill>
                  <a:srgbClr val="FF0000"/>
                </a:solidFill>
              </a:rPr>
              <a:t>Surfaces of the heart</a:t>
            </a:r>
            <a:endParaRPr lang="en-US" sz="3600" b="1" u="sng" dirty="0">
              <a:solidFill>
                <a:srgbClr val="FF0000"/>
              </a:solidFill>
            </a:endParaRPr>
          </a:p>
        </p:txBody>
      </p:sp>
      <p:sp>
        <p:nvSpPr>
          <p:cNvPr id="5" name="TextBox 4"/>
          <p:cNvSpPr txBox="1"/>
          <p:nvPr/>
        </p:nvSpPr>
        <p:spPr>
          <a:xfrm>
            <a:off x="457199" y="2024747"/>
            <a:ext cx="2521132" cy="3416320"/>
          </a:xfrm>
          <a:prstGeom prst="rect">
            <a:avLst/>
          </a:prstGeom>
          <a:noFill/>
        </p:spPr>
        <p:txBody>
          <a:bodyPr wrap="square" rtlCol="0">
            <a:spAutoFit/>
          </a:bodyPr>
          <a:lstStyle/>
          <a:p>
            <a:r>
              <a:rPr lang="en-US" sz="2400" b="1" i="1" dirty="0" smtClean="0">
                <a:latin typeface="+mn-lt"/>
              </a:rPr>
              <a:t>Anterior Surface:</a:t>
            </a:r>
          </a:p>
          <a:p>
            <a:endParaRPr lang="en-US" sz="2400" b="1" dirty="0" smtClean="0">
              <a:latin typeface="+mn-lt"/>
            </a:endParaRPr>
          </a:p>
          <a:p>
            <a:pPr marL="457200" indent="-457200">
              <a:buFont typeface="Wingdings" pitchFamily="2" charset="2"/>
              <a:buChar char="Ø"/>
            </a:pPr>
            <a:r>
              <a:rPr lang="en-US" sz="2400" dirty="0" smtClean="0">
                <a:latin typeface="+mn-lt"/>
              </a:rPr>
              <a:t>Formed by the:</a:t>
            </a:r>
          </a:p>
          <a:p>
            <a:pPr marL="457200" indent="-457200">
              <a:buFont typeface="Arial" pitchFamily="34" charset="0"/>
              <a:buChar char="•"/>
            </a:pPr>
            <a:r>
              <a:rPr lang="en-US" sz="2400" dirty="0" smtClean="0">
                <a:latin typeface="+mn-lt"/>
              </a:rPr>
              <a:t>Right atrium</a:t>
            </a:r>
          </a:p>
          <a:p>
            <a:pPr marL="457200" indent="-457200">
              <a:buFont typeface="Arial" pitchFamily="34" charset="0"/>
              <a:buChar char="•"/>
            </a:pPr>
            <a:r>
              <a:rPr lang="en-US" sz="2400" dirty="0" smtClean="0">
                <a:latin typeface="+mn-lt"/>
              </a:rPr>
              <a:t>Right ventricle</a:t>
            </a:r>
          </a:p>
          <a:p>
            <a:pPr marL="457200" indent="-457200">
              <a:buFont typeface="Arial" pitchFamily="34" charset="0"/>
              <a:buChar char="•"/>
            </a:pPr>
            <a:r>
              <a:rPr lang="en-US" sz="2400" dirty="0" smtClean="0">
                <a:latin typeface="+mn-lt"/>
              </a:rPr>
              <a:t>Left ventricle</a:t>
            </a:r>
          </a:p>
          <a:p>
            <a:pPr marL="457200" indent="-457200">
              <a:buFont typeface="Wingdings" pitchFamily="2" charset="2"/>
              <a:buChar char="Ø"/>
            </a:pPr>
            <a:endParaRPr lang="en-US" sz="2400" dirty="0" smtClean="0">
              <a:latin typeface="+mn-lt"/>
            </a:endParaRPr>
          </a:p>
          <a:p>
            <a:pPr marL="457200" indent="-457200">
              <a:buFont typeface="Wingdings" pitchFamily="2" charset="2"/>
              <a:buChar char="Ø"/>
            </a:pPr>
            <a:r>
              <a:rPr lang="en-US" sz="2400" dirty="0" smtClean="0">
                <a:latin typeface="+mn-lt"/>
              </a:rPr>
              <a:t>Related to the sternum.</a:t>
            </a:r>
            <a:endParaRPr lang="en-US" sz="2400" dirty="0">
              <a:latin typeface="+mn-lt"/>
            </a:endParaRPr>
          </a:p>
        </p:txBody>
      </p:sp>
      <p:pic>
        <p:nvPicPr>
          <p:cNvPr id="6" name="Picture 2"/>
          <p:cNvPicPr>
            <a:picLocks noChangeAspect="1" noChangeArrowheads="1"/>
          </p:cNvPicPr>
          <p:nvPr/>
        </p:nvPicPr>
        <p:blipFill>
          <a:blip r:embed="rId2" cstate="print"/>
          <a:srcRect l="38854" t="17679" r="17526" b="27857"/>
          <a:stretch>
            <a:fillRect/>
          </a:stretch>
        </p:blipFill>
        <p:spPr bwMode="auto">
          <a:xfrm>
            <a:off x="2900990" y="1489163"/>
            <a:ext cx="6243010" cy="4382566"/>
          </a:xfrm>
          <a:prstGeom prst="rect">
            <a:avLst/>
          </a:prstGeom>
          <a:noFill/>
          <a:ln w="9525">
            <a:noFill/>
            <a:miter lim="800000"/>
            <a:headEnd/>
            <a:tailEnd/>
          </a:ln>
          <a:effectLst/>
        </p:spPr>
      </p:pic>
      <p:sp>
        <p:nvSpPr>
          <p:cNvPr id="7" name="Rectangle 6"/>
          <p:cNvSpPr/>
          <p:nvPr/>
        </p:nvSpPr>
        <p:spPr>
          <a:xfrm>
            <a:off x="7628713" y="4376089"/>
            <a:ext cx="849081" cy="274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74427" y="4384797"/>
            <a:ext cx="849081" cy="274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35386" y="3910173"/>
            <a:ext cx="849081" cy="274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21</a:t>
            </a:fld>
            <a:endParaRPr lang="en-US">
              <a:solidFill>
                <a:srgbClr val="000000"/>
              </a:solidFill>
            </a:endParaRPr>
          </a:p>
        </p:txBody>
      </p:sp>
      <p:sp>
        <p:nvSpPr>
          <p:cNvPr id="11" name="Text Box 6"/>
          <p:cNvSpPr txBox="1">
            <a:spLocks noChangeArrowheads="1"/>
          </p:cNvSpPr>
          <p:nvPr/>
        </p:nvSpPr>
        <p:spPr bwMode="auto">
          <a:xfrm>
            <a:off x="4156758" y="6058972"/>
            <a:ext cx="3948088"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Fig.14: The anterior surface of the heart.</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95600" y="1052244"/>
            <a:ext cx="6172200" cy="4733925"/>
          </a:xfrm>
          <a:prstGeom prst="rect">
            <a:avLst/>
          </a:prstGeom>
        </p:spPr>
      </p:pic>
      <p:sp>
        <p:nvSpPr>
          <p:cNvPr id="6" name="TextBox 5"/>
          <p:cNvSpPr txBox="1"/>
          <p:nvPr/>
        </p:nvSpPr>
        <p:spPr>
          <a:xfrm>
            <a:off x="374468" y="365759"/>
            <a:ext cx="2521132" cy="5262979"/>
          </a:xfrm>
          <a:prstGeom prst="rect">
            <a:avLst/>
          </a:prstGeom>
          <a:noFill/>
        </p:spPr>
        <p:txBody>
          <a:bodyPr wrap="square" rtlCol="0">
            <a:spAutoFit/>
          </a:bodyPr>
          <a:lstStyle/>
          <a:p>
            <a:r>
              <a:rPr lang="en-US" sz="2400" b="1" i="1" dirty="0" smtClean="0">
                <a:latin typeface="+mn-lt"/>
              </a:rPr>
              <a:t>Posterior Surface (Base):</a:t>
            </a:r>
          </a:p>
          <a:p>
            <a:endParaRPr lang="en-US" sz="2400" dirty="0" smtClean="0">
              <a:latin typeface="+mn-lt"/>
            </a:endParaRPr>
          </a:p>
          <a:p>
            <a:pPr marL="457200" indent="-457200">
              <a:buFont typeface="Wingdings" pitchFamily="2" charset="2"/>
              <a:buChar char="Ø"/>
            </a:pPr>
            <a:r>
              <a:rPr lang="en-US" sz="2400" dirty="0" smtClean="0">
                <a:latin typeface="+mn-lt"/>
              </a:rPr>
              <a:t>Formed by the:</a:t>
            </a:r>
          </a:p>
          <a:p>
            <a:pPr marL="457200" indent="-457200">
              <a:buFont typeface="Arial" pitchFamily="34" charset="0"/>
              <a:buChar char="•"/>
            </a:pPr>
            <a:r>
              <a:rPr lang="en-US" sz="2400" dirty="0" smtClean="0">
                <a:latin typeface="+mn-lt"/>
              </a:rPr>
              <a:t>Left atrium</a:t>
            </a:r>
          </a:p>
          <a:p>
            <a:pPr marL="457200" indent="-457200">
              <a:buFont typeface="Wingdings" pitchFamily="2" charset="2"/>
              <a:buChar char="Ø"/>
            </a:pPr>
            <a:endParaRPr lang="en-US" sz="2400" dirty="0" smtClean="0">
              <a:latin typeface="+mn-lt"/>
            </a:endParaRPr>
          </a:p>
          <a:p>
            <a:pPr marL="457200" indent="-457200">
              <a:buFont typeface="Wingdings" pitchFamily="2" charset="2"/>
              <a:buChar char="Ø"/>
            </a:pPr>
            <a:r>
              <a:rPr lang="en-US" sz="2400" dirty="0" smtClean="0">
                <a:latin typeface="+mn-lt"/>
              </a:rPr>
              <a:t>Related to the esophagus.</a:t>
            </a:r>
          </a:p>
          <a:p>
            <a:r>
              <a:rPr lang="en-US" sz="2400" dirty="0" smtClean="0">
                <a:latin typeface="+mn-lt"/>
              </a:rPr>
              <a:t>-----------------------</a:t>
            </a:r>
          </a:p>
          <a:p>
            <a:pPr lvl="0"/>
            <a:r>
              <a:rPr lang="en-US" sz="2400" b="1" i="1" dirty="0" smtClean="0">
                <a:solidFill>
                  <a:srgbClr val="000000"/>
                </a:solidFill>
                <a:latin typeface="Times New Roman"/>
              </a:rPr>
              <a:t>Inferior Surface:</a:t>
            </a:r>
          </a:p>
          <a:p>
            <a:pPr lvl="0"/>
            <a:endParaRPr lang="en-US" sz="2400" b="1" dirty="0" smtClean="0">
              <a:solidFill>
                <a:srgbClr val="000000"/>
              </a:solidFill>
              <a:latin typeface="Times New Roman"/>
            </a:endParaRPr>
          </a:p>
          <a:p>
            <a:pPr marL="457200" lvl="0" indent="-457200">
              <a:buFont typeface="Wingdings" pitchFamily="2" charset="2"/>
              <a:buChar char="Ø"/>
            </a:pPr>
            <a:r>
              <a:rPr lang="en-US" sz="2400" dirty="0" smtClean="0">
                <a:solidFill>
                  <a:srgbClr val="000000"/>
                </a:solidFill>
                <a:latin typeface="Times New Roman"/>
              </a:rPr>
              <a:t>Formed by:</a:t>
            </a:r>
          </a:p>
          <a:p>
            <a:pPr marL="457200" lvl="0" indent="-457200">
              <a:buFont typeface="Arial" pitchFamily="34" charset="0"/>
              <a:buChar char="•"/>
            </a:pPr>
            <a:r>
              <a:rPr lang="en-US" sz="2400" dirty="0" smtClean="0">
                <a:solidFill>
                  <a:srgbClr val="000000"/>
                </a:solidFill>
                <a:latin typeface="Times New Roman"/>
              </a:rPr>
              <a:t>Right ventricle</a:t>
            </a:r>
          </a:p>
          <a:p>
            <a:pPr marL="457200" lvl="0" indent="-457200">
              <a:buFont typeface="Arial" pitchFamily="34" charset="0"/>
              <a:buChar char="•"/>
            </a:pPr>
            <a:r>
              <a:rPr lang="en-US" sz="2400" dirty="0" smtClean="0">
                <a:solidFill>
                  <a:srgbClr val="000000"/>
                </a:solidFill>
                <a:latin typeface="Times New Roman"/>
              </a:rPr>
              <a:t>Left ventricle</a:t>
            </a:r>
          </a:p>
        </p:txBody>
      </p:sp>
      <p:sp>
        <p:nvSpPr>
          <p:cNvPr id="7" name="Rectangle 6"/>
          <p:cNvSpPr/>
          <p:nvPr/>
        </p:nvSpPr>
        <p:spPr>
          <a:xfrm>
            <a:off x="3581401" y="3657600"/>
            <a:ext cx="10668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86400" y="4495800"/>
            <a:ext cx="10287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16732" y="2286000"/>
            <a:ext cx="849081"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8823" y="5943600"/>
            <a:ext cx="8307977" cy="461665"/>
          </a:xfrm>
          <a:prstGeom prst="rect">
            <a:avLst/>
          </a:prstGeom>
          <a:solidFill>
            <a:schemeClr val="bg1"/>
          </a:solidFill>
        </p:spPr>
        <p:txBody>
          <a:bodyPr wrap="square">
            <a:spAutoFit/>
          </a:bodyPr>
          <a:lstStyle/>
          <a:p>
            <a:pPr lvl="0">
              <a:buFont typeface="Wingdings" pitchFamily="2" charset="2"/>
              <a:buChar char="Ø"/>
            </a:pPr>
            <a:r>
              <a:rPr lang="en-US" sz="2400" dirty="0" smtClean="0">
                <a:solidFill>
                  <a:srgbClr val="000000"/>
                </a:solidFill>
                <a:latin typeface="Times New Roman"/>
              </a:rPr>
              <a:t> It’s the surface upon which the heart rests on the diaphragm.</a:t>
            </a:r>
            <a:endParaRPr lang="en-US" sz="2400" dirty="0"/>
          </a:p>
        </p:txBody>
      </p:sp>
      <p:sp>
        <p:nvSpPr>
          <p:cNvPr id="11" name="Slide Number Placeholder 10"/>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22</a:t>
            </a:fld>
            <a:endParaRPr lang="en-US">
              <a:solidFill>
                <a:srgbClr val="000000"/>
              </a:solidFill>
            </a:endParaRPr>
          </a:p>
        </p:txBody>
      </p:sp>
      <p:sp>
        <p:nvSpPr>
          <p:cNvPr id="12" name="Text Box 6"/>
          <p:cNvSpPr txBox="1">
            <a:spLocks noChangeArrowheads="1"/>
          </p:cNvSpPr>
          <p:nvPr/>
        </p:nvSpPr>
        <p:spPr bwMode="auto">
          <a:xfrm>
            <a:off x="4772890" y="180041"/>
            <a:ext cx="3304309" cy="646331"/>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Fig.15: The posterior and inferior surfaces of the heart.</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3325" y="313507"/>
            <a:ext cx="7328263" cy="646331"/>
          </a:xfrm>
          <a:prstGeom prst="rect">
            <a:avLst/>
          </a:prstGeom>
          <a:noFill/>
        </p:spPr>
        <p:txBody>
          <a:bodyPr wrap="square" rtlCol="0">
            <a:spAutoFit/>
          </a:bodyPr>
          <a:lstStyle/>
          <a:p>
            <a:pPr fontAlgn="base">
              <a:spcBef>
                <a:spcPct val="0"/>
              </a:spcBef>
              <a:spcAft>
                <a:spcPct val="0"/>
              </a:spcAft>
            </a:pPr>
            <a:r>
              <a:rPr lang="en-US" sz="3600" b="1" u="sng" dirty="0" smtClean="0">
                <a:solidFill>
                  <a:srgbClr val="FF0000"/>
                </a:solidFill>
                <a:latin typeface="Arial" charset="0"/>
              </a:rPr>
              <a:t>Borders of the heart</a:t>
            </a:r>
            <a:endParaRPr lang="en-US" sz="3600" b="1" u="sng" dirty="0">
              <a:solidFill>
                <a:srgbClr val="FF0000"/>
              </a:solidFill>
              <a:latin typeface="Arial" charset="0"/>
            </a:endParaRPr>
          </a:p>
        </p:txBody>
      </p:sp>
      <p:pic>
        <p:nvPicPr>
          <p:cNvPr id="5122" name="Picture 2"/>
          <p:cNvPicPr>
            <a:picLocks noChangeAspect="1" noChangeArrowheads="1"/>
          </p:cNvPicPr>
          <p:nvPr/>
        </p:nvPicPr>
        <p:blipFill>
          <a:blip r:embed="rId2" cstate="print"/>
          <a:srcRect/>
          <a:stretch>
            <a:fillRect/>
          </a:stretch>
        </p:blipFill>
        <p:spPr bwMode="auto">
          <a:xfrm>
            <a:off x="6162675" y="5"/>
            <a:ext cx="2828925" cy="3152775"/>
          </a:xfrm>
          <a:prstGeom prst="rect">
            <a:avLst/>
          </a:prstGeom>
          <a:noFill/>
          <a:ln w="9525">
            <a:noFill/>
            <a:miter lim="800000"/>
            <a:headEnd/>
            <a:tailEnd/>
          </a:ln>
          <a:effectLst/>
        </p:spPr>
      </p:pic>
      <p:sp>
        <p:nvSpPr>
          <p:cNvPr id="6" name="TextBox 5"/>
          <p:cNvSpPr txBox="1"/>
          <p:nvPr/>
        </p:nvSpPr>
        <p:spPr>
          <a:xfrm>
            <a:off x="339633" y="1240975"/>
            <a:ext cx="4637316" cy="830997"/>
          </a:xfrm>
          <a:prstGeom prst="rect">
            <a:avLst/>
          </a:prstGeom>
          <a:noFill/>
        </p:spPr>
        <p:txBody>
          <a:bodyPr wrap="square" rtlCol="0">
            <a:spAutoFit/>
          </a:bodyPr>
          <a:lstStyle/>
          <a:p>
            <a:pPr fontAlgn="base">
              <a:spcBef>
                <a:spcPct val="0"/>
              </a:spcBef>
              <a:spcAft>
                <a:spcPct val="0"/>
              </a:spcAft>
            </a:pPr>
            <a:r>
              <a:rPr lang="en-US" sz="2400" b="1" i="1" dirty="0" smtClean="0">
                <a:solidFill>
                  <a:srgbClr val="000000"/>
                </a:solidFill>
              </a:rPr>
              <a:t>They’re very important to know to understand X-rays of the heart.</a:t>
            </a:r>
            <a:endParaRPr lang="en-US" sz="2400" b="1" i="1" dirty="0">
              <a:solidFill>
                <a:srgbClr val="000000"/>
              </a:solidFill>
            </a:endParaRPr>
          </a:p>
        </p:txBody>
      </p:sp>
      <p:sp>
        <p:nvSpPr>
          <p:cNvPr id="7" name="TextBox 6"/>
          <p:cNvSpPr txBox="1"/>
          <p:nvPr/>
        </p:nvSpPr>
        <p:spPr>
          <a:xfrm>
            <a:off x="444135" y="2638701"/>
            <a:ext cx="4532813" cy="2677656"/>
          </a:xfrm>
          <a:prstGeom prst="rect">
            <a:avLst/>
          </a:prstGeom>
          <a:noFill/>
        </p:spPr>
        <p:txBody>
          <a:bodyPr wrap="square" rtlCol="0">
            <a:spAutoFit/>
          </a:bodyPr>
          <a:lstStyle/>
          <a:p>
            <a:pPr marL="457200" indent="-457200" fontAlgn="base">
              <a:spcBef>
                <a:spcPct val="0"/>
              </a:spcBef>
              <a:spcAft>
                <a:spcPct val="0"/>
              </a:spcAft>
              <a:buFont typeface="+mj-lt"/>
              <a:buAutoNum type="arabicPeriod"/>
            </a:pPr>
            <a:r>
              <a:rPr lang="en-US" sz="2400" b="1" dirty="0" smtClean="0">
                <a:solidFill>
                  <a:srgbClr val="000000"/>
                </a:solidFill>
              </a:rPr>
              <a:t>Left border</a:t>
            </a:r>
            <a:r>
              <a:rPr lang="en-US" sz="2400" dirty="0" smtClean="0">
                <a:solidFill>
                  <a:srgbClr val="000000"/>
                </a:solidFill>
              </a:rPr>
              <a:t>: Left auricle and left ventricle.</a:t>
            </a:r>
          </a:p>
          <a:p>
            <a:pPr marL="457200" indent="-457200" fontAlgn="base">
              <a:spcBef>
                <a:spcPct val="0"/>
              </a:spcBef>
              <a:spcAft>
                <a:spcPct val="0"/>
              </a:spcAft>
              <a:buFont typeface="+mj-lt"/>
              <a:buAutoNum type="arabicPeriod"/>
            </a:pPr>
            <a:r>
              <a:rPr lang="en-US" sz="2400" b="1" dirty="0" smtClean="0">
                <a:solidFill>
                  <a:srgbClr val="000000"/>
                </a:solidFill>
              </a:rPr>
              <a:t>Inferior border</a:t>
            </a:r>
            <a:r>
              <a:rPr lang="en-US" sz="2400" dirty="0" smtClean="0">
                <a:solidFill>
                  <a:srgbClr val="000000"/>
                </a:solidFill>
              </a:rPr>
              <a:t>: Left ventricle, right ventricle and right atrium.</a:t>
            </a:r>
          </a:p>
          <a:p>
            <a:pPr marL="457200" indent="-457200" fontAlgn="base">
              <a:spcBef>
                <a:spcPct val="0"/>
              </a:spcBef>
              <a:spcAft>
                <a:spcPct val="0"/>
              </a:spcAft>
              <a:buFont typeface="+mj-lt"/>
              <a:buAutoNum type="arabicPeriod"/>
            </a:pPr>
            <a:r>
              <a:rPr lang="en-US" sz="2400" b="1" dirty="0" smtClean="0">
                <a:solidFill>
                  <a:srgbClr val="000000"/>
                </a:solidFill>
              </a:rPr>
              <a:t>Right border</a:t>
            </a:r>
            <a:r>
              <a:rPr lang="en-US" sz="2400" dirty="0" smtClean="0">
                <a:solidFill>
                  <a:srgbClr val="000000"/>
                </a:solidFill>
              </a:rPr>
              <a:t>: Right atrium.</a:t>
            </a:r>
          </a:p>
          <a:p>
            <a:pPr marL="457200" indent="-457200" fontAlgn="base">
              <a:spcBef>
                <a:spcPct val="0"/>
              </a:spcBef>
              <a:spcAft>
                <a:spcPct val="0"/>
              </a:spcAft>
              <a:buFont typeface="+mj-lt"/>
              <a:buAutoNum type="arabicPeriod"/>
            </a:pPr>
            <a:r>
              <a:rPr lang="en-US" sz="2400" b="1" dirty="0" smtClean="0">
                <a:solidFill>
                  <a:srgbClr val="000000"/>
                </a:solidFill>
              </a:rPr>
              <a:t>Superior border</a:t>
            </a:r>
            <a:r>
              <a:rPr lang="en-US" sz="2400" dirty="0" smtClean="0">
                <a:solidFill>
                  <a:srgbClr val="000000"/>
                </a:solidFill>
              </a:rPr>
              <a:t>: is obscured by the great vessels.</a:t>
            </a:r>
            <a:endParaRPr lang="en-US" sz="2400" dirty="0">
              <a:solidFill>
                <a:srgbClr val="000000"/>
              </a:solidFill>
            </a:endParaRPr>
          </a:p>
        </p:txBody>
      </p:sp>
      <p:sp>
        <p:nvSpPr>
          <p:cNvPr id="8" name="Slide Number Placeholder 7"/>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23</a:t>
            </a:fld>
            <a:endParaRPr lang="en-US">
              <a:solidFill>
                <a:srgbClr val="000000"/>
              </a:solidFill>
            </a:endParaRPr>
          </a:p>
        </p:txBody>
      </p:sp>
      <p:pic>
        <p:nvPicPr>
          <p:cNvPr id="1026" name="Picture 2"/>
          <p:cNvPicPr>
            <a:picLocks noChangeAspect="1" noChangeArrowheads="1"/>
          </p:cNvPicPr>
          <p:nvPr/>
        </p:nvPicPr>
        <p:blipFill>
          <a:blip r:embed="rId3" cstate="print"/>
          <a:srcRect l="2753" t="2783" r="3631"/>
          <a:stretch>
            <a:fillRect/>
          </a:stretch>
        </p:blipFill>
        <p:spPr bwMode="auto">
          <a:xfrm>
            <a:off x="6248400" y="3048000"/>
            <a:ext cx="2590800" cy="3810000"/>
          </a:xfrm>
          <a:prstGeom prst="rect">
            <a:avLst/>
          </a:prstGeom>
          <a:noFill/>
          <a:ln w="9525">
            <a:noFill/>
            <a:miter lim="800000"/>
            <a:headEnd/>
            <a:tailEnd/>
          </a:ln>
          <a:effectLst/>
        </p:spPr>
      </p:pic>
      <p:sp>
        <p:nvSpPr>
          <p:cNvPr id="9" name="Text Box 6"/>
          <p:cNvSpPr txBox="1">
            <a:spLocks noChangeArrowheads="1"/>
          </p:cNvSpPr>
          <p:nvPr/>
        </p:nvSpPr>
        <p:spPr bwMode="auto">
          <a:xfrm>
            <a:off x="2438857" y="5548908"/>
            <a:ext cx="3948088" cy="923330"/>
          </a:xfrm>
          <a:prstGeom prst="rect">
            <a:avLst/>
          </a:prstGeom>
          <a:solidFill>
            <a:schemeClr val="bg1"/>
          </a:solidFill>
          <a:ln w="9525">
            <a:solidFill>
              <a:schemeClr val="tx1"/>
            </a:solidFill>
            <a:miter lim="800000"/>
            <a:headEnd/>
            <a:tailEnd/>
          </a:ln>
        </p:spPr>
        <p:txBody>
          <a:bodyPr wrap="square">
            <a:spAutoFit/>
          </a:bodyPr>
          <a:lstStyle/>
          <a:p>
            <a:pPr algn="just" fontAlgn="base">
              <a:spcBef>
                <a:spcPct val="50000"/>
              </a:spcBef>
              <a:spcAft>
                <a:spcPct val="0"/>
              </a:spcAft>
            </a:pPr>
            <a:r>
              <a:rPr lang="en-US" dirty="0" smtClean="0">
                <a:solidFill>
                  <a:prstClr val="black"/>
                </a:solidFill>
                <a:latin typeface="Times New Roman" pitchFamily="18" charset="0"/>
                <a:cs typeface="Times New Roman" pitchFamily="18" charset="0"/>
              </a:rPr>
              <a:t>Fig.16: Boundaries of the heart as seen on an X-ray. Compare with the gross anatomy of the heart.</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083257949_087b5a0b67.jpg"/>
          <p:cNvPicPr>
            <a:picLocks noChangeAspect="1"/>
          </p:cNvPicPr>
          <p:nvPr/>
        </p:nvPicPr>
        <p:blipFill>
          <a:blip r:embed="rId2" cstate="print"/>
          <a:srcRect l="6806" r="7678" b="14575"/>
          <a:stretch>
            <a:fillRect/>
          </a:stretch>
        </p:blipFill>
        <p:spPr>
          <a:xfrm>
            <a:off x="4480559" y="1434591"/>
            <a:ext cx="4520697" cy="4039887"/>
          </a:xfrm>
          <a:prstGeom prst="rect">
            <a:avLst/>
          </a:prstGeom>
        </p:spPr>
      </p:pic>
      <p:sp>
        <p:nvSpPr>
          <p:cNvPr id="4" name="TextBox 3"/>
          <p:cNvSpPr txBox="1"/>
          <p:nvPr/>
        </p:nvSpPr>
        <p:spPr>
          <a:xfrm>
            <a:off x="483325" y="313507"/>
            <a:ext cx="7328263" cy="646331"/>
          </a:xfrm>
          <a:prstGeom prst="rect">
            <a:avLst/>
          </a:prstGeom>
          <a:noFill/>
        </p:spPr>
        <p:txBody>
          <a:bodyPr wrap="square" rtlCol="0">
            <a:spAutoFit/>
          </a:bodyPr>
          <a:lstStyle/>
          <a:p>
            <a:pPr fontAlgn="base">
              <a:spcBef>
                <a:spcPct val="0"/>
              </a:spcBef>
              <a:spcAft>
                <a:spcPct val="0"/>
              </a:spcAft>
            </a:pPr>
            <a:r>
              <a:rPr lang="en-US" sz="3600" b="1" u="sng" dirty="0" smtClean="0">
                <a:solidFill>
                  <a:srgbClr val="FF0000"/>
                </a:solidFill>
                <a:latin typeface="Arial" charset="0"/>
              </a:rPr>
              <a:t>Apex of the heart</a:t>
            </a:r>
            <a:endParaRPr lang="en-US" sz="3600" b="1" u="sng" dirty="0">
              <a:solidFill>
                <a:srgbClr val="FF0000"/>
              </a:solidFill>
              <a:latin typeface="Arial" charset="0"/>
            </a:endParaRPr>
          </a:p>
        </p:txBody>
      </p:sp>
      <p:sp>
        <p:nvSpPr>
          <p:cNvPr id="5" name="TextBox 4"/>
          <p:cNvSpPr txBox="1"/>
          <p:nvPr/>
        </p:nvSpPr>
        <p:spPr>
          <a:xfrm>
            <a:off x="339633" y="1240975"/>
            <a:ext cx="4206241" cy="4832092"/>
          </a:xfrm>
          <a:prstGeom prst="rect">
            <a:avLst/>
          </a:prstGeom>
          <a:noFill/>
        </p:spPr>
        <p:txBody>
          <a:bodyPr wrap="square" rtlCol="0">
            <a:spAutoFit/>
          </a:bodyPr>
          <a:lstStyle/>
          <a:p>
            <a:pPr marL="514350" indent="-514350" fontAlgn="base">
              <a:spcBef>
                <a:spcPct val="0"/>
              </a:spcBef>
              <a:spcAft>
                <a:spcPct val="0"/>
              </a:spcAft>
              <a:buFont typeface="Wingdings" pitchFamily="2" charset="2"/>
              <a:buChar char="q"/>
            </a:pPr>
            <a:r>
              <a:rPr lang="en-US" sz="2800" dirty="0" smtClean="0">
                <a:solidFill>
                  <a:srgbClr val="000000"/>
                </a:solidFill>
              </a:rPr>
              <a:t>Formed by the left ventricle.</a:t>
            </a:r>
          </a:p>
          <a:p>
            <a:pPr marL="514350" indent="-514350" fontAlgn="base">
              <a:spcBef>
                <a:spcPct val="0"/>
              </a:spcBef>
              <a:spcAft>
                <a:spcPct val="0"/>
              </a:spcAft>
              <a:buFont typeface="Wingdings" pitchFamily="2" charset="2"/>
              <a:buChar char="q"/>
            </a:pPr>
            <a:endParaRPr lang="en-US" sz="2800" dirty="0" smtClean="0">
              <a:solidFill>
                <a:srgbClr val="000000"/>
              </a:solidFill>
            </a:endParaRPr>
          </a:p>
          <a:p>
            <a:pPr marL="514350" indent="-514350" fontAlgn="base">
              <a:spcBef>
                <a:spcPct val="0"/>
              </a:spcBef>
              <a:spcAft>
                <a:spcPct val="0"/>
              </a:spcAft>
              <a:buFont typeface="Wingdings" pitchFamily="2" charset="2"/>
              <a:buChar char="q"/>
            </a:pPr>
            <a:r>
              <a:rPr lang="en-US" sz="2800" dirty="0" smtClean="0">
                <a:solidFill>
                  <a:srgbClr val="000000"/>
                </a:solidFill>
              </a:rPr>
              <a:t>Directed downwards, forwards and to the left.</a:t>
            </a:r>
          </a:p>
          <a:p>
            <a:pPr marL="514350" indent="-514350" fontAlgn="base">
              <a:spcBef>
                <a:spcPct val="0"/>
              </a:spcBef>
              <a:spcAft>
                <a:spcPct val="0"/>
              </a:spcAft>
              <a:buFont typeface="Wingdings" pitchFamily="2" charset="2"/>
              <a:buChar char="q"/>
            </a:pPr>
            <a:endParaRPr lang="en-US" sz="2800" dirty="0" smtClean="0">
              <a:solidFill>
                <a:srgbClr val="000000"/>
              </a:solidFill>
            </a:endParaRPr>
          </a:p>
          <a:p>
            <a:pPr marL="514350" indent="-514350" fontAlgn="base">
              <a:spcBef>
                <a:spcPct val="0"/>
              </a:spcBef>
              <a:spcAft>
                <a:spcPct val="0"/>
              </a:spcAft>
              <a:buFont typeface="Wingdings" pitchFamily="2" charset="2"/>
              <a:buChar char="q"/>
            </a:pPr>
            <a:r>
              <a:rPr lang="en-US" sz="2800" dirty="0" smtClean="0">
                <a:solidFill>
                  <a:srgbClr val="000000"/>
                </a:solidFill>
              </a:rPr>
              <a:t>Located at the left 5</a:t>
            </a:r>
            <a:r>
              <a:rPr lang="en-US" sz="2800" baseline="30000" dirty="0" smtClean="0">
                <a:solidFill>
                  <a:srgbClr val="000000"/>
                </a:solidFill>
              </a:rPr>
              <a:t>th</a:t>
            </a:r>
            <a:r>
              <a:rPr lang="en-US" sz="2800" dirty="0" smtClean="0">
                <a:solidFill>
                  <a:srgbClr val="000000"/>
                </a:solidFill>
              </a:rPr>
              <a:t> intercostal space 9cm from the midline.</a:t>
            </a:r>
          </a:p>
          <a:p>
            <a:pPr marL="514350" indent="-514350" fontAlgn="base">
              <a:spcBef>
                <a:spcPct val="0"/>
              </a:spcBef>
              <a:spcAft>
                <a:spcPct val="0"/>
              </a:spcAft>
              <a:buFont typeface="Wingdings" pitchFamily="2" charset="2"/>
              <a:buChar char="q"/>
            </a:pPr>
            <a:endParaRPr lang="en-US" sz="2800" dirty="0" smtClean="0">
              <a:solidFill>
                <a:srgbClr val="000000"/>
              </a:solidFill>
            </a:endParaRPr>
          </a:p>
          <a:p>
            <a:pPr marL="514350" indent="-514350" fontAlgn="base">
              <a:spcBef>
                <a:spcPct val="0"/>
              </a:spcBef>
              <a:spcAft>
                <a:spcPct val="0"/>
              </a:spcAft>
              <a:buFont typeface="Wingdings" pitchFamily="2" charset="2"/>
              <a:buChar char="q"/>
            </a:pPr>
            <a:r>
              <a:rPr lang="en-US" sz="2800" dirty="0" smtClean="0">
                <a:solidFill>
                  <a:srgbClr val="000000"/>
                </a:solidFill>
              </a:rPr>
              <a:t>Can be felt by palpation.</a:t>
            </a:r>
            <a:endParaRPr lang="en-US" sz="2800" dirty="0">
              <a:solidFill>
                <a:srgbClr val="000000"/>
              </a:solidFill>
            </a:endParaRPr>
          </a:p>
        </p:txBody>
      </p:sp>
      <p:sp>
        <p:nvSpPr>
          <p:cNvPr id="7" name="Slide Number Placeholder 6"/>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24</a:t>
            </a:fld>
            <a:endParaRPr lang="en-US">
              <a:solidFill>
                <a:srgbClr val="000000"/>
              </a:solidFill>
            </a:endParaRPr>
          </a:p>
        </p:txBody>
      </p:sp>
      <p:sp>
        <p:nvSpPr>
          <p:cNvPr id="8" name="Text Box 6"/>
          <p:cNvSpPr txBox="1">
            <a:spLocks noChangeArrowheads="1"/>
          </p:cNvSpPr>
          <p:nvPr/>
        </p:nvSpPr>
        <p:spPr bwMode="auto">
          <a:xfrm>
            <a:off x="5646985" y="5668094"/>
            <a:ext cx="2187843" cy="646331"/>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Fig.17: Location of the apex of the heart.</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83325" y="1295400"/>
            <a:ext cx="8432075" cy="4572000"/>
          </a:xfrm>
        </p:spPr>
        <p:txBody>
          <a:bodyPr/>
          <a:lstStyle/>
          <a:p>
            <a:pPr eaLnBrk="1" hangingPunct="1"/>
            <a:r>
              <a:rPr lang="en-US" sz="2600" dirty="0" smtClean="0"/>
              <a:t>2 atria – receiving chambers</a:t>
            </a:r>
          </a:p>
          <a:p>
            <a:pPr lvl="1" eaLnBrk="1" hangingPunct="1"/>
            <a:r>
              <a:rPr lang="en-US" dirty="0" smtClean="0"/>
              <a:t>Auricle: small pouch that increase capacity of atria</a:t>
            </a:r>
          </a:p>
          <a:p>
            <a:pPr eaLnBrk="1" hangingPunct="1"/>
            <a:r>
              <a:rPr lang="en-US" sz="2600" dirty="0" smtClean="0"/>
              <a:t>2 ventricles – pumping chambers</a:t>
            </a:r>
          </a:p>
          <a:p>
            <a:pPr eaLnBrk="1" hangingPunct="1"/>
            <a:r>
              <a:rPr lang="en-US" sz="2600" dirty="0" smtClean="0"/>
              <a:t>Sulci – grooves on the surface of the heart:</a:t>
            </a:r>
          </a:p>
          <a:p>
            <a:pPr lvl="1" eaLnBrk="1" hangingPunct="1"/>
            <a:r>
              <a:rPr lang="en-US" dirty="0" smtClean="0"/>
              <a:t>Contain coronary blood vessels.</a:t>
            </a:r>
          </a:p>
          <a:p>
            <a:pPr marL="1220787" lvl="2" indent="-514350" eaLnBrk="1" hangingPunct="1">
              <a:buFont typeface="+mj-lt"/>
              <a:buAutoNum type="arabicPeriod"/>
            </a:pPr>
            <a:r>
              <a:rPr lang="en-US" sz="2400" dirty="0" smtClean="0"/>
              <a:t>Coronary sulcus: separating the atria from the ventricles.</a:t>
            </a:r>
          </a:p>
          <a:p>
            <a:pPr marL="1220787" lvl="2" indent="-514350" eaLnBrk="1" hangingPunct="1">
              <a:buFont typeface="+mj-lt"/>
              <a:buAutoNum type="arabicPeriod"/>
            </a:pPr>
            <a:r>
              <a:rPr lang="en-US" sz="2400" dirty="0" smtClean="0"/>
              <a:t>Anterior interventricular sulcus: between the two ventricles anteriorly.</a:t>
            </a:r>
          </a:p>
          <a:p>
            <a:pPr marL="1220787" lvl="2" indent="-514350" eaLnBrk="1" hangingPunct="1">
              <a:buFont typeface="+mj-lt"/>
              <a:buAutoNum type="arabicPeriod"/>
            </a:pPr>
            <a:r>
              <a:rPr lang="en-US" sz="2400" dirty="0" smtClean="0"/>
              <a:t>Posterior interventricular </a:t>
            </a:r>
            <a:r>
              <a:rPr lang="en-US" sz="2400" dirty="0"/>
              <a:t>sulcus: between the two </a:t>
            </a:r>
            <a:r>
              <a:rPr lang="en-US" sz="2400" dirty="0" smtClean="0"/>
              <a:t>ventricles posteriorly.</a:t>
            </a:r>
            <a:endParaRPr lang="en-US" sz="2400" dirty="0"/>
          </a:p>
          <a:p>
            <a:pPr marL="1220787" lvl="2" indent="-514350" eaLnBrk="1" hangingPunct="1">
              <a:buFont typeface="+mj-lt"/>
              <a:buAutoNum type="arabicPeriod"/>
            </a:pPr>
            <a:endParaRPr lang="en-US" sz="2600" dirty="0" smtClean="0"/>
          </a:p>
        </p:txBody>
      </p:sp>
      <p:sp>
        <p:nvSpPr>
          <p:cNvPr id="5" name="TextBox 4"/>
          <p:cNvSpPr txBox="1"/>
          <p:nvPr/>
        </p:nvSpPr>
        <p:spPr>
          <a:xfrm>
            <a:off x="483325" y="313507"/>
            <a:ext cx="7328263" cy="646331"/>
          </a:xfrm>
          <a:prstGeom prst="rect">
            <a:avLst/>
          </a:prstGeom>
          <a:noFill/>
        </p:spPr>
        <p:txBody>
          <a:bodyPr wrap="square" rtlCol="0">
            <a:spAutoFit/>
          </a:bodyPr>
          <a:lstStyle/>
          <a:p>
            <a:pPr fontAlgn="base">
              <a:spcBef>
                <a:spcPct val="0"/>
              </a:spcBef>
              <a:spcAft>
                <a:spcPct val="0"/>
              </a:spcAft>
            </a:pPr>
            <a:r>
              <a:rPr lang="en-US" sz="3600" b="1" u="sng" dirty="0" smtClean="0">
                <a:solidFill>
                  <a:srgbClr val="FF0000"/>
                </a:solidFill>
                <a:latin typeface="Arial" charset="0"/>
              </a:rPr>
              <a:t>Chambers of the heart</a:t>
            </a:r>
            <a:endParaRPr lang="en-US" sz="3600" b="1" u="sng" dirty="0">
              <a:solidFill>
                <a:srgbClr val="FF0000"/>
              </a:solidFill>
              <a:latin typeface="Arial" charset="0"/>
            </a:endParaRPr>
          </a:p>
        </p:txBody>
      </p:sp>
      <p:sp>
        <p:nvSpPr>
          <p:cNvPr id="4" name="Slide Number Placeholder 3"/>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25</a:t>
            </a:fld>
            <a:endParaRPr lang="en-US">
              <a:solidFill>
                <a:srgbClr val="0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26</a:t>
            </a:fld>
            <a:endParaRPr lang="en-US">
              <a:solidFill>
                <a:srgbClr val="000000"/>
              </a:solidFill>
            </a:endParaRPr>
          </a:p>
        </p:txBody>
      </p:sp>
      <p:pic>
        <p:nvPicPr>
          <p:cNvPr id="5" name="Picture 4"/>
          <p:cNvPicPr>
            <a:picLocks noChangeAspect="1"/>
          </p:cNvPicPr>
          <p:nvPr/>
        </p:nvPicPr>
        <p:blipFill>
          <a:blip r:embed="rId2"/>
          <a:stretch>
            <a:fillRect/>
          </a:stretch>
        </p:blipFill>
        <p:spPr>
          <a:xfrm>
            <a:off x="76200" y="228600"/>
            <a:ext cx="3481300" cy="4510500"/>
          </a:xfrm>
          <a:prstGeom prst="rect">
            <a:avLst/>
          </a:prstGeom>
        </p:spPr>
      </p:pic>
      <p:pic>
        <p:nvPicPr>
          <p:cNvPr id="6" name="Picture 5"/>
          <p:cNvPicPr>
            <a:picLocks noChangeAspect="1"/>
          </p:cNvPicPr>
          <p:nvPr/>
        </p:nvPicPr>
        <p:blipFill>
          <a:blip r:embed="rId3"/>
          <a:stretch>
            <a:fillRect/>
          </a:stretch>
        </p:blipFill>
        <p:spPr>
          <a:xfrm>
            <a:off x="5187600" y="446850"/>
            <a:ext cx="3880200" cy="4074000"/>
          </a:xfrm>
          <a:prstGeom prst="rect">
            <a:avLst/>
          </a:prstGeom>
        </p:spPr>
      </p:pic>
      <p:sp>
        <p:nvSpPr>
          <p:cNvPr id="7" name="TextBox 6"/>
          <p:cNvSpPr txBox="1"/>
          <p:nvPr/>
        </p:nvSpPr>
        <p:spPr>
          <a:xfrm>
            <a:off x="3557500" y="1482518"/>
            <a:ext cx="1911000" cy="646331"/>
          </a:xfrm>
          <a:prstGeom prst="rect">
            <a:avLst/>
          </a:prstGeom>
          <a:noFill/>
        </p:spPr>
        <p:txBody>
          <a:bodyPr wrap="square" rtlCol="0">
            <a:spAutoFit/>
          </a:bodyPr>
          <a:lstStyle/>
          <a:p>
            <a:pPr algn="ctr"/>
            <a:r>
              <a:rPr lang="en-US" dirty="0" smtClean="0"/>
              <a:t>Fat and vessels in coronary sulcus</a:t>
            </a:r>
            <a:endParaRPr lang="en-US" dirty="0"/>
          </a:p>
        </p:txBody>
      </p:sp>
      <p:sp>
        <p:nvSpPr>
          <p:cNvPr id="8" name="TextBox 7"/>
          <p:cNvSpPr txBox="1"/>
          <p:nvPr/>
        </p:nvSpPr>
        <p:spPr>
          <a:xfrm>
            <a:off x="1288211" y="4965604"/>
            <a:ext cx="2733677" cy="646331"/>
          </a:xfrm>
          <a:prstGeom prst="rect">
            <a:avLst/>
          </a:prstGeom>
          <a:noFill/>
        </p:spPr>
        <p:txBody>
          <a:bodyPr wrap="square" rtlCol="0">
            <a:spAutoFit/>
          </a:bodyPr>
          <a:lstStyle/>
          <a:p>
            <a:pPr algn="ctr"/>
            <a:r>
              <a:rPr lang="en-US" dirty="0" smtClean="0"/>
              <a:t>Fat and vessels in anterior interventricular sulcus</a:t>
            </a:r>
            <a:endParaRPr lang="en-US" dirty="0"/>
          </a:p>
        </p:txBody>
      </p:sp>
      <p:sp>
        <p:nvSpPr>
          <p:cNvPr id="9" name="TextBox 8"/>
          <p:cNvSpPr txBox="1"/>
          <p:nvPr/>
        </p:nvSpPr>
        <p:spPr>
          <a:xfrm>
            <a:off x="5029200" y="4965603"/>
            <a:ext cx="2737200" cy="646331"/>
          </a:xfrm>
          <a:prstGeom prst="rect">
            <a:avLst/>
          </a:prstGeom>
          <a:noFill/>
        </p:spPr>
        <p:txBody>
          <a:bodyPr wrap="square" rtlCol="0">
            <a:spAutoFit/>
          </a:bodyPr>
          <a:lstStyle/>
          <a:p>
            <a:pPr algn="ctr"/>
            <a:r>
              <a:rPr lang="en-US" dirty="0" smtClean="0"/>
              <a:t>Fat and vessels in posterior interventricular sulcus</a:t>
            </a:r>
            <a:endParaRPr lang="en-US" dirty="0"/>
          </a:p>
        </p:txBody>
      </p:sp>
      <p:cxnSp>
        <p:nvCxnSpPr>
          <p:cNvPr id="11" name="Straight Arrow Connector 10"/>
          <p:cNvCxnSpPr>
            <a:stCxn id="7" idx="1"/>
          </p:cNvCxnSpPr>
          <p:nvPr/>
        </p:nvCxnSpPr>
        <p:spPr>
          <a:xfrm flipH="1">
            <a:off x="1447800" y="1805684"/>
            <a:ext cx="2109700" cy="743634"/>
          </a:xfrm>
          <a:prstGeom prst="straightConnector1">
            <a:avLst/>
          </a:prstGeom>
          <a:ln w="28575">
            <a:solidFill>
              <a:schemeClr val="tx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468500" y="1805684"/>
            <a:ext cx="1465700" cy="210234"/>
          </a:xfrm>
          <a:prstGeom prst="straightConnector1">
            <a:avLst/>
          </a:prstGeom>
          <a:ln w="28575">
            <a:solidFill>
              <a:schemeClr val="tx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0"/>
          </p:cNvCxnSpPr>
          <p:nvPr/>
        </p:nvCxnSpPr>
        <p:spPr>
          <a:xfrm flipH="1" flipV="1">
            <a:off x="2655049" y="3235118"/>
            <a:ext cx="1" cy="1730486"/>
          </a:xfrm>
          <a:prstGeom prst="straightConnector1">
            <a:avLst/>
          </a:prstGeom>
          <a:ln w="28575">
            <a:solidFill>
              <a:schemeClr val="tx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0"/>
          </p:cNvCxnSpPr>
          <p:nvPr/>
        </p:nvCxnSpPr>
        <p:spPr>
          <a:xfrm flipV="1">
            <a:off x="6397800" y="3487683"/>
            <a:ext cx="536400" cy="1477920"/>
          </a:xfrm>
          <a:prstGeom prst="straightConnector1">
            <a:avLst/>
          </a:prstGeom>
          <a:ln w="28575">
            <a:solidFill>
              <a:schemeClr val="tx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23" name="Text Box 6"/>
          <p:cNvSpPr txBox="1">
            <a:spLocks noChangeArrowheads="1"/>
          </p:cNvSpPr>
          <p:nvPr/>
        </p:nvSpPr>
        <p:spPr bwMode="auto">
          <a:xfrm>
            <a:off x="3231578" y="398144"/>
            <a:ext cx="2562843"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Fig.18: Sulci of the heart.</a:t>
            </a:r>
            <a:endParaRPr lang="en-US" dirty="0">
              <a:solidFill>
                <a:prstClr val="black"/>
              </a:solidFill>
              <a:latin typeface="Times New Roman" pitchFamily="18" charset="0"/>
              <a:cs typeface="Times New Roman" pitchFamily="18" charset="0"/>
            </a:endParaRPr>
          </a:p>
        </p:txBody>
      </p:sp>
      <p:sp>
        <p:nvSpPr>
          <p:cNvPr id="24" name="Text Box 6"/>
          <p:cNvSpPr txBox="1">
            <a:spLocks noChangeArrowheads="1"/>
          </p:cNvSpPr>
          <p:nvPr/>
        </p:nvSpPr>
        <p:spPr bwMode="auto">
          <a:xfrm>
            <a:off x="1447800" y="6058972"/>
            <a:ext cx="1478379"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Anterior view</a:t>
            </a:r>
            <a:endParaRPr lang="en-US" dirty="0">
              <a:solidFill>
                <a:prstClr val="black"/>
              </a:solidFill>
              <a:latin typeface="Times New Roman" pitchFamily="18" charset="0"/>
              <a:cs typeface="Times New Roman" pitchFamily="18" charset="0"/>
            </a:endParaRPr>
          </a:p>
        </p:txBody>
      </p:sp>
      <p:sp>
        <p:nvSpPr>
          <p:cNvPr id="25" name="Text Box 6"/>
          <p:cNvSpPr txBox="1">
            <a:spLocks noChangeArrowheads="1"/>
          </p:cNvSpPr>
          <p:nvPr/>
        </p:nvSpPr>
        <p:spPr bwMode="auto">
          <a:xfrm>
            <a:off x="5926810" y="6056687"/>
            <a:ext cx="1540790"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Posterior view</a:t>
            </a:r>
            <a:endParaRPr lang="en-US"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532363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228600" y="990600"/>
            <a:ext cx="8743408" cy="5118468"/>
          </a:xfrm>
        </p:spPr>
        <p:txBody>
          <a:bodyPr/>
          <a:lstStyle/>
          <a:p>
            <a:pPr lvl="1" algn="just" eaLnBrk="1" hangingPunct="1"/>
            <a:r>
              <a:rPr lang="en-US" dirty="0" smtClean="0"/>
              <a:t>Receives blood from:</a:t>
            </a:r>
          </a:p>
          <a:p>
            <a:pPr marL="1128712" lvl="2" indent="-457200" algn="just" eaLnBrk="1" hangingPunct="1">
              <a:buFont typeface="+mj-lt"/>
              <a:buAutoNum type="arabicPeriod"/>
            </a:pPr>
            <a:r>
              <a:rPr lang="en-US" sz="2600" dirty="0" smtClean="0"/>
              <a:t>Superior vena cava.</a:t>
            </a:r>
          </a:p>
          <a:p>
            <a:pPr marL="1128712" lvl="2" indent="-457200" algn="just" eaLnBrk="1" hangingPunct="1">
              <a:buFont typeface="+mj-lt"/>
              <a:buAutoNum type="arabicPeriod"/>
            </a:pPr>
            <a:r>
              <a:rPr lang="en-US" sz="2600" dirty="0" smtClean="0"/>
              <a:t>Inferior vena cava.</a:t>
            </a:r>
          </a:p>
          <a:p>
            <a:pPr marL="1128712" lvl="2" indent="-457200" algn="just" eaLnBrk="1" hangingPunct="1">
              <a:buFont typeface="+mj-lt"/>
              <a:buAutoNum type="arabicPeriod"/>
            </a:pPr>
            <a:r>
              <a:rPr lang="en-US" sz="2600" dirty="0" smtClean="0"/>
              <a:t>Coronary sinus. Drains most of the blood from the heart.</a:t>
            </a:r>
          </a:p>
          <a:p>
            <a:pPr marL="1128712" lvl="2" indent="-457200" algn="just" eaLnBrk="1" hangingPunct="1">
              <a:buFont typeface="+mj-lt"/>
              <a:buAutoNum type="arabicPeriod"/>
            </a:pPr>
            <a:r>
              <a:rPr lang="en-US" sz="2600" dirty="0" smtClean="0"/>
              <a:t>Small heart veins</a:t>
            </a:r>
          </a:p>
          <a:p>
            <a:pPr marL="1128712" lvl="2" indent="-457200" algn="just" eaLnBrk="1" hangingPunct="1">
              <a:buFont typeface="+mj-lt"/>
              <a:buAutoNum type="arabicPeriod"/>
            </a:pPr>
            <a:endParaRPr lang="en-US" sz="2600" dirty="0" smtClean="0"/>
          </a:p>
          <a:p>
            <a:pPr lvl="1" algn="just" eaLnBrk="1" hangingPunct="1"/>
            <a:r>
              <a:rPr lang="en-US" dirty="0" err="1" smtClean="0"/>
              <a:t>Interatrial</a:t>
            </a:r>
            <a:r>
              <a:rPr lang="en-US" dirty="0" smtClean="0"/>
              <a:t> septum has </a:t>
            </a:r>
            <a:r>
              <a:rPr lang="en-US" dirty="0" err="1" smtClean="0"/>
              <a:t>fossa</a:t>
            </a:r>
            <a:r>
              <a:rPr lang="en-US" dirty="0" smtClean="0"/>
              <a:t> </a:t>
            </a:r>
            <a:r>
              <a:rPr lang="en-US" dirty="0" err="1" smtClean="0"/>
              <a:t>ovalis</a:t>
            </a:r>
            <a:endParaRPr lang="en-US" dirty="0" smtClean="0"/>
          </a:p>
          <a:p>
            <a:pPr lvl="2" algn="just" eaLnBrk="1" hangingPunct="1"/>
            <a:r>
              <a:rPr lang="en-US" sz="2600" dirty="0" smtClean="0"/>
              <a:t>Remnant of foramen </a:t>
            </a:r>
            <a:r>
              <a:rPr lang="en-US" sz="2600" dirty="0" err="1" smtClean="0"/>
              <a:t>ovale</a:t>
            </a:r>
            <a:endParaRPr lang="en-US" sz="2600" dirty="0" smtClean="0"/>
          </a:p>
          <a:p>
            <a:pPr lvl="1" algn="just" eaLnBrk="1" hangingPunct="1"/>
            <a:r>
              <a:rPr lang="en-US" dirty="0" smtClean="0"/>
              <a:t>Blood passes through the right atrioventricular orifice (which’s guarded by the tricuspid valve) into right ventricle</a:t>
            </a:r>
          </a:p>
        </p:txBody>
      </p:sp>
      <p:sp>
        <p:nvSpPr>
          <p:cNvPr id="5" name="TextBox 4"/>
          <p:cNvSpPr txBox="1"/>
          <p:nvPr/>
        </p:nvSpPr>
        <p:spPr>
          <a:xfrm>
            <a:off x="483325" y="313507"/>
            <a:ext cx="7328263" cy="523220"/>
          </a:xfrm>
          <a:prstGeom prst="rect">
            <a:avLst/>
          </a:prstGeom>
          <a:noFill/>
        </p:spPr>
        <p:txBody>
          <a:bodyPr wrap="square" rtlCol="0">
            <a:spAutoFit/>
          </a:bodyPr>
          <a:lstStyle/>
          <a:p>
            <a:pPr fontAlgn="base">
              <a:spcBef>
                <a:spcPct val="0"/>
              </a:spcBef>
              <a:spcAft>
                <a:spcPct val="0"/>
              </a:spcAft>
            </a:pPr>
            <a:r>
              <a:rPr lang="en-US" sz="2800" b="1" u="sng" dirty="0" smtClean="0">
                <a:solidFill>
                  <a:srgbClr val="FF0000"/>
                </a:solidFill>
                <a:latin typeface="Arial" charset="0"/>
              </a:rPr>
              <a:t>The Right Atrium (RA)</a:t>
            </a:r>
            <a:endParaRPr lang="en-US" sz="2800" b="1" u="sng" dirty="0">
              <a:solidFill>
                <a:srgbClr val="FF0000"/>
              </a:solidFill>
              <a:latin typeface="Arial" charset="0"/>
            </a:endParaRPr>
          </a:p>
        </p:txBody>
      </p:sp>
      <p:sp>
        <p:nvSpPr>
          <p:cNvPr id="4" name="Slide Number Placeholder 3"/>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27</a:t>
            </a:fld>
            <a:endParaRPr lang="en-US">
              <a:solidFill>
                <a:srgbClr val="00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287381" y="1142995"/>
            <a:ext cx="8503922" cy="4648205"/>
          </a:xfrm>
        </p:spPr>
        <p:txBody>
          <a:bodyPr/>
          <a:lstStyle/>
          <a:p>
            <a:pPr lvl="1" algn="just" eaLnBrk="1" hangingPunct="1"/>
            <a:r>
              <a:rPr lang="en-US" dirty="0" smtClean="0"/>
              <a:t>Forms anterior surface of heart.</a:t>
            </a:r>
          </a:p>
          <a:p>
            <a:pPr lvl="1" algn="just" eaLnBrk="1" hangingPunct="1"/>
            <a:r>
              <a:rPr lang="en-US" dirty="0" smtClean="0"/>
              <a:t>Possess trabeculae </a:t>
            </a:r>
            <a:r>
              <a:rPr lang="en-US" dirty="0" err="1" smtClean="0"/>
              <a:t>carneae</a:t>
            </a:r>
            <a:r>
              <a:rPr lang="en-US" dirty="0" smtClean="0"/>
              <a:t> – ridges formed by raised bundles of cardiac muscle fiber.</a:t>
            </a:r>
          </a:p>
          <a:p>
            <a:pPr lvl="1" algn="just" eaLnBrk="1" hangingPunct="1"/>
            <a:r>
              <a:rPr lang="en-US" dirty="0" smtClean="0"/>
              <a:t>Cusps of the tricuspid valve are connected to chordae </a:t>
            </a:r>
            <a:r>
              <a:rPr lang="en-US" dirty="0" err="1" smtClean="0"/>
              <a:t>tendinae</a:t>
            </a:r>
            <a:r>
              <a:rPr lang="en-US" dirty="0" smtClean="0"/>
              <a:t> which are connected to papillary muscles (3 in number).</a:t>
            </a:r>
          </a:p>
          <a:p>
            <a:pPr lvl="1" algn="just" eaLnBrk="1" hangingPunct="1"/>
            <a:r>
              <a:rPr lang="en-US" dirty="0" smtClean="0"/>
              <a:t>Interventricular septum.</a:t>
            </a:r>
          </a:p>
          <a:p>
            <a:pPr lvl="1" algn="just" eaLnBrk="1" hangingPunct="1"/>
            <a:r>
              <a:rPr lang="en-US" dirty="0" smtClean="0"/>
              <a:t>Blood leaves through pulmonary orifice which’s guarded by the pulmonary semilunar valve into pulmonary trunk and then right and left pulmonary arteries.</a:t>
            </a:r>
          </a:p>
        </p:txBody>
      </p:sp>
      <p:sp>
        <p:nvSpPr>
          <p:cNvPr id="5" name="TextBox 4"/>
          <p:cNvSpPr txBox="1"/>
          <p:nvPr/>
        </p:nvSpPr>
        <p:spPr>
          <a:xfrm>
            <a:off x="483325" y="313507"/>
            <a:ext cx="7328263" cy="523220"/>
          </a:xfrm>
          <a:prstGeom prst="rect">
            <a:avLst/>
          </a:prstGeom>
          <a:noFill/>
        </p:spPr>
        <p:txBody>
          <a:bodyPr wrap="square" rtlCol="0">
            <a:spAutoFit/>
          </a:bodyPr>
          <a:lstStyle/>
          <a:p>
            <a:pPr fontAlgn="base">
              <a:spcBef>
                <a:spcPct val="0"/>
              </a:spcBef>
              <a:spcAft>
                <a:spcPct val="0"/>
              </a:spcAft>
            </a:pPr>
            <a:r>
              <a:rPr lang="en-US" sz="2800" b="1" u="sng" dirty="0" smtClean="0">
                <a:solidFill>
                  <a:srgbClr val="FF0000"/>
                </a:solidFill>
                <a:latin typeface="Arial" charset="0"/>
              </a:rPr>
              <a:t>The Right Ventricle (RV)</a:t>
            </a:r>
            <a:endParaRPr lang="en-US" sz="2800" b="1" u="sng" dirty="0">
              <a:solidFill>
                <a:srgbClr val="FF0000"/>
              </a:solidFill>
              <a:latin typeface="Arial" charset="0"/>
            </a:endParaRPr>
          </a:p>
        </p:txBody>
      </p:sp>
      <p:sp>
        <p:nvSpPr>
          <p:cNvPr id="4" name="Slide Number Placeholder 3"/>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28</a:t>
            </a:fld>
            <a:endParaRPr lang="en-US">
              <a:solidFill>
                <a:srgbClr val="0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5" descr="20_04a"/>
          <p:cNvPicPr>
            <a:picLocks noChangeAspect="1" noChangeArrowheads="1"/>
          </p:cNvPicPr>
          <p:nvPr/>
        </p:nvPicPr>
        <p:blipFill>
          <a:blip r:embed="rId2" cstate="print"/>
          <a:srcRect b="5427"/>
          <a:stretch>
            <a:fillRect/>
          </a:stretch>
        </p:blipFill>
        <p:spPr bwMode="auto">
          <a:xfrm>
            <a:off x="368754" y="228600"/>
            <a:ext cx="8534400" cy="5845882"/>
          </a:xfrm>
          <a:prstGeom prst="rect">
            <a:avLst/>
          </a:prstGeom>
          <a:noFill/>
          <a:ln w="9525">
            <a:noFill/>
            <a:miter lim="800000"/>
            <a:headEnd/>
            <a:tailEnd/>
          </a:ln>
        </p:spPr>
      </p:pic>
      <p:sp>
        <p:nvSpPr>
          <p:cNvPr id="3" name="Rectangle 2"/>
          <p:cNvSpPr/>
          <p:nvPr/>
        </p:nvSpPr>
        <p:spPr>
          <a:xfrm>
            <a:off x="335252" y="4030291"/>
            <a:ext cx="1075537" cy="2002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4" name="Rectangle 3"/>
          <p:cNvSpPr/>
          <p:nvPr/>
        </p:nvSpPr>
        <p:spPr>
          <a:xfrm>
            <a:off x="343959" y="3864797"/>
            <a:ext cx="831698" cy="1654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5" name="Rectangle 4"/>
          <p:cNvSpPr/>
          <p:nvPr/>
        </p:nvSpPr>
        <p:spPr>
          <a:xfrm>
            <a:off x="343959" y="4234944"/>
            <a:ext cx="1863664" cy="2046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6" name="Rectangle 5"/>
          <p:cNvSpPr/>
          <p:nvPr/>
        </p:nvSpPr>
        <p:spPr>
          <a:xfrm>
            <a:off x="343959" y="3555667"/>
            <a:ext cx="1928978" cy="2046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7" name="Rectangle 6"/>
          <p:cNvSpPr/>
          <p:nvPr/>
        </p:nvSpPr>
        <p:spPr>
          <a:xfrm>
            <a:off x="339603" y="4439595"/>
            <a:ext cx="1863664" cy="2089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8" name="Parallelogram 7"/>
          <p:cNvSpPr/>
          <p:nvPr/>
        </p:nvSpPr>
        <p:spPr>
          <a:xfrm>
            <a:off x="287381" y="2480135"/>
            <a:ext cx="1567543" cy="182880"/>
          </a:xfrm>
          <a:prstGeom prst="parallelogra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Parallelogram 8"/>
          <p:cNvSpPr/>
          <p:nvPr/>
        </p:nvSpPr>
        <p:spPr>
          <a:xfrm>
            <a:off x="283025" y="4800993"/>
            <a:ext cx="1567543" cy="182880"/>
          </a:xfrm>
          <a:prstGeom prst="parallelogra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0" name="Parallelogram 9"/>
          <p:cNvSpPr/>
          <p:nvPr/>
        </p:nvSpPr>
        <p:spPr>
          <a:xfrm>
            <a:off x="252543" y="5057897"/>
            <a:ext cx="1567543" cy="182880"/>
          </a:xfrm>
          <a:prstGeom prst="parallelogra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1" name="Slide Number Placeholder 10"/>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29</a:t>
            </a:fld>
            <a:endParaRPr lang="en-US">
              <a:solidFill>
                <a:srgbClr val="000000"/>
              </a:solidFill>
            </a:endParaRPr>
          </a:p>
        </p:txBody>
      </p:sp>
      <p:sp>
        <p:nvSpPr>
          <p:cNvPr id="12" name="Text Box 6"/>
          <p:cNvSpPr txBox="1">
            <a:spLocks noChangeArrowheads="1"/>
          </p:cNvSpPr>
          <p:nvPr/>
        </p:nvSpPr>
        <p:spPr bwMode="auto">
          <a:xfrm>
            <a:off x="2203267" y="6183868"/>
            <a:ext cx="4730933"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Fig.19: The left atrium and ventricle of the heart.</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68CBFF68-945B-45F3-BAE7-8C8DE7F9D573}" type="slidenum">
              <a:rPr kumimoji="0" lang="ar-SA" sz="1000" b="0" i="0" u="none" strike="noStrike" kern="1200" cap="none" spc="0" normalizeH="0" baseline="0" noProof="0" smtClean="0">
                <a:ln>
                  <a:noFill/>
                </a:ln>
                <a:solidFill>
                  <a:srgbClr val="E3DED1">
                    <a:shade val="50000"/>
                  </a:srgbClr>
                </a:solidFill>
                <a:effectLst/>
                <a:uLnTx/>
                <a:uFillTx/>
                <a:latin typeface="Times New Roman" pitchFamily="18" charset="0"/>
                <a:ea typeface="+mn-ea"/>
                <a:cs typeface="Times New Roman" pitchFamily="18" charset="0"/>
              </a:rPr>
              <a:pPr marL="0" marR="0" lvl="0" indent="0" algn="r" defTabSz="914400" rtl="1" eaLnBrk="1" fontAlgn="base" latinLnBrk="0" hangingPunct="1">
                <a:lnSpc>
                  <a:spcPct val="100000"/>
                </a:lnSpc>
                <a:spcBef>
                  <a:spcPct val="0"/>
                </a:spcBef>
                <a:spcAft>
                  <a:spcPct val="0"/>
                </a:spcAft>
                <a:buClrTx/>
                <a:buSzTx/>
                <a:buFontTx/>
                <a:buNone/>
                <a:tabLst/>
                <a:defRPr/>
              </a:pPr>
              <a:t>3</a:t>
            </a:fld>
            <a:endParaRPr kumimoji="0" lang="en-US" sz="1000" b="0" i="0" u="none" strike="noStrike" kern="1200" cap="none" spc="0" normalizeH="0" baseline="0" noProof="0">
              <a:ln>
                <a:noFill/>
              </a:ln>
              <a:solidFill>
                <a:srgbClr val="E3DED1">
                  <a:shade val="50000"/>
                </a:srgbClr>
              </a:solidFill>
              <a:effectLst/>
              <a:uLnTx/>
              <a:uFillTx/>
              <a:latin typeface="Times New Roman" pitchFamily="18" charset="0"/>
              <a:ea typeface="+mn-ea"/>
              <a:cs typeface="Times New Roman" pitchFamily="18" charset="0"/>
            </a:endParaRPr>
          </a:p>
        </p:txBody>
      </p:sp>
      <p:sp>
        <p:nvSpPr>
          <p:cNvPr id="3" name="Line 5"/>
          <p:cNvSpPr>
            <a:spLocks noChangeShapeType="1"/>
          </p:cNvSpPr>
          <p:nvPr/>
        </p:nvSpPr>
        <p:spPr bwMode="auto">
          <a:xfrm>
            <a:off x="762000" y="914400"/>
            <a:ext cx="7543800" cy="0"/>
          </a:xfrm>
          <a:prstGeom prst="line">
            <a:avLst/>
          </a:prstGeom>
          <a:noFill/>
          <a:ln w="9525">
            <a:solidFill>
              <a:schemeClr val="tx1"/>
            </a:solidFill>
            <a:round/>
            <a:headEnd/>
            <a:tailEnd/>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5" name="Rectangle 2"/>
          <p:cNvSpPr txBox="1">
            <a:spLocks noChangeArrowheads="1"/>
          </p:cNvSpPr>
          <p:nvPr/>
        </p:nvSpPr>
        <p:spPr bwMode="auto">
          <a:xfrm>
            <a:off x="457200" y="277814"/>
            <a:ext cx="8229600" cy="7410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sng" strike="noStrike" kern="0" cap="none" spc="0" normalizeH="0" baseline="0" noProof="0" smtClean="0">
                <a:ln>
                  <a:noFill/>
                </a:ln>
                <a:solidFill>
                  <a:srgbClr val="CC0000"/>
                </a:solidFill>
                <a:effectLst/>
                <a:uLnTx/>
                <a:uFillTx/>
                <a:latin typeface="Times New Roman"/>
                <a:ea typeface="+mn-ea"/>
                <a:cs typeface="Times New Roman" pitchFamily="18" charset="0"/>
              </a:rPr>
              <a:t>Components of Blood</a:t>
            </a:r>
            <a:endParaRPr kumimoji="0" lang="en-US" sz="3600" b="0" i="0" u="sng" strike="noStrike" kern="0" cap="none" spc="0" normalizeH="0" baseline="0" noProof="0" dirty="0" smtClean="0">
              <a:ln>
                <a:noFill/>
              </a:ln>
              <a:solidFill>
                <a:srgbClr val="CC0000"/>
              </a:solidFill>
              <a:effectLst/>
              <a:uLnTx/>
              <a:uFillTx/>
              <a:latin typeface="Times New Roman"/>
              <a:ea typeface="+mn-ea"/>
              <a:cs typeface="Times New Roman" pitchFamily="18" charset="0"/>
            </a:endParaRPr>
          </a:p>
        </p:txBody>
      </p:sp>
      <p:graphicFrame>
        <p:nvGraphicFramePr>
          <p:cNvPr id="6" name="Diagram 5"/>
          <p:cNvGraphicFramePr/>
          <p:nvPr/>
        </p:nvGraphicFramePr>
        <p:xfrm>
          <a:off x="152400" y="609600"/>
          <a:ext cx="88392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3"/>
          <p:cNvPicPr>
            <a:picLocks noChangeAspect="1" noChangeArrowheads="1"/>
          </p:cNvPicPr>
          <p:nvPr/>
        </p:nvPicPr>
        <p:blipFill>
          <a:blip r:embed="rId7"/>
          <a:srcRect l="2527"/>
          <a:stretch>
            <a:fillRect/>
          </a:stretch>
        </p:blipFill>
        <p:spPr bwMode="auto">
          <a:xfrm>
            <a:off x="1066800" y="5400675"/>
            <a:ext cx="2112179" cy="1152525"/>
          </a:xfrm>
          <a:prstGeom prst="rect">
            <a:avLst/>
          </a:prstGeom>
          <a:noFill/>
          <a:ln w="9525">
            <a:solidFill>
              <a:schemeClr val="tx1"/>
            </a:solidFill>
            <a:miter lim="800000"/>
            <a:headEnd/>
            <a:tailEnd/>
          </a:ln>
          <a:effectLst/>
        </p:spPr>
      </p:pic>
      <p:pic>
        <p:nvPicPr>
          <p:cNvPr id="8" name="Picture 2"/>
          <p:cNvPicPr>
            <a:picLocks noChangeAspect="1" noChangeArrowheads="1"/>
          </p:cNvPicPr>
          <p:nvPr/>
        </p:nvPicPr>
        <p:blipFill>
          <a:blip r:embed="rId8"/>
          <a:srcRect l="36073" t="10276" r="29412" b="51647"/>
          <a:stretch>
            <a:fillRect/>
          </a:stretch>
        </p:blipFill>
        <p:spPr bwMode="auto">
          <a:xfrm>
            <a:off x="4998679" y="4267200"/>
            <a:ext cx="3840521" cy="2115170"/>
          </a:xfrm>
          <a:prstGeom prst="rect">
            <a:avLst/>
          </a:prstGeom>
          <a:noFill/>
          <a:ln w="9525">
            <a:noFill/>
            <a:miter lim="800000"/>
            <a:headEnd/>
            <a:tailEnd/>
          </a:ln>
          <a:effectLst/>
        </p:spPr>
      </p:pic>
    </p:spTree>
    <p:extLst>
      <p:ext uri="{BB962C8B-B14F-4D97-AF65-F5344CB8AC3E}">
        <p14:creationId xmlns:p14="http://schemas.microsoft.com/office/powerpoint/2010/main" val="632100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457200" y="1600200"/>
            <a:ext cx="8229600" cy="2828109"/>
          </a:xfrm>
        </p:spPr>
        <p:txBody>
          <a:bodyPr/>
          <a:lstStyle/>
          <a:p>
            <a:pPr lvl="1" algn="just" eaLnBrk="1" hangingPunct="1"/>
            <a:r>
              <a:rPr lang="en-US" dirty="0" smtClean="0"/>
              <a:t>About the same thickness as right atrium.</a:t>
            </a:r>
          </a:p>
          <a:p>
            <a:pPr lvl="1" algn="just" eaLnBrk="1" hangingPunct="1"/>
            <a:r>
              <a:rPr lang="en-US" dirty="0" smtClean="0"/>
              <a:t>Receives blood from the lungs through pulmonary veins.</a:t>
            </a:r>
          </a:p>
          <a:p>
            <a:pPr lvl="1" algn="just" eaLnBrk="1" hangingPunct="1"/>
            <a:r>
              <a:rPr lang="en-US" dirty="0" smtClean="0"/>
              <a:t>Blood Passes through the left </a:t>
            </a:r>
            <a:r>
              <a:rPr lang="en-US" dirty="0" err="1" smtClean="0"/>
              <a:t>atrioventricular</a:t>
            </a:r>
            <a:r>
              <a:rPr lang="en-US" dirty="0" smtClean="0"/>
              <a:t> orifice into the left ventricle. This orifice is guarded by the bicuspid/ mitral valve.</a:t>
            </a:r>
          </a:p>
        </p:txBody>
      </p:sp>
      <p:sp>
        <p:nvSpPr>
          <p:cNvPr id="5" name="TextBox 4"/>
          <p:cNvSpPr txBox="1"/>
          <p:nvPr/>
        </p:nvSpPr>
        <p:spPr>
          <a:xfrm>
            <a:off x="483325" y="313507"/>
            <a:ext cx="7328263" cy="523220"/>
          </a:xfrm>
          <a:prstGeom prst="rect">
            <a:avLst/>
          </a:prstGeom>
          <a:noFill/>
        </p:spPr>
        <p:txBody>
          <a:bodyPr wrap="square" rtlCol="0">
            <a:spAutoFit/>
          </a:bodyPr>
          <a:lstStyle/>
          <a:p>
            <a:pPr fontAlgn="base">
              <a:spcBef>
                <a:spcPct val="0"/>
              </a:spcBef>
              <a:spcAft>
                <a:spcPct val="0"/>
              </a:spcAft>
            </a:pPr>
            <a:r>
              <a:rPr lang="en-US" sz="2800" b="1" u="sng" dirty="0" smtClean="0">
                <a:solidFill>
                  <a:srgbClr val="FF0000"/>
                </a:solidFill>
                <a:latin typeface="Arial" charset="0"/>
              </a:rPr>
              <a:t>The Left Atrium (LA)</a:t>
            </a:r>
            <a:endParaRPr lang="en-US" sz="2800" b="1" u="sng" dirty="0">
              <a:solidFill>
                <a:srgbClr val="FF0000"/>
              </a:solidFill>
              <a:latin typeface="Arial" charset="0"/>
            </a:endParaRPr>
          </a:p>
        </p:txBody>
      </p:sp>
      <p:sp>
        <p:nvSpPr>
          <p:cNvPr id="4" name="Slide Number Placeholder 3"/>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30</a:t>
            </a:fld>
            <a:endParaRPr lang="en-US">
              <a:solidFill>
                <a:srgbClr val="00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57200" y="914400"/>
            <a:ext cx="8425545" cy="3198228"/>
          </a:xfrm>
        </p:spPr>
        <p:txBody>
          <a:bodyPr/>
          <a:lstStyle/>
          <a:p>
            <a:pPr algn="just" eaLnBrk="1" hangingPunct="1">
              <a:lnSpc>
                <a:spcPct val="90000"/>
              </a:lnSpc>
            </a:pPr>
            <a:r>
              <a:rPr lang="en-US" sz="2400" dirty="0" smtClean="0"/>
              <a:t>Thickest chamber of the heart.</a:t>
            </a:r>
          </a:p>
          <a:p>
            <a:pPr algn="just" eaLnBrk="1" hangingPunct="1">
              <a:lnSpc>
                <a:spcPct val="90000"/>
              </a:lnSpc>
            </a:pPr>
            <a:r>
              <a:rPr lang="en-US" sz="2400" dirty="0" smtClean="0"/>
              <a:t>Forms apex.</a:t>
            </a:r>
          </a:p>
          <a:p>
            <a:pPr algn="just" eaLnBrk="1" hangingPunct="1">
              <a:lnSpc>
                <a:spcPct val="90000"/>
              </a:lnSpc>
            </a:pPr>
            <a:r>
              <a:rPr lang="en-US" sz="2400" dirty="0" smtClean="0"/>
              <a:t>The cusps of the mitral valve are attached to chordae </a:t>
            </a:r>
            <a:r>
              <a:rPr lang="en-US" sz="2400" dirty="0" err="1" smtClean="0"/>
              <a:t>tendinae</a:t>
            </a:r>
            <a:r>
              <a:rPr lang="en-US" sz="2400" dirty="0" smtClean="0"/>
              <a:t> which are attached to papillary muscles (2 in number).</a:t>
            </a:r>
          </a:p>
          <a:p>
            <a:pPr algn="just" eaLnBrk="1" hangingPunct="1">
              <a:lnSpc>
                <a:spcPct val="90000"/>
              </a:lnSpc>
            </a:pPr>
            <a:r>
              <a:rPr lang="en-US" sz="2400" dirty="0" smtClean="0"/>
              <a:t>Blood passes through aortic orifice into the aorta. This orifice is guarded by the aortic semilunar valve.</a:t>
            </a:r>
          </a:p>
          <a:p>
            <a:pPr algn="just" eaLnBrk="1" hangingPunct="1">
              <a:lnSpc>
                <a:spcPct val="90000"/>
              </a:lnSpc>
            </a:pPr>
            <a:r>
              <a:rPr lang="en-US" sz="2400" dirty="0" smtClean="0"/>
              <a:t>The interventricular septum is convex on the side of the RV making the cavity of the LV larger.</a:t>
            </a:r>
          </a:p>
        </p:txBody>
      </p:sp>
      <p:sp>
        <p:nvSpPr>
          <p:cNvPr id="6" name="TextBox 5"/>
          <p:cNvSpPr txBox="1"/>
          <p:nvPr/>
        </p:nvSpPr>
        <p:spPr>
          <a:xfrm>
            <a:off x="483325" y="313507"/>
            <a:ext cx="7328263" cy="523220"/>
          </a:xfrm>
          <a:prstGeom prst="rect">
            <a:avLst/>
          </a:prstGeom>
          <a:noFill/>
        </p:spPr>
        <p:txBody>
          <a:bodyPr wrap="square" rtlCol="0">
            <a:spAutoFit/>
          </a:bodyPr>
          <a:lstStyle/>
          <a:p>
            <a:pPr fontAlgn="base">
              <a:spcBef>
                <a:spcPct val="0"/>
              </a:spcBef>
              <a:spcAft>
                <a:spcPct val="0"/>
              </a:spcAft>
            </a:pPr>
            <a:r>
              <a:rPr lang="en-US" sz="2800" b="1" u="sng" dirty="0" smtClean="0">
                <a:solidFill>
                  <a:srgbClr val="FF0000"/>
                </a:solidFill>
                <a:latin typeface="Arial" charset="0"/>
              </a:rPr>
              <a:t>The Left Ventricle (LV)</a:t>
            </a:r>
            <a:endParaRPr lang="en-US" sz="2800" b="1" u="sng" dirty="0">
              <a:solidFill>
                <a:srgbClr val="FF0000"/>
              </a:solidFill>
              <a:latin typeface="Arial" charset="0"/>
            </a:endParaRPr>
          </a:p>
        </p:txBody>
      </p:sp>
      <p:sp>
        <p:nvSpPr>
          <p:cNvPr id="4" name="Slide Number Placeholder 3"/>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31</a:t>
            </a:fld>
            <a:endParaRPr lang="en-US">
              <a:solidFill>
                <a:srgbClr val="000000"/>
              </a:solidFill>
            </a:endParaRPr>
          </a:p>
        </p:txBody>
      </p:sp>
      <p:pic>
        <p:nvPicPr>
          <p:cNvPr id="5" name="Picture 2"/>
          <p:cNvPicPr>
            <a:picLocks noChangeAspect="1" noChangeArrowheads="1"/>
          </p:cNvPicPr>
          <p:nvPr/>
        </p:nvPicPr>
        <p:blipFill>
          <a:blip r:embed="rId2" cstate="print"/>
          <a:srcRect/>
          <a:stretch>
            <a:fillRect/>
          </a:stretch>
        </p:blipFill>
        <p:spPr bwMode="auto">
          <a:xfrm>
            <a:off x="1600200" y="4030980"/>
            <a:ext cx="5989320" cy="2827020"/>
          </a:xfrm>
          <a:prstGeom prst="rect">
            <a:avLst/>
          </a:prstGeom>
          <a:noFill/>
          <a:ln w="9525">
            <a:noFill/>
            <a:miter lim="800000"/>
            <a:headEnd/>
            <a:tailEnd/>
          </a:ln>
          <a:effectLst/>
        </p:spPr>
      </p:pic>
      <p:sp>
        <p:nvSpPr>
          <p:cNvPr id="7" name="Text Box 6"/>
          <p:cNvSpPr txBox="1">
            <a:spLocks noChangeArrowheads="1"/>
          </p:cNvSpPr>
          <p:nvPr/>
        </p:nvSpPr>
        <p:spPr bwMode="auto">
          <a:xfrm>
            <a:off x="502920" y="5920472"/>
            <a:ext cx="2849880" cy="646331"/>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Fig.20: The interventricular septum.</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0_04a"/>
          <p:cNvPicPr>
            <a:picLocks noChangeAspect="1" noChangeArrowheads="1"/>
          </p:cNvPicPr>
          <p:nvPr/>
        </p:nvPicPr>
        <p:blipFill>
          <a:blip r:embed="rId2" cstate="print"/>
          <a:srcRect b="5427"/>
          <a:stretch>
            <a:fillRect/>
          </a:stretch>
        </p:blipFill>
        <p:spPr bwMode="auto">
          <a:xfrm>
            <a:off x="368754" y="152400"/>
            <a:ext cx="8534400" cy="5845882"/>
          </a:xfrm>
          <a:prstGeom prst="rect">
            <a:avLst/>
          </a:prstGeom>
          <a:noFill/>
          <a:ln w="9525">
            <a:noFill/>
            <a:miter lim="800000"/>
            <a:headEnd/>
            <a:tailEnd/>
          </a:ln>
        </p:spPr>
      </p:pic>
      <p:sp>
        <p:nvSpPr>
          <p:cNvPr id="5" name="Rectangle 4"/>
          <p:cNvSpPr/>
          <p:nvPr/>
        </p:nvSpPr>
        <p:spPr>
          <a:xfrm>
            <a:off x="6810144" y="3048387"/>
            <a:ext cx="1171262" cy="2046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6" name="Rectangle 5"/>
          <p:cNvSpPr/>
          <p:nvPr/>
        </p:nvSpPr>
        <p:spPr>
          <a:xfrm>
            <a:off x="6805788" y="3253039"/>
            <a:ext cx="1946326" cy="2351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7" name="Rectangle 6"/>
          <p:cNvSpPr/>
          <p:nvPr/>
        </p:nvSpPr>
        <p:spPr>
          <a:xfrm>
            <a:off x="6801432" y="3483817"/>
            <a:ext cx="1946326" cy="2351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8" name="Rectangle 7"/>
          <p:cNvSpPr/>
          <p:nvPr/>
        </p:nvSpPr>
        <p:spPr>
          <a:xfrm>
            <a:off x="6810139" y="3779910"/>
            <a:ext cx="1946326" cy="1785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Rectangle 8"/>
          <p:cNvSpPr/>
          <p:nvPr/>
        </p:nvSpPr>
        <p:spPr>
          <a:xfrm>
            <a:off x="6792720" y="4010666"/>
            <a:ext cx="2142274" cy="1828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1" name="Rectangle 10"/>
          <p:cNvSpPr/>
          <p:nvPr/>
        </p:nvSpPr>
        <p:spPr>
          <a:xfrm>
            <a:off x="6788364" y="4293696"/>
            <a:ext cx="1558802" cy="1872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2" name="Rectangle 11"/>
          <p:cNvSpPr/>
          <p:nvPr/>
        </p:nvSpPr>
        <p:spPr>
          <a:xfrm>
            <a:off x="6797070" y="4524474"/>
            <a:ext cx="1798289" cy="2046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cxnSp>
        <p:nvCxnSpPr>
          <p:cNvPr id="14" name="Straight Connector 13"/>
          <p:cNvCxnSpPr/>
          <p:nvPr/>
        </p:nvCxnSpPr>
        <p:spPr>
          <a:xfrm>
            <a:off x="6831874" y="2991764"/>
            <a:ext cx="10842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762203" y="1907547"/>
            <a:ext cx="1728654" cy="86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32</a:t>
            </a:fld>
            <a:endParaRPr lang="en-US">
              <a:solidFill>
                <a:srgbClr val="000000"/>
              </a:solidFill>
            </a:endParaRPr>
          </a:p>
        </p:txBody>
      </p:sp>
      <p:sp>
        <p:nvSpPr>
          <p:cNvPr id="15" name="Text Box 6"/>
          <p:cNvSpPr txBox="1">
            <a:spLocks noChangeArrowheads="1"/>
          </p:cNvSpPr>
          <p:nvPr/>
        </p:nvSpPr>
        <p:spPr bwMode="auto">
          <a:xfrm>
            <a:off x="2203267" y="6096000"/>
            <a:ext cx="4883333"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Fig.21: The right atrium and ventricle of the heart.</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sz="half" idx="1"/>
          </p:nvPr>
        </p:nvSpPr>
        <p:spPr>
          <a:xfrm>
            <a:off x="313507" y="1260562"/>
            <a:ext cx="5760720" cy="1939838"/>
          </a:xfrm>
        </p:spPr>
        <p:txBody>
          <a:bodyPr/>
          <a:lstStyle/>
          <a:p>
            <a:pPr lvl="1" algn="just" eaLnBrk="1" hangingPunct="1"/>
            <a:r>
              <a:rPr lang="en-US" sz="2400" dirty="0" smtClean="0"/>
              <a:t>Dense collagenous connective tissue that forms </a:t>
            </a:r>
            <a:r>
              <a:rPr lang="en-US" sz="2400" baseline="30000" dirty="0" smtClean="0"/>
              <a:t>(1)</a:t>
            </a:r>
            <a:r>
              <a:rPr lang="en-US" sz="2400" dirty="0" smtClean="0"/>
              <a:t>base for the valves, </a:t>
            </a:r>
            <a:r>
              <a:rPr lang="en-US" sz="2400" baseline="30000" dirty="0" smtClean="0"/>
              <a:t>(2)</a:t>
            </a:r>
            <a:r>
              <a:rPr lang="en-US" sz="2400" dirty="0" smtClean="0"/>
              <a:t>point of insertion for cardiac muscles and </a:t>
            </a:r>
            <a:r>
              <a:rPr lang="en-US" sz="2400" baseline="30000" dirty="0" smtClean="0"/>
              <a:t>(3)</a:t>
            </a:r>
            <a:r>
              <a:rPr lang="en-US" sz="2400" dirty="0" smtClean="0"/>
              <a:t>electrical insulator between atria and ventricles.</a:t>
            </a:r>
          </a:p>
        </p:txBody>
      </p:sp>
      <p:pic>
        <p:nvPicPr>
          <p:cNvPr id="18436" name="Picture 6" descr="20_05"/>
          <p:cNvPicPr>
            <a:picLocks noChangeAspect="1" noChangeArrowheads="1"/>
          </p:cNvPicPr>
          <p:nvPr/>
        </p:nvPicPr>
        <p:blipFill>
          <a:blip r:embed="rId2" cstate="print"/>
          <a:srcRect b="12184"/>
          <a:stretch>
            <a:fillRect/>
          </a:stretch>
        </p:blipFill>
        <p:spPr bwMode="auto">
          <a:xfrm>
            <a:off x="88397" y="3434661"/>
            <a:ext cx="8961120" cy="2624973"/>
          </a:xfrm>
          <a:prstGeom prst="rect">
            <a:avLst/>
          </a:prstGeom>
          <a:noFill/>
          <a:ln w="9525">
            <a:noFill/>
            <a:miter lim="800000"/>
            <a:headEnd/>
            <a:tailEnd/>
          </a:ln>
        </p:spPr>
      </p:pic>
      <p:sp>
        <p:nvSpPr>
          <p:cNvPr id="6" name="TextBox 5"/>
          <p:cNvSpPr txBox="1"/>
          <p:nvPr/>
        </p:nvSpPr>
        <p:spPr>
          <a:xfrm>
            <a:off x="483325" y="313507"/>
            <a:ext cx="8294915" cy="646331"/>
          </a:xfrm>
          <a:prstGeom prst="rect">
            <a:avLst/>
          </a:prstGeom>
          <a:noFill/>
        </p:spPr>
        <p:txBody>
          <a:bodyPr wrap="square" rtlCol="0">
            <a:spAutoFit/>
          </a:bodyPr>
          <a:lstStyle/>
          <a:p>
            <a:pPr fontAlgn="base">
              <a:spcBef>
                <a:spcPct val="0"/>
              </a:spcBef>
              <a:spcAft>
                <a:spcPct val="0"/>
              </a:spcAft>
            </a:pPr>
            <a:r>
              <a:rPr lang="en-US" sz="3600" b="1" u="sng" dirty="0" smtClean="0">
                <a:solidFill>
                  <a:srgbClr val="FF0000"/>
                </a:solidFill>
                <a:latin typeface="Arial" charset="0"/>
              </a:rPr>
              <a:t>The Fibrous Skeleton of the heart</a:t>
            </a:r>
            <a:endParaRPr lang="en-US" sz="3600" b="1" u="sng" dirty="0">
              <a:solidFill>
                <a:srgbClr val="FF0000"/>
              </a:solidFill>
              <a:latin typeface="Arial" charset="0"/>
            </a:endParaRPr>
          </a:p>
        </p:txBody>
      </p:sp>
      <p:pic>
        <p:nvPicPr>
          <p:cNvPr id="8" name="Picture 2"/>
          <p:cNvPicPr>
            <a:picLocks noChangeAspect="1" noChangeArrowheads="1"/>
          </p:cNvPicPr>
          <p:nvPr/>
        </p:nvPicPr>
        <p:blipFill>
          <a:blip r:embed="rId3" cstate="print"/>
          <a:srcRect l="73619" t="38114"/>
          <a:stretch>
            <a:fillRect/>
          </a:stretch>
        </p:blipFill>
        <p:spPr bwMode="auto">
          <a:xfrm>
            <a:off x="6439964" y="1175634"/>
            <a:ext cx="2035361" cy="1989441"/>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pPr>
              <a:defRPr/>
            </a:pPr>
            <a:fld id="{96FBBA61-0CD2-478D-B734-B183A4C6E050}" type="slidenum">
              <a:rPr lang="en-US" smtClean="0">
                <a:solidFill>
                  <a:srgbClr val="000000"/>
                </a:solidFill>
              </a:rPr>
              <a:pPr>
                <a:defRPr/>
              </a:pPr>
              <a:t>33</a:t>
            </a:fld>
            <a:endParaRPr lang="en-US">
              <a:solidFill>
                <a:srgbClr val="000000"/>
              </a:solidFill>
            </a:endParaRPr>
          </a:p>
        </p:txBody>
      </p:sp>
      <p:sp>
        <p:nvSpPr>
          <p:cNvPr id="9" name="Text Box 6"/>
          <p:cNvSpPr txBox="1">
            <a:spLocks noChangeArrowheads="1"/>
          </p:cNvSpPr>
          <p:nvPr/>
        </p:nvSpPr>
        <p:spPr bwMode="auto">
          <a:xfrm>
            <a:off x="1261381" y="6144554"/>
            <a:ext cx="6330910"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Fig.22: The shape and position of the fibrous skeleton of the heart.</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381000" y="1143000"/>
            <a:ext cx="8458200" cy="5257800"/>
          </a:xfrm>
          <a:solidFill>
            <a:schemeClr val="bg1"/>
          </a:solidFill>
        </p:spPr>
        <p:txBody>
          <a:bodyPr/>
          <a:lstStyle/>
          <a:p>
            <a:pPr lvl="1" algn="just" eaLnBrk="1" hangingPunct="1">
              <a:lnSpc>
                <a:spcPct val="90000"/>
              </a:lnSpc>
            </a:pPr>
            <a:r>
              <a:rPr lang="en-US" sz="2400" dirty="0" smtClean="0"/>
              <a:t>Tricuspid (3 cusps) and bicuspid (2 cusps)</a:t>
            </a:r>
          </a:p>
          <a:p>
            <a:pPr lvl="1" algn="just" eaLnBrk="1" hangingPunct="1">
              <a:lnSpc>
                <a:spcPct val="90000"/>
              </a:lnSpc>
            </a:pPr>
            <a:endParaRPr lang="en-US" sz="2400" dirty="0" smtClean="0"/>
          </a:p>
          <a:p>
            <a:pPr marL="801687" lvl="1" indent="-457200" algn="just" eaLnBrk="1" hangingPunct="1">
              <a:lnSpc>
                <a:spcPct val="90000"/>
              </a:lnSpc>
              <a:buSzPct val="100000"/>
              <a:buFont typeface="+mj-lt"/>
              <a:buAutoNum type="arabicPeriod"/>
            </a:pPr>
            <a:r>
              <a:rPr lang="en-US" sz="2400" dirty="0" smtClean="0"/>
              <a:t>Atria contract/ ventricles relaxed</a:t>
            </a:r>
          </a:p>
          <a:p>
            <a:pPr lvl="3" algn="just" eaLnBrk="1" hangingPunct="1">
              <a:lnSpc>
                <a:spcPct val="90000"/>
              </a:lnSpc>
            </a:pPr>
            <a:r>
              <a:rPr lang="en-US" sz="2400" dirty="0" smtClean="0"/>
              <a:t>The higher pressure inside the atria pushes the cusps aside opening the valves and the cusps project into the ventricles</a:t>
            </a:r>
          </a:p>
          <a:p>
            <a:pPr lvl="3" algn="just" eaLnBrk="1" hangingPunct="1">
              <a:lnSpc>
                <a:spcPct val="90000"/>
              </a:lnSpc>
            </a:pPr>
            <a:r>
              <a:rPr lang="en-US" sz="2400" dirty="0" smtClean="0"/>
              <a:t>In the ventricles, papillary muscles are relaxed and </a:t>
            </a:r>
            <a:r>
              <a:rPr lang="en-US" sz="2400" dirty="0" err="1" smtClean="0"/>
              <a:t>chordae</a:t>
            </a:r>
            <a:r>
              <a:rPr lang="en-US" sz="2400" dirty="0" smtClean="0"/>
              <a:t> </a:t>
            </a:r>
            <a:r>
              <a:rPr lang="en-US" sz="2400" dirty="0" err="1" smtClean="0"/>
              <a:t>tendinae</a:t>
            </a:r>
            <a:r>
              <a:rPr lang="en-US" sz="2400" dirty="0" smtClean="0"/>
              <a:t> slack</a:t>
            </a:r>
          </a:p>
          <a:p>
            <a:pPr marL="801687" lvl="1" indent="-457200" algn="just" eaLnBrk="1" hangingPunct="1">
              <a:lnSpc>
                <a:spcPct val="90000"/>
              </a:lnSpc>
              <a:buSzPct val="100000"/>
              <a:buFont typeface="+mj-lt"/>
              <a:buAutoNum type="arabicPeriod"/>
            </a:pPr>
            <a:r>
              <a:rPr lang="en-US" sz="2400" dirty="0" smtClean="0"/>
              <a:t>Atria relax/ ventricles contract</a:t>
            </a:r>
          </a:p>
          <a:p>
            <a:pPr lvl="3" algn="just" eaLnBrk="1" hangingPunct="1">
              <a:lnSpc>
                <a:spcPct val="90000"/>
              </a:lnSpc>
            </a:pPr>
            <a:r>
              <a:rPr lang="en-US" sz="2400" dirty="0" smtClean="0"/>
              <a:t>Higher pressure in the ventricles drives the cusps towards the atria until edges of the cusps meet and close the valve</a:t>
            </a:r>
          </a:p>
          <a:p>
            <a:pPr lvl="3" algn="just" eaLnBrk="1" hangingPunct="1">
              <a:lnSpc>
                <a:spcPct val="90000"/>
              </a:lnSpc>
            </a:pPr>
            <a:r>
              <a:rPr lang="en-US" sz="2400" dirty="0" smtClean="0"/>
              <a:t>Papillary muscles contract tightening the </a:t>
            </a:r>
            <a:r>
              <a:rPr lang="en-US" sz="2400" dirty="0" err="1" smtClean="0"/>
              <a:t>chordae</a:t>
            </a:r>
            <a:r>
              <a:rPr lang="en-US" sz="2400" dirty="0" smtClean="0"/>
              <a:t> </a:t>
            </a:r>
            <a:r>
              <a:rPr lang="en-US" sz="2400" dirty="0" err="1" smtClean="0"/>
              <a:t>tendinae</a:t>
            </a:r>
            <a:r>
              <a:rPr lang="en-US" sz="2400" dirty="0" smtClean="0"/>
              <a:t> and preventing regurgitation</a:t>
            </a:r>
          </a:p>
        </p:txBody>
      </p:sp>
      <p:sp>
        <p:nvSpPr>
          <p:cNvPr id="5" name="TextBox 4"/>
          <p:cNvSpPr txBox="1"/>
          <p:nvPr/>
        </p:nvSpPr>
        <p:spPr>
          <a:xfrm>
            <a:off x="483325" y="313507"/>
            <a:ext cx="8294915" cy="646331"/>
          </a:xfrm>
          <a:prstGeom prst="rect">
            <a:avLst/>
          </a:prstGeom>
          <a:noFill/>
        </p:spPr>
        <p:txBody>
          <a:bodyPr wrap="square" rtlCol="0">
            <a:spAutoFit/>
          </a:bodyPr>
          <a:lstStyle/>
          <a:p>
            <a:pPr fontAlgn="base">
              <a:spcBef>
                <a:spcPct val="0"/>
              </a:spcBef>
              <a:spcAft>
                <a:spcPct val="0"/>
              </a:spcAft>
            </a:pPr>
            <a:r>
              <a:rPr lang="en-US" sz="3600" b="1" u="sng" dirty="0" smtClean="0">
                <a:solidFill>
                  <a:srgbClr val="FF0000"/>
                </a:solidFill>
                <a:latin typeface="Arial" charset="0"/>
              </a:rPr>
              <a:t>Valves: </a:t>
            </a:r>
            <a:r>
              <a:rPr lang="en-US" sz="3200" b="1" u="sng" dirty="0" err="1" smtClean="0">
                <a:solidFill>
                  <a:srgbClr val="FF0000"/>
                </a:solidFill>
                <a:latin typeface="Arial" charset="0"/>
              </a:rPr>
              <a:t>Atrioventricular</a:t>
            </a:r>
            <a:r>
              <a:rPr lang="en-US" sz="3200" b="1" u="sng" dirty="0" smtClean="0">
                <a:solidFill>
                  <a:srgbClr val="FF0000"/>
                </a:solidFill>
                <a:latin typeface="Arial" charset="0"/>
              </a:rPr>
              <a:t> Valves</a:t>
            </a:r>
            <a:endParaRPr lang="en-US" sz="3600" b="1" u="sng" dirty="0">
              <a:solidFill>
                <a:srgbClr val="FF0000"/>
              </a:solidFill>
              <a:latin typeface="Arial" charset="0"/>
            </a:endParaRPr>
          </a:p>
        </p:txBody>
      </p:sp>
      <p:sp>
        <p:nvSpPr>
          <p:cNvPr id="4" name="Slide Number Placeholder 3"/>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34</a:t>
            </a:fld>
            <a:endParaRPr lang="en-US">
              <a:solidFill>
                <a:srgbClr val="00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20_06ab"/>
          <p:cNvPicPr>
            <a:picLocks noGrp="1" noChangeAspect="1" noChangeArrowheads="1"/>
          </p:cNvPicPr>
          <p:nvPr>
            <p:ph idx="1"/>
          </p:nvPr>
        </p:nvPicPr>
        <p:blipFill>
          <a:blip r:embed="rId2" cstate="print"/>
          <a:srcRect b="8813"/>
          <a:stretch>
            <a:fillRect/>
          </a:stretch>
        </p:blipFill>
        <p:spPr>
          <a:xfrm>
            <a:off x="322214" y="1504404"/>
            <a:ext cx="8534400" cy="3585400"/>
          </a:xfrm>
        </p:spPr>
      </p:pic>
      <p:sp>
        <p:nvSpPr>
          <p:cNvPr id="3" name="Slide Number Placeholder 2"/>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35</a:t>
            </a:fld>
            <a:endParaRPr lang="en-US">
              <a:solidFill>
                <a:srgbClr val="000000"/>
              </a:solidFill>
            </a:endParaRPr>
          </a:p>
        </p:txBody>
      </p:sp>
      <p:sp>
        <p:nvSpPr>
          <p:cNvPr id="4" name="Text Box 6"/>
          <p:cNvSpPr txBox="1">
            <a:spLocks noChangeArrowheads="1"/>
          </p:cNvSpPr>
          <p:nvPr/>
        </p:nvSpPr>
        <p:spPr bwMode="auto">
          <a:xfrm>
            <a:off x="2223947" y="5482055"/>
            <a:ext cx="4730933"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Fig.23: How the atrioventricular valves function.</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150422" y="1142084"/>
            <a:ext cx="5636822" cy="2743200"/>
          </a:xfrm>
        </p:spPr>
        <p:txBody>
          <a:bodyPr/>
          <a:lstStyle/>
          <a:p>
            <a:pPr lvl="1" algn="just" eaLnBrk="1" hangingPunct="1"/>
            <a:r>
              <a:rPr lang="en-US" sz="2400" dirty="0" smtClean="0"/>
              <a:t>Aortic and pulmonary valves (each has 3 cusps).</a:t>
            </a:r>
          </a:p>
          <a:p>
            <a:pPr lvl="1" algn="just" eaLnBrk="1" hangingPunct="1"/>
            <a:r>
              <a:rPr lang="en-US" sz="2400" dirty="0" smtClean="0"/>
              <a:t>When ventricles contract the pressure in ventricles exceeds pressure in arteries pushing the cusps aside and opening the valve.</a:t>
            </a:r>
          </a:p>
        </p:txBody>
      </p:sp>
      <p:sp>
        <p:nvSpPr>
          <p:cNvPr id="5" name="TextBox 4"/>
          <p:cNvSpPr txBox="1"/>
          <p:nvPr/>
        </p:nvSpPr>
        <p:spPr>
          <a:xfrm>
            <a:off x="483325" y="313507"/>
            <a:ext cx="8294915" cy="646331"/>
          </a:xfrm>
          <a:prstGeom prst="rect">
            <a:avLst/>
          </a:prstGeom>
          <a:noFill/>
        </p:spPr>
        <p:txBody>
          <a:bodyPr wrap="square" rtlCol="0">
            <a:spAutoFit/>
          </a:bodyPr>
          <a:lstStyle/>
          <a:p>
            <a:pPr fontAlgn="base">
              <a:spcBef>
                <a:spcPct val="0"/>
              </a:spcBef>
              <a:spcAft>
                <a:spcPct val="0"/>
              </a:spcAft>
            </a:pPr>
            <a:r>
              <a:rPr lang="en-US" sz="3600" b="1" u="sng" dirty="0" smtClean="0">
                <a:solidFill>
                  <a:srgbClr val="FF0000"/>
                </a:solidFill>
                <a:latin typeface="Arial" charset="0"/>
              </a:rPr>
              <a:t>Valves: </a:t>
            </a:r>
            <a:r>
              <a:rPr lang="en-US" sz="3200" b="1" u="sng" dirty="0" err="1" smtClean="0">
                <a:solidFill>
                  <a:srgbClr val="FF0000"/>
                </a:solidFill>
                <a:latin typeface="Arial" charset="0"/>
              </a:rPr>
              <a:t>Semilunar</a:t>
            </a:r>
            <a:r>
              <a:rPr lang="en-US" sz="3200" b="1" u="sng" dirty="0" smtClean="0">
                <a:solidFill>
                  <a:srgbClr val="FF0000"/>
                </a:solidFill>
                <a:latin typeface="Arial" charset="0"/>
              </a:rPr>
              <a:t> Valves</a:t>
            </a:r>
            <a:endParaRPr lang="en-US" sz="3600" b="1" u="sng" dirty="0">
              <a:solidFill>
                <a:srgbClr val="FF0000"/>
              </a:solidFill>
              <a:latin typeface="Arial" charset="0"/>
            </a:endParaRPr>
          </a:p>
        </p:txBody>
      </p:sp>
      <p:pic>
        <p:nvPicPr>
          <p:cNvPr id="6" name="Picture 5" descr="img10.jpg"/>
          <p:cNvPicPr>
            <a:picLocks noChangeAspect="1"/>
          </p:cNvPicPr>
          <p:nvPr/>
        </p:nvPicPr>
        <p:blipFill>
          <a:blip r:embed="rId2" cstate="print"/>
          <a:stretch>
            <a:fillRect/>
          </a:stretch>
        </p:blipFill>
        <p:spPr>
          <a:xfrm>
            <a:off x="5626748" y="978989"/>
            <a:ext cx="3373755" cy="2409825"/>
          </a:xfrm>
          <a:prstGeom prst="rect">
            <a:avLst/>
          </a:prstGeom>
        </p:spPr>
      </p:pic>
      <p:sp>
        <p:nvSpPr>
          <p:cNvPr id="9" name="Rectangle 3"/>
          <p:cNvSpPr txBox="1">
            <a:spLocks noChangeArrowheads="1"/>
          </p:cNvSpPr>
          <p:nvPr/>
        </p:nvSpPr>
        <p:spPr bwMode="auto">
          <a:xfrm>
            <a:off x="-150422" y="3472737"/>
            <a:ext cx="6703622" cy="24144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69925" lvl="1" indent="-325438" algn="just" fontAlgn="base">
              <a:spcBef>
                <a:spcPct val="20000"/>
              </a:spcBef>
              <a:spcAft>
                <a:spcPct val="0"/>
              </a:spcAft>
              <a:buClr>
                <a:srgbClr val="999933"/>
              </a:buClr>
              <a:buSzPct val="60000"/>
              <a:buFont typeface="Wingdings" pitchFamily="2" charset="2"/>
              <a:buChar char="q"/>
            </a:pPr>
            <a:r>
              <a:rPr lang="en-US" sz="2400" kern="0" dirty="0" smtClean="0">
                <a:solidFill>
                  <a:srgbClr val="000000"/>
                </a:solidFill>
              </a:rPr>
              <a:t>As ventricles relax, some blood flows back towards the ventricles, but blood fills the valve cusps closing them tightly.</a:t>
            </a:r>
          </a:p>
          <a:p>
            <a:pPr marL="669925" lvl="1" indent="-325438" algn="just" fontAlgn="base">
              <a:spcBef>
                <a:spcPct val="20000"/>
              </a:spcBef>
              <a:spcAft>
                <a:spcPct val="0"/>
              </a:spcAft>
              <a:buClr>
                <a:srgbClr val="999933"/>
              </a:buClr>
              <a:buSzPct val="60000"/>
              <a:buFont typeface="Wingdings" pitchFamily="2" charset="2"/>
              <a:buChar char="q"/>
            </a:pPr>
            <a:r>
              <a:rPr lang="en-US" sz="2400" kern="0" dirty="0" smtClean="0">
                <a:solidFill>
                  <a:srgbClr val="000000"/>
                </a:solidFill>
              </a:rPr>
              <a:t>The aortic valve has openings for the coronary arteries into which blood flows when LV relaxes.</a:t>
            </a:r>
          </a:p>
        </p:txBody>
      </p:sp>
      <p:pic>
        <p:nvPicPr>
          <p:cNvPr id="10" name="Picture 2" descr="http://robovalve.files.wordpress.com/2013/07/bicuspid_aortic_valve_disease.jpg">
            <a:hlinkClick r:id="rId3"/>
          </p:cNvPr>
          <p:cNvPicPr>
            <a:picLocks noChangeAspect="1" noChangeArrowheads="1"/>
          </p:cNvPicPr>
          <p:nvPr/>
        </p:nvPicPr>
        <p:blipFill rotWithShape="1">
          <a:blip r:embed="rId4" cstate="print"/>
          <a:srcRect l="53143" t="9727" r="3637" b="49441"/>
          <a:stretch/>
        </p:blipFill>
        <p:spPr bwMode="auto">
          <a:xfrm>
            <a:off x="6530443" y="3664529"/>
            <a:ext cx="2470060" cy="1802667"/>
          </a:xfrm>
          <a:prstGeom prst="rect">
            <a:avLst/>
          </a:prstGeom>
          <a:noFill/>
        </p:spPr>
      </p:pic>
      <p:sp>
        <p:nvSpPr>
          <p:cNvPr id="7" name="Slide Number Placeholder 6"/>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36</a:t>
            </a:fld>
            <a:endParaRPr lang="en-US">
              <a:solidFill>
                <a:srgbClr val="000000"/>
              </a:solidFill>
            </a:endParaRPr>
          </a:p>
        </p:txBody>
      </p:sp>
      <p:sp>
        <p:nvSpPr>
          <p:cNvPr id="11" name="Text Box 6"/>
          <p:cNvSpPr txBox="1">
            <a:spLocks noChangeArrowheads="1"/>
          </p:cNvSpPr>
          <p:nvPr/>
        </p:nvSpPr>
        <p:spPr bwMode="auto">
          <a:xfrm>
            <a:off x="6328463" y="5551119"/>
            <a:ext cx="2672040" cy="1200329"/>
          </a:xfrm>
          <a:prstGeom prst="rect">
            <a:avLst/>
          </a:prstGeom>
          <a:solidFill>
            <a:schemeClr val="bg1"/>
          </a:solidFill>
          <a:ln w="9525">
            <a:solidFill>
              <a:schemeClr val="tx1"/>
            </a:solidFill>
            <a:miter lim="800000"/>
            <a:headEnd/>
            <a:tailEnd/>
          </a:ln>
        </p:spPr>
        <p:txBody>
          <a:bodyPr wrap="square">
            <a:spAutoFit/>
          </a:bodyPr>
          <a:lstStyle/>
          <a:p>
            <a:pPr algn="just" fontAlgn="base">
              <a:spcBef>
                <a:spcPct val="50000"/>
              </a:spcBef>
              <a:spcAft>
                <a:spcPct val="0"/>
              </a:spcAft>
            </a:pPr>
            <a:r>
              <a:rPr lang="en-US" dirty="0" smtClean="0">
                <a:solidFill>
                  <a:prstClr val="black"/>
                </a:solidFill>
                <a:latin typeface="Times New Roman" pitchFamily="18" charset="0"/>
                <a:cs typeface="Times New Roman" pitchFamily="18" charset="0"/>
              </a:rPr>
              <a:t>Fig.24: Above, how the semilunar valves function. Below, opening of the coronary arteries.</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457200" y="1286689"/>
            <a:ext cx="8229600" cy="4656912"/>
          </a:xfrm>
        </p:spPr>
        <p:txBody>
          <a:bodyPr/>
          <a:lstStyle/>
          <a:p>
            <a:pPr marL="839788" lvl="1" indent="-495300" algn="just" eaLnBrk="1" hangingPunct="1"/>
            <a:r>
              <a:rPr lang="en-US" sz="2400" dirty="0" smtClean="0"/>
              <a:t>Formed of specialized cardiac muscle fibers.</a:t>
            </a:r>
          </a:p>
          <a:p>
            <a:pPr marL="839788" lvl="1" indent="-495300" algn="just" eaLnBrk="1" hangingPunct="1"/>
            <a:endParaRPr lang="en-US" sz="2400" dirty="0" smtClean="0"/>
          </a:p>
          <a:p>
            <a:pPr marL="839788" lvl="1" indent="-495300" algn="just" eaLnBrk="1" hangingPunct="1"/>
            <a:r>
              <a:rPr lang="en-US" sz="2400" dirty="0" smtClean="0"/>
              <a:t>Nerve impulses from autonomic nervous system and hormones modify timing and strength of each heartbeat but do not establish fundamental rhythm.</a:t>
            </a:r>
          </a:p>
          <a:p>
            <a:pPr marL="839788" lvl="1" indent="-495300" algn="just" eaLnBrk="1" hangingPunct="1"/>
            <a:endParaRPr lang="en-US" sz="2400" dirty="0" smtClean="0"/>
          </a:p>
          <a:p>
            <a:pPr marL="839788" lvl="1" indent="-495300" algn="just" eaLnBrk="1" hangingPunct="1"/>
            <a:r>
              <a:rPr lang="en-US" sz="2400" dirty="0" smtClean="0"/>
              <a:t>2 important functions of these specialized cells:</a:t>
            </a:r>
          </a:p>
          <a:p>
            <a:pPr marL="1090613" lvl="2" indent="-419100" algn="just" eaLnBrk="1" hangingPunct="1">
              <a:buSzTx/>
              <a:buFont typeface="Wingdings" pitchFamily="2" charset="2"/>
              <a:buAutoNum type="arabicPeriod"/>
            </a:pPr>
            <a:r>
              <a:rPr lang="en-US" sz="2400" dirty="0" smtClean="0"/>
              <a:t>Act as pacemaker</a:t>
            </a:r>
          </a:p>
          <a:p>
            <a:pPr marL="1090613" lvl="2" indent="-419100" algn="just" eaLnBrk="1" hangingPunct="1">
              <a:buSzTx/>
              <a:buFont typeface="Wingdings" pitchFamily="2" charset="2"/>
              <a:buAutoNum type="arabicPeriod"/>
            </a:pPr>
            <a:r>
              <a:rPr lang="en-US" sz="2400" dirty="0" smtClean="0"/>
              <a:t>Form conduction system</a:t>
            </a:r>
          </a:p>
        </p:txBody>
      </p:sp>
      <p:sp>
        <p:nvSpPr>
          <p:cNvPr id="5" name="TextBox 4"/>
          <p:cNvSpPr txBox="1"/>
          <p:nvPr/>
        </p:nvSpPr>
        <p:spPr>
          <a:xfrm>
            <a:off x="483325" y="313507"/>
            <a:ext cx="8294915" cy="646331"/>
          </a:xfrm>
          <a:prstGeom prst="rect">
            <a:avLst/>
          </a:prstGeom>
          <a:noFill/>
        </p:spPr>
        <p:txBody>
          <a:bodyPr wrap="square" rtlCol="0">
            <a:spAutoFit/>
          </a:bodyPr>
          <a:lstStyle/>
          <a:p>
            <a:pPr fontAlgn="base">
              <a:spcBef>
                <a:spcPct val="0"/>
              </a:spcBef>
              <a:spcAft>
                <a:spcPct val="0"/>
              </a:spcAft>
            </a:pPr>
            <a:r>
              <a:rPr lang="en-US" sz="3600" b="1" u="sng" dirty="0" smtClean="0">
                <a:solidFill>
                  <a:srgbClr val="FF0000"/>
                </a:solidFill>
                <a:latin typeface="Arial" charset="0"/>
              </a:rPr>
              <a:t>The Conduction System of the heart</a:t>
            </a:r>
            <a:endParaRPr lang="en-US" sz="3600" b="1" u="sng" dirty="0">
              <a:solidFill>
                <a:srgbClr val="FF0000"/>
              </a:solidFill>
              <a:latin typeface="Arial" charset="0"/>
            </a:endParaRPr>
          </a:p>
        </p:txBody>
      </p:sp>
      <p:sp>
        <p:nvSpPr>
          <p:cNvPr id="4" name="Slide Number Placeholder 3"/>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37</a:t>
            </a:fld>
            <a:endParaRPr lang="en-US">
              <a:solidFill>
                <a:srgbClr val="00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352697" y="1090750"/>
            <a:ext cx="8229600" cy="5233850"/>
          </a:xfrm>
        </p:spPr>
        <p:txBody>
          <a:bodyPr/>
          <a:lstStyle/>
          <a:p>
            <a:pPr marL="839788" lvl="1" indent="-495300" algn="just" eaLnBrk="1" hangingPunct="1">
              <a:lnSpc>
                <a:spcPct val="90000"/>
              </a:lnSpc>
              <a:buSzTx/>
              <a:buFont typeface="Wingdings" pitchFamily="2" charset="2"/>
              <a:buAutoNum type="arabicPeriod"/>
            </a:pPr>
            <a:r>
              <a:rPr lang="en-US" sz="2400" dirty="0" smtClean="0"/>
              <a:t>Begins in </a:t>
            </a:r>
            <a:r>
              <a:rPr lang="en-US" sz="2400" b="1" dirty="0" err="1" smtClean="0"/>
              <a:t>sinoatrial</a:t>
            </a:r>
            <a:r>
              <a:rPr lang="en-US" sz="2400" b="1" dirty="0" smtClean="0"/>
              <a:t> (SA) node </a:t>
            </a:r>
            <a:r>
              <a:rPr lang="en-US" sz="2400" dirty="0" smtClean="0"/>
              <a:t>in right </a:t>
            </a:r>
            <a:r>
              <a:rPr lang="en-US" sz="2400" dirty="0" err="1" smtClean="0"/>
              <a:t>atrial</a:t>
            </a:r>
            <a:r>
              <a:rPr lang="en-US" sz="2400" dirty="0" smtClean="0"/>
              <a:t> wall</a:t>
            </a:r>
          </a:p>
          <a:p>
            <a:pPr marL="1090613" lvl="2" indent="-419100" algn="just" eaLnBrk="1" hangingPunct="1">
              <a:lnSpc>
                <a:spcPct val="90000"/>
              </a:lnSpc>
            </a:pPr>
            <a:r>
              <a:rPr lang="en-US" sz="2400" dirty="0" smtClean="0"/>
              <a:t>Propagates through atria via gap junctions</a:t>
            </a:r>
          </a:p>
          <a:p>
            <a:pPr marL="1090613" lvl="2" indent="-419100" algn="just" eaLnBrk="1" hangingPunct="1">
              <a:lnSpc>
                <a:spcPct val="90000"/>
              </a:lnSpc>
            </a:pPr>
            <a:r>
              <a:rPr lang="en-US" sz="2400" dirty="0" smtClean="0"/>
              <a:t>Atria contract</a:t>
            </a:r>
          </a:p>
          <a:p>
            <a:pPr marL="839788" lvl="1" indent="-495300" algn="just" eaLnBrk="1" hangingPunct="1">
              <a:lnSpc>
                <a:spcPct val="90000"/>
              </a:lnSpc>
              <a:buSzTx/>
              <a:buFont typeface="Wingdings" pitchFamily="2" charset="2"/>
              <a:buAutoNum type="arabicPeriod"/>
            </a:pPr>
            <a:r>
              <a:rPr lang="en-US" sz="2400" dirty="0" smtClean="0"/>
              <a:t>Reaches </a:t>
            </a:r>
            <a:r>
              <a:rPr lang="en-US" sz="2400" b="1" dirty="0" smtClean="0"/>
              <a:t>atrioventricular (AV) node </a:t>
            </a:r>
            <a:r>
              <a:rPr lang="en-US" sz="2400" dirty="0" smtClean="0"/>
              <a:t>in interatrial septum where it’s delayed</a:t>
            </a:r>
          </a:p>
          <a:p>
            <a:pPr marL="839788" lvl="1" indent="-495300" algn="just" eaLnBrk="1" hangingPunct="1">
              <a:lnSpc>
                <a:spcPct val="90000"/>
              </a:lnSpc>
              <a:buSzTx/>
              <a:buFont typeface="Wingdings" pitchFamily="2" charset="2"/>
              <a:buAutoNum type="arabicPeriod"/>
            </a:pPr>
            <a:r>
              <a:rPr lang="en-US" sz="2400" dirty="0" smtClean="0"/>
              <a:t>Enters </a:t>
            </a:r>
            <a:r>
              <a:rPr lang="en-US" sz="2400" b="1" dirty="0" err="1" smtClean="0"/>
              <a:t>atrioventricular</a:t>
            </a:r>
            <a:r>
              <a:rPr lang="en-US" sz="2400" b="1" dirty="0" smtClean="0"/>
              <a:t> (AV) bundle </a:t>
            </a:r>
            <a:r>
              <a:rPr lang="en-US" sz="2400" dirty="0" smtClean="0"/>
              <a:t>(Bundle of His)</a:t>
            </a:r>
          </a:p>
          <a:p>
            <a:pPr marL="1090613" lvl="2" indent="-419100" algn="just" eaLnBrk="1" hangingPunct="1">
              <a:lnSpc>
                <a:spcPct val="90000"/>
              </a:lnSpc>
            </a:pPr>
            <a:r>
              <a:rPr lang="en-US" sz="2400" dirty="0" smtClean="0"/>
              <a:t>Only site where action potentials can pass from atria to ventricles due to fibrous skeleton</a:t>
            </a:r>
          </a:p>
          <a:p>
            <a:pPr marL="839788" lvl="1" indent="-495300" algn="just" eaLnBrk="1" hangingPunct="1">
              <a:lnSpc>
                <a:spcPct val="90000"/>
              </a:lnSpc>
              <a:buSzTx/>
              <a:buFont typeface="Wingdings" pitchFamily="2" charset="2"/>
              <a:buAutoNum type="arabicPeriod"/>
            </a:pPr>
            <a:r>
              <a:rPr lang="en-US" sz="2400" dirty="0" smtClean="0"/>
              <a:t>Enters </a:t>
            </a:r>
            <a:r>
              <a:rPr lang="en-US" sz="2400" b="1" dirty="0" smtClean="0"/>
              <a:t>right and left bundle branches </a:t>
            </a:r>
            <a:r>
              <a:rPr lang="en-US" sz="2400" dirty="0" smtClean="0"/>
              <a:t>which extends through </a:t>
            </a:r>
            <a:r>
              <a:rPr lang="en-US" sz="2400" dirty="0" err="1" smtClean="0"/>
              <a:t>interventricular</a:t>
            </a:r>
            <a:r>
              <a:rPr lang="en-US" sz="2400" dirty="0" smtClean="0"/>
              <a:t> septum towards apex</a:t>
            </a:r>
          </a:p>
          <a:p>
            <a:pPr marL="839788" lvl="1" indent="-495300" algn="just" eaLnBrk="1" hangingPunct="1">
              <a:lnSpc>
                <a:spcPct val="90000"/>
              </a:lnSpc>
              <a:buSzTx/>
              <a:buFont typeface="Wingdings" pitchFamily="2" charset="2"/>
              <a:buAutoNum type="arabicPeriod"/>
            </a:pPr>
            <a:r>
              <a:rPr lang="en-US" sz="2400" dirty="0" smtClean="0"/>
              <a:t>Finally, large diameter </a:t>
            </a:r>
            <a:r>
              <a:rPr lang="en-US" sz="2400" b="1" dirty="0" smtClean="0"/>
              <a:t>Purkinje fibers </a:t>
            </a:r>
            <a:r>
              <a:rPr lang="en-US" sz="2400" dirty="0" smtClean="0"/>
              <a:t>conduct action potential to remainder of ventricular myocardium</a:t>
            </a:r>
          </a:p>
          <a:p>
            <a:pPr marL="1090613" lvl="2" indent="-419100" algn="just" eaLnBrk="1" hangingPunct="1">
              <a:lnSpc>
                <a:spcPct val="90000"/>
              </a:lnSpc>
            </a:pPr>
            <a:r>
              <a:rPr lang="en-US" sz="2400" dirty="0" smtClean="0"/>
              <a:t>Ventricles contract</a:t>
            </a:r>
          </a:p>
        </p:txBody>
      </p:sp>
      <p:sp>
        <p:nvSpPr>
          <p:cNvPr id="5" name="TextBox 4"/>
          <p:cNvSpPr txBox="1"/>
          <p:nvPr/>
        </p:nvSpPr>
        <p:spPr>
          <a:xfrm>
            <a:off x="483325" y="313507"/>
            <a:ext cx="7328263" cy="523220"/>
          </a:xfrm>
          <a:prstGeom prst="rect">
            <a:avLst/>
          </a:prstGeom>
          <a:noFill/>
        </p:spPr>
        <p:txBody>
          <a:bodyPr wrap="square" rtlCol="0">
            <a:spAutoFit/>
          </a:bodyPr>
          <a:lstStyle/>
          <a:p>
            <a:pPr fontAlgn="base">
              <a:spcBef>
                <a:spcPct val="0"/>
              </a:spcBef>
              <a:spcAft>
                <a:spcPct val="0"/>
              </a:spcAft>
            </a:pPr>
            <a:r>
              <a:rPr lang="en-US" sz="2800" b="1" u="sng" dirty="0" smtClean="0">
                <a:solidFill>
                  <a:srgbClr val="FF0000"/>
                </a:solidFill>
                <a:latin typeface="Arial" charset="0"/>
              </a:rPr>
              <a:t>Conduction Pathway</a:t>
            </a:r>
            <a:endParaRPr lang="en-US" sz="2800" b="1" u="sng" dirty="0">
              <a:solidFill>
                <a:srgbClr val="FF0000"/>
              </a:solidFill>
              <a:latin typeface="Arial" charset="0"/>
            </a:endParaRPr>
          </a:p>
        </p:txBody>
      </p:sp>
      <p:sp>
        <p:nvSpPr>
          <p:cNvPr id="4" name="Slide Number Placeholder 3"/>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38</a:t>
            </a:fld>
            <a:endParaRPr lang="en-US">
              <a:solidFill>
                <a:srgbClr val="00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0" y="382588"/>
            <a:ext cx="9002713" cy="6332537"/>
            <a:chOff x="0" y="241"/>
            <a:chExt cx="5671" cy="3989"/>
          </a:xfrm>
        </p:grpSpPr>
        <p:pic>
          <p:nvPicPr>
            <p:cNvPr id="30839" name="Picture 7" descr="14_09"/>
            <p:cNvPicPr>
              <a:picLocks noChangeAspect="1" noChangeArrowheads="1"/>
            </p:cNvPicPr>
            <p:nvPr/>
          </p:nvPicPr>
          <p:blipFill>
            <a:blip r:embed="rId2" cstate="print"/>
            <a:srcRect/>
            <a:stretch>
              <a:fillRect/>
            </a:stretch>
          </p:blipFill>
          <p:spPr bwMode="auto">
            <a:xfrm>
              <a:off x="0" y="241"/>
              <a:ext cx="4848" cy="3708"/>
            </a:xfrm>
            <a:prstGeom prst="rect">
              <a:avLst/>
            </a:prstGeom>
            <a:noFill/>
            <a:ln w="9525">
              <a:noFill/>
              <a:miter lim="800000"/>
              <a:headEnd/>
              <a:tailEnd/>
            </a:ln>
          </p:spPr>
        </p:pic>
        <p:sp>
          <p:nvSpPr>
            <p:cNvPr id="30840" name="Line 8"/>
            <p:cNvSpPr>
              <a:spLocks noChangeShapeType="1"/>
            </p:cNvSpPr>
            <p:nvPr/>
          </p:nvSpPr>
          <p:spPr bwMode="auto">
            <a:xfrm>
              <a:off x="1001" y="588"/>
              <a:ext cx="286"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41" name="Line 9"/>
            <p:cNvSpPr>
              <a:spLocks noChangeShapeType="1"/>
            </p:cNvSpPr>
            <p:nvPr/>
          </p:nvSpPr>
          <p:spPr bwMode="auto">
            <a:xfrm>
              <a:off x="2061" y="1842"/>
              <a:ext cx="674" cy="192"/>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42" name="Line 10"/>
            <p:cNvSpPr>
              <a:spLocks noChangeShapeType="1"/>
            </p:cNvSpPr>
            <p:nvPr/>
          </p:nvSpPr>
          <p:spPr bwMode="auto">
            <a:xfrm flipV="1">
              <a:off x="2133" y="3265"/>
              <a:ext cx="1043" cy="268"/>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43" name="Line 11"/>
            <p:cNvSpPr>
              <a:spLocks noChangeShapeType="1"/>
            </p:cNvSpPr>
            <p:nvPr/>
          </p:nvSpPr>
          <p:spPr bwMode="auto">
            <a:xfrm>
              <a:off x="4159" y="1619"/>
              <a:ext cx="771"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44" name="Line 12"/>
            <p:cNvSpPr>
              <a:spLocks noChangeShapeType="1"/>
            </p:cNvSpPr>
            <p:nvPr/>
          </p:nvSpPr>
          <p:spPr bwMode="auto">
            <a:xfrm>
              <a:off x="4365" y="3075"/>
              <a:ext cx="565"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45" name="Rectangle 13"/>
            <p:cNvSpPr>
              <a:spLocks noChangeArrowheads="1"/>
            </p:cNvSpPr>
            <p:nvPr/>
          </p:nvSpPr>
          <p:spPr bwMode="auto">
            <a:xfrm>
              <a:off x="1332" y="531"/>
              <a:ext cx="703"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Frontal plane</a:t>
              </a:r>
            </a:p>
          </p:txBody>
        </p:sp>
        <p:sp>
          <p:nvSpPr>
            <p:cNvPr id="30846" name="Rectangle 14"/>
            <p:cNvSpPr>
              <a:spLocks noChangeArrowheads="1"/>
            </p:cNvSpPr>
            <p:nvPr/>
          </p:nvSpPr>
          <p:spPr bwMode="auto">
            <a:xfrm>
              <a:off x="1357" y="1757"/>
              <a:ext cx="660"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Right atrium</a:t>
              </a:r>
            </a:p>
          </p:txBody>
        </p:sp>
        <p:sp>
          <p:nvSpPr>
            <p:cNvPr id="30847" name="Rectangle 15"/>
            <p:cNvSpPr>
              <a:spLocks noChangeArrowheads="1"/>
            </p:cNvSpPr>
            <p:nvPr/>
          </p:nvSpPr>
          <p:spPr bwMode="auto">
            <a:xfrm>
              <a:off x="1345" y="3459"/>
              <a:ext cx="778"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Right ventricle</a:t>
              </a:r>
            </a:p>
          </p:txBody>
        </p:sp>
        <p:sp>
          <p:nvSpPr>
            <p:cNvPr id="30848" name="Rectangle 16"/>
            <p:cNvSpPr>
              <a:spLocks noChangeArrowheads="1"/>
            </p:cNvSpPr>
            <p:nvPr/>
          </p:nvSpPr>
          <p:spPr bwMode="auto">
            <a:xfrm>
              <a:off x="4974" y="1554"/>
              <a:ext cx="579"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Left atrium</a:t>
              </a:r>
            </a:p>
          </p:txBody>
        </p:sp>
        <p:sp>
          <p:nvSpPr>
            <p:cNvPr id="30849" name="Rectangle 17"/>
            <p:cNvSpPr>
              <a:spLocks noChangeArrowheads="1"/>
            </p:cNvSpPr>
            <p:nvPr/>
          </p:nvSpPr>
          <p:spPr bwMode="auto">
            <a:xfrm>
              <a:off x="4974" y="3007"/>
              <a:ext cx="697"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Left ventricle</a:t>
              </a:r>
            </a:p>
          </p:txBody>
        </p:sp>
        <p:sp>
          <p:nvSpPr>
            <p:cNvPr id="30850" name="Rectangle 18"/>
            <p:cNvSpPr>
              <a:spLocks noChangeArrowheads="1"/>
            </p:cNvSpPr>
            <p:nvPr/>
          </p:nvSpPr>
          <p:spPr bwMode="auto">
            <a:xfrm>
              <a:off x="2977" y="4096"/>
              <a:ext cx="1649"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Anterior view of frontal section</a:t>
              </a:r>
            </a:p>
          </p:txBody>
        </p:sp>
      </p:grpSp>
      <p:grpSp>
        <p:nvGrpSpPr>
          <p:cNvPr id="3" name="Group 35"/>
          <p:cNvGrpSpPr>
            <a:grpSpLocks/>
          </p:cNvGrpSpPr>
          <p:nvPr/>
        </p:nvGrpSpPr>
        <p:grpSpPr bwMode="auto">
          <a:xfrm>
            <a:off x="0" y="382588"/>
            <a:ext cx="9002713" cy="6332537"/>
            <a:chOff x="0" y="241"/>
            <a:chExt cx="5671" cy="3989"/>
          </a:xfrm>
        </p:grpSpPr>
        <p:pic>
          <p:nvPicPr>
            <p:cNvPr id="30824" name="Picture 20" descr="14_09"/>
            <p:cNvPicPr>
              <a:picLocks noChangeAspect="1" noChangeArrowheads="1"/>
            </p:cNvPicPr>
            <p:nvPr/>
          </p:nvPicPr>
          <p:blipFill>
            <a:blip r:embed="rId2" cstate="print"/>
            <a:srcRect/>
            <a:stretch>
              <a:fillRect/>
            </a:stretch>
          </p:blipFill>
          <p:spPr bwMode="auto">
            <a:xfrm>
              <a:off x="0" y="241"/>
              <a:ext cx="4848" cy="3708"/>
            </a:xfrm>
            <a:prstGeom prst="rect">
              <a:avLst/>
            </a:prstGeom>
            <a:noFill/>
            <a:ln w="9525">
              <a:noFill/>
              <a:miter lim="800000"/>
              <a:headEnd/>
              <a:tailEnd/>
            </a:ln>
          </p:spPr>
        </p:pic>
        <p:sp>
          <p:nvSpPr>
            <p:cNvPr id="30825" name="Line 21"/>
            <p:cNvSpPr>
              <a:spLocks noChangeShapeType="1"/>
            </p:cNvSpPr>
            <p:nvPr/>
          </p:nvSpPr>
          <p:spPr bwMode="auto">
            <a:xfrm>
              <a:off x="1001" y="588"/>
              <a:ext cx="286"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26" name="Line 22"/>
            <p:cNvSpPr>
              <a:spLocks noChangeShapeType="1"/>
            </p:cNvSpPr>
            <p:nvPr/>
          </p:nvSpPr>
          <p:spPr bwMode="auto">
            <a:xfrm>
              <a:off x="1992" y="2152"/>
              <a:ext cx="670"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27" name="Line 23"/>
            <p:cNvSpPr>
              <a:spLocks noChangeShapeType="1"/>
            </p:cNvSpPr>
            <p:nvPr/>
          </p:nvSpPr>
          <p:spPr bwMode="auto">
            <a:xfrm flipV="1">
              <a:off x="2133" y="3265"/>
              <a:ext cx="1043" cy="268"/>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28" name="Line 24"/>
            <p:cNvSpPr>
              <a:spLocks noChangeShapeType="1"/>
            </p:cNvSpPr>
            <p:nvPr/>
          </p:nvSpPr>
          <p:spPr bwMode="auto">
            <a:xfrm>
              <a:off x="4159" y="1619"/>
              <a:ext cx="771"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29" name="Line 25"/>
            <p:cNvSpPr>
              <a:spLocks noChangeShapeType="1"/>
            </p:cNvSpPr>
            <p:nvPr/>
          </p:nvSpPr>
          <p:spPr bwMode="auto">
            <a:xfrm>
              <a:off x="4365" y="3075"/>
              <a:ext cx="565"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30" name="Rectangle 26"/>
            <p:cNvSpPr>
              <a:spLocks noChangeArrowheads="1"/>
            </p:cNvSpPr>
            <p:nvPr/>
          </p:nvSpPr>
          <p:spPr bwMode="auto">
            <a:xfrm>
              <a:off x="1332" y="531"/>
              <a:ext cx="703"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Frontal plane</a:t>
              </a:r>
            </a:p>
          </p:txBody>
        </p:sp>
        <p:sp>
          <p:nvSpPr>
            <p:cNvPr id="30831" name="Rectangle 27"/>
            <p:cNvSpPr>
              <a:spLocks noChangeArrowheads="1"/>
            </p:cNvSpPr>
            <p:nvPr/>
          </p:nvSpPr>
          <p:spPr bwMode="auto">
            <a:xfrm>
              <a:off x="4974" y="1554"/>
              <a:ext cx="579"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Left atrium</a:t>
              </a:r>
            </a:p>
          </p:txBody>
        </p:sp>
        <p:sp>
          <p:nvSpPr>
            <p:cNvPr id="30832" name="Rectangle 28"/>
            <p:cNvSpPr>
              <a:spLocks noChangeArrowheads="1"/>
            </p:cNvSpPr>
            <p:nvPr/>
          </p:nvSpPr>
          <p:spPr bwMode="auto">
            <a:xfrm>
              <a:off x="4974" y="3007"/>
              <a:ext cx="697"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Left ventricle</a:t>
              </a:r>
            </a:p>
          </p:txBody>
        </p:sp>
        <p:sp>
          <p:nvSpPr>
            <p:cNvPr id="30833" name="Rectangle 29"/>
            <p:cNvSpPr>
              <a:spLocks noChangeArrowheads="1"/>
            </p:cNvSpPr>
            <p:nvPr/>
          </p:nvSpPr>
          <p:spPr bwMode="auto">
            <a:xfrm>
              <a:off x="2977" y="4096"/>
              <a:ext cx="1649"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Anterior view of frontal section</a:t>
              </a:r>
            </a:p>
          </p:txBody>
        </p:sp>
        <p:sp>
          <p:nvSpPr>
            <p:cNvPr id="30834" name="Line 30"/>
            <p:cNvSpPr>
              <a:spLocks noChangeShapeType="1"/>
            </p:cNvSpPr>
            <p:nvPr/>
          </p:nvSpPr>
          <p:spPr bwMode="auto">
            <a:xfrm>
              <a:off x="2022" y="1826"/>
              <a:ext cx="713" cy="208"/>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35" name="Rectangle 31"/>
            <p:cNvSpPr>
              <a:spLocks noChangeArrowheads="1"/>
            </p:cNvSpPr>
            <p:nvPr/>
          </p:nvSpPr>
          <p:spPr bwMode="auto">
            <a:xfrm>
              <a:off x="669" y="2091"/>
              <a:ext cx="1300"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SINOATRIAL (SA) NODE</a:t>
              </a:r>
            </a:p>
          </p:txBody>
        </p:sp>
        <p:sp>
          <p:nvSpPr>
            <p:cNvPr id="30836" name="Oval 32"/>
            <p:cNvSpPr>
              <a:spLocks noChangeArrowheads="1"/>
            </p:cNvSpPr>
            <p:nvPr/>
          </p:nvSpPr>
          <p:spPr bwMode="auto">
            <a:xfrm>
              <a:off x="461" y="2073"/>
              <a:ext cx="160" cy="160"/>
            </a:xfrm>
            <a:prstGeom prst="ellipse">
              <a:avLst/>
            </a:prstGeom>
            <a:solidFill>
              <a:srgbClr val="0380B7"/>
            </a:solidFill>
            <a:ln w="9525">
              <a:noFill/>
              <a:round/>
              <a:headEnd/>
              <a:tailEnd/>
            </a:ln>
          </p:spPr>
          <p:txBody>
            <a:bodyPr wrap="none" anchor="ctr"/>
            <a:lstStyle/>
            <a:p>
              <a:pPr algn="ctr" eaLnBrk="0" fontAlgn="base" hangingPunct="0">
                <a:spcBef>
                  <a:spcPct val="0"/>
                </a:spcBef>
                <a:spcAft>
                  <a:spcPct val="0"/>
                </a:spcAft>
              </a:pPr>
              <a:r>
                <a:rPr lang="en-US" sz="1400" b="1">
                  <a:solidFill>
                    <a:srgbClr val="FFFFFF"/>
                  </a:solidFill>
                  <a:latin typeface="Arial" charset="0"/>
                  <a:ea typeface="ＭＳ Ｐゴシック" pitchFamily="34" charset="-128"/>
                </a:rPr>
                <a:t>1</a:t>
              </a:r>
            </a:p>
          </p:txBody>
        </p:sp>
        <p:sp>
          <p:nvSpPr>
            <p:cNvPr id="30837" name="Rectangle 33"/>
            <p:cNvSpPr>
              <a:spLocks noChangeArrowheads="1"/>
            </p:cNvSpPr>
            <p:nvPr/>
          </p:nvSpPr>
          <p:spPr bwMode="auto">
            <a:xfrm>
              <a:off x="1341" y="1757"/>
              <a:ext cx="660"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Right atrium</a:t>
              </a:r>
            </a:p>
          </p:txBody>
        </p:sp>
        <p:sp>
          <p:nvSpPr>
            <p:cNvPr id="30838" name="Rectangle 34"/>
            <p:cNvSpPr>
              <a:spLocks noChangeArrowheads="1"/>
            </p:cNvSpPr>
            <p:nvPr/>
          </p:nvSpPr>
          <p:spPr bwMode="auto">
            <a:xfrm>
              <a:off x="1329" y="3459"/>
              <a:ext cx="778"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Right ventricle</a:t>
              </a:r>
            </a:p>
          </p:txBody>
        </p:sp>
      </p:grpSp>
      <p:grpSp>
        <p:nvGrpSpPr>
          <p:cNvPr id="4" name="Group 54"/>
          <p:cNvGrpSpPr>
            <a:grpSpLocks/>
          </p:cNvGrpSpPr>
          <p:nvPr/>
        </p:nvGrpSpPr>
        <p:grpSpPr bwMode="auto">
          <a:xfrm>
            <a:off x="0" y="382588"/>
            <a:ext cx="9002713" cy="6332537"/>
            <a:chOff x="0" y="241"/>
            <a:chExt cx="5671" cy="3989"/>
          </a:xfrm>
        </p:grpSpPr>
        <p:pic>
          <p:nvPicPr>
            <p:cNvPr id="30806" name="Picture 36" descr="14_09"/>
            <p:cNvPicPr>
              <a:picLocks noChangeAspect="1" noChangeArrowheads="1"/>
            </p:cNvPicPr>
            <p:nvPr/>
          </p:nvPicPr>
          <p:blipFill>
            <a:blip r:embed="rId2" cstate="print"/>
            <a:srcRect/>
            <a:stretch>
              <a:fillRect/>
            </a:stretch>
          </p:blipFill>
          <p:spPr bwMode="auto">
            <a:xfrm>
              <a:off x="0" y="241"/>
              <a:ext cx="4848" cy="3708"/>
            </a:xfrm>
            <a:prstGeom prst="rect">
              <a:avLst/>
            </a:prstGeom>
            <a:noFill/>
            <a:ln w="9525">
              <a:noFill/>
              <a:miter lim="800000"/>
              <a:headEnd/>
              <a:tailEnd/>
            </a:ln>
          </p:spPr>
        </p:pic>
        <p:sp>
          <p:nvSpPr>
            <p:cNvPr id="30807" name="Line 37"/>
            <p:cNvSpPr>
              <a:spLocks noChangeShapeType="1"/>
            </p:cNvSpPr>
            <p:nvPr/>
          </p:nvSpPr>
          <p:spPr bwMode="auto">
            <a:xfrm>
              <a:off x="1001" y="588"/>
              <a:ext cx="286"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08" name="Line 38"/>
            <p:cNvSpPr>
              <a:spLocks noChangeShapeType="1"/>
            </p:cNvSpPr>
            <p:nvPr/>
          </p:nvSpPr>
          <p:spPr bwMode="auto">
            <a:xfrm>
              <a:off x="1992" y="2152"/>
              <a:ext cx="670"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09" name="Line 39"/>
            <p:cNvSpPr>
              <a:spLocks noChangeShapeType="1"/>
            </p:cNvSpPr>
            <p:nvPr/>
          </p:nvSpPr>
          <p:spPr bwMode="auto">
            <a:xfrm>
              <a:off x="1851" y="2427"/>
              <a:ext cx="1245"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10" name="Line 40"/>
            <p:cNvSpPr>
              <a:spLocks noChangeShapeType="1"/>
            </p:cNvSpPr>
            <p:nvPr/>
          </p:nvSpPr>
          <p:spPr bwMode="auto">
            <a:xfrm flipV="1">
              <a:off x="2133" y="3265"/>
              <a:ext cx="1043" cy="268"/>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11" name="Line 41"/>
            <p:cNvSpPr>
              <a:spLocks noChangeShapeType="1"/>
            </p:cNvSpPr>
            <p:nvPr/>
          </p:nvSpPr>
          <p:spPr bwMode="auto">
            <a:xfrm>
              <a:off x="4159" y="1619"/>
              <a:ext cx="771"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12" name="Line 42"/>
            <p:cNvSpPr>
              <a:spLocks noChangeShapeType="1"/>
            </p:cNvSpPr>
            <p:nvPr/>
          </p:nvSpPr>
          <p:spPr bwMode="auto">
            <a:xfrm>
              <a:off x="4365" y="3075"/>
              <a:ext cx="565"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13" name="Rectangle 43"/>
            <p:cNvSpPr>
              <a:spLocks noChangeArrowheads="1"/>
            </p:cNvSpPr>
            <p:nvPr/>
          </p:nvSpPr>
          <p:spPr bwMode="auto">
            <a:xfrm>
              <a:off x="1332" y="531"/>
              <a:ext cx="703"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Frontal plane</a:t>
              </a:r>
            </a:p>
          </p:txBody>
        </p:sp>
        <p:sp>
          <p:nvSpPr>
            <p:cNvPr id="30814" name="Rectangle 44"/>
            <p:cNvSpPr>
              <a:spLocks noChangeArrowheads="1"/>
            </p:cNvSpPr>
            <p:nvPr/>
          </p:nvSpPr>
          <p:spPr bwMode="auto">
            <a:xfrm>
              <a:off x="4974" y="1554"/>
              <a:ext cx="579"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Left atrium</a:t>
              </a:r>
            </a:p>
          </p:txBody>
        </p:sp>
        <p:sp>
          <p:nvSpPr>
            <p:cNvPr id="30815" name="Rectangle 45"/>
            <p:cNvSpPr>
              <a:spLocks noChangeArrowheads="1"/>
            </p:cNvSpPr>
            <p:nvPr/>
          </p:nvSpPr>
          <p:spPr bwMode="auto">
            <a:xfrm>
              <a:off x="4974" y="3007"/>
              <a:ext cx="697"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Left ventricle</a:t>
              </a:r>
            </a:p>
          </p:txBody>
        </p:sp>
        <p:sp>
          <p:nvSpPr>
            <p:cNvPr id="30816" name="Rectangle 46"/>
            <p:cNvSpPr>
              <a:spLocks noChangeArrowheads="1"/>
            </p:cNvSpPr>
            <p:nvPr/>
          </p:nvSpPr>
          <p:spPr bwMode="auto">
            <a:xfrm>
              <a:off x="2977" y="4096"/>
              <a:ext cx="1649"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Anterior view of frontal section</a:t>
              </a:r>
            </a:p>
          </p:txBody>
        </p:sp>
        <p:sp>
          <p:nvSpPr>
            <p:cNvPr id="30817" name="Line 47"/>
            <p:cNvSpPr>
              <a:spLocks noChangeShapeType="1"/>
            </p:cNvSpPr>
            <p:nvPr/>
          </p:nvSpPr>
          <p:spPr bwMode="auto">
            <a:xfrm>
              <a:off x="2022" y="1826"/>
              <a:ext cx="713" cy="208"/>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818" name="Rectangle 48"/>
            <p:cNvSpPr>
              <a:spLocks noChangeArrowheads="1"/>
            </p:cNvSpPr>
            <p:nvPr/>
          </p:nvSpPr>
          <p:spPr bwMode="auto">
            <a:xfrm>
              <a:off x="669" y="2091"/>
              <a:ext cx="1300"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SINOATRIAL (SA) NODE</a:t>
              </a:r>
            </a:p>
          </p:txBody>
        </p:sp>
        <p:sp>
          <p:nvSpPr>
            <p:cNvPr id="30819" name="Rectangle 49"/>
            <p:cNvSpPr>
              <a:spLocks noChangeArrowheads="1"/>
            </p:cNvSpPr>
            <p:nvPr/>
          </p:nvSpPr>
          <p:spPr bwMode="auto">
            <a:xfrm>
              <a:off x="669" y="2352"/>
              <a:ext cx="1151" cy="26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ATRIOVENTRICULAR</a:t>
              </a:r>
            </a:p>
            <a:p>
              <a:pPr eaLnBrk="0" fontAlgn="base" hangingPunct="0">
                <a:spcBef>
                  <a:spcPct val="0"/>
                </a:spcBef>
                <a:spcAft>
                  <a:spcPct val="0"/>
                </a:spcAft>
              </a:pPr>
              <a:r>
                <a:rPr lang="en-US" sz="1400" b="1">
                  <a:solidFill>
                    <a:srgbClr val="000000"/>
                  </a:solidFill>
                  <a:latin typeface="Arial" charset="0"/>
                  <a:ea typeface="ＭＳ Ｐゴシック" pitchFamily="34" charset="-128"/>
                </a:rPr>
                <a:t>(AV) NODE</a:t>
              </a:r>
            </a:p>
          </p:txBody>
        </p:sp>
        <p:sp>
          <p:nvSpPr>
            <p:cNvPr id="30820" name="Oval 50"/>
            <p:cNvSpPr>
              <a:spLocks noChangeArrowheads="1"/>
            </p:cNvSpPr>
            <p:nvPr/>
          </p:nvSpPr>
          <p:spPr bwMode="auto">
            <a:xfrm>
              <a:off x="461" y="2073"/>
              <a:ext cx="160" cy="160"/>
            </a:xfrm>
            <a:prstGeom prst="ellipse">
              <a:avLst/>
            </a:prstGeom>
            <a:solidFill>
              <a:srgbClr val="0380B7"/>
            </a:solidFill>
            <a:ln w="9525">
              <a:noFill/>
              <a:round/>
              <a:headEnd/>
              <a:tailEnd/>
            </a:ln>
          </p:spPr>
          <p:txBody>
            <a:bodyPr wrap="none" anchor="ctr"/>
            <a:lstStyle/>
            <a:p>
              <a:pPr algn="ctr" eaLnBrk="0" fontAlgn="base" hangingPunct="0">
                <a:spcBef>
                  <a:spcPct val="0"/>
                </a:spcBef>
                <a:spcAft>
                  <a:spcPct val="0"/>
                </a:spcAft>
              </a:pPr>
              <a:r>
                <a:rPr lang="en-US" sz="1400" b="1">
                  <a:solidFill>
                    <a:srgbClr val="FFFFFF"/>
                  </a:solidFill>
                  <a:latin typeface="Arial" charset="0"/>
                  <a:ea typeface="ＭＳ Ｐゴシック" pitchFamily="34" charset="-128"/>
                </a:rPr>
                <a:t>1</a:t>
              </a:r>
            </a:p>
          </p:txBody>
        </p:sp>
        <p:sp>
          <p:nvSpPr>
            <p:cNvPr id="30821" name="Oval 51"/>
            <p:cNvSpPr>
              <a:spLocks noChangeArrowheads="1"/>
            </p:cNvSpPr>
            <p:nvPr/>
          </p:nvSpPr>
          <p:spPr bwMode="auto">
            <a:xfrm>
              <a:off x="461" y="2338"/>
              <a:ext cx="160" cy="160"/>
            </a:xfrm>
            <a:prstGeom prst="ellipse">
              <a:avLst/>
            </a:prstGeom>
            <a:solidFill>
              <a:srgbClr val="0380B7"/>
            </a:solidFill>
            <a:ln w="9525">
              <a:noFill/>
              <a:round/>
              <a:headEnd/>
              <a:tailEnd/>
            </a:ln>
          </p:spPr>
          <p:txBody>
            <a:bodyPr wrap="none" anchor="ctr"/>
            <a:lstStyle/>
            <a:p>
              <a:pPr algn="ctr" eaLnBrk="0" fontAlgn="base" hangingPunct="0">
                <a:spcBef>
                  <a:spcPct val="0"/>
                </a:spcBef>
                <a:spcAft>
                  <a:spcPct val="0"/>
                </a:spcAft>
              </a:pPr>
              <a:r>
                <a:rPr lang="en-US" sz="1400" b="1">
                  <a:solidFill>
                    <a:srgbClr val="FFFFFF"/>
                  </a:solidFill>
                  <a:latin typeface="Arial" charset="0"/>
                  <a:ea typeface="ＭＳ Ｐゴシック" pitchFamily="34" charset="-128"/>
                </a:rPr>
                <a:t>2</a:t>
              </a:r>
            </a:p>
          </p:txBody>
        </p:sp>
        <p:sp>
          <p:nvSpPr>
            <p:cNvPr id="30822" name="Rectangle 52"/>
            <p:cNvSpPr>
              <a:spLocks noChangeArrowheads="1"/>
            </p:cNvSpPr>
            <p:nvPr/>
          </p:nvSpPr>
          <p:spPr bwMode="auto">
            <a:xfrm>
              <a:off x="1341" y="1757"/>
              <a:ext cx="660"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Right atrium</a:t>
              </a:r>
            </a:p>
          </p:txBody>
        </p:sp>
        <p:sp>
          <p:nvSpPr>
            <p:cNvPr id="30823" name="Rectangle 53"/>
            <p:cNvSpPr>
              <a:spLocks noChangeArrowheads="1"/>
            </p:cNvSpPr>
            <p:nvPr/>
          </p:nvSpPr>
          <p:spPr bwMode="auto">
            <a:xfrm>
              <a:off x="1329" y="3459"/>
              <a:ext cx="778"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Right ventricle</a:t>
              </a:r>
            </a:p>
          </p:txBody>
        </p:sp>
      </p:grpSp>
      <p:grpSp>
        <p:nvGrpSpPr>
          <p:cNvPr id="5" name="Group 76"/>
          <p:cNvGrpSpPr>
            <a:grpSpLocks/>
          </p:cNvGrpSpPr>
          <p:nvPr/>
        </p:nvGrpSpPr>
        <p:grpSpPr bwMode="auto">
          <a:xfrm>
            <a:off x="0" y="382588"/>
            <a:ext cx="9002713" cy="6332537"/>
            <a:chOff x="0" y="241"/>
            <a:chExt cx="5671" cy="3989"/>
          </a:xfrm>
        </p:grpSpPr>
        <p:pic>
          <p:nvPicPr>
            <p:cNvPr id="30785" name="Picture 55" descr="14_09"/>
            <p:cNvPicPr>
              <a:picLocks noChangeAspect="1" noChangeArrowheads="1"/>
            </p:cNvPicPr>
            <p:nvPr/>
          </p:nvPicPr>
          <p:blipFill>
            <a:blip r:embed="rId2" cstate="print"/>
            <a:srcRect/>
            <a:stretch>
              <a:fillRect/>
            </a:stretch>
          </p:blipFill>
          <p:spPr bwMode="auto">
            <a:xfrm>
              <a:off x="0" y="241"/>
              <a:ext cx="4848" cy="3708"/>
            </a:xfrm>
            <a:prstGeom prst="rect">
              <a:avLst/>
            </a:prstGeom>
            <a:noFill/>
            <a:ln w="9525">
              <a:noFill/>
              <a:miter lim="800000"/>
              <a:headEnd/>
              <a:tailEnd/>
            </a:ln>
          </p:spPr>
        </p:pic>
        <p:sp>
          <p:nvSpPr>
            <p:cNvPr id="30786" name="Line 56"/>
            <p:cNvSpPr>
              <a:spLocks noChangeShapeType="1"/>
            </p:cNvSpPr>
            <p:nvPr/>
          </p:nvSpPr>
          <p:spPr bwMode="auto">
            <a:xfrm>
              <a:off x="1001" y="588"/>
              <a:ext cx="286"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87" name="Line 57"/>
            <p:cNvSpPr>
              <a:spLocks noChangeShapeType="1"/>
            </p:cNvSpPr>
            <p:nvPr/>
          </p:nvSpPr>
          <p:spPr bwMode="auto">
            <a:xfrm>
              <a:off x="1992" y="2152"/>
              <a:ext cx="670"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88" name="Line 58"/>
            <p:cNvSpPr>
              <a:spLocks noChangeShapeType="1"/>
            </p:cNvSpPr>
            <p:nvPr/>
          </p:nvSpPr>
          <p:spPr bwMode="auto">
            <a:xfrm>
              <a:off x="1851" y="2427"/>
              <a:ext cx="1245"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89" name="Line 59"/>
            <p:cNvSpPr>
              <a:spLocks noChangeShapeType="1"/>
            </p:cNvSpPr>
            <p:nvPr/>
          </p:nvSpPr>
          <p:spPr bwMode="auto">
            <a:xfrm flipV="1">
              <a:off x="2133" y="3265"/>
              <a:ext cx="1043" cy="268"/>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90" name="Line 60"/>
            <p:cNvSpPr>
              <a:spLocks noChangeShapeType="1"/>
            </p:cNvSpPr>
            <p:nvPr/>
          </p:nvSpPr>
          <p:spPr bwMode="auto">
            <a:xfrm>
              <a:off x="4159" y="1619"/>
              <a:ext cx="771"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91" name="Line 61"/>
            <p:cNvSpPr>
              <a:spLocks noChangeShapeType="1"/>
            </p:cNvSpPr>
            <p:nvPr/>
          </p:nvSpPr>
          <p:spPr bwMode="auto">
            <a:xfrm flipH="1">
              <a:off x="2119" y="2481"/>
              <a:ext cx="1252" cy="31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92" name="Line 62"/>
            <p:cNvSpPr>
              <a:spLocks noChangeShapeType="1"/>
            </p:cNvSpPr>
            <p:nvPr/>
          </p:nvSpPr>
          <p:spPr bwMode="auto">
            <a:xfrm>
              <a:off x="4365" y="3075"/>
              <a:ext cx="565"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93" name="Rectangle 63"/>
            <p:cNvSpPr>
              <a:spLocks noChangeArrowheads="1"/>
            </p:cNvSpPr>
            <p:nvPr/>
          </p:nvSpPr>
          <p:spPr bwMode="auto">
            <a:xfrm>
              <a:off x="1332" y="531"/>
              <a:ext cx="703"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Frontal plane</a:t>
              </a:r>
            </a:p>
          </p:txBody>
        </p:sp>
        <p:sp>
          <p:nvSpPr>
            <p:cNvPr id="30794" name="Rectangle 64"/>
            <p:cNvSpPr>
              <a:spLocks noChangeArrowheads="1"/>
            </p:cNvSpPr>
            <p:nvPr/>
          </p:nvSpPr>
          <p:spPr bwMode="auto">
            <a:xfrm>
              <a:off x="4974" y="1554"/>
              <a:ext cx="579"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Left atrium</a:t>
              </a:r>
            </a:p>
          </p:txBody>
        </p:sp>
        <p:sp>
          <p:nvSpPr>
            <p:cNvPr id="30795" name="Rectangle 65"/>
            <p:cNvSpPr>
              <a:spLocks noChangeArrowheads="1"/>
            </p:cNvSpPr>
            <p:nvPr/>
          </p:nvSpPr>
          <p:spPr bwMode="auto">
            <a:xfrm>
              <a:off x="4974" y="3007"/>
              <a:ext cx="697"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Left ventricle</a:t>
              </a:r>
            </a:p>
          </p:txBody>
        </p:sp>
        <p:sp>
          <p:nvSpPr>
            <p:cNvPr id="30796" name="Rectangle 66"/>
            <p:cNvSpPr>
              <a:spLocks noChangeArrowheads="1"/>
            </p:cNvSpPr>
            <p:nvPr/>
          </p:nvSpPr>
          <p:spPr bwMode="auto">
            <a:xfrm>
              <a:off x="2977" y="4096"/>
              <a:ext cx="1649"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Anterior view of frontal section</a:t>
              </a:r>
            </a:p>
          </p:txBody>
        </p:sp>
        <p:sp>
          <p:nvSpPr>
            <p:cNvPr id="30797" name="Line 67"/>
            <p:cNvSpPr>
              <a:spLocks noChangeShapeType="1"/>
            </p:cNvSpPr>
            <p:nvPr/>
          </p:nvSpPr>
          <p:spPr bwMode="auto">
            <a:xfrm>
              <a:off x="2022" y="1826"/>
              <a:ext cx="713" cy="208"/>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98" name="Rectangle 68"/>
            <p:cNvSpPr>
              <a:spLocks noChangeArrowheads="1"/>
            </p:cNvSpPr>
            <p:nvPr/>
          </p:nvSpPr>
          <p:spPr bwMode="auto">
            <a:xfrm>
              <a:off x="669" y="2091"/>
              <a:ext cx="1300"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SINOATRIAL (SA) NODE</a:t>
              </a:r>
            </a:p>
          </p:txBody>
        </p:sp>
        <p:sp>
          <p:nvSpPr>
            <p:cNvPr id="30799" name="Rectangle 69"/>
            <p:cNvSpPr>
              <a:spLocks noChangeArrowheads="1"/>
            </p:cNvSpPr>
            <p:nvPr/>
          </p:nvSpPr>
          <p:spPr bwMode="auto">
            <a:xfrm>
              <a:off x="669" y="2352"/>
              <a:ext cx="1151" cy="26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ATRIOVENTRICULAR</a:t>
              </a:r>
            </a:p>
            <a:p>
              <a:pPr eaLnBrk="0" fontAlgn="base" hangingPunct="0">
                <a:spcBef>
                  <a:spcPct val="0"/>
                </a:spcBef>
                <a:spcAft>
                  <a:spcPct val="0"/>
                </a:spcAft>
              </a:pPr>
              <a:r>
                <a:rPr lang="en-US" sz="1400" b="1">
                  <a:solidFill>
                    <a:srgbClr val="000000"/>
                  </a:solidFill>
                  <a:latin typeface="Arial" charset="0"/>
                  <a:ea typeface="ＭＳ Ｐゴシック" pitchFamily="34" charset="-128"/>
                </a:rPr>
                <a:t>(AV) NODE</a:t>
              </a:r>
            </a:p>
          </p:txBody>
        </p:sp>
        <p:sp>
          <p:nvSpPr>
            <p:cNvPr id="30800" name="Rectangle 70"/>
            <p:cNvSpPr>
              <a:spLocks noChangeArrowheads="1"/>
            </p:cNvSpPr>
            <p:nvPr/>
          </p:nvSpPr>
          <p:spPr bwMode="auto">
            <a:xfrm>
              <a:off x="672" y="2718"/>
              <a:ext cx="1443" cy="26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ATRIOVENTRICULAR (AV)</a:t>
              </a:r>
            </a:p>
            <a:p>
              <a:pPr eaLnBrk="0" fontAlgn="base" hangingPunct="0">
                <a:spcBef>
                  <a:spcPct val="0"/>
                </a:spcBef>
                <a:spcAft>
                  <a:spcPct val="0"/>
                </a:spcAft>
              </a:pPr>
              <a:r>
                <a:rPr lang="en-US" sz="1400" b="1">
                  <a:solidFill>
                    <a:srgbClr val="000000"/>
                  </a:solidFill>
                  <a:latin typeface="Arial" charset="0"/>
                  <a:ea typeface="ＭＳ Ｐゴシック" pitchFamily="34" charset="-128"/>
                </a:rPr>
                <a:t>BUNDLE (BUNDLE OF HIS)</a:t>
              </a:r>
            </a:p>
          </p:txBody>
        </p:sp>
        <p:sp>
          <p:nvSpPr>
            <p:cNvPr id="30801" name="Oval 71"/>
            <p:cNvSpPr>
              <a:spLocks noChangeArrowheads="1"/>
            </p:cNvSpPr>
            <p:nvPr/>
          </p:nvSpPr>
          <p:spPr bwMode="auto">
            <a:xfrm>
              <a:off x="461" y="2073"/>
              <a:ext cx="160" cy="160"/>
            </a:xfrm>
            <a:prstGeom prst="ellipse">
              <a:avLst/>
            </a:prstGeom>
            <a:solidFill>
              <a:srgbClr val="0380B7"/>
            </a:solidFill>
            <a:ln w="9525">
              <a:noFill/>
              <a:round/>
              <a:headEnd/>
              <a:tailEnd/>
            </a:ln>
          </p:spPr>
          <p:txBody>
            <a:bodyPr wrap="none" anchor="ctr"/>
            <a:lstStyle/>
            <a:p>
              <a:pPr algn="ctr" eaLnBrk="0" fontAlgn="base" hangingPunct="0">
                <a:spcBef>
                  <a:spcPct val="0"/>
                </a:spcBef>
                <a:spcAft>
                  <a:spcPct val="0"/>
                </a:spcAft>
              </a:pPr>
              <a:r>
                <a:rPr lang="en-US" sz="1400" b="1">
                  <a:solidFill>
                    <a:srgbClr val="FFFFFF"/>
                  </a:solidFill>
                  <a:latin typeface="Arial" charset="0"/>
                  <a:ea typeface="ＭＳ Ｐゴシック" pitchFamily="34" charset="-128"/>
                </a:rPr>
                <a:t>1</a:t>
              </a:r>
            </a:p>
          </p:txBody>
        </p:sp>
        <p:sp>
          <p:nvSpPr>
            <p:cNvPr id="30802" name="Oval 72"/>
            <p:cNvSpPr>
              <a:spLocks noChangeArrowheads="1"/>
            </p:cNvSpPr>
            <p:nvPr/>
          </p:nvSpPr>
          <p:spPr bwMode="auto">
            <a:xfrm>
              <a:off x="461" y="2338"/>
              <a:ext cx="160" cy="160"/>
            </a:xfrm>
            <a:prstGeom prst="ellipse">
              <a:avLst/>
            </a:prstGeom>
            <a:solidFill>
              <a:srgbClr val="0380B7"/>
            </a:solidFill>
            <a:ln w="9525">
              <a:noFill/>
              <a:round/>
              <a:headEnd/>
              <a:tailEnd/>
            </a:ln>
          </p:spPr>
          <p:txBody>
            <a:bodyPr wrap="none" anchor="ctr"/>
            <a:lstStyle/>
            <a:p>
              <a:pPr algn="ctr" eaLnBrk="0" fontAlgn="base" hangingPunct="0">
                <a:spcBef>
                  <a:spcPct val="0"/>
                </a:spcBef>
                <a:spcAft>
                  <a:spcPct val="0"/>
                </a:spcAft>
              </a:pPr>
              <a:r>
                <a:rPr lang="en-US" sz="1400" b="1">
                  <a:solidFill>
                    <a:srgbClr val="FFFFFF"/>
                  </a:solidFill>
                  <a:latin typeface="Arial" charset="0"/>
                  <a:ea typeface="ＭＳ Ｐゴシック" pitchFamily="34" charset="-128"/>
                </a:rPr>
                <a:t>2</a:t>
              </a:r>
            </a:p>
          </p:txBody>
        </p:sp>
        <p:sp>
          <p:nvSpPr>
            <p:cNvPr id="30803" name="Oval 73"/>
            <p:cNvSpPr>
              <a:spLocks noChangeArrowheads="1"/>
            </p:cNvSpPr>
            <p:nvPr/>
          </p:nvSpPr>
          <p:spPr bwMode="auto">
            <a:xfrm>
              <a:off x="461" y="2701"/>
              <a:ext cx="160" cy="160"/>
            </a:xfrm>
            <a:prstGeom prst="ellipse">
              <a:avLst/>
            </a:prstGeom>
            <a:solidFill>
              <a:srgbClr val="0380B7"/>
            </a:solidFill>
            <a:ln w="9525">
              <a:noFill/>
              <a:round/>
              <a:headEnd/>
              <a:tailEnd/>
            </a:ln>
          </p:spPr>
          <p:txBody>
            <a:bodyPr wrap="none" anchor="ctr"/>
            <a:lstStyle/>
            <a:p>
              <a:pPr algn="ctr" eaLnBrk="0" fontAlgn="base" hangingPunct="0">
                <a:spcBef>
                  <a:spcPct val="0"/>
                </a:spcBef>
                <a:spcAft>
                  <a:spcPct val="0"/>
                </a:spcAft>
              </a:pPr>
              <a:r>
                <a:rPr lang="en-US" sz="1400" b="1">
                  <a:solidFill>
                    <a:srgbClr val="FFFFFF"/>
                  </a:solidFill>
                  <a:latin typeface="Arial" charset="0"/>
                  <a:ea typeface="ＭＳ Ｐゴシック" pitchFamily="34" charset="-128"/>
                </a:rPr>
                <a:t>3</a:t>
              </a:r>
            </a:p>
          </p:txBody>
        </p:sp>
        <p:sp>
          <p:nvSpPr>
            <p:cNvPr id="30804" name="Rectangle 74"/>
            <p:cNvSpPr>
              <a:spLocks noChangeArrowheads="1"/>
            </p:cNvSpPr>
            <p:nvPr/>
          </p:nvSpPr>
          <p:spPr bwMode="auto">
            <a:xfrm>
              <a:off x="1341" y="1757"/>
              <a:ext cx="660"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Right atrium</a:t>
              </a:r>
            </a:p>
          </p:txBody>
        </p:sp>
        <p:sp>
          <p:nvSpPr>
            <p:cNvPr id="30805" name="Rectangle 75"/>
            <p:cNvSpPr>
              <a:spLocks noChangeArrowheads="1"/>
            </p:cNvSpPr>
            <p:nvPr/>
          </p:nvSpPr>
          <p:spPr bwMode="auto">
            <a:xfrm>
              <a:off x="1329" y="3459"/>
              <a:ext cx="778"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Right ventricle</a:t>
              </a:r>
            </a:p>
          </p:txBody>
        </p:sp>
      </p:grpSp>
      <p:grpSp>
        <p:nvGrpSpPr>
          <p:cNvPr id="6" name="Group 103"/>
          <p:cNvGrpSpPr>
            <a:grpSpLocks/>
          </p:cNvGrpSpPr>
          <p:nvPr/>
        </p:nvGrpSpPr>
        <p:grpSpPr bwMode="auto">
          <a:xfrm>
            <a:off x="0" y="382588"/>
            <a:ext cx="9002713" cy="6332537"/>
            <a:chOff x="0" y="241"/>
            <a:chExt cx="5671" cy="3989"/>
          </a:xfrm>
        </p:grpSpPr>
        <p:pic>
          <p:nvPicPr>
            <p:cNvPr id="30759" name="Picture 77" descr="14_09"/>
            <p:cNvPicPr>
              <a:picLocks noChangeAspect="1" noChangeArrowheads="1"/>
            </p:cNvPicPr>
            <p:nvPr/>
          </p:nvPicPr>
          <p:blipFill>
            <a:blip r:embed="rId2" cstate="print"/>
            <a:srcRect/>
            <a:stretch>
              <a:fillRect/>
            </a:stretch>
          </p:blipFill>
          <p:spPr bwMode="auto">
            <a:xfrm>
              <a:off x="0" y="241"/>
              <a:ext cx="4848" cy="3708"/>
            </a:xfrm>
            <a:prstGeom prst="rect">
              <a:avLst/>
            </a:prstGeom>
            <a:noFill/>
            <a:ln w="9525">
              <a:noFill/>
              <a:miter lim="800000"/>
              <a:headEnd/>
              <a:tailEnd/>
            </a:ln>
          </p:spPr>
        </p:pic>
        <p:sp>
          <p:nvSpPr>
            <p:cNvPr id="30760" name="Line 78"/>
            <p:cNvSpPr>
              <a:spLocks noChangeShapeType="1"/>
            </p:cNvSpPr>
            <p:nvPr/>
          </p:nvSpPr>
          <p:spPr bwMode="auto">
            <a:xfrm>
              <a:off x="1001" y="588"/>
              <a:ext cx="286"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61" name="Line 79"/>
            <p:cNvSpPr>
              <a:spLocks noChangeShapeType="1"/>
            </p:cNvSpPr>
            <p:nvPr/>
          </p:nvSpPr>
          <p:spPr bwMode="auto">
            <a:xfrm>
              <a:off x="1992" y="2152"/>
              <a:ext cx="670"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62" name="Line 80"/>
            <p:cNvSpPr>
              <a:spLocks noChangeShapeType="1"/>
            </p:cNvSpPr>
            <p:nvPr/>
          </p:nvSpPr>
          <p:spPr bwMode="auto">
            <a:xfrm>
              <a:off x="1851" y="2427"/>
              <a:ext cx="1245"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63" name="Line 81"/>
            <p:cNvSpPr>
              <a:spLocks noChangeShapeType="1"/>
            </p:cNvSpPr>
            <p:nvPr/>
          </p:nvSpPr>
          <p:spPr bwMode="auto">
            <a:xfrm flipV="1">
              <a:off x="2133" y="3265"/>
              <a:ext cx="1043" cy="268"/>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64" name="Line 82"/>
            <p:cNvSpPr>
              <a:spLocks noChangeShapeType="1"/>
            </p:cNvSpPr>
            <p:nvPr/>
          </p:nvSpPr>
          <p:spPr bwMode="auto">
            <a:xfrm>
              <a:off x="4159" y="1619"/>
              <a:ext cx="771"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65" name="Line 83"/>
            <p:cNvSpPr>
              <a:spLocks noChangeShapeType="1"/>
            </p:cNvSpPr>
            <p:nvPr/>
          </p:nvSpPr>
          <p:spPr bwMode="auto">
            <a:xfrm flipH="1">
              <a:off x="2119" y="2481"/>
              <a:ext cx="1252" cy="31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66" name="Line 84"/>
            <p:cNvSpPr>
              <a:spLocks noChangeShapeType="1"/>
            </p:cNvSpPr>
            <p:nvPr/>
          </p:nvSpPr>
          <p:spPr bwMode="auto">
            <a:xfrm>
              <a:off x="4365" y="3075"/>
              <a:ext cx="565"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grpSp>
          <p:nvGrpSpPr>
            <p:cNvPr id="7" name="Group 85"/>
            <p:cNvGrpSpPr>
              <a:grpSpLocks/>
            </p:cNvGrpSpPr>
            <p:nvPr/>
          </p:nvGrpSpPr>
          <p:grpSpPr bwMode="auto">
            <a:xfrm>
              <a:off x="1635" y="2855"/>
              <a:ext cx="2253" cy="310"/>
              <a:chOff x="1672" y="2855"/>
              <a:chExt cx="2216" cy="322"/>
            </a:xfrm>
          </p:grpSpPr>
          <p:sp>
            <p:nvSpPr>
              <p:cNvPr id="30783" name="Line 86"/>
              <p:cNvSpPr>
                <a:spLocks noChangeShapeType="1"/>
              </p:cNvSpPr>
              <p:nvPr/>
            </p:nvSpPr>
            <p:spPr bwMode="auto">
              <a:xfrm flipH="1">
                <a:off x="1672" y="2855"/>
                <a:ext cx="1952" cy="322"/>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84" name="Line 87"/>
              <p:cNvSpPr>
                <a:spLocks noChangeShapeType="1"/>
              </p:cNvSpPr>
              <p:nvPr/>
            </p:nvSpPr>
            <p:spPr bwMode="auto">
              <a:xfrm flipH="1">
                <a:off x="1676" y="3031"/>
                <a:ext cx="2212" cy="146"/>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grpSp>
        <p:sp>
          <p:nvSpPr>
            <p:cNvPr id="30768" name="Rectangle 88"/>
            <p:cNvSpPr>
              <a:spLocks noChangeArrowheads="1"/>
            </p:cNvSpPr>
            <p:nvPr/>
          </p:nvSpPr>
          <p:spPr bwMode="auto">
            <a:xfrm>
              <a:off x="1332" y="531"/>
              <a:ext cx="703"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Frontal plane</a:t>
              </a:r>
            </a:p>
          </p:txBody>
        </p:sp>
        <p:sp>
          <p:nvSpPr>
            <p:cNvPr id="30769" name="Rectangle 89"/>
            <p:cNvSpPr>
              <a:spLocks noChangeArrowheads="1"/>
            </p:cNvSpPr>
            <p:nvPr/>
          </p:nvSpPr>
          <p:spPr bwMode="auto">
            <a:xfrm>
              <a:off x="4974" y="1554"/>
              <a:ext cx="579"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Left atrium</a:t>
              </a:r>
            </a:p>
          </p:txBody>
        </p:sp>
        <p:sp>
          <p:nvSpPr>
            <p:cNvPr id="30770" name="Rectangle 90"/>
            <p:cNvSpPr>
              <a:spLocks noChangeArrowheads="1"/>
            </p:cNvSpPr>
            <p:nvPr/>
          </p:nvSpPr>
          <p:spPr bwMode="auto">
            <a:xfrm>
              <a:off x="4974" y="3007"/>
              <a:ext cx="697"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Left ventricle</a:t>
              </a:r>
            </a:p>
          </p:txBody>
        </p:sp>
        <p:sp>
          <p:nvSpPr>
            <p:cNvPr id="30771" name="Rectangle 91"/>
            <p:cNvSpPr>
              <a:spLocks noChangeArrowheads="1"/>
            </p:cNvSpPr>
            <p:nvPr/>
          </p:nvSpPr>
          <p:spPr bwMode="auto">
            <a:xfrm>
              <a:off x="2977" y="4096"/>
              <a:ext cx="1649"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Anterior view of frontal section</a:t>
              </a:r>
            </a:p>
          </p:txBody>
        </p:sp>
        <p:sp>
          <p:nvSpPr>
            <p:cNvPr id="30772" name="Line 92"/>
            <p:cNvSpPr>
              <a:spLocks noChangeShapeType="1"/>
            </p:cNvSpPr>
            <p:nvPr/>
          </p:nvSpPr>
          <p:spPr bwMode="auto">
            <a:xfrm>
              <a:off x="2022" y="1826"/>
              <a:ext cx="713" cy="208"/>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73" name="Rectangle 93"/>
            <p:cNvSpPr>
              <a:spLocks noChangeArrowheads="1"/>
            </p:cNvSpPr>
            <p:nvPr/>
          </p:nvSpPr>
          <p:spPr bwMode="auto">
            <a:xfrm>
              <a:off x="669" y="2091"/>
              <a:ext cx="1300"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SINOATRIAL (SA) NODE</a:t>
              </a:r>
            </a:p>
          </p:txBody>
        </p:sp>
        <p:sp>
          <p:nvSpPr>
            <p:cNvPr id="30774" name="Rectangle 94"/>
            <p:cNvSpPr>
              <a:spLocks noChangeArrowheads="1"/>
            </p:cNvSpPr>
            <p:nvPr/>
          </p:nvSpPr>
          <p:spPr bwMode="auto">
            <a:xfrm>
              <a:off x="669" y="2352"/>
              <a:ext cx="1151" cy="26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ATRIOVENTRICULAR</a:t>
              </a:r>
            </a:p>
            <a:p>
              <a:pPr eaLnBrk="0" fontAlgn="base" hangingPunct="0">
                <a:spcBef>
                  <a:spcPct val="0"/>
                </a:spcBef>
                <a:spcAft>
                  <a:spcPct val="0"/>
                </a:spcAft>
              </a:pPr>
              <a:r>
                <a:rPr lang="en-US" sz="1400" b="1">
                  <a:solidFill>
                    <a:srgbClr val="000000"/>
                  </a:solidFill>
                  <a:latin typeface="Arial" charset="0"/>
                  <a:ea typeface="ＭＳ Ｐゴシック" pitchFamily="34" charset="-128"/>
                </a:rPr>
                <a:t>(AV) NODE</a:t>
              </a:r>
            </a:p>
          </p:txBody>
        </p:sp>
        <p:sp>
          <p:nvSpPr>
            <p:cNvPr id="30775" name="Rectangle 95"/>
            <p:cNvSpPr>
              <a:spLocks noChangeArrowheads="1"/>
            </p:cNvSpPr>
            <p:nvPr/>
          </p:nvSpPr>
          <p:spPr bwMode="auto">
            <a:xfrm>
              <a:off x="672" y="2718"/>
              <a:ext cx="1443" cy="26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ATRIOVENTRICULAR (AV)</a:t>
              </a:r>
            </a:p>
            <a:p>
              <a:pPr eaLnBrk="0" fontAlgn="base" hangingPunct="0">
                <a:spcBef>
                  <a:spcPct val="0"/>
                </a:spcBef>
                <a:spcAft>
                  <a:spcPct val="0"/>
                </a:spcAft>
              </a:pPr>
              <a:r>
                <a:rPr lang="en-US" sz="1400" b="1">
                  <a:solidFill>
                    <a:srgbClr val="000000"/>
                  </a:solidFill>
                  <a:latin typeface="Arial" charset="0"/>
                  <a:ea typeface="ＭＳ Ｐゴシック" pitchFamily="34" charset="-128"/>
                </a:rPr>
                <a:t>BUNDLE (BUNDLE OF HIS)</a:t>
              </a:r>
            </a:p>
          </p:txBody>
        </p:sp>
        <p:sp>
          <p:nvSpPr>
            <p:cNvPr id="30776" name="Rectangle 96"/>
            <p:cNvSpPr>
              <a:spLocks noChangeArrowheads="1"/>
            </p:cNvSpPr>
            <p:nvPr/>
          </p:nvSpPr>
          <p:spPr bwMode="auto">
            <a:xfrm>
              <a:off x="672" y="3096"/>
              <a:ext cx="1132" cy="26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RIGHT AND LEFT</a:t>
              </a:r>
            </a:p>
            <a:p>
              <a:pPr eaLnBrk="0" fontAlgn="base" hangingPunct="0">
                <a:spcBef>
                  <a:spcPct val="0"/>
                </a:spcBef>
                <a:spcAft>
                  <a:spcPct val="0"/>
                </a:spcAft>
              </a:pPr>
              <a:r>
                <a:rPr lang="en-US" sz="1400" b="1">
                  <a:solidFill>
                    <a:srgbClr val="000000"/>
                  </a:solidFill>
                  <a:latin typeface="Arial" charset="0"/>
                  <a:ea typeface="ＭＳ Ｐゴシック" pitchFamily="34" charset="-128"/>
                </a:rPr>
                <a:t>BUNDLE BRANCHES</a:t>
              </a:r>
            </a:p>
          </p:txBody>
        </p:sp>
        <p:sp>
          <p:nvSpPr>
            <p:cNvPr id="30777" name="Oval 97"/>
            <p:cNvSpPr>
              <a:spLocks noChangeArrowheads="1"/>
            </p:cNvSpPr>
            <p:nvPr/>
          </p:nvSpPr>
          <p:spPr bwMode="auto">
            <a:xfrm>
              <a:off x="461" y="2073"/>
              <a:ext cx="160" cy="160"/>
            </a:xfrm>
            <a:prstGeom prst="ellipse">
              <a:avLst/>
            </a:prstGeom>
            <a:solidFill>
              <a:srgbClr val="0380B7"/>
            </a:solidFill>
            <a:ln w="9525">
              <a:noFill/>
              <a:round/>
              <a:headEnd/>
              <a:tailEnd/>
            </a:ln>
          </p:spPr>
          <p:txBody>
            <a:bodyPr wrap="none" anchor="ctr"/>
            <a:lstStyle/>
            <a:p>
              <a:pPr algn="ctr" eaLnBrk="0" fontAlgn="base" hangingPunct="0">
                <a:spcBef>
                  <a:spcPct val="0"/>
                </a:spcBef>
                <a:spcAft>
                  <a:spcPct val="0"/>
                </a:spcAft>
              </a:pPr>
              <a:r>
                <a:rPr lang="en-US" sz="1400" b="1">
                  <a:solidFill>
                    <a:srgbClr val="FFFFFF"/>
                  </a:solidFill>
                  <a:latin typeface="Arial" charset="0"/>
                  <a:ea typeface="ＭＳ Ｐゴシック" pitchFamily="34" charset="-128"/>
                </a:rPr>
                <a:t>1</a:t>
              </a:r>
            </a:p>
          </p:txBody>
        </p:sp>
        <p:sp>
          <p:nvSpPr>
            <p:cNvPr id="30778" name="Oval 98"/>
            <p:cNvSpPr>
              <a:spLocks noChangeArrowheads="1"/>
            </p:cNvSpPr>
            <p:nvPr/>
          </p:nvSpPr>
          <p:spPr bwMode="auto">
            <a:xfrm>
              <a:off x="461" y="2338"/>
              <a:ext cx="160" cy="160"/>
            </a:xfrm>
            <a:prstGeom prst="ellipse">
              <a:avLst/>
            </a:prstGeom>
            <a:solidFill>
              <a:srgbClr val="0380B7"/>
            </a:solidFill>
            <a:ln w="9525">
              <a:noFill/>
              <a:round/>
              <a:headEnd/>
              <a:tailEnd/>
            </a:ln>
          </p:spPr>
          <p:txBody>
            <a:bodyPr wrap="none" anchor="ctr"/>
            <a:lstStyle/>
            <a:p>
              <a:pPr algn="ctr" eaLnBrk="0" fontAlgn="base" hangingPunct="0">
                <a:spcBef>
                  <a:spcPct val="0"/>
                </a:spcBef>
                <a:spcAft>
                  <a:spcPct val="0"/>
                </a:spcAft>
              </a:pPr>
              <a:r>
                <a:rPr lang="en-US" sz="1400" b="1">
                  <a:solidFill>
                    <a:srgbClr val="FFFFFF"/>
                  </a:solidFill>
                  <a:latin typeface="Arial" charset="0"/>
                  <a:ea typeface="ＭＳ Ｐゴシック" pitchFamily="34" charset="-128"/>
                </a:rPr>
                <a:t>2</a:t>
              </a:r>
            </a:p>
          </p:txBody>
        </p:sp>
        <p:sp>
          <p:nvSpPr>
            <p:cNvPr id="30779" name="Oval 99"/>
            <p:cNvSpPr>
              <a:spLocks noChangeArrowheads="1"/>
            </p:cNvSpPr>
            <p:nvPr/>
          </p:nvSpPr>
          <p:spPr bwMode="auto">
            <a:xfrm>
              <a:off x="461" y="2701"/>
              <a:ext cx="160" cy="160"/>
            </a:xfrm>
            <a:prstGeom prst="ellipse">
              <a:avLst/>
            </a:prstGeom>
            <a:solidFill>
              <a:srgbClr val="0380B7"/>
            </a:solidFill>
            <a:ln w="9525">
              <a:noFill/>
              <a:round/>
              <a:headEnd/>
              <a:tailEnd/>
            </a:ln>
          </p:spPr>
          <p:txBody>
            <a:bodyPr wrap="none" anchor="ctr"/>
            <a:lstStyle/>
            <a:p>
              <a:pPr algn="ctr" eaLnBrk="0" fontAlgn="base" hangingPunct="0">
                <a:spcBef>
                  <a:spcPct val="0"/>
                </a:spcBef>
                <a:spcAft>
                  <a:spcPct val="0"/>
                </a:spcAft>
              </a:pPr>
              <a:r>
                <a:rPr lang="en-US" sz="1400" b="1">
                  <a:solidFill>
                    <a:srgbClr val="FFFFFF"/>
                  </a:solidFill>
                  <a:latin typeface="Arial" charset="0"/>
                  <a:ea typeface="ＭＳ Ｐゴシック" pitchFamily="34" charset="-128"/>
                </a:rPr>
                <a:t>3</a:t>
              </a:r>
            </a:p>
          </p:txBody>
        </p:sp>
        <p:sp>
          <p:nvSpPr>
            <p:cNvPr id="30780" name="Oval 100"/>
            <p:cNvSpPr>
              <a:spLocks noChangeArrowheads="1"/>
            </p:cNvSpPr>
            <p:nvPr/>
          </p:nvSpPr>
          <p:spPr bwMode="auto">
            <a:xfrm>
              <a:off x="461" y="3083"/>
              <a:ext cx="160" cy="160"/>
            </a:xfrm>
            <a:prstGeom prst="ellipse">
              <a:avLst/>
            </a:prstGeom>
            <a:solidFill>
              <a:srgbClr val="0380B7"/>
            </a:solidFill>
            <a:ln w="9525">
              <a:noFill/>
              <a:round/>
              <a:headEnd/>
              <a:tailEnd/>
            </a:ln>
          </p:spPr>
          <p:txBody>
            <a:bodyPr wrap="none" anchor="ctr"/>
            <a:lstStyle/>
            <a:p>
              <a:pPr algn="ctr" eaLnBrk="0" fontAlgn="base" hangingPunct="0">
                <a:spcBef>
                  <a:spcPct val="0"/>
                </a:spcBef>
                <a:spcAft>
                  <a:spcPct val="0"/>
                </a:spcAft>
              </a:pPr>
              <a:r>
                <a:rPr lang="en-US" sz="1400" b="1">
                  <a:solidFill>
                    <a:srgbClr val="FFFFFF"/>
                  </a:solidFill>
                  <a:latin typeface="Arial" charset="0"/>
                  <a:ea typeface="ＭＳ Ｐゴシック" pitchFamily="34" charset="-128"/>
                </a:rPr>
                <a:t>4</a:t>
              </a:r>
            </a:p>
          </p:txBody>
        </p:sp>
        <p:sp>
          <p:nvSpPr>
            <p:cNvPr id="30781" name="Rectangle 101"/>
            <p:cNvSpPr>
              <a:spLocks noChangeArrowheads="1"/>
            </p:cNvSpPr>
            <p:nvPr/>
          </p:nvSpPr>
          <p:spPr bwMode="auto">
            <a:xfrm>
              <a:off x="1341" y="1757"/>
              <a:ext cx="660"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Right atrium</a:t>
              </a:r>
            </a:p>
          </p:txBody>
        </p:sp>
        <p:sp>
          <p:nvSpPr>
            <p:cNvPr id="30782" name="Rectangle 102"/>
            <p:cNvSpPr>
              <a:spLocks noChangeArrowheads="1"/>
            </p:cNvSpPr>
            <p:nvPr/>
          </p:nvSpPr>
          <p:spPr bwMode="auto">
            <a:xfrm>
              <a:off x="1329" y="3459"/>
              <a:ext cx="778"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Right ventricle</a:t>
              </a:r>
            </a:p>
          </p:txBody>
        </p:sp>
      </p:grpSp>
      <p:grpSp>
        <p:nvGrpSpPr>
          <p:cNvPr id="8" name="Group 135"/>
          <p:cNvGrpSpPr>
            <a:grpSpLocks/>
          </p:cNvGrpSpPr>
          <p:nvPr/>
        </p:nvGrpSpPr>
        <p:grpSpPr bwMode="auto">
          <a:xfrm>
            <a:off x="0" y="382588"/>
            <a:ext cx="9002713" cy="6332537"/>
            <a:chOff x="0" y="241"/>
            <a:chExt cx="5671" cy="3989"/>
          </a:xfrm>
        </p:grpSpPr>
        <p:pic>
          <p:nvPicPr>
            <p:cNvPr id="30728" name="Picture 104" descr="14_09"/>
            <p:cNvPicPr>
              <a:picLocks noChangeAspect="1" noChangeArrowheads="1"/>
            </p:cNvPicPr>
            <p:nvPr/>
          </p:nvPicPr>
          <p:blipFill>
            <a:blip r:embed="rId2" cstate="print"/>
            <a:srcRect/>
            <a:stretch>
              <a:fillRect/>
            </a:stretch>
          </p:blipFill>
          <p:spPr bwMode="auto">
            <a:xfrm>
              <a:off x="0" y="241"/>
              <a:ext cx="4848" cy="3708"/>
            </a:xfrm>
            <a:prstGeom prst="rect">
              <a:avLst/>
            </a:prstGeom>
            <a:noFill/>
            <a:ln w="9525">
              <a:noFill/>
              <a:miter lim="800000"/>
              <a:headEnd/>
              <a:tailEnd/>
            </a:ln>
          </p:spPr>
        </p:pic>
        <p:sp>
          <p:nvSpPr>
            <p:cNvPr id="30729" name="Line 105"/>
            <p:cNvSpPr>
              <a:spLocks noChangeShapeType="1"/>
            </p:cNvSpPr>
            <p:nvPr/>
          </p:nvSpPr>
          <p:spPr bwMode="auto">
            <a:xfrm>
              <a:off x="1001" y="588"/>
              <a:ext cx="286"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30" name="Line 106"/>
            <p:cNvSpPr>
              <a:spLocks noChangeShapeType="1"/>
            </p:cNvSpPr>
            <p:nvPr/>
          </p:nvSpPr>
          <p:spPr bwMode="auto">
            <a:xfrm>
              <a:off x="1992" y="2152"/>
              <a:ext cx="670"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31" name="Line 107"/>
            <p:cNvSpPr>
              <a:spLocks noChangeShapeType="1"/>
            </p:cNvSpPr>
            <p:nvPr/>
          </p:nvSpPr>
          <p:spPr bwMode="auto">
            <a:xfrm>
              <a:off x="1851" y="2427"/>
              <a:ext cx="1245"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32" name="Line 108"/>
            <p:cNvSpPr>
              <a:spLocks noChangeShapeType="1"/>
            </p:cNvSpPr>
            <p:nvPr/>
          </p:nvSpPr>
          <p:spPr bwMode="auto">
            <a:xfrm>
              <a:off x="2022" y="1826"/>
              <a:ext cx="713" cy="208"/>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33" name="Line 109"/>
            <p:cNvSpPr>
              <a:spLocks noChangeShapeType="1"/>
            </p:cNvSpPr>
            <p:nvPr/>
          </p:nvSpPr>
          <p:spPr bwMode="auto">
            <a:xfrm flipV="1">
              <a:off x="2133" y="3265"/>
              <a:ext cx="1043" cy="268"/>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34" name="Line 110"/>
            <p:cNvSpPr>
              <a:spLocks noChangeShapeType="1"/>
            </p:cNvSpPr>
            <p:nvPr/>
          </p:nvSpPr>
          <p:spPr bwMode="auto">
            <a:xfrm>
              <a:off x="4159" y="1619"/>
              <a:ext cx="771"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35" name="Line 111"/>
            <p:cNvSpPr>
              <a:spLocks noChangeShapeType="1"/>
            </p:cNvSpPr>
            <p:nvPr/>
          </p:nvSpPr>
          <p:spPr bwMode="auto">
            <a:xfrm flipH="1">
              <a:off x="2119" y="2481"/>
              <a:ext cx="1252" cy="31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36" name="Line 112"/>
            <p:cNvSpPr>
              <a:spLocks noChangeShapeType="1"/>
            </p:cNvSpPr>
            <p:nvPr/>
          </p:nvSpPr>
          <p:spPr bwMode="auto">
            <a:xfrm>
              <a:off x="4365" y="3075"/>
              <a:ext cx="565" cy="1"/>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grpSp>
          <p:nvGrpSpPr>
            <p:cNvPr id="9" name="Group 113"/>
            <p:cNvGrpSpPr>
              <a:grpSpLocks/>
            </p:cNvGrpSpPr>
            <p:nvPr/>
          </p:nvGrpSpPr>
          <p:grpSpPr bwMode="auto">
            <a:xfrm>
              <a:off x="1635" y="2855"/>
              <a:ext cx="2253" cy="310"/>
              <a:chOff x="1672" y="2855"/>
              <a:chExt cx="2216" cy="322"/>
            </a:xfrm>
          </p:grpSpPr>
          <p:sp>
            <p:nvSpPr>
              <p:cNvPr id="30757" name="Line 114"/>
              <p:cNvSpPr>
                <a:spLocks noChangeShapeType="1"/>
              </p:cNvSpPr>
              <p:nvPr/>
            </p:nvSpPr>
            <p:spPr bwMode="auto">
              <a:xfrm flipH="1">
                <a:off x="1672" y="2855"/>
                <a:ext cx="1952" cy="322"/>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58" name="Line 115"/>
              <p:cNvSpPr>
                <a:spLocks noChangeShapeType="1"/>
              </p:cNvSpPr>
              <p:nvPr/>
            </p:nvSpPr>
            <p:spPr bwMode="auto">
              <a:xfrm flipH="1">
                <a:off x="1676" y="3031"/>
                <a:ext cx="2212" cy="146"/>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grpSp>
        <p:grpSp>
          <p:nvGrpSpPr>
            <p:cNvPr id="10" name="Group 116"/>
            <p:cNvGrpSpPr>
              <a:grpSpLocks/>
            </p:cNvGrpSpPr>
            <p:nvPr/>
          </p:nvGrpSpPr>
          <p:grpSpPr bwMode="auto">
            <a:xfrm>
              <a:off x="1718" y="3625"/>
              <a:ext cx="2698" cy="209"/>
              <a:chOff x="1749" y="3625"/>
              <a:chExt cx="2667" cy="209"/>
            </a:xfrm>
          </p:grpSpPr>
          <p:sp>
            <p:nvSpPr>
              <p:cNvPr id="30755" name="Line 117"/>
              <p:cNvSpPr>
                <a:spLocks noChangeShapeType="1"/>
              </p:cNvSpPr>
              <p:nvPr/>
            </p:nvSpPr>
            <p:spPr bwMode="auto">
              <a:xfrm flipH="1">
                <a:off x="1749" y="3625"/>
                <a:ext cx="2040" cy="209"/>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30756" name="Line 118"/>
              <p:cNvSpPr>
                <a:spLocks noChangeShapeType="1"/>
              </p:cNvSpPr>
              <p:nvPr/>
            </p:nvSpPr>
            <p:spPr bwMode="auto">
              <a:xfrm flipH="1">
                <a:off x="1753" y="3676"/>
                <a:ext cx="2663" cy="158"/>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grpSp>
        <p:sp>
          <p:nvSpPr>
            <p:cNvPr id="30739" name="Rectangle 119"/>
            <p:cNvSpPr>
              <a:spLocks noChangeArrowheads="1"/>
            </p:cNvSpPr>
            <p:nvPr/>
          </p:nvSpPr>
          <p:spPr bwMode="auto">
            <a:xfrm>
              <a:off x="1332" y="531"/>
              <a:ext cx="703"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Frontal plane</a:t>
              </a:r>
            </a:p>
          </p:txBody>
        </p:sp>
        <p:sp>
          <p:nvSpPr>
            <p:cNvPr id="30740" name="Rectangle 120"/>
            <p:cNvSpPr>
              <a:spLocks noChangeArrowheads="1"/>
            </p:cNvSpPr>
            <p:nvPr/>
          </p:nvSpPr>
          <p:spPr bwMode="auto">
            <a:xfrm>
              <a:off x="669" y="2091"/>
              <a:ext cx="1300"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SINOATRIAL (SA) NODE</a:t>
              </a:r>
            </a:p>
          </p:txBody>
        </p:sp>
        <p:sp>
          <p:nvSpPr>
            <p:cNvPr id="30741" name="Rectangle 121"/>
            <p:cNvSpPr>
              <a:spLocks noChangeArrowheads="1"/>
            </p:cNvSpPr>
            <p:nvPr/>
          </p:nvSpPr>
          <p:spPr bwMode="auto">
            <a:xfrm>
              <a:off x="669" y="2352"/>
              <a:ext cx="1151" cy="26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ATRIOVENTRICULAR</a:t>
              </a:r>
            </a:p>
            <a:p>
              <a:pPr eaLnBrk="0" fontAlgn="base" hangingPunct="0">
                <a:spcBef>
                  <a:spcPct val="0"/>
                </a:spcBef>
                <a:spcAft>
                  <a:spcPct val="0"/>
                </a:spcAft>
              </a:pPr>
              <a:r>
                <a:rPr lang="en-US" sz="1400" b="1">
                  <a:solidFill>
                    <a:srgbClr val="000000"/>
                  </a:solidFill>
                  <a:latin typeface="Arial" charset="0"/>
                  <a:ea typeface="ＭＳ Ｐゴシック" pitchFamily="34" charset="-128"/>
                </a:rPr>
                <a:t>(AV) NODE</a:t>
              </a:r>
            </a:p>
          </p:txBody>
        </p:sp>
        <p:sp>
          <p:nvSpPr>
            <p:cNvPr id="30742" name="Rectangle 122"/>
            <p:cNvSpPr>
              <a:spLocks noChangeArrowheads="1"/>
            </p:cNvSpPr>
            <p:nvPr/>
          </p:nvSpPr>
          <p:spPr bwMode="auto">
            <a:xfrm>
              <a:off x="4974" y="1554"/>
              <a:ext cx="579"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Left atrium</a:t>
              </a:r>
            </a:p>
          </p:txBody>
        </p:sp>
        <p:sp>
          <p:nvSpPr>
            <p:cNvPr id="30743" name="Rectangle 123"/>
            <p:cNvSpPr>
              <a:spLocks noChangeArrowheads="1"/>
            </p:cNvSpPr>
            <p:nvPr/>
          </p:nvSpPr>
          <p:spPr bwMode="auto">
            <a:xfrm>
              <a:off x="4974" y="3007"/>
              <a:ext cx="697"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Left ventricle</a:t>
              </a:r>
            </a:p>
          </p:txBody>
        </p:sp>
        <p:sp>
          <p:nvSpPr>
            <p:cNvPr id="30744" name="Rectangle 124"/>
            <p:cNvSpPr>
              <a:spLocks noChangeArrowheads="1"/>
            </p:cNvSpPr>
            <p:nvPr/>
          </p:nvSpPr>
          <p:spPr bwMode="auto">
            <a:xfrm>
              <a:off x="2977" y="4096"/>
              <a:ext cx="1649"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Anterior view of frontal section</a:t>
              </a:r>
            </a:p>
          </p:txBody>
        </p:sp>
        <p:sp>
          <p:nvSpPr>
            <p:cNvPr id="30745" name="Rectangle 125"/>
            <p:cNvSpPr>
              <a:spLocks noChangeArrowheads="1"/>
            </p:cNvSpPr>
            <p:nvPr/>
          </p:nvSpPr>
          <p:spPr bwMode="auto">
            <a:xfrm>
              <a:off x="672" y="2718"/>
              <a:ext cx="1443" cy="26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ATRIOVENTRICULAR (AV)</a:t>
              </a:r>
            </a:p>
            <a:p>
              <a:pPr eaLnBrk="0" fontAlgn="base" hangingPunct="0">
                <a:spcBef>
                  <a:spcPct val="0"/>
                </a:spcBef>
                <a:spcAft>
                  <a:spcPct val="0"/>
                </a:spcAft>
              </a:pPr>
              <a:r>
                <a:rPr lang="en-US" sz="1400" b="1">
                  <a:solidFill>
                    <a:srgbClr val="000000"/>
                  </a:solidFill>
                  <a:latin typeface="Arial" charset="0"/>
                  <a:ea typeface="ＭＳ Ｐゴシック" pitchFamily="34" charset="-128"/>
                </a:rPr>
                <a:t>BUNDLE (BUNDLE OF HIS)</a:t>
              </a:r>
            </a:p>
          </p:txBody>
        </p:sp>
        <p:sp>
          <p:nvSpPr>
            <p:cNvPr id="30746" name="Rectangle 126"/>
            <p:cNvSpPr>
              <a:spLocks noChangeArrowheads="1"/>
            </p:cNvSpPr>
            <p:nvPr/>
          </p:nvSpPr>
          <p:spPr bwMode="auto">
            <a:xfrm>
              <a:off x="672" y="3096"/>
              <a:ext cx="1132" cy="26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RIGHT AND LEFT</a:t>
              </a:r>
            </a:p>
            <a:p>
              <a:pPr eaLnBrk="0" fontAlgn="base" hangingPunct="0">
                <a:spcBef>
                  <a:spcPct val="0"/>
                </a:spcBef>
                <a:spcAft>
                  <a:spcPct val="0"/>
                </a:spcAft>
              </a:pPr>
              <a:r>
                <a:rPr lang="en-US" sz="1400" b="1">
                  <a:solidFill>
                    <a:srgbClr val="000000"/>
                  </a:solidFill>
                  <a:latin typeface="Arial" charset="0"/>
                  <a:ea typeface="ＭＳ Ｐゴシック" pitchFamily="34" charset="-128"/>
                </a:rPr>
                <a:t>BUNDLE BRANCHES</a:t>
              </a:r>
            </a:p>
          </p:txBody>
        </p:sp>
        <p:sp>
          <p:nvSpPr>
            <p:cNvPr id="30747" name="Rectangle 127"/>
            <p:cNvSpPr>
              <a:spLocks noChangeArrowheads="1"/>
            </p:cNvSpPr>
            <p:nvPr/>
          </p:nvSpPr>
          <p:spPr bwMode="auto">
            <a:xfrm>
              <a:off x="672" y="3756"/>
              <a:ext cx="1008"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PURKINJE FIBERS</a:t>
              </a:r>
            </a:p>
          </p:txBody>
        </p:sp>
        <p:sp>
          <p:nvSpPr>
            <p:cNvPr id="30748" name="Oval 128"/>
            <p:cNvSpPr>
              <a:spLocks noChangeArrowheads="1"/>
            </p:cNvSpPr>
            <p:nvPr/>
          </p:nvSpPr>
          <p:spPr bwMode="auto">
            <a:xfrm>
              <a:off x="461" y="2073"/>
              <a:ext cx="160" cy="160"/>
            </a:xfrm>
            <a:prstGeom prst="ellipse">
              <a:avLst/>
            </a:prstGeom>
            <a:solidFill>
              <a:srgbClr val="0380B7"/>
            </a:solidFill>
            <a:ln w="9525">
              <a:noFill/>
              <a:round/>
              <a:headEnd/>
              <a:tailEnd/>
            </a:ln>
          </p:spPr>
          <p:txBody>
            <a:bodyPr wrap="none" anchor="ctr"/>
            <a:lstStyle/>
            <a:p>
              <a:pPr algn="ctr" eaLnBrk="0" fontAlgn="base" hangingPunct="0">
                <a:spcBef>
                  <a:spcPct val="0"/>
                </a:spcBef>
                <a:spcAft>
                  <a:spcPct val="0"/>
                </a:spcAft>
              </a:pPr>
              <a:r>
                <a:rPr lang="en-US" sz="1400" b="1">
                  <a:solidFill>
                    <a:srgbClr val="FFFFFF"/>
                  </a:solidFill>
                  <a:latin typeface="Arial" charset="0"/>
                  <a:ea typeface="ＭＳ Ｐゴシック" pitchFamily="34" charset="-128"/>
                </a:rPr>
                <a:t>1</a:t>
              </a:r>
            </a:p>
          </p:txBody>
        </p:sp>
        <p:sp>
          <p:nvSpPr>
            <p:cNvPr id="30749" name="Oval 129"/>
            <p:cNvSpPr>
              <a:spLocks noChangeArrowheads="1"/>
            </p:cNvSpPr>
            <p:nvPr/>
          </p:nvSpPr>
          <p:spPr bwMode="auto">
            <a:xfrm>
              <a:off x="461" y="2338"/>
              <a:ext cx="160" cy="160"/>
            </a:xfrm>
            <a:prstGeom prst="ellipse">
              <a:avLst/>
            </a:prstGeom>
            <a:solidFill>
              <a:srgbClr val="0380B7"/>
            </a:solidFill>
            <a:ln w="9525">
              <a:noFill/>
              <a:round/>
              <a:headEnd/>
              <a:tailEnd/>
            </a:ln>
          </p:spPr>
          <p:txBody>
            <a:bodyPr wrap="none" anchor="ctr"/>
            <a:lstStyle/>
            <a:p>
              <a:pPr algn="ctr" eaLnBrk="0" fontAlgn="base" hangingPunct="0">
                <a:spcBef>
                  <a:spcPct val="0"/>
                </a:spcBef>
                <a:spcAft>
                  <a:spcPct val="0"/>
                </a:spcAft>
              </a:pPr>
              <a:r>
                <a:rPr lang="en-US" sz="1400" b="1">
                  <a:solidFill>
                    <a:srgbClr val="FFFFFF"/>
                  </a:solidFill>
                  <a:latin typeface="Arial" charset="0"/>
                  <a:ea typeface="ＭＳ Ｐゴシック" pitchFamily="34" charset="-128"/>
                </a:rPr>
                <a:t>2</a:t>
              </a:r>
            </a:p>
          </p:txBody>
        </p:sp>
        <p:sp>
          <p:nvSpPr>
            <p:cNvPr id="30750" name="Oval 130"/>
            <p:cNvSpPr>
              <a:spLocks noChangeArrowheads="1"/>
            </p:cNvSpPr>
            <p:nvPr/>
          </p:nvSpPr>
          <p:spPr bwMode="auto">
            <a:xfrm>
              <a:off x="461" y="2701"/>
              <a:ext cx="160" cy="160"/>
            </a:xfrm>
            <a:prstGeom prst="ellipse">
              <a:avLst/>
            </a:prstGeom>
            <a:solidFill>
              <a:srgbClr val="0380B7"/>
            </a:solidFill>
            <a:ln w="9525">
              <a:noFill/>
              <a:round/>
              <a:headEnd/>
              <a:tailEnd/>
            </a:ln>
          </p:spPr>
          <p:txBody>
            <a:bodyPr wrap="none" anchor="ctr"/>
            <a:lstStyle/>
            <a:p>
              <a:pPr algn="ctr" eaLnBrk="0" fontAlgn="base" hangingPunct="0">
                <a:spcBef>
                  <a:spcPct val="0"/>
                </a:spcBef>
                <a:spcAft>
                  <a:spcPct val="0"/>
                </a:spcAft>
              </a:pPr>
              <a:r>
                <a:rPr lang="en-US" sz="1400" b="1">
                  <a:solidFill>
                    <a:srgbClr val="FFFFFF"/>
                  </a:solidFill>
                  <a:latin typeface="Arial" charset="0"/>
                  <a:ea typeface="ＭＳ Ｐゴシック" pitchFamily="34" charset="-128"/>
                </a:rPr>
                <a:t>3</a:t>
              </a:r>
            </a:p>
          </p:txBody>
        </p:sp>
        <p:sp>
          <p:nvSpPr>
            <p:cNvPr id="30751" name="Oval 131"/>
            <p:cNvSpPr>
              <a:spLocks noChangeArrowheads="1"/>
            </p:cNvSpPr>
            <p:nvPr/>
          </p:nvSpPr>
          <p:spPr bwMode="auto">
            <a:xfrm>
              <a:off x="461" y="3083"/>
              <a:ext cx="160" cy="160"/>
            </a:xfrm>
            <a:prstGeom prst="ellipse">
              <a:avLst/>
            </a:prstGeom>
            <a:solidFill>
              <a:srgbClr val="0380B7"/>
            </a:solidFill>
            <a:ln w="9525">
              <a:noFill/>
              <a:round/>
              <a:headEnd/>
              <a:tailEnd/>
            </a:ln>
          </p:spPr>
          <p:txBody>
            <a:bodyPr wrap="none" anchor="ctr"/>
            <a:lstStyle/>
            <a:p>
              <a:pPr algn="ctr" eaLnBrk="0" fontAlgn="base" hangingPunct="0">
                <a:spcBef>
                  <a:spcPct val="0"/>
                </a:spcBef>
                <a:spcAft>
                  <a:spcPct val="0"/>
                </a:spcAft>
              </a:pPr>
              <a:r>
                <a:rPr lang="en-US" sz="1400" b="1">
                  <a:solidFill>
                    <a:srgbClr val="FFFFFF"/>
                  </a:solidFill>
                  <a:latin typeface="Arial" charset="0"/>
                  <a:ea typeface="ＭＳ Ｐゴシック" pitchFamily="34" charset="-128"/>
                </a:rPr>
                <a:t>4</a:t>
              </a:r>
            </a:p>
          </p:txBody>
        </p:sp>
        <p:sp>
          <p:nvSpPr>
            <p:cNvPr id="30752" name="Oval 132"/>
            <p:cNvSpPr>
              <a:spLocks noChangeArrowheads="1"/>
            </p:cNvSpPr>
            <p:nvPr/>
          </p:nvSpPr>
          <p:spPr bwMode="auto">
            <a:xfrm>
              <a:off x="461" y="3736"/>
              <a:ext cx="160" cy="160"/>
            </a:xfrm>
            <a:prstGeom prst="ellipse">
              <a:avLst/>
            </a:prstGeom>
            <a:solidFill>
              <a:srgbClr val="0380B7"/>
            </a:solidFill>
            <a:ln w="9525">
              <a:noFill/>
              <a:round/>
              <a:headEnd/>
              <a:tailEnd/>
            </a:ln>
          </p:spPr>
          <p:txBody>
            <a:bodyPr wrap="none" anchor="ctr"/>
            <a:lstStyle/>
            <a:p>
              <a:pPr algn="ctr" eaLnBrk="0" fontAlgn="base" hangingPunct="0">
                <a:spcBef>
                  <a:spcPct val="0"/>
                </a:spcBef>
                <a:spcAft>
                  <a:spcPct val="0"/>
                </a:spcAft>
              </a:pPr>
              <a:r>
                <a:rPr lang="en-US" sz="1400" b="1">
                  <a:solidFill>
                    <a:srgbClr val="FFFFFF"/>
                  </a:solidFill>
                  <a:latin typeface="Arial" charset="0"/>
                  <a:ea typeface="ＭＳ Ｐゴシック" pitchFamily="34" charset="-128"/>
                </a:rPr>
                <a:t>5</a:t>
              </a:r>
            </a:p>
          </p:txBody>
        </p:sp>
        <p:sp>
          <p:nvSpPr>
            <p:cNvPr id="30753" name="Rectangle 133"/>
            <p:cNvSpPr>
              <a:spLocks noChangeArrowheads="1"/>
            </p:cNvSpPr>
            <p:nvPr/>
          </p:nvSpPr>
          <p:spPr bwMode="auto">
            <a:xfrm>
              <a:off x="1341" y="1757"/>
              <a:ext cx="660"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Right atrium</a:t>
              </a:r>
            </a:p>
          </p:txBody>
        </p:sp>
        <p:sp>
          <p:nvSpPr>
            <p:cNvPr id="30754" name="Rectangle 134"/>
            <p:cNvSpPr>
              <a:spLocks noChangeArrowheads="1"/>
            </p:cNvSpPr>
            <p:nvPr/>
          </p:nvSpPr>
          <p:spPr bwMode="auto">
            <a:xfrm>
              <a:off x="1329" y="3459"/>
              <a:ext cx="778" cy="13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a:solidFill>
                    <a:srgbClr val="000000"/>
                  </a:solidFill>
                  <a:latin typeface="Arial" charset="0"/>
                  <a:ea typeface="ＭＳ Ｐゴシック" pitchFamily="34" charset="-128"/>
                </a:rPr>
                <a:t>Right ventricle</a:t>
              </a:r>
            </a:p>
          </p:txBody>
        </p:sp>
      </p:grpSp>
      <p:sp>
        <p:nvSpPr>
          <p:cNvPr id="131" name="Slide Number Placeholder 130"/>
          <p:cNvSpPr>
            <a:spLocks noGrp="1"/>
          </p:cNvSpPr>
          <p:nvPr>
            <p:ph type="sldNum" sz="quarter" idx="12"/>
          </p:nvPr>
        </p:nvSpPr>
        <p:spPr/>
        <p:txBody>
          <a:bodyPr/>
          <a:lstStyle/>
          <a:p>
            <a:pPr>
              <a:defRPr/>
            </a:pPr>
            <a:fld id="{FAEF6E1D-97B5-4077-B97F-E7A3F5976DF4}" type="slidenum">
              <a:rPr lang="en-US" smtClean="0">
                <a:solidFill>
                  <a:srgbClr val="000000"/>
                </a:solidFill>
              </a:rPr>
              <a:pPr>
                <a:defRPr/>
              </a:pPr>
              <a:t>39</a:t>
            </a:fld>
            <a:endParaRPr lang="en-US">
              <a:solidFill>
                <a:srgbClr val="000000"/>
              </a:solidFill>
            </a:endParaRPr>
          </a:p>
        </p:txBody>
      </p:sp>
      <p:sp>
        <p:nvSpPr>
          <p:cNvPr id="132" name="Text Box 6"/>
          <p:cNvSpPr txBox="1">
            <a:spLocks noChangeArrowheads="1"/>
          </p:cNvSpPr>
          <p:nvPr/>
        </p:nvSpPr>
        <p:spPr bwMode="auto">
          <a:xfrm>
            <a:off x="3583856" y="6314559"/>
            <a:ext cx="4324494"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Fig.25: The conduction system of the heart.</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457200" y="961436"/>
            <a:ext cx="8229600" cy="714964"/>
          </a:xfrm>
        </p:spPr>
        <p:txBody>
          <a:bodyPr/>
          <a:lstStyle/>
          <a:p>
            <a:pPr eaLnBrk="1" hangingPunct="1"/>
            <a:r>
              <a:rPr lang="en-US" sz="3600" b="1" i="1" u="sng" dirty="0" smtClean="0">
                <a:solidFill>
                  <a:srgbClr val="FF0000"/>
                </a:solidFill>
              </a:rPr>
              <a:t>Red Blood Cells/ Erythrocytes</a:t>
            </a:r>
          </a:p>
        </p:txBody>
      </p:sp>
      <p:sp>
        <p:nvSpPr>
          <p:cNvPr id="4" name="Rectangle 3"/>
          <p:cNvSpPr/>
          <p:nvPr/>
        </p:nvSpPr>
        <p:spPr>
          <a:xfrm>
            <a:off x="444137" y="1753612"/>
            <a:ext cx="6337663" cy="3046988"/>
          </a:xfrm>
          <a:prstGeom prst="rect">
            <a:avLst/>
          </a:prstGeom>
        </p:spPr>
        <p:txBody>
          <a:bodyPr wrap="square">
            <a:spAutoFit/>
          </a:bodyPr>
          <a:lstStyle/>
          <a:p>
            <a:pPr marL="342900" lvl="0" indent="-342900" algn="just">
              <a:lnSpc>
                <a:spcPct val="90000"/>
              </a:lnSpc>
              <a:spcBef>
                <a:spcPct val="20000"/>
              </a:spcBef>
              <a:buClr>
                <a:srgbClr val="808080"/>
              </a:buClr>
              <a:buSzPct val="65000"/>
              <a:buFont typeface="Wingdings" pitchFamily="20" charset="2"/>
              <a:buChar char="n"/>
            </a:pPr>
            <a:r>
              <a:rPr lang="en-US" sz="2400" kern="0" dirty="0" smtClean="0">
                <a:solidFill>
                  <a:srgbClr val="000000"/>
                </a:solidFill>
                <a:latin typeface="Times New Roman"/>
              </a:rPr>
              <a:t>Biconcave disc in shape. This increases surface area.</a:t>
            </a:r>
          </a:p>
          <a:p>
            <a:pPr marL="342900" lvl="0" indent="-342900" algn="just">
              <a:lnSpc>
                <a:spcPct val="90000"/>
              </a:lnSpc>
              <a:spcBef>
                <a:spcPct val="20000"/>
              </a:spcBef>
              <a:buClr>
                <a:srgbClr val="808080"/>
              </a:buClr>
              <a:buSzPct val="65000"/>
              <a:buFont typeface="Wingdings" pitchFamily="20" charset="2"/>
              <a:buChar char="n"/>
            </a:pPr>
            <a:r>
              <a:rPr lang="en-US" sz="2400" kern="0" dirty="0" smtClean="0">
                <a:solidFill>
                  <a:srgbClr val="000000"/>
                </a:solidFill>
                <a:latin typeface="Times New Roman"/>
              </a:rPr>
              <a:t>Lack nucleus and other organelles:</a:t>
            </a:r>
          </a:p>
          <a:p>
            <a:pPr marL="669925" lvl="1" indent="-325438" algn="just">
              <a:lnSpc>
                <a:spcPct val="90000"/>
              </a:lnSpc>
              <a:spcBef>
                <a:spcPct val="20000"/>
              </a:spcBef>
              <a:buClr>
                <a:srgbClr val="999933"/>
              </a:buClr>
              <a:buSzPct val="60000"/>
              <a:buFont typeface="Wingdings" pitchFamily="20" charset="2"/>
              <a:buChar char="q"/>
            </a:pPr>
            <a:r>
              <a:rPr lang="en-US" sz="2400" kern="0" dirty="0" smtClean="0">
                <a:solidFill>
                  <a:srgbClr val="000000"/>
                </a:solidFill>
                <a:latin typeface="Times New Roman"/>
              </a:rPr>
              <a:t>No mitochondria – doesn’t use oxygen</a:t>
            </a:r>
          </a:p>
          <a:p>
            <a:pPr marL="342900" lvl="0" indent="-342900" algn="just">
              <a:lnSpc>
                <a:spcPct val="90000"/>
              </a:lnSpc>
              <a:spcBef>
                <a:spcPct val="20000"/>
              </a:spcBef>
              <a:buClr>
                <a:srgbClr val="808080"/>
              </a:buClr>
              <a:buSzPct val="65000"/>
              <a:buFont typeface="Wingdings" pitchFamily="20" charset="2"/>
              <a:buChar char="n"/>
            </a:pPr>
            <a:r>
              <a:rPr lang="en-US" sz="2400" kern="0" dirty="0" smtClean="0">
                <a:solidFill>
                  <a:srgbClr val="000000"/>
                </a:solidFill>
                <a:latin typeface="Times New Roman"/>
              </a:rPr>
              <a:t>Strong, flexible plasma membrane. This allows the cell to change its shape without rupturing as it passes through narrow capillaries.</a:t>
            </a:r>
          </a:p>
          <a:p>
            <a:pPr marL="342900" lvl="0" indent="-342900" algn="just">
              <a:lnSpc>
                <a:spcPct val="90000"/>
              </a:lnSpc>
              <a:spcBef>
                <a:spcPct val="20000"/>
              </a:spcBef>
              <a:buClr>
                <a:srgbClr val="808080"/>
              </a:buClr>
              <a:buSzPct val="65000"/>
              <a:buFont typeface="Wingdings" pitchFamily="20" charset="2"/>
              <a:buChar char="n"/>
            </a:pPr>
            <a:r>
              <a:rPr lang="en-US" sz="2400" kern="0" dirty="0" smtClean="0">
                <a:solidFill>
                  <a:srgbClr val="000000"/>
                </a:solidFill>
                <a:latin typeface="Times New Roman"/>
              </a:rPr>
              <a:t>Life span about 120 days.</a:t>
            </a:r>
          </a:p>
        </p:txBody>
      </p:sp>
      <p:pic>
        <p:nvPicPr>
          <p:cNvPr id="5" name="Picture 5" descr="19_04"/>
          <p:cNvPicPr>
            <a:picLocks noChangeAspect="1" noChangeArrowheads="1"/>
          </p:cNvPicPr>
          <p:nvPr/>
        </p:nvPicPr>
        <p:blipFill>
          <a:blip r:embed="rId2"/>
          <a:srcRect t="6733" r="85216" b="19123"/>
          <a:stretch>
            <a:fillRect/>
          </a:stretch>
        </p:blipFill>
        <p:spPr bwMode="auto">
          <a:xfrm>
            <a:off x="7239000" y="1371600"/>
            <a:ext cx="1220424" cy="2664823"/>
          </a:xfrm>
          <a:prstGeom prst="rect">
            <a:avLst/>
          </a:prstGeom>
          <a:noFill/>
          <a:ln w="9525">
            <a:noFill/>
            <a:miter lim="800000"/>
            <a:headEnd/>
            <a:tailEnd/>
          </a:ln>
        </p:spPr>
      </p:pic>
      <p:pic>
        <p:nvPicPr>
          <p:cNvPr id="6" name="Picture 2"/>
          <p:cNvPicPr>
            <a:picLocks noChangeAspect="1" noChangeArrowheads="1"/>
          </p:cNvPicPr>
          <p:nvPr/>
        </p:nvPicPr>
        <p:blipFill>
          <a:blip r:embed="rId3"/>
          <a:srcRect l="63519" t="29085" r="8964" b="28431"/>
          <a:stretch>
            <a:fillRect/>
          </a:stretch>
        </p:blipFill>
        <p:spPr bwMode="auto">
          <a:xfrm>
            <a:off x="5663516" y="4235823"/>
            <a:ext cx="3402106" cy="2622177"/>
          </a:xfrm>
          <a:prstGeom prst="rect">
            <a:avLst/>
          </a:prstGeom>
          <a:noFill/>
          <a:ln w="9525">
            <a:noFill/>
            <a:miter lim="800000"/>
            <a:headEnd/>
            <a:tailEnd/>
          </a:ln>
          <a:effectLst/>
        </p:spPr>
      </p:pic>
      <p:sp>
        <p:nvSpPr>
          <p:cNvPr id="7" name="Rectangle 6"/>
          <p:cNvSpPr/>
          <p:nvPr/>
        </p:nvSpPr>
        <p:spPr>
          <a:xfrm>
            <a:off x="444137" y="4966582"/>
            <a:ext cx="4813663" cy="757130"/>
          </a:xfrm>
          <a:prstGeom prst="rect">
            <a:avLst/>
          </a:prstGeom>
          <a:solidFill>
            <a:schemeClr val="bg1"/>
          </a:solidFill>
        </p:spPr>
        <p:txBody>
          <a:bodyPr wrap="square">
            <a:spAutoFit/>
          </a:bodyPr>
          <a:lstStyle/>
          <a:p>
            <a:pPr marL="342900" lvl="0" indent="-342900" algn="just">
              <a:lnSpc>
                <a:spcPct val="90000"/>
              </a:lnSpc>
              <a:spcBef>
                <a:spcPct val="20000"/>
              </a:spcBef>
              <a:buClr>
                <a:srgbClr val="808080"/>
              </a:buClr>
              <a:buSzPct val="65000"/>
              <a:buFont typeface="Wingdings" pitchFamily="20" charset="2"/>
              <a:buChar char="n"/>
            </a:pPr>
            <a:r>
              <a:rPr lang="en-US" sz="2400" kern="0" dirty="0" smtClean="0">
                <a:solidFill>
                  <a:srgbClr val="000000"/>
                </a:solidFill>
                <a:latin typeface="Times New Roman"/>
              </a:rPr>
              <a:t>Cytoplasm filled with the oxygen-carrying protein hemoglobin.</a:t>
            </a:r>
          </a:p>
        </p:txBody>
      </p:sp>
      <p:sp>
        <p:nvSpPr>
          <p:cNvPr id="8" name="Slide Number Placeholder 7"/>
          <p:cNvSpPr>
            <a:spLocks noGrp="1"/>
          </p:cNvSpPr>
          <p:nvPr>
            <p:ph type="sldNum" sz="quarter" idx="12"/>
          </p:nvPr>
        </p:nvSpPr>
        <p:spPr/>
        <p:txBody>
          <a:bodyPr/>
          <a:lstStyle/>
          <a:p>
            <a:pPr>
              <a:defRPr/>
            </a:pPr>
            <a:fld id="{C26A51F8-2F92-4C36-8882-BA6DFAC6D4C1}" type="slidenum">
              <a:rPr lang="en-US" smtClean="0"/>
              <a:pPr>
                <a:defRPr/>
              </a:pPr>
              <a:t>4</a:t>
            </a:fld>
            <a:endParaRPr lang="en-US"/>
          </a:p>
        </p:txBody>
      </p:sp>
      <p:sp>
        <p:nvSpPr>
          <p:cNvPr id="9" name="Rectangle 2"/>
          <p:cNvSpPr txBox="1">
            <a:spLocks noChangeArrowheads="1"/>
          </p:cNvSpPr>
          <p:nvPr/>
        </p:nvSpPr>
        <p:spPr bwMode="auto">
          <a:xfrm>
            <a:off x="457200" y="238624"/>
            <a:ext cx="8229600" cy="7019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20" charset="0"/>
              </a:defRPr>
            </a:lvl2pPr>
            <a:lvl3pPr algn="l" rtl="0" eaLnBrk="0" fontAlgn="base" hangingPunct="0">
              <a:spcBef>
                <a:spcPct val="0"/>
              </a:spcBef>
              <a:spcAft>
                <a:spcPct val="0"/>
              </a:spcAft>
              <a:defRPr sz="4200">
                <a:solidFill>
                  <a:schemeClr val="tx2"/>
                </a:solidFill>
                <a:latin typeface="Garamond" pitchFamily="20" charset="0"/>
              </a:defRPr>
            </a:lvl3pPr>
            <a:lvl4pPr algn="l" rtl="0" eaLnBrk="0" fontAlgn="base" hangingPunct="0">
              <a:spcBef>
                <a:spcPct val="0"/>
              </a:spcBef>
              <a:spcAft>
                <a:spcPct val="0"/>
              </a:spcAft>
              <a:defRPr sz="4200">
                <a:solidFill>
                  <a:schemeClr val="tx2"/>
                </a:solidFill>
                <a:latin typeface="Garamond" pitchFamily="20" charset="0"/>
              </a:defRPr>
            </a:lvl4pPr>
            <a:lvl5pPr algn="l" rtl="0" eaLnBrk="0" fontAlgn="base" hangingPunct="0">
              <a:spcBef>
                <a:spcPct val="0"/>
              </a:spcBef>
              <a:spcAft>
                <a:spcPct val="0"/>
              </a:spcAft>
              <a:defRPr sz="4200">
                <a:solidFill>
                  <a:schemeClr val="tx2"/>
                </a:solidFill>
                <a:latin typeface="Garamond" pitchFamily="20" charset="0"/>
              </a:defRPr>
            </a:lvl5pPr>
            <a:lvl6pPr marL="457200" algn="l" rtl="0" fontAlgn="base">
              <a:spcBef>
                <a:spcPct val="0"/>
              </a:spcBef>
              <a:spcAft>
                <a:spcPct val="0"/>
              </a:spcAft>
              <a:defRPr sz="4200">
                <a:solidFill>
                  <a:schemeClr val="tx2"/>
                </a:solidFill>
                <a:latin typeface="Garamond" pitchFamily="20" charset="0"/>
              </a:defRPr>
            </a:lvl6pPr>
            <a:lvl7pPr marL="914400" algn="l" rtl="0" fontAlgn="base">
              <a:spcBef>
                <a:spcPct val="0"/>
              </a:spcBef>
              <a:spcAft>
                <a:spcPct val="0"/>
              </a:spcAft>
              <a:defRPr sz="4200">
                <a:solidFill>
                  <a:schemeClr val="tx2"/>
                </a:solidFill>
                <a:latin typeface="Garamond" pitchFamily="20" charset="0"/>
              </a:defRPr>
            </a:lvl7pPr>
            <a:lvl8pPr marL="1371600" algn="l" rtl="0" fontAlgn="base">
              <a:spcBef>
                <a:spcPct val="0"/>
              </a:spcBef>
              <a:spcAft>
                <a:spcPct val="0"/>
              </a:spcAft>
              <a:defRPr sz="4200">
                <a:solidFill>
                  <a:schemeClr val="tx2"/>
                </a:solidFill>
                <a:latin typeface="Garamond" pitchFamily="20" charset="0"/>
              </a:defRPr>
            </a:lvl8pPr>
            <a:lvl9pPr marL="1828800" algn="l" rtl="0" fontAlgn="base">
              <a:spcBef>
                <a:spcPct val="0"/>
              </a:spcBef>
              <a:spcAft>
                <a:spcPct val="0"/>
              </a:spcAft>
              <a:defRPr sz="4200">
                <a:solidFill>
                  <a:schemeClr val="tx2"/>
                </a:solidFill>
                <a:latin typeface="Garamond" pitchFamily="20" charset="0"/>
              </a:defRPr>
            </a:lvl9pPr>
          </a:lstStyle>
          <a:p>
            <a:pPr eaLnBrk="1" hangingPunct="1"/>
            <a:r>
              <a:rPr lang="en-US" sz="4000" u="sng" kern="0" smtClean="0"/>
              <a:t>Formed Elements of Blood</a:t>
            </a:r>
            <a:endParaRPr lang="en-US" sz="4000" u="sng" kern="0" dirty="0" smtClean="0"/>
          </a:p>
        </p:txBody>
      </p:sp>
      <p:sp>
        <p:nvSpPr>
          <p:cNvPr id="10" name="TextBox 9"/>
          <p:cNvSpPr txBox="1"/>
          <p:nvPr/>
        </p:nvSpPr>
        <p:spPr>
          <a:xfrm>
            <a:off x="1320116" y="5889695"/>
            <a:ext cx="4343400" cy="707886"/>
          </a:xfrm>
          <a:prstGeom prst="rect">
            <a:avLst/>
          </a:prstGeom>
          <a:solidFill>
            <a:schemeClr val="bg1"/>
          </a:solidFill>
          <a:ln>
            <a:solidFill>
              <a:schemeClr val="tx1"/>
            </a:solidFill>
          </a:ln>
        </p:spPr>
        <p:txBody>
          <a:bodyPr wrap="square" rtlCol="0">
            <a:spAutoFit/>
          </a:bodyPr>
          <a:lstStyle/>
          <a:p>
            <a:r>
              <a:rPr lang="en-US" sz="2000" dirty="0" smtClean="0"/>
              <a:t>Fig.2*: The shape of red blood cells and hemoglobin molecule.</a:t>
            </a:r>
            <a:endParaRPr lang="en-US"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404948" y="1312814"/>
            <a:ext cx="8229600" cy="4761416"/>
          </a:xfrm>
        </p:spPr>
        <p:txBody>
          <a:bodyPr/>
          <a:lstStyle/>
          <a:p>
            <a:pPr lvl="1" algn="just" eaLnBrk="1" hangingPunct="1"/>
            <a:r>
              <a:rPr lang="en-US" sz="2200" dirty="0" smtClean="0"/>
              <a:t>The heart has its own network of blood vessels.</a:t>
            </a:r>
          </a:p>
          <a:p>
            <a:pPr lvl="1" algn="just" eaLnBrk="1" hangingPunct="1"/>
            <a:r>
              <a:rPr lang="en-US" sz="2200" dirty="0" smtClean="0"/>
              <a:t>Coronary arteries branch from ascending aorta.</a:t>
            </a:r>
          </a:p>
          <a:p>
            <a:pPr lvl="2" algn="just" eaLnBrk="1" hangingPunct="1"/>
            <a:r>
              <a:rPr lang="en-US" dirty="0" err="1" smtClean="0"/>
              <a:t>Anastomoses</a:t>
            </a:r>
            <a:r>
              <a:rPr lang="en-US" dirty="0" smtClean="0"/>
              <a:t> provide alternate routes or collateral circuits</a:t>
            </a:r>
          </a:p>
          <a:p>
            <a:pPr lvl="2" algn="just" eaLnBrk="1" hangingPunct="1"/>
            <a:r>
              <a:rPr lang="en-US" dirty="0" smtClean="0"/>
              <a:t>Allows heart muscle to receive sufficient oxygen even if an artery is partially blocked</a:t>
            </a:r>
          </a:p>
          <a:p>
            <a:pPr lvl="1" algn="just" eaLnBrk="1" hangingPunct="1"/>
            <a:r>
              <a:rPr lang="en-US" sz="2200" b="1" dirty="0" smtClean="0"/>
              <a:t>Left Coronary Artery </a:t>
            </a:r>
            <a:r>
              <a:rPr lang="en-US" sz="2200" dirty="0" smtClean="0">
                <a:sym typeface="Wingdings" pitchFamily="2" charset="2"/>
              </a:rPr>
              <a:t> Anterior </a:t>
            </a:r>
            <a:r>
              <a:rPr lang="en-US" sz="2200" dirty="0" err="1" smtClean="0">
                <a:sym typeface="Wingdings" pitchFamily="2" charset="2"/>
              </a:rPr>
              <a:t>Interventricular</a:t>
            </a:r>
            <a:r>
              <a:rPr lang="en-US" sz="2200" dirty="0" smtClean="0">
                <a:sym typeface="Wingdings" pitchFamily="2" charset="2"/>
              </a:rPr>
              <a:t> and Circumflex branches</a:t>
            </a:r>
          </a:p>
          <a:p>
            <a:pPr lvl="1" algn="just" eaLnBrk="1" hangingPunct="1"/>
            <a:r>
              <a:rPr lang="en-US" sz="2200" b="1" dirty="0" smtClean="0">
                <a:sym typeface="Wingdings" pitchFamily="2" charset="2"/>
              </a:rPr>
              <a:t>Right Coronary Artery </a:t>
            </a:r>
            <a:r>
              <a:rPr lang="en-US" sz="2200" dirty="0" smtClean="0">
                <a:sym typeface="Wingdings" pitchFamily="2" charset="2"/>
              </a:rPr>
              <a:t> Marginal and Posterior </a:t>
            </a:r>
            <a:r>
              <a:rPr lang="en-US" sz="2200" dirty="0" err="1" smtClean="0">
                <a:sym typeface="Wingdings" pitchFamily="2" charset="2"/>
              </a:rPr>
              <a:t>Interventricular</a:t>
            </a:r>
            <a:r>
              <a:rPr lang="en-US" sz="2200" dirty="0" smtClean="0">
                <a:sym typeface="Wingdings" pitchFamily="2" charset="2"/>
              </a:rPr>
              <a:t> branches</a:t>
            </a:r>
            <a:endParaRPr lang="en-US" sz="2200" dirty="0" smtClean="0"/>
          </a:p>
          <a:p>
            <a:pPr lvl="1" algn="just" eaLnBrk="1" hangingPunct="1"/>
            <a:r>
              <a:rPr lang="en-US" sz="2200" dirty="0" smtClean="0"/>
              <a:t>Coronary veins:</a:t>
            </a:r>
          </a:p>
          <a:p>
            <a:pPr lvl="2" algn="just" eaLnBrk="1" hangingPunct="1"/>
            <a:r>
              <a:rPr lang="en-US" dirty="0" smtClean="0"/>
              <a:t>Include the </a:t>
            </a:r>
            <a:r>
              <a:rPr lang="en-US" b="1" dirty="0" smtClean="0"/>
              <a:t>Great, Anterior and Middle cardiac veins</a:t>
            </a:r>
          </a:p>
          <a:p>
            <a:pPr lvl="2" algn="just" eaLnBrk="1" hangingPunct="1"/>
            <a:r>
              <a:rPr lang="en-US" dirty="0"/>
              <a:t>Collects in </a:t>
            </a:r>
            <a:r>
              <a:rPr lang="en-US" b="1" dirty="0"/>
              <a:t>Coronary Sinus </a:t>
            </a:r>
            <a:r>
              <a:rPr lang="en-US" dirty="0" smtClean="0"/>
              <a:t>(in the coronary sulcus)</a:t>
            </a:r>
            <a:endParaRPr lang="en-US" dirty="0"/>
          </a:p>
        </p:txBody>
      </p:sp>
      <p:sp>
        <p:nvSpPr>
          <p:cNvPr id="5" name="TextBox 4"/>
          <p:cNvSpPr txBox="1"/>
          <p:nvPr/>
        </p:nvSpPr>
        <p:spPr>
          <a:xfrm>
            <a:off x="483325" y="313507"/>
            <a:ext cx="8294915" cy="646331"/>
          </a:xfrm>
          <a:prstGeom prst="rect">
            <a:avLst/>
          </a:prstGeom>
          <a:noFill/>
        </p:spPr>
        <p:txBody>
          <a:bodyPr wrap="square" rtlCol="0">
            <a:spAutoFit/>
          </a:bodyPr>
          <a:lstStyle/>
          <a:p>
            <a:pPr fontAlgn="base">
              <a:spcBef>
                <a:spcPct val="0"/>
              </a:spcBef>
              <a:spcAft>
                <a:spcPct val="0"/>
              </a:spcAft>
            </a:pPr>
            <a:r>
              <a:rPr lang="en-US" sz="3600" b="1" u="sng" dirty="0" smtClean="0">
                <a:solidFill>
                  <a:srgbClr val="FF0000"/>
                </a:solidFill>
                <a:latin typeface="Arial" charset="0"/>
              </a:rPr>
              <a:t>The Coronary Circulation</a:t>
            </a:r>
            <a:endParaRPr lang="en-US" sz="3600" b="1" u="sng" dirty="0">
              <a:solidFill>
                <a:srgbClr val="FF0000"/>
              </a:solidFill>
              <a:latin typeface="Arial" charset="0"/>
            </a:endParaRPr>
          </a:p>
        </p:txBody>
      </p:sp>
      <p:sp>
        <p:nvSpPr>
          <p:cNvPr id="4" name="Slide Number Placeholder 3"/>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40</a:t>
            </a:fld>
            <a:endParaRPr lang="en-US">
              <a:solidFill>
                <a:srgbClr val="0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l="9509" t="-1111" r="6937" b="7989"/>
          <a:stretch>
            <a:fillRect/>
          </a:stretch>
        </p:blipFill>
        <p:spPr bwMode="auto">
          <a:xfrm>
            <a:off x="52253" y="535585"/>
            <a:ext cx="8987245" cy="5000478"/>
          </a:xfrm>
          <a:prstGeom prst="rect">
            <a:avLst/>
          </a:prstGeom>
          <a:noFill/>
          <a:ln w="9525">
            <a:noFill/>
            <a:miter lim="800000"/>
            <a:headEnd/>
            <a:tailEnd/>
          </a:ln>
          <a:effectLst/>
        </p:spPr>
      </p:pic>
      <p:sp>
        <p:nvSpPr>
          <p:cNvPr id="3" name="Rectangle 2"/>
          <p:cNvSpPr/>
          <p:nvPr/>
        </p:nvSpPr>
        <p:spPr>
          <a:xfrm>
            <a:off x="8207874" y="3975455"/>
            <a:ext cx="740183" cy="335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4" name="Rectangle 3"/>
          <p:cNvSpPr/>
          <p:nvPr/>
        </p:nvSpPr>
        <p:spPr>
          <a:xfrm>
            <a:off x="8242707" y="3513894"/>
            <a:ext cx="862104" cy="335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5" name="Rectangle 4"/>
          <p:cNvSpPr/>
          <p:nvPr/>
        </p:nvSpPr>
        <p:spPr>
          <a:xfrm>
            <a:off x="4741823" y="4088666"/>
            <a:ext cx="740183" cy="335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6" name="Rectangle 5"/>
          <p:cNvSpPr/>
          <p:nvPr/>
        </p:nvSpPr>
        <p:spPr>
          <a:xfrm>
            <a:off x="4737467" y="4423948"/>
            <a:ext cx="740183" cy="335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7" name="Rectangle 6"/>
          <p:cNvSpPr/>
          <p:nvPr/>
        </p:nvSpPr>
        <p:spPr>
          <a:xfrm>
            <a:off x="3470356" y="4110436"/>
            <a:ext cx="957953" cy="6183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8" name="Rectangle 7"/>
          <p:cNvSpPr/>
          <p:nvPr/>
        </p:nvSpPr>
        <p:spPr>
          <a:xfrm>
            <a:off x="3479063" y="3435531"/>
            <a:ext cx="957953" cy="5965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Rectangle 8"/>
          <p:cNvSpPr/>
          <p:nvPr/>
        </p:nvSpPr>
        <p:spPr>
          <a:xfrm>
            <a:off x="3409392" y="2573353"/>
            <a:ext cx="957953" cy="3266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0" name="Rectangle 9"/>
          <p:cNvSpPr/>
          <p:nvPr/>
        </p:nvSpPr>
        <p:spPr>
          <a:xfrm>
            <a:off x="3474707" y="3122023"/>
            <a:ext cx="957953" cy="3047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1" name="Rectangle 10"/>
          <p:cNvSpPr/>
          <p:nvPr/>
        </p:nvSpPr>
        <p:spPr>
          <a:xfrm>
            <a:off x="100098" y="4149643"/>
            <a:ext cx="801240" cy="3439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2" name="Rectangle 11"/>
          <p:cNvSpPr/>
          <p:nvPr/>
        </p:nvSpPr>
        <p:spPr>
          <a:xfrm>
            <a:off x="121868" y="2943491"/>
            <a:ext cx="801240" cy="3439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3" name="Slide Number Placeholder 12"/>
          <p:cNvSpPr>
            <a:spLocks noGrp="1"/>
          </p:cNvSpPr>
          <p:nvPr>
            <p:ph type="sldNum" sz="quarter" idx="12"/>
          </p:nvPr>
        </p:nvSpPr>
        <p:spPr/>
        <p:txBody>
          <a:bodyPr/>
          <a:lstStyle/>
          <a:p>
            <a:pPr>
              <a:defRPr/>
            </a:pPr>
            <a:fld id="{4841F67A-0B18-4D25-A136-740BCC3CC77C}" type="slidenum">
              <a:rPr lang="en-US" smtClean="0">
                <a:solidFill>
                  <a:srgbClr val="000000"/>
                </a:solidFill>
              </a:rPr>
              <a:pPr>
                <a:defRPr/>
              </a:pPr>
              <a:t>41</a:t>
            </a:fld>
            <a:endParaRPr lang="en-US">
              <a:solidFill>
                <a:srgbClr val="000000"/>
              </a:solidFill>
            </a:endParaRPr>
          </a:p>
        </p:txBody>
      </p:sp>
      <p:sp>
        <p:nvSpPr>
          <p:cNvPr id="14" name="Text Box 6"/>
          <p:cNvSpPr txBox="1">
            <a:spLocks noChangeArrowheads="1"/>
          </p:cNvSpPr>
          <p:nvPr/>
        </p:nvSpPr>
        <p:spPr bwMode="auto">
          <a:xfrm>
            <a:off x="2918289" y="6013243"/>
            <a:ext cx="3255172"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Fig.26: The coronary circulation.</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interactive-biology.com/wp-content/uploads/2012/08/CirculatorySystem_Full-view_cropped.jpg"/>
          <p:cNvPicPr>
            <a:picLocks noChangeAspect="1" noChangeArrowheads="1"/>
          </p:cNvPicPr>
          <p:nvPr/>
        </p:nvPicPr>
        <p:blipFill>
          <a:blip r:embed="rId2" cstate="print"/>
          <a:srcRect l="12673" r="9603"/>
          <a:stretch>
            <a:fillRect/>
          </a:stretch>
        </p:blipFill>
        <p:spPr bwMode="auto">
          <a:xfrm>
            <a:off x="5436325" y="1447800"/>
            <a:ext cx="3383280" cy="3743325"/>
          </a:xfrm>
          <a:prstGeom prst="rect">
            <a:avLst/>
          </a:prstGeom>
          <a:noFill/>
        </p:spPr>
      </p:pic>
      <p:sp>
        <p:nvSpPr>
          <p:cNvPr id="5" name="Rectangle 3"/>
          <p:cNvSpPr txBox="1">
            <a:spLocks noChangeArrowheads="1"/>
          </p:cNvSpPr>
          <p:nvPr/>
        </p:nvSpPr>
        <p:spPr bwMode="auto">
          <a:xfrm>
            <a:off x="350518" y="1447800"/>
            <a:ext cx="5059682"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just"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Tube-like structures through which blood is carried</a:t>
            </a:r>
          </a:p>
          <a:p>
            <a:pPr marL="342900" marR="0" lvl="0" indent="-342900" algn="just"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5 main types</a:t>
            </a:r>
          </a:p>
          <a:p>
            <a:pPr marL="669925" marR="0" lvl="1" indent="-325438" algn="just"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r>
              <a:rPr kumimoji="0" lang="en-US" sz="2400" b="1" i="0" u="none" strike="noStrike" kern="0" cap="none" spc="0" normalizeH="0" baseline="0" noProof="0" dirty="0" smtClean="0">
                <a:ln>
                  <a:noFill/>
                </a:ln>
                <a:solidFill>
                  <a:schemeClr val="tx1"/>
                </a:solidFill>
                <a:effectLst/>
                <a:uLnTx/>
                <a:uFillTx/>
                <a:latin typeface="+mn-lt"/>
              </a:rPr>
              <a:t>Arteries</a:t>
            </a:r>
            <a:r>
              <a:rPr kumimoji="0" lang="en-US" sz="2400" b="0" i="0" u="none" strike="noStrike" kern="0" cap="none" spc="0" normalizeH="0" baseline="0" noProof="0" dirty="0" smtClean="0">
                <a:ln>
                  <a:noFill/>
                </a:ln>
                <a:solidFill>
                  <a:schemeClr val="tx1"/>
                </a:solidFill>
                <a:effectLst/>
                <a:uLnTx/>
                <a:uFillTx/>
                <a:latin typeface="+mn-lt"/>
              </a:rPr>
              <a:t> – carry blood AWAY from the heart</a:t>
            </a:r>
          </a:p>
          <a:p>
            <a:pPr marL="669925" marR="0" lvl="1" indent="-325438" algn="just"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r>
              <a:rPr kumimoji="0" lang="en-US" sz="2400" b="1" i="0" u="none" strike="noStrike" kern="0" cap="none" spc="0" normalizeH="0" baseline="0" noProof="0" dirty="0" smtClean="0">
                <a:ln>
                  <a:noFill/>
                </a:ln>
                <a:solidFill>
                  <a:schemeClr val="tx1"/>
                </a:solidFill>
                <a:effectLst/>
                <a:uLnTx/>
                <a:uFillTx/>
                <a:latin typeface="+mn-lt"/>
              </a:rPr>
              <a:t>Arterioles</a:t>
            </a:r>
          </a:p>
          <a:p>
            <a:pPr marL="669925" marR="0" lvl="1" indent="-325438" algn="just"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r>
              <a:rPr kumimoji="0" lang="en-US" sz="2400" b="1" i="0" u="none" strike="noStrike" kern="0" cap="none" spc="0" normalizeH="0" baseline="0" noProof="0" dirty="0" smtClean="0">
                <a:ln>
                  <a:noFill/>
                </a:ln>
                <a:solidFill>
                  <a:schemeClr val="tx1"/>
                </a:solidFill>
                <a:effectLst/>
                <a:uLnTx/>
                <a:uFillTx/>
                <a:latin typeface="+mn-lt"/>
              </a:rPr>
              <a:t>Capillaries</a:t>
            </a:r>
            <a:r>
              <a:rPr kumimoji="0" lang="en-US" sz="2400" b="0" i="0" u="none" strike="noStrike" kern="0" cap="none" spc="0" normalizeH="0" baseline="0" noProof="0" dirty="0" smtClean="0">
                <a:ln>
                  <a:noFill/>
                </a:ln>
                <a:solidFill>
                  <a:schemeClr val="tx1"/>
                </a:solidFill>
                <a:effectLst/>
                <a:uLnTx/>
                <a:uFillTx/>
                <a:latin typeface="+mn-lt"/>
              </a:rPr>
              <a:t> – site of exchange</a:t>
            </a:r>
          </a:p>
          <a:p>
            <a:pPr marL="669925" marR="0" lvl="1" indent="-325438" algn="just"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r>
              <a:rPr kumimoji="0" lang="en-US" sz="2400" b="1" i="0" u="none" strike="noStrike" kern="0" cap="none" spc="0" normalizeH="0" baseline="0" noProof="0" dirty="0" err="1" smtClean="0">
                <a:ln>
                  <a:noFill/>
                </a:ln>
                <a:solidFill>
                  <a:schemeClr val="tx1"/>
                </a:solidFill>
                <a:effectLst/>
                <a:uLnTx/>
                <a:uFillTx/>
                <a:latin typeface="+mn-lt"/>
              </a:rPr>
              <a:t>Venules</a:t>
            </a:r>
            <a:endParaRPr kumimoji="0" lang="en-US" sz="2400" b="1" i="0" u="none" strike="noStrike" kern="0" cap="none" spc="0" normalizeH="0" baseline="0" noProof="0" dirty="0" smtClean="0">
              <a:ln>
                <a:noFill/>
              </a:ln>
              <a:solidFill>
                <a:schemeClr val="tx1"/>
              </a:solidFill>
              <a:effectLst/>
              <a:uLnTx/>
              <a:uFillTx/>
              <a:latin typeface="+mn-lt"/>
            </a:endParaRPr>
          </a:p>
          <a:p>
            <a:pPr marL="669925" marR="0" lvl="1" indent="-325438" algn="just"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r>
              <a:rPr kumimoji="0" lang="en-US" sz="2400" b="1" i="0" u="none" strike="noStrike" kern="0" cap="none" spc="0" normalizeH="0" baseline="0" noProof="0" dirty="0" smtClean="0">
                <a:ln>
                  <a:noFill/>
                </a:ln>
                <a:solidFill>
                  <a:schemeClr val="tx1"/>
                </a:solidFill>
                <a:effectLst/>
                <a:uLnTx/>
                <a:uFillTx/>
                <a:latin typeface="+mn-lt"/>
              </a:rPr>
              <a:t>Veins</a:t>
            </a:r>
            <a:r>
              <a:rPr kumimoji="0" lang="en-US" sz="2400" b="0" i="0" u="none" strike="noStrike" kern="0" cap="none" spc="0" normalizeH="0" baseline="0" noProof="0" dirty="0" smtClean="0">
                <a:ln>
                  <a:noFill/>
                </a:ln>
                <a:solidFill>
                  <a:schemeClr val="tx1"/>
                </a:solidFill>
                <a:effectLst/>
                <a:uLnTx/>
                <a:uFillTx/>
                <a:latin typeface="+mn-lt"/>
              </a:rPr>
              <a:t> – carry blood TOWARDS  the heart and they possess valves</a:t>
            </a:r>
          </a:p>
          <a:p>
            <a:pPr marL="669925" marR="0" lvl="1" indent="-325438" algn="just"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endParaRPr kumimoji="0" lang="en-US" sz="2400" b="0" i="0" u="none" strike="noStrike" kern="0" cap="none" spc="0" normalizeH="0" baseline="0" noProof="0" dirty="0">
              <a:ln>
                <a:noFill/>
              </a:ln>
              <a:solidFill>
                <a:schemeClr val="tx1"/>
              </a:solidFill>
              <a:effectLst/>
              <a:uLnTx/>
              <a:uFillTx/>
              <a:latin typeface="+mn-lt"/>
            </a:endParaRPr>
          </a:p>
        </p:txBody>
      </p:sp>
      <p:sp>
        <p:nvSpPr>
          <p:cNvPr id="6" name="Bevel 5"/>
          <p:cNvSpPr/>
          <p:nvPr/>
        </p:nvSpPr>
        <p:spPr>
          <a:xfrm>
            <a:off x="1981200" y="433251"/>
            <a:ext cx="5146765" cy="862149"/>
          </a:xfrm>
          <a:prstGeom prst="bevel">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4800" dirty="0">
                <a:solidFill>
                  <a:srgbClr val="FFFF00"/>
                </a:solidFill>
              </a:rPr>
              <a:t>The </a:t>
            </a:r>
            <a:r>
              <a:rPr lang="en-US" sz="4800" dirty="0" smtClean="0">
                <a:solidFill>
                  <a:srgbClr val="FFFF00"/>
                </a:solidFill>
              </a:rPr>
              <a:t>Blood Vessels</a:t>
            </a:r>
            <a:endParaRPr lang="en-US" sz="4800" dirty="0">
              <a:solidFill>
                <a:srgbClr val="FFFF00"/>
              </a:solidFill>
            </a:endParaRPr>
          </a:p>
        </p:txBody>
      </p:sp>
      <p:sp>
        <p:nvSpPr>
          <p:cNvPr id="8" name="Slide Number Placeholder 7"/>
          <p:cNvSpPr>
            <a:spLocks noGrp="1"/>
          </p:cNvSpPr>
          <p:nvPr>
            <p:ph type="sldNum" sz="quarter" idx="12"/>
          </p:nvPr>
        </p:nvSpPr>
        <p:spPr/>
        <p:txBody>
          <a:bodyPr/>
          <a:lstStyle/>
          <a:p>
            <a:pPr>
              <a:defRPr/>
            </a:pPr>
            <a:fld id="{4841F67A-0B18-4D25-A136-740BCC3CC77C}" type="slidenum">
              <a:rPr lang="en-US" smtClean="0"/>
              <a:pPr>
                <a:defRPr/>
              </a:pPr>
              <a:t>42</a:t>
            </a:fld>
            <a:endParaRPr lang="en-US"/>
          </a:p>
        </p:txBody>
      </p:sp>
      <p:sp>
        <p:nvSpPr>
          <p:cNvPr id="7" name="Text Box 6"/>
          <p:cNvSpPr txBox="1">
            <a:spLocks noChangeArrowheads="1"/>
          </p:cNvSpPr>
          <p:nvPr/>
        </p:nvSpPr>
        <p:spPr bwMode="auto">
          <a:xfrm>
            <a:off x="6213565" y="5343525"/>
            <a:ext cx="1828800" cy="646331"/>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Fig.27: The blood vessels.</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a:xfrm>
            <a:off x="457200" y="1119048"/>
            <a:ext cx="8229600" cy="4748352"/>
          </a:xfrm>
        </p:spPr>
        <p:txBody>
          <a:bodyPr/>
          <a:lstStyle/>
          <a:p>
            <a:pPr>
              <a:lnSpc>
                <a:spcPct val="80000"/>
              </a:lnSpc>
            </a:pPr>
            <a:r>
              <a:rPr lang="en-US" sz="2400" b="1" u="sng" dirty="0"/>
              <a:t>Tunica </a:t>
            </a:r>
            <a:r>
              <a:rPr lang="en-US" sz="2400" b="1" u="sng" dirty="0" err="1"/>
              <a:t>interna</a:t>
            </a:r>
            <a:r>
              <a:rPr lang="en-US" sz="2400" b="1" u="sng" dirty="0"/>
              <a:t> (</a:t>
            </a:r>
            <a:r>
              <a:rPr lang="en-US" sz="2400" b="1" u="sng" dirty="0" err="1"/>
              <a:t>intima</a:t>
            </a:r>
            <a:r>
              <a:rPr lang="en-US" sz="2400" b="1" u="sng" dirty="0"/>
              <a:t>)</a:t>
            </a:r>
          </a:p>
          <a:p>
            <a:pPr lvl="1">
              <a:lnSpc>
                <a:spcPct val="80000"/>
              </a:lnSpc>
            </a:pPr>
            <a:r>
              <a:rPr lang="en-US" sz="2400" dirty="0"/>
              <a:t>Inner lining in direct contact with blood</a:t>
            </a:r>
          </a:p>
          <a:p>
            <a:pPr lvl="1">
              <a:lnSpc>
                <a:spcPct val="80000"/>
              </a:lnSpc>
            </a:pPr>
            <a:r>
              <a:rPr lang="en-US" sz="2400" dirty="0"/>
              <a:t>Endothelium continuous with </a:t>
            </a:r>
            <a:r>
              <a:rPr lang="en-US" sz="2400" dirty="0" err="1"/>
              <a:t>endocardial</a:t>
            </a:r>
            <a:r>
              <a:rPr lang="en-US" sz="2400" dirty="0"/>
              <a:t> lining of heart</a:t>
            </a:r>
          </a:p>
          <a:p>
            <a:pPr>
              <a:lnSpc>
                <a:spcPct val="80000"/>
              </a:lnSpc>
            </a:pPr>
            <a:endParaRPr lang="en-US" sz="2400" dirty="0" smtClean="0"/>
          </a:p>
          <a:p>
            <a:pPr>
              <a:lnSpc>
                <a:spcPct val="80000"/>
              </a:lnSpc>
            </a:pPr>
            <a:r>
              <a:rPr lang="en-US" sz="2400" b="1" u="sng" dirty="0" smtClean="0"/>
              <a:t>Tunica </a:t>
            </a:r>
            <a:r>
              <a:rPr lang="en-US" sz="2400" b="1" u="sng" dirty="0"/>
              <a:t>media</a:t>
            </a:r>
          </a:p>
          <a:p>
            <a:pPr lvl="1">
              <a:lnSpc>
                <a:spcPct val="80000"/>
              </a:lnSpc>
            </a:pPr>
            <a:r>
              <a:rPr lang="en-US" sz="2400" dirty="0"/>
              <a:t>Muscular and connective tissue layer</a:t>
            </a:r>
          </a:p>
          <a:p>
            <a:pPr lvl="1">
              <a:lnSpc>
                <a:spcPct val="80000"/>
              </a:lnSpc>
            </a:pPr>
            <a:r>
              <a:rPr lang="en-US" sz="2400" dirty="0"/>
              <a:t>Greatest variation among vessel types</a:t>
            </a:r>
          </a:p>
          <a:p>
            <a:pPr lvl="1">
              <a:lnSpc>
                <a:spcPct val="80000"/>
              </a:lnSpc>
            </a:pPr>
            <a:r>
              <a:rPr lang="en-US" sz="2400" dirty="0"/>
              <a:t>Smooth muscle regulates diameter of lumen</a:t>
            </a:r>
          </a:p>
          <a:p>
            <a:pPr>
              <a:lnSpc>
                <a:spcPct val="80000"/>
              </a:lnSpc>
            </a:pPr>
            <a:endParaRPr lang="en-US" sz="2400" dirty="0" smtClean="0"/>
          </a:p>
          <a:p>
            <a:pPr>
              <a:lnSpc>
                <a:spcPct val="80000"/>
              </a:lnSpc>
            </a:pPr>
            <a:r>
              <a:rPr lang="en-US" sz="2400" b="1" u="sng" dirty="0" smtClean="0"/>
              <a:t>Tunica </a:t>
            </a:r>
            <a:r>
              <a:rPr lang="en-US" sz="2400" b="1" u="sng" dirty="0" err="1"/>
              <a:t>externa</a:t>
            </a:r>
            <a:endParaRPr lang="en-US" sz="2400" b="1" u="sng" dirty="0"/>
          </a:p>
          <a:p>
            <a:pPr lvl="1">
              <a:lnSpc>
                <a:spcPct val="80000"/>
              </a:lnSpc>
            </a:pPr>
            <a:r>
              <a:rPr lang="en-US" sz="2400" dirty="0"/>
              <a:t>Elastic and collagen fibers</a:t>
            </a:r>
          </a:p>
          <a:p>
            <a:pPr lvl="1">
              <a:lnSpc>
                <a:spcPct val="80000"/>
              </a:lnSpc>
            </a:pPr>
            <a:r>
              <a:rPr lang="en-US" sz="2400" dirty="0" err="1"/>
              <a:t>Vasa</a:t>
            </a:r>
            <a:r>
              <a:rPr lang="en-US" sz="2400" dirty="0"/>
              <a:t> </a:t>
            </a:r>
            <a:r>
              <a:rPr lang="en-US" sz="2400" dirty="0" err="1" smtClean="0"/>
              <a:t>vasorum</a:t>
            </a:r>
            <a:r>
              <a:rPr lang="en-US" sz="2400" dirty="0" smtClean="0"/>
              <a:t> (blood vessels that supply the blood vessel)</a:t>
            </a:r>
            <a:endParaRPr lang="en-US" sz="2400" dirty="0"/>
          </a:p>
          <a:p>
            <a:pPr lvl="1">
              <a:lnSpc>
                <a:spcPct val="80000"/>
              </a:lnSpc>
            </a:pPr>
            <a:r>
              <a:rPr lang="en-US" sz="2400" dirty="0"/>
              <a:t>Helps anchor vessel to surrounding tissue</a:t>
            </a:r>
          </a:p>
        </p:txBody>
      </p:sp>
      <p:sp>
        <p:nvSpPr>
          <p:cNvPr id="5" name="TextBox 4"/>
          <p:cNvSpPr txBox="1"/>
          <p:nvPr/>
        </p:nvSpPr>
        <p:spPr>
          <a:xfrm>
            <a:off x="483325" y="313507"/>
            <a:ext cx="8294915" cy="584775"/>
          </a:xfrm>
          <a:prstGeom prst="rect">
            <a:avLst/>
          </a:prstGeom>
          <a:noFill/>
        </p:spPr>
        <p:txBody>
          <a:bodyPr wrap="square" rtlCol="0">
            <a:spAutoFit/>
          </a:bodyPr>
          <a:lstStyle/>
          <a:p>
            <a:r>
              <a:rPr lang="en-US" sz="3200" b="1" u="sng" dirty="0" smtClean="0">
                <a:solidFill>
                  <a:srgbClr val="FF0000"/>
                </a:solidFill>
              </a:rPr>
              <a:t>Basic structure of the wall of blood vessels</a:t>
            </a:r>
            <a:endParaRPr lang="en-US" sz="3200" b="1" u="sng" dirty="0">
              <a:solidFill>
                <a:srgbClr val="FF0000"/>
              </a:solidFill>
            </a:endParaRPr>
          </a:p>
        </p:txBody>
      </p:sp>
      <p:sp>
        <p:nvSpPr>
          <p:cNvPr id="6" name="Slide Number Placeholder 5"/>
          <p:cNvSpPr>
            <a:spLocks noGrp="1"/>
          </p:cNvSpPr>
          <p:nvPr>
            <p:ph type="sldNum" sz="quarter" idx="12"/>
          </p:nvPr>
        </p:nvSpPr>
        <p:spPr/>
        <p:txBody>
          <a:bodyPr/>
          <a:lstStyle/>
          <a:p>
            <a:pPr>
              <a:defRPr/>
            </a:pPr>
            <a:fld id="{4841F67A-0B18-4D25-A136-740BCC3CC77C}" type="slidenum">
              <a:rPr lang="en-US" smtClean="0"/>
              <a:pPr>
                <a:defRPr/>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1_01abc"/>
          <p:cNvPicPr>
            <a:picLocks noChangeAspect="1" noChangeArrowheads="1"/>
          </p:cNvPicPr>
          <p:nvPr/>
        </p:nvPicPr>
        <p:blipFill rotWithShape="1">
          <a:blip r:embed="rId2" cstate="print"/>
          <a:srcRect l="13923" t="71360" r="4728" b="4553"/>
          <a:stretch/>
        </p:blipFill>
        <p:spPr bwMode="auto">
          <a:xfrm>
            <a:off x="2651760" y="5044269"/>
            <a:ext cx="6248400" cy="1670424"/>
          </a:xfrm>
          <a:prstGeom prst="rect">
            <a:avLst/>
          </a:prstGeom>
          <a:noFill/>
          <a:ln w="9525">
            <a:noFill/>
            <a:miter lim="800000"/>
            <a:headEnd/>
            <a:tailEnd/>
          </a:ln>
        </p:spPr>
      </p:pic>
      <p:pic>
        <p:nvPicPr>
          <p:cNvPr id="23557" name="Picture 5" descr="21_01abc"/>
          <p:cNvPicPr>
            <a:picLocks noGrp="1" noChangeAspect="1" noChangeArrowheads="1"/>
          </p:cNvPicPr>
          <p:nvPr>
            <p:ph/>
          </p:nvPr>
        </p:nvPicPr>
        <p:blipFill rotWithShape="1">
          <a:blip r:embed="rId2" cstate="print"/>
          <a:srcRect b="28641"/>
          <a:stretch/>
        </p:blipFill>
        <p:spPr>
          <a:xfrm>
            <a:off x="1371600" y="95625"/>
            <a:ext cx="7680960" cy="4948644"/>
          </a:xfrm>
        </p:spPr>
      </p:pic>
      <p:sp>
        <p:nvSpPr>
          <p:cNvPr id="4" name="Slide Number Placeholder 3"/>
          <p:cNvSpPr>
            <a:spLocks noGrp="1"/>
          </p:cNvSpPr>
          <p:nvPr>
            <p:ph type="sldNum" sz="quarter" idx="12"/>
          </p:nvPr>
        </p:nvSpPr>
        <p:spPr/>
        <p:txBody>
          <a:bodyPr/>
          <a:lstStyle/>
          <a:p>
            <a:pPr>
              <a:defRPr/>
            </a:pPr>
            <a:fld id="{FAEF6E1D-97B5-4077-B97F-E7A3F5976DF4}" type="slidenum">
              <a:rPr lang="en-US" smtClean="0"/>
              <a:pPr>
                <a:defRPr/>
              </a:pPr>
              <a:t>44</a:t>
            </a:fld>
            <a:endParaRPr lang="en-US"/>
          </a:p>
        </p:txBody>
      </p:sp>
      <p:sp>
        <p:nvSpPr>
          <p:cNvPr id="5" name="Text Box 6"/>
          <p:cNvSpPr txBox="1">
            <a:spLocks noChangeArrowheads="1"/>
          </p:cNvSpPr>
          <p:nvPr/>
        </p:nvSpPr>
        <p:spPr bwMode="auto">
          <a:xfrm>
            <a:off x="131618" y="5122200"/>
            <a:ext cx="2346960" cy="1477328"/>
          </a:xfrm>
          <a:prstGeom prst="rect">
            <a:avLst/>
          </a:prstGeom>
          <a:solidFill>
            <a:schemeClr val="bg1"/>
          </a:solidFill>
          <a:ln w="9525">
            <a:solidFill>
              <a:schemeClr val="tx1"/>
            </a:solidFill>
            <a:miter lim="800000"/>
            <a:headEnd/>
            <a:tailEnd/>
          </a:ln>
        </p:spPr>
        <p:txBody>
          <a:bodyPr wrap="square">
            <a:spAutoFit/>
          </a:bodyPr>
          <a:lstStyle/>
          <a:p>
            <a:pPr algn="just" fontAlgn="base">
              <a:spcBef>
                <a:spcPct val="50000"/>
              </a:spcBef>
              <a:spcAft>
                <a:spcPct val="0"/>
              </a:spcAft>
            </a:pPr>
            <a:r>
              <a:rPr lang="en-US" dirty="0" smtClean="0">
                <a:solidFill>
                  <a:prstClr val="black"/>
                </a:solidFill>
                <a:latin typeface="Times New Roman" pitchFamily="18" charset="0"/>
                <a:cs typeface="Times New Roman" pitchFamily="18" charset="0"/>
              </a:rPr>
              <a:t>Fig.28: The difference between the walls of (a) large artery, (b) large vein, and (c) capillary.</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457199" y="1524000"/>
            <a:ext cx="8360229" cy="4530725"/>
          </a:xfrm>
        </p:spPr>
        <p:txBody>
          <a:bodyPr/>
          <a:lstStyle/>
          <a:p>
            <a:pPr lvl="1" eaLnBrk="1" hangingPunct="1">
              <a:lnSpc>
                <a:spcPct val="90000"/>
              </a:lnSpc>
            </a:pPr>
            <a:r>
              <a:rPr lang="en-US" sz="2400" b="1" u="sng" dirty="0" smtClean="0"/>
              <a:t>Pulmonary circuit</a:t>
            </a:r>
          </a:p>
          <a:p>
            <a:pPr lvl="2" eaLnBrk="1" hangingPunct="1">
              <a:lnSpc>
                <a:spcPct val="90000"/>
              </a:lnSpc>
            </a:pPr>
            <a:r>
              <a:rPr lang="en-US" sz="2000" dirty="0" smtClean="0"/>
              <a:t>Right side of heart</a:t>
            </a:r>
          </a:p>
          <a:p>
            <a:pPr lvl="2" eaLnBrk="1" hangingPunct="1">
              <a:lnSpc>
                <a:spcPct val="90000"/>
              </a:lnSpc>
            </a:pPr>
            <a:r>
              <a:rPr lang="en-US" sz="2000" dirty="0" smtClean="0"/>
              <a:t>Receives deoxygenated blood from systemic circulation</a:t>
            </a:r>
          </a:p>
          <a:p>
            <a:pPr lvl="2" eaLnBrk="1" hangingPunct="1">
              <a:lnSpc>
                <a:spcPct val="90000"/>
              </a:lnSpc>
            </a:pPr>
            <a:r>
              <a:rPr lang="en-US" sz="2000" dirty="0" smtClean="0"/>
              <a:t>Ejects blood into pulmonary trunk then pulmonary arteries</a:t>
            </a:r>
          </a:p>
          <a:p>
            <a:pPr lvl="2" eaLnBrk="1" hangingPunct="1">
              <a:lnSpc>
                <a:spcPct val="90000"/>
              </a:lnSpc>
            </a:pPr>
            <a:r>
              <a:rPr lang="en-US" sz="2000" dirty="0" smtClean="0"/>
              <a:t>Gas exchange in pulmonary capillaries in the lungs</a:t>
            </a:r>
          </a:p>
          <a:p>
            <a:pPr lvl="2" eaLnBrk="1" hangingPunct="1">
              <a:lnSpc>
                <a:spcPct val="90000"/>
              </a:lnSpc>
            </a:pPr>
            <a:r>
              <a:rPr lang="en-US" sz="2000" dirty="0" smtClean="0"/>
              <a:t>Pulmonary veins take blood to left atrium</a:t>
            </a:r>
            <a:endParaRPr lang="en-US" sz="2400" dirty="0" smtClean="0"/>
          </a:p>
          <a:p>
            <a:pPr lvl="1" eaLnBrk="1" hangingPunct="1">
              <a:lnSpc>
                <a:spcPct val="90000"/>
              </a:lnSpc>
            </a:pPr>
            <a:r>
              <a:rPr lang="en-US" sz="2400" b="1" u="sng" dirty="0" smtClean="0"/>
              <a:t>Systemic circuit</a:t>
            </a:r>
          </a:p>
          <a:p>
            <a:pPr lvl="2" eaLnBrk="1" hangingPunct="1">
              <a:lnSpc>
                <a:spcPct val="90000"/>
              </a:lnSpc>
            </a:pPr>
            <a:r>
              <a:rPr lang="en-US" sz="2000" dirty="0" smtClean="0"/>
              <a:t>Left side of heart</a:t>
            </a:r>
          </a:p>
          <a:p>
            <a:pPr lvl="2" eaLnBrk="1" hangingPunct="1">
              <a:lnSpc>
                <a:spcPct val="90000"/>
              </a:lnSpc>
            </a:pPr>
            <a:r>
              <a:rPr lang="en-US" sz="2000" dirty="0" smtClean="0"/>
              <a:t>Receives oxygenated blood from lungs</a:t>
            </a:r>
          </a:p>
          <a:p>
            <a:pPr lvl="2" eaLnBrk="1" hangingPunct="1">
              <a:lnSpc>
                <a:spcPct val="90000"/>
              </a:lnSpc>
            </a:pPr>
            <a:r>
              <a:rPr lang="en-US" sz="2000" dirty="0" smtClean="0"/>
              <a:t>Ejects blood into aorta</a:t>
            </a:r>
          </a:p>
          <a:p>
            <a:pPr lvl="2" eaLnBrk="1" hangingPunct="1">
              <a:lnSpc>
                <a:spcPct val="90000"/>
              </a:lnSpc>
            </a:pPr>
            <a:r>
              <a:rPr lang="en-US" sz="2000" dirty="0" smtClean="0"/>
              <a:t>Systemic arteries, arterioles</a:t>
            </a:r>
          </a:p>
          <a:p>
            <a:pPr lvl="2" eaLnBrk="1" hangingPunct="1">
              <a:lnSpc>
                <a:spcPct val="90000"/>
              </a:lnSpc>
            </a:pPr>
            <a:r>
              <a:rPr lang="en-US" sz="2000" dirty="0" smtClean="0"/>
              <a:t>Gas and nutrient exchange in systemic capillaries</a:t>
            </a:r>
          </a:p>
          <a:p>
            <a:pPr lvl="2" eaLnBrk="1" hangingPunct="1">
              <a:lnSpc>
                <a:spcPct val="90000"/>
              </a:lnSpc>
            </a:pPr>
            <a:r>
              <a:rPr lang="en-US" sz="2000" dirty="0" smtClean="0"/>
              <a:t>Systemic </a:t>
            </a:r>
            <a:r>
              <a:rPr lang="en-US" sz="2000" dirty="0" err="1" smtClean="0"/>
              <a:t>venules</a:t>
            </a:r>
            <a:r>
              <a:rPr lang="en-US" sz="2000" dirty="0" smtClean="0"/>
              <a:t> and veins lead back to right atrium</a:t>
            </a:r>
          </a:p>
        </p:txBody>
      </p:sp>
      <p:sp>
        <p:nvSpPr>
          <p:cNvPr id="4" name="Rectangle 3"/>
          <p:cNvSpPr/>
          <p:nvPr/>
        </p:nvSpPr>
        <p:spPr>
          <a:xfrm>
            <a:off x="509450" y="393952"/>
            <a:ext cx="7746275" cy="954107"/>
          </a:xfrm>
          <a:prstGeom prst="rect">
            <a:avLst/>
          </a:prstGeom>
        </p:spPr>
        <p:txBody>
          <a:bodyPr wrap="square">
            <a:spAutoFit/>
          </a:bodyPr>
          <a:lstStyle/>
          <a:p>
            <a:r>
              <a:rPr lang="en-US" sz="2800" b="1" u="sng" dirty="0" smtClean="0">
                <a:solidFill>
                  <a:srgbClr val="FF0000"/>
                </a:solidFill>
              </a:rPr>
              <a:t>Pulmonary and Systemic Circulation</a:t>
            </a:r>
          </a:p>
          <a:p>
            <a:r>
              <a:rPr lang="en-US" sz="2800" b="1" u="sng" dirty="0" smtClean="0">
                <a:solidFill>
                  <a:srgbClr val="FF0000"/>
                </a:solidFill>
              </a:rPr>
              <a:t> - 2 circuits in series</a:t>
            </a:r>
            <a:endParaRPr lang="en-US" sz="2800" b="1" u="sng" dirty="0">
              <a:solidFill>
                <a:srgbClr val="FF0000"/>
              </a:solidFill>
            </a:endParaRPr>
          </a:p>
        </p:txBody>
      </p:sp>
      <p:sp>
        <p:nvSpPr>
          <p:cNvPr id="6" name="Slide Number Placeholder 5"/>
          <p:cNvSpPr>
            <a:spLocks noGrp="1"/>
          </p:cNvSpPr>
          <p:nvPr>
            <p:ph type="sldNum" sz="quarter" idx="12"/>
          </p:nvPr>
        </p:nvSpPr>
        <p:spPr/>
        <p:txBody>
          <a:bodyPr/>
          <a:lstStyle/>
          <a:p>
            <a:pPr>
              <a:defRPr/>
            </a:pPr>
            <a:fld id="{4841F67A-0B18-4D25-A136-740BCC3CC77C}" type="slidenum">
              <a:rPr lang="en-US" smtClean="0"/>
              <a:pPr>
                <a:defRPr/>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20_07"/>
          <p:cNvPicPr>
            <a:picLocks noChangeAspect="1" noChangeArrowheads="1"/>
          </p:cNvPicPr>
          <p:nvPr/>
        </p:nvPicPr>
        <p:blipFill>
          <a:blip r:embed="rId2" cstate="print"/>
          <a:srcRect b="9376"/>
          <a:stretch>
            <a:fillRect/>
          </a:stretch>
        </p:blipFill>
        <p:spPr bwMode="auto">
          <a:xfrm>
            <a:off x="2820200" y="19857"/>
            <a:ext cx="3771534" cy="679506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4841F67A-0B18-4D25-A136-740BCC3CC77C}" type="slidenum">
              <a:rPr lang="en-US" smtClean="0"/>
              <a:pPr>
                <a:defRPr/>
              </a:pPr>
              <a:t>46</a:t>
            </a:fld>
            <a:endParaRPr lang="en-US"/>
          </a:p>
        </p:txBody>
      </p:sp>
      <p:sp>
        <p:nvSpPr>
          <p:cNvPr id="6" name="Text Box 6"/>
          <p:cNvSpPr txBox="1">
            <a:spLocks noChangeArrowheads="1"/>
          </p:cNvSpPr>
          <p:nvPr/>
        </p:nvSpPr>
        <p:spPr bwMode="auto">
          <a:xfrm>
            <a:off x="374674" y="5825907"/>
            <a:ext cx="2473235" cy="646331"/>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Fig.29: The pulmonary and systemic circulation.</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leememorial.org/cardiaccare/images/img/aorta.png"/>
          <p:cNvPicPr>
            <a:picLocks noChangeAspect="1" noChangeArrowheads="1"/>
          </p:cNvPicPr>
          <p:nvPr/>
        </p:nvPicPr>
        <p:blipFill>
          <a:blip r:embed="rId2" cstate="print"/>
          <a:srcRect/>
          <a:stretch>
            <a:fillRect/>
          </a:stretch>
        </p:blipFill>
        <p:spPr bwMode="auto">
          <a:xfrm>
            <a:off x="5542191" y="832760"/>
            <a:ext cx="3500438" cy="6000750"/>
          </a:xfrm>
          <a:prstGeom prst="rect">
            <a:avLst/>
          </a:prstGeom>
          <a:noFill/>
        </p:spPr>
      </p:pic>
      <p:sp>
        <p:nvSpPr>
          <p:cNvPr id="4" name="Rectangle 3"/>
          <p:cNvSpPr/>
          <p:nvPr/>
        </p:nvSpPr>
        <p:spPr>
          <a:xfrm>
            <a:off x="483324" y="302511"/>
            <a:ext cx="6126481" cy="923330"/>
          </a:xfrm>
          <a:prstGeom prst="rect">
            <a:avLst/>
          </a:prstGeom>
          <a:ln>
            <a:solidFill>
              <a:srgbClr val="00B050"/>
            </a:solidFill>
          </a:ln>
        </p:spPr>
        <p:txBody>
          <a:bodyPr wrap="square">
            <a:spAutoFit/>
          </a:bodyPr>
          <a:lstStyle/>
          <a:p>
            <a:r>
              <a:rPr lang="en-US" sz="2800" b="1" u="sng" dirty="0" smtClean="0">
                <a:solidFill>
                  <a:srgbClr val="00B050"/>
                </a:solidFill>
              </a:rPr>
              <a:t>Major Blood Vessels of the Thorax</a:t>
            </a:r>
          </a:p>
          <a:p>
            <a:r>
              <a:rPr lang="en-US" sz="2600" b="1" u="sng" dirty="0" smtClean="0">
                <a:solidFill>
                  <a:srgbClr val="FF0000"/>
                </a:solidFill>
              </a:rPr>
              <a:t>The Major Arteries</a:t>
            </a:r>
            <a:endParaRPr lang="en-US" sz="2600" b="1" u="sng" dirty="0">
              <a:solidFill>
                <a:srgbClr val="FF0000"/>
              </a:solidFill>
            </a:endParaRPr>
          </a:p>
        </p:txBody>
      </p:sp>
      <p:sp>
        <p:nvSpPr>
          <p:cNvPr id="5" name="TextBox 4"/>
          <p:cNvSpPr txBox="1"/>
          <p:nvPr/>
        </p:nvSpPr>
        <p:spPr>
          <a:xfrm>
            <a:off x="522513" y="1658980"/>
            <a:ext cx="4323807" cy="3570208"/>
          </a:xfrm>
          <a:prstGeom prst="rect">
            <a:avLst/>
          </a:prstGeom>
          <a:noFill/>
        </p:spPr>
        <p:txBody>
          <a:bodyPr wrap="square" rtlCol="0">
            <a:spAutoFit/>
          </a:bodyPr>
          <a:lstStyle/>
          <a:p>
            <a:r>
              <a:rPr lang="en-US" sz="2800" b="1" i="1" u="sng" dirty="0" smtClean="0">
                <a:solidFill>
                  <a:srgbClr val="FF0000"/>
                </a:solidFill>
                <a:latin typeface="+mn-lt"/>
              </a:rPr>
              <a:t>The Aorta</a:t>
            </a:r>
          </a:p>
          <a:p>
            <a:endParaRPr lang="en-US" sz="2200" dirty="0" smtClean="0">
              <a:latin typeface="+mn-lt"/>
            </a:endParaRPr>
          </a:p>
          <a:p>
            <a:pPr>
              <a:buFont typeface="Wingdings" pitchFamily="2" charset="2"/>
              <a:buChar char="v"/>
            </a:pPr>
            <a:r>
              <a:rPr lang="en-US" sz="2200" dirty="0" smtClean="0">
                <a:latin typeface="+mn-lt"/>
              </a:rPr>
              <a:t> Is the largest artery in the body</a:t>
            </a:r>
          </a:p>
          <a:p>
            <a:pPr>
              <a:buFont typeface="Wingdings" pitchFamily="2" charset="2"/>
              <a:buChar char="v"/>
            </a:pPr>
            <a:r>
              <a:rPr lang="en-US" sz="2200" dirty="0" smtClean="0">
                <a:latin typeface="+mn-lt"/>
              </a:rPr>
              <a:t> Arises from the LV</a:t>
            </a:r>
          </a:p>
          <a:p>
            <a:pPr>
              <a:buFont typeface="Wingdings" pitchFamily="2" charset="2"/>
              <a:buChar char="v"/>
            </a:pPr>
            <a:endParaRPr lang="en-US" sz="2200" dirty="0" smtClean="0">
              <a:latin typeface="+mn-lt"/>
            </a:endParaRPr>
          </a:p>
          <a:p>
            <a:pPr>
              <a:buFont typeface="Wingdings" pitchFamily="2" charset="2"/>
              <a:buChar char="v"/>
            </a:pPr>
            <a:r>
              <a:rPr lang="en-US" sz="2200" dirty="0" smtClean="0">
                <a:latin typeface="+mn-lt"/>
              </a:rPr>
              <a:t>  Divided into 4 parts:</a:t>
            </a:r>
          </a:p>
          <a:p>
            <a:pPr marL="457200" indent="-457200">
              <a:buFont typeface="+mj-lt"/>
              <a:buAutoNum type="arabicPeriod"/>
            </a:pPr>
            <a:r>
              <a:rPr lang="en-US" sz="2200" dirty="0" smtClean="0">
                <a:latin typeface="+mn-lt"/>
              </a:rPr>
              <a:t>Ascending aorta</a:t>
            </a:r>
          </a:p>
          <a:p>
            <a:pPr marL="457200" indent="-457200">
              <a:buFont typeface="+mj-lt"/>
              <a:buAutoNum type="arabicPeriod"/>
            </a:pPr>
            <a:r>
              <a:rPr lang="en-US" sz="2200" dirty="0" smtClean="0">
                <a:latin typeface="+mn-lt"/>
              </a:rPr>
              <a:t>Arch of aorta</a:t>
            </a:r>
          </a:p>
          <a:p>
            <a:pPr marL="457200" indent="-457200">
              <a:buFont typeface="+mj-lt"/>
              <a:buAutoNum type="arabicPeriod"/>
            </a:pPr>
            <a:r>
              <a:rPr lang="en-US" sz="2200" dirty="0" smtClean="0">
                <a:latin typeface="+mn-lt"/>
              </a:rPr>
              <a:t>Descending Thoracic aorta</a:t>
            </a:r>
          </a:p>
          <a:p>
            <a:pPr marL="457200" indent="-457200">
              <a:buFont typeface="+mj-lt"/>
              <a:buAutoNum type="arabicPeriod"/>
            </a:pPr>
            <a:r>
              <a:rPr lang="en-US" sz="2200" dirty="0" smtClean="0">
                <a:latin typeface="+mn-lt"/>
              </a:rPr>
              <a:t>Abdominal aorta</a:t>
            </a:r>
          </a:p>
        </p:txBody>
      </p:sp>
      <p:sp>
        <p:nvSpPr>
          <p:cNvPr id="7" name="Rectangle 6"/>
          <p:cNvSpPr/>
          <p:nvPr/>
        </p:nvSpPr>
        <p:spPr>
          <a:xfrm>
            <a:off x="5691001" y="3013174"/>
            <a:ext cx="801240" cy="3439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33930" y="3243952"/>
            <a:ext cx="801240" cy="4658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889941" y="5238215"/>
            <a:ext cx="679293" cy="313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885587" y="2360033"/>
            <a:ext cx="370139" cy="2656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55771" y="2473235"/>
            <a:ext cx="1105988" cy="343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smtClean="0">
                <a:solidFill>
                  <a:schemeClr val="tx1"/>
                </a:solidFill>
              </a:rPr>
              <a:t>Brachiocephalic</a:t>
            </a:r>
            <a:r>
              <a:rPr lang="en-US" sz="1100" dirty="0" smtClean="0">
                <a:solidFill>
                  <a:schemeClr val="tx1"/>
                </a:solidFill>
              </a:rPr>
              <a:t> artery</a:t>
            </a:r>
            <a:endParaRPr lang="en-US" sz="1100" dirty="0">
              <a:solidFill>
                <a:schemeClr val="tx1"/>
              </a:solidFill>
            </a:endParaRPr>
          </a:p>
        </p:txBody>
      </p:sp>
      <p:sp>
        <p:nvSpPr>
          <p:cNvPr id="13" name="Slide Number Placeholder 12"/>
          <p:cNvSpPr>
            <a:spLocks noGrp="1"/>
          </p:cNvSpPr>
          <p:nvPr>
            <p:ph type="sldNum" sz="quarter" idx="12"/>
          </p:nvPr>
        </p:nvSpPr>
        <p:spPr/>
        <p:txBody>
          <a:bodyPr/>
          <a:lstStyle/>
          <a:p>
            <a:pPr>
              <a:defRPr/>
            </a:pPr>
            <a:fld id="{4841F67A-0B18-4D25-A136-740BCC3CC77C}" type="slidenum">
              <a:rPr lang="en-US" smtClean="0"/>
              <a:pPr>
                <a:defRPr/>
              </a:pPr>
              <a:t>47</a:t>
            </a:fld>
            <a:endParaRPr lang="en-US"/>
          </a:p>
        </p:txBody>
      </p:sp>
      <p:sp>
        <p:nvSpPr>
          <p:cNvPr id="12" name="Text Box 6"/>
          <p:cNvSpPr txBox="1">
            <a:spLocks noChangeArrowheads="1"/>
          </p:cNvSpPr>
          <p:nvPr/>
        </p:nvSpPr>
        <p:spPr bwMode="auto">
          <a:xfrm>
            <a:off x="5321135" y="5926300"/>
            <a:ext cx="1443854"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Fig.30: aorta.</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5576" y="483316"/>
            <a:ext cx="8360230" cy="4185761"/>
          </a:xfrm>
          <a:prstGeom prst="rect">
            <a:avLst/>
          </a:prstGeom>
          <a:noFill/>
        </p:spPr>
        <p:txBody>
          <a:bodyPr wrap="square" rtlCol="0">
            <a:spAutoFit/>
          </a:bodyPr>
          <a:lstStyle/>
          <a:p>
            <a:r>
              <a:rPr lang="en-US" sz="2400" b="1" u="sng" dirty="0" smtClean="0">
                <a:latin typeface="+mn-lt"/>
              </a:rPr>
              <a:t>Important Branches (In the Thorax):</a:t>
            </a:r>
          </a:p>
          <a:p>
            <a:endParaRPr lang="en-US" sz="2200" dirty="0" smtClean="0">
              <a:latin typeface="+mn-lt"/>
            </a:endParaRPr>
          </a:p>
          <a:p>
            <a:pPr>
              <a:buFont typeface="Courier New" pitchFamily="49" charset="0"/>
              <a:buChar char="o"/>
            </a:pPr>
            <a:r>
              <a:rPr lang="en-US" sz="2200" u="sng" dirty="0" smtClean="0">
                <a:latin typeface="+mn-lt"/>
              </a:rPr>
              <a:t> Ascending Aorta: </a:t>
            </a:r>
            <a:endParaRPr lang="en-US" sz="2200" u="sng" dirty="0" smtClean="0">
              <a:latin typeface="+mn-lt"/>
              <a:sym typeface="Wingdings" pitchFamily="2" charset="2"/>
            </a:endParaRPr>
          </a:p>
          <a:p>
            <a:pPr marL="457200" indent="-457200">
              <a:buFont typeface="+mj-lt"/>
              <a:buAutoNum type="arabicPeriod"/>
            </a:pPr>
            <a:r>
              <a:rPr lang="en-US" sz="2200" dirty="0" smtClean="0">
                <a:latin typeface="+mn-lt"/>
                <a:sym typeface="Wingdings" pitchFamily="2" charset="2"/>
              </a:rPr>
              <a:t>Right Coronary artery</a:t>
            </a:r>
          </a:p>
          <a:p>
            <a:pPr marL="457200" indent="-457200">
              <a:buFont typeface="+mj-lt"/>
              <a:buAutoNum type="arabicPeriod"/>
            </a:pPr>
            <a:r>
              <a:rPr lang="en-US" sz="2200" dirty="0" smtClean="0">
                <a:latin typeface="+mn-lt"/>
                <a:sym typeface="Wingdings" pitchFamily="2" charset="2"/>
              </a:rPr>
              <a:t>Left Coronary artery</a:t>
            </a:r>
          </a:p>
          <a:p>
            <a:endParaRPr lang="en-US" sz="2200" dirty="0" smtClean="0">
              <a:latin typeface="+mn-lt"/>
              <a:sym typeface="Wingdings" pitchFamily="2" charset="2"/>
            </a:endParaRPr>
          </a:p>
          <a:p>
            <a:pPr>
              <a:buFont typeface="Courier New" pitchFamily="49" charset="0"/>
              <a:buChar char="o"/>
            </a:pPr>
            <a:r>
              <a:rPr lang="en-US" sz="2200" u="sng" dirty="0" smtClean="0">
                <a:latin typeface="+mn-lt"/>
                <a:sym typeface="Wingdings" pitchFamily="2" charset="2"/>
              </a:rPr>
              <a:t> Arch of aorta:</a:t>
            </a:r>
          </a:p>
          <a:p>
            <a:pPr marL="457200" indent="-457200">
              <a:buFont typeface="+mj-lt"/>
              <a:buAutoNum type="arabicPeriod"/>
            </a:pPr>
            <a:r>
              <a:rPr lang="en-US" sz="2200" dirty="0" err="1" smtClean="0">
                <a:latin typeface="+mn-lt"/>
                <a:sym typeface="Wingdings" pitchFamily="2" charset="2"/>
              </a:rPr>
              <a:t>Brachiocephalic</a:t>
            </a:r>
            <a:r>
              <a:rPr lang="en-US" sz="2200" dirty="0" smtClean="0">
                <a:latin typeface="+mn-lt"/>
                <a:sym typeface="Wingdings" pitchFamily="2" charset="2"/>
              </a:rPr>
              <a:t> trunk</a:t>
            </a:r>
          </a:p>
          <a:p>
            <a:r>
              <a:rPr lang="en-US" sz="2200" dirty="0" smtClean="0">
                <a:latin typeface="+mn-lt"/>
                <a:sym typeface="Wingdings" pitchFamily="2" charset="2"/>
              </a:rPr>
              <a:t>       a. Right </a:t>
            </a:r>
            <a:r>
              <a:rPr lang="en-US" sz="2200" dirty="0" err="1" smtClean="0">
                <a:latin typeface="+mn-lt"/>
                <a:sym typeface="Wingdings" pitchFamily="2" charset="2"/>
              </a:rPr>
              <a:t>Subclavian</a:t>
            </a:r>
            <a:r>
              <a:rPr lang="en-US" sz="2200" dirty="0" smtClean="0">
                <a:latin typeface="+mn-lt"/>
                <a:sym typeface="Wingdings" pitchFamily="2" charset="2"/>
              </a:rPr>
              <a:t> artery</a:t>
            </a:r>
          </a:p>
          <a:p>
            <a:r>
              <a:rPr lang="en-US" sz="2200" dirty="0" smtClean="0">
                <a:latin typeface="+mn-lt"/>
                <a:sym typeface="Wingdings" pitchFamily="2" charset="2"/>
              </a:rPr>
              <a:t>       b. Right Common Carotid artery</a:t>
            </a:r>
          </a:p>
          <a:p>
            <a:pPr marL="457200" indent="-457200">
              <a:buFont typeface="+mj-lt"/>
              <a:buAutoNum type="arabicPeriod" startAt="2"/>
            </a:pPr>
            <a:r>
              <a:rPr lang="en-US" sz="2200" dirty="0" smtClean="0">
                <a:latin typeface="+mn-lt"/>
                <a:sym typeface="Wingdings" pitchFamily="2" charset="2"/>
              </a:rPr>
              <a:t>Left Common Carotid Artery</a:t>
            </a:r>
          </a:p>
          <a:p>
            <a:pPr marL="457200" indent="-457200">
              <a:buFont typeface="+mj-lt"/>
              <a:buAutoNum type="arabicPeriod" startAt="2"/>
            </a:pPr>
            <a:r>
              <a:rPr lang="en-US" sz="2200" dirty="0" smtClean="0">
                <a:latin typeface="+mn-lt"/>
                <a:sym typeface="Wingdings" pitchFamily="2" charset="2"/>
              </a:rPr>
              <a:t>Left </a:t>
            </a:r>
            <a:r>
              <a:rPr lang="en-US" sz="2200" dirty="0" err="1" smtClean="0">
                <a:latin typeface="+mn-lt"/>
                <a:sym typeface="Wingdings" pitchFamily="2" charset="2"/>
              </a:rPr>
              <a:t>Subclavian</a:t>
            </a:r>
            <a:r>
              <a:rPr lang="en-US" sz="2200" dirty="0" smtClean="0">
                <a:latin typeface="+mn-lt"/>
                <a:sym typeface="Wingdings" pitchFamily="2" charset="2"/>
              </a:rPr>
              <a:t> Artery</a:t>
            </a:r>
          </a:p>
        </p:txBody>
      </p:sp>
      <p:pic>
        <p:nvPicPr>
          <p:cNvPr id="5" name="Picture 3" descr="http://lh6.ggpht.com/-R2plsHFBdIQ/UTj5mZo4N3I/AAAAAAAACFo/Fjr3g847Gzg/aorta%252520public%252520domain.png?imgmax=800"/>
          <p:cNvPicPr>
            <a:picLocks noChangeAspect="1" noChangeArrowheads="1"/>
          </p:cNvPicPr>
          <p:nvPr/>
        </p:nvPicPr>
        <p:blipFill>
          <a:blip r:embed="rId2" cstate="print"/>
          <a:srcRect/>
          <a:stretch>
            <a:fillRect/>
          </a:stretch>
        </p:blipFill>
        <p:spPr bwMode="auto">
          <a:xfrm>
            <a:off x="5563600" y="838200"/>
            <a:ext cx="3028950" cy="3743325"/>
          </a:xfrm>
          <a:prstGeom prst="rect">
            <a:avLst/>
          </a:prstGeom>
          <a:noFill/>
        </p:spPr>
      </p:pic>
      <p:sp>
        <p:nvSpPr>
          <p:cNvPr id="7" name="Rectangle 6"/>
          <p:cNvSpPr/>
          <p:nvPr/>
        </p:nvSpPr>
        <p:spPr>
          <a:xfrm>
            <a:off x="561702" y="4973578"/>
            <a:ext cx="8334104" cy="1107996"/>
          </a:xfrm>
          <a:prstGeom prst="rect">
            <a:avLst/>
          </a:prstGeom>
        </p:spPr>
        <p:txBody>
          <a:bodyPr wrap="square">
            <a:spAutoFit/>
          </a:bodyPr>
          <a:lstStyle/>
          <a:p>
            <a:pPr>
              <a:buFont typeface="Courier New" pitchFamily="49" charset="0"/>
              <a:buChar char="o"/>
            </a:pPr>
            <a:r>
              <a:rPr lang="en-US" sz="2200" u="sng" dirty="0" smtClean="0">
                <a:latin typeface="+mn-lt"/>
              </a:rPr>
              <a:t> Descending Thoracic Aorta:</a:t>
            </a:r>
          </a:p>
          <a:p>
            <a:r>
              <a:rPr lang="en-US" sz="2200" dirty="0" smtClean="0">
                <a:latin typeface="+mn-lt"/>
              </a:rPr>
              <a:t>Gives various branches to the </a:t>
            </a:r>
            <a:r>
              <a:rPr lang="en-US" sz="2200" dirty="0" err="1" smtClean="0">
                <a:latin typeface="+mn-lt"/>
              </a:rPr>
              <a:t>intercostal</a:t>
            </a:r>
            <a:r>
              <a:rPr lang="en-US" sz="2200" dirty="0" smtClean="0">
                <a:latin typeface="+mn-lt"/>
              </a:rPr>
              <a:t> spaces, pericardium, esophagus and bronchi</a:t>
            </a:r>
            <a:endParaRPr lang="en-US" sz="2200" dirty="0">
              <a:latin typeface="+mn-lt"/>
            </a:endParaRPr>
          </a:p>
        </p:txBody>
      </p:sp>
      <p:sp>
        <p:nvSpPr>
          <p:cNvPr id="8" name="Slide Number Placeholder 7"/>
          <p:cNvSpPr>
            <a:spLocks noGrp="1"/>
          </p:cNvSpPr>
          <p:nvPr>
            <p:ph type="sldNum" sz="quarter" idx="12"/>
          </p:nvPr>
        </p:nvSpPr>
        <p:spPr/>
        <p:txBody>
          <a:bodyPr/>
          <a:lstStyle/>
          <a:p>
            <a:pPr>
              <a:defRPr/>
            </a:pPr>
            <a:fld id="{4841F67A-0B18-4D25-A136-740BCC3CC77C}" type="slidenum">
              <a:rPr lang="en-US" smtClean="0"/>
              <a:pPr>
                <a:defRPr/>
              </a:pPr>
              <a:t>48</a:t>
            </a:fld>
            <a:endParaRPr lang="en-US"/>
          </a:p>
        </p:txBody>
      </p:sp>
      <p:sp>
        <p:nvSpPr>
          <p:cNvPr id="6" name="Text Box 6"/>
          <p:cNvSpPr txBox="1">
            <a:spLocks noChangeArrowheads="1"/>
          </p:cNvSpPr>
          <p:nvPr/>
        </p:nvSpPr>
        <p:spPr bwMode="auto">
          <a:xfrm>
            <a:off x="6096000" y="4603469"/>
            <a:ext cx="2282054" cy="646331"/>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Fig.31: The ascending and the arch of aorta.</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8854" t="22321" r="17630" b="6250"/>
          <a:stretch>
            <a:fillRect/>
          </a:stretch>
        </p:blipFill>
        <p:spPr bwMode="auto">
          <a:xfrm>
            <a:off x="1905000" y="250332"/>
            <a:ext cx="7077415" cy="6531468"/>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pPr>
              <a:defRPr/>
            </a:pPr>
            <a:fld id="{4841F67A-0B18-4D25-A136-740BCC3CC77C}" type="slidenum">
              <a:rPr lang="en-US" smtClean="0"/>
              <a:pPr>
                <a:defRPr/>
              </a:pPr>
              <a:t>49</a:t>
            </a:fld>
            <a:endParaRPr lang="en-US"/>
          </a:p>
        </p:txBody>
      </p:sp>
      <p:sp>
        <p:nvSpPr>
          <p:cNvPr id="5" name="Text Box 6"/>
          <p:cNvSpPr txBox="1">
            <a:spLocks noChangeArrowheads="1"/>
          </p:cNvSpPr>
          <p:nvPr/>
        </p:nvSpPr>
        <p:spPr bwMode="auto">
          <a:xfrm>
            <a:off x="533400" y="5105400"/>
            <a:ext cx="2590800" cy="923330"/>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Fig.32: Relation of the descending thoracic aorta to the nearby structures.</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7814"/>
            <a:ext cx="8229600" cy="714964"/>
          </a:xfrm>
        </p:spPr>
        <p:txBody>
          <a:bodyPr/>
          <a:lstStyle/>
          <a:p>
            <a:pPr eaLnBrk="1" hangingPunct="1"/>
            <a:r>
              <a:rPr lang="en-US" sz="3200" u="sng" dirty="0" smtClean="0">
                <a:solidFill>
                  <a:srgbClr val="FF0000"/>
                </a:solidFill>
              </a:rPr>
              <a:t>Functions of the red blood cells</a:t>
            </a:r>
          </a:p>
        </p:txBody>
      </p:sp>
      <p:sp>
        <p:nvSpPr>
          <p:cNvPr id="5" name="Rectangle 4"/>
          <p:cNvSpPr/>
          <p:nvPr/>
        </p:nvSpPr>
        <p:spPr>
          <a:xfrm>
            <a:off x="444137" y="1273086"/>
            <a:ext cx="7654834" cy="4453527"/>
          </a:xfrm>
          <a:prstGeom prst="rect">
            <a:avLst/>
          </a:prstGeom>
        </p:spPr>
        <p:txBody>
          <a:bodyPr wrap="square">
            <a:spAutoFit/>
          </a:bodyPr>
          <a:lstStyle/>
          <a:p>
            <a:pPr marL="514350" lvl="0" indent="-514350" algn="just">
              <a:lnSpc>
                <a:spcPct val="90000"/>
              </a:lnSpc>
              <a:spcBef>
                <a:spcPct val="20000"/>
              </a:spcBef>
              <a:buClr>
                <a:srgbClr val="808080"/>
              </a:buClr>
              <a:buSzPct val="100000"/>
              <a:buFont typeface="+mj-lt"/>
              <a:buAutoNum type="arabicParenR"/>
            </a:pPr>
            <a:r>
              <a:rPr lang="en-US" sz="2600" kern="0" dirty="0" smtClean="0">
                <a:solidFill>
                  <a:srgbClr val="000000"/>
                </a:solidFill>
                <a:latin typeface="Times New Roman"/>
              </a:rPr>
              <a:t>The hemoglobin in the RBCs functions in the transportation of:</a:t>
            </a:r>
          </a:p>
          <a:p>
            <a:pPr marL="800100" lvl="1" indent="-342900" algn="just">
              <a:lnSpc>
                <a:spcPct val="90000"/>
              </a:lnSpc>
              <a:spcBef>
                <a:spcPct val="20000"/>
              </a:spcBef>
              <a:buClr>
                <a:srgbClr val="808080"/>
              </a:buClr>
              <a:buSzPct val="65000"/>
              <a:buFont typeface="Wingdings" pitchFamily="2" charset="2"/>
              <a:buChar char="q"/>
            </a:pPr>
            <a:r>
              <a:rPr lang="en-US" sz="2600" kern="0" dirty="0" smtClean="0">
                <a:solidFill>
                  <a:srgbClr val="000000"/>
                </a:solidFill>
                <a:latin typeface="Times New Roman"/>
              </a:rPr>
              <a:t>Oxygen – this is the main function of RBCs.</a:t>
            </a:r>
          </a:p>
          <a:p>
            <a:pPr marL="800100" lvl="1" indent="-342900" algn="just">
              <a:lnSpc>
                <a:spcPct val="90000"/>
              </a:lnSpc>
              <a:spcBef>
                <a:spcPct val="20000"/>
              </a:spcBef>
              <a:buClr>
                <a:srgbClr val="808080"/>
              </a:buClr>
              <a:buSzPct val="65000"/>
              <a:buFont typeface="Wingdings" pitchFamily="2" charset="2"/>
              <a:buChar char="q"/>
            </a:pPr>
            <a:r>
              <a:rPr lang="en-US" sz="2600" kern="0" dirty="0" smtClean="0">
                <a:solidFill>
                  <a:srgbClr val="000000"/>
                </a:solidFill>
                <a:latin typeface="Times New Roman"/>
              </a:rPr>
              <a:t>CO</a:t>
            </a:r>
            <a:r>
              <a:rPr lang="en-US" sz="2600" kern="0" baseline="-25000" dirty="0" smtClean="0">
                <a:solidFill>
                  <a:srgbClr val="000000"/>
                </a:solidFill>
                <a:latin typeface="Times New Roman"/>
              </a:rPr>
              <a:t>2</a:t>
            </a:r>
            <a:endParaRPr lang="en-US" sz="2600" kern="0" dirty="0" smtClean="0">
              <a:solidFill>
                <a:srgbClr val="000000"/>
              </a:solidFill>
              <a:latin typeface="Times New Roman"/>
            </a:endParaRPr>
          </a:p>
          <a:p>
            <a:pPr marL="800100" lvl="1" indent="-342900" algn="just">
              <a:lnSpc>
                <a:spcPct val="90000"/>
              </a:lnSpc>
              <a:spcBef>
                <a:spcPct val="20000"/>
              </a:spcBef>
              <a:buClr>
                <a:srgbClr val="808080"/>
              </a:buClr>
              <a:buSzPct val="65000"/>
              <a:buFont typeface="Wingdings" pitchFamily="2" charset="2"/>
              <a:buChar char="q"/>
            </a:pPr>
            <a:r>
              <a:rPr lang="en-US" sz="2600" kern="0" dirty="0" smtClean="0">
                <a:solidFill>
                  <a:srgbClr val="000000"/>
                </a:solidFill>
                <a:latin typeface="Times New Roman"/>
              </a:rPr>
              <a:t>Nitric Oxide(NO) – this gas is a vasodilator that helps in increasing blood flow.</a:t>
            </a:r>
          </a:p>
          <a:p>
            <a:pPr marL="514350" lvl="0" indent="-514350" algn="just">
              <a:lnSpc>
                <a:spcPct val="90000"/>
              </a:lnSpc>
              <a:spcBef>
                <a:spcPct val="20000"/>
              </a:spcBef>
              <a:buClr>
                <a:srgbClr val="808080"/>
              </a:buClr>
              <a:buSzPct val="100000"/>
              <a:buFont typeface="+mj-lt"/>
              <a:buAutoNum type="arabicParenR" startAt="2"/>
            </a:pPr>
            <a:r>
              <a:rPr lang="en-US" sz="2600" kern="0" dirty="0" smtClean="0">
                <a:solidFill>
                  <a:srgbClr val="000000"/>
                </a:solidFill>
                <a:latin typeface="Times New Roman"/>
              </a:rPr>
              <a:t>Glycolipids in plasma membrane are responsible for ABO and Rh blood groups.</a:t>
            </a:r>
          </a:p>
          <a:p>
            <a:pPr marL="514350" lvl="0" indent="-514350" algn="just">
              <a:lnSpc>
                <a:spcPct val="90000"/>
              </a:lnSpc>
              <a:spcBef>
                <a:spcPct val="20000"/>
              </a:spcBef>
              <a:buClr>
                <a:srgbClr val="808080"/>
              </a:buClr>
              <a:buSzPct val="100000"/>
              <a:buFont typeface="+mj-lt"/>
              <a:buAutoNum type="arabicParenR" startAt="2"/>
            </a:pPr>
            <a:r>
              <a:rPr lang="en-US" sz="2600" kern="0" dirty="0" smtClean="0">
                <a:solidFill>
                  <a:srgbClr val="000000"/>
                </a:solidFill>
                <a:latin typeface="Times New Roman"/>
              </a:rPr>
              <a:t>When RBCs are destroyed by some microorganism, they release substances that can kill these microorganism.</a:t>
            </a:r>
          </a:p>
        </p:txBody>
      </p:sp>
      <p:sp>
        <p:nvSpPr>
          <p:cNvPr id="6" name="Slide Number Placeholder 5"/>
          <p:cNvSpPr>
            <a:spLocks noGrp="1"/>
          </p:cNvSpPr>
          <p:nvPr>
            <p:ph type="sldNum" sz="quarter" idx="12"/>
          </p:nvPr>
        </p:nvSpPr>
        <p:spPr/>
        <p:txBody>
          <a:bodyPr/>
          <a:lstStyle/>
          <a:p>
            <a:pPr>
              <a:defRPr/>
            </a:pPr>
            <a:fld id="{C26A51F8-2F92-4C36-8882-BA6DFAC6D4C1}"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961" y="4968329"/>
            <a:ext cx="8039439" cy="1785104"/>
          </a:xfrm>
          <a:prstGeom prst="rect">
            <a:avLst/>
          </a:prstGeom>
          <a:solidFill>
            <a:schemeClr val="bg1"/>
          </a:solidFill>
        </p:spPr>
        <p:txBody>
          <a:bodyPr wrap="square">
            <a:spAutoFit/>
          </a:bodyPr>
          <a:lstStyle/>
          <a:p>
            <a:pPr marL="457200" indent="-457200" algn="just">
              <a:buFont typeface="Courier New" panose="02070309020205020404" pitchFamily="49" charset="0"/>
              <a:buChar char="o"/>
            </a:pPr>
            <a:r>
              <a:rPr lang="en-US" sz="2200" dirty="0"/>
              <a:t>This is the remnant of the ductus arteriosus which shunted blood from the pulmonary trunk to the aorta during fetal life thus bypassing the lung</a:t>
            </a:r>
            <a:r>
              <a:rPr lang="en-US" sz="2200" dirty="0" smtClean="0"/>
              <a:t>. During fetal life, the fetus does not need his lungs because it already receives oxygenated blood from the mother.</a:t>
            </a:r>
            <a:endParaRPr lang="en-US" sz="2200" dirty="0"/>
          </a:p>
        </p:txBody>
      </p:sp>
      <p:pic>
        <p:nvPicPr>
          <p:cNvPr id="2050" name="Picture 2"/>
          <p:cNvPicPr>
            <a:picLocks noChangeAspect="1" noChangeArrowheads="1"/>
          </p:cNvPicPr>
          <p:nvPr/>
        </p:nvPicPr>
        <p:blipFill>
          <a:blip r:embed="rId2" cstate="print"/>
          <a:srcRect l="41364" t="20893" r="19283" b="18571"/>
          <a:stretch>
            <a:fillRect/>
          </a:stretch>
        </p:blipFill>
        <p:spPr bwMode="auto">
          <a:xfrm>
            <a:off x="4191000" y="0"/>
            <a:ext cx="4864264" cy="4206913"/>
          </a:xfrm>
          <a:prstGeom prst="rect">
            <a:avLst/>
          </a:prstGeom>
          <a:noFill/>
          <a:ln w="9525">
            <a:noFill/>
            <a:miter lim="800000"/>
            <a:headEnd/>
            <a:tailEnd/>
          </a:ln>
          <a:effectLst/>
        </p:spPr>
      </p:pic>
      <p:sp>
        <p:nvSpPr>
          <p:cNvPr id="5" name="TextBox 4"/>
          <p:cNvSpPr txBox="1"/>
          <p:nvPr/>
        </p:nvSpPr>
        <p:spPr>
          <a:xfrm>
            <a:off x="522513" y="313491"/>
            <a:ext cx="3668487" cy="3570208"/>
          </a:xfrm>
          <a:prstGeom prst="rect">
            <a:avLst/>
          </a:prstGeom>
          <a:noFill/>
        </p:spPr>
        <p:txBody>
          <a:bodyPr wrap="square" rtlCol="0">
            <a:spAutoFit/>
          </a:bodyPr>
          <a:lstStyle/>
          <a:p>
            <a:pPr marL="514350" indent="-514350" algn="just"/>
            <a:r>
              <a:rPr lang="en-US" sz="2800" b="1" i="1" u="sng" dirty="0" smtClean="0">
                <a:solidFill>
                  <a:srgbClr val="FF0000"/>
                </a:solidFill>
                <a:latin typeface="+mn-lt"/>
              </a:rPr>
              <a:t>The Pulmonary Trunk</a:t>
            </a:r>
          </a:p>
          <a:p>
            <a:pPr marL="457200" indent="-457200" algn="just">
              <a:buFont typeface="Wingdings" pitchFamily="2" charset="2"/>
              <a:buChar char="v"/>
            </a:pPr>
            <a:endParaRPr lang="en-US" sz="2200" dirty="0" smtClean="0">
              <a:latin typeface="+mn-lt"/>
            </a:endParaRPr>
          </a:p>
          <a:p>
            <a:pPr marL="457200" indent="-457200" algn="just">
              <a:buFont typeface="Wingdings" pitchFamily="2" charset="2"/>
              <a:buChar char="v"/>
            </a:pPr>
            <a:r>
              <a:rPr lang="en-US" sz="2200" dirty="0" smtClean="0">
                <a:latin typeface="+mn-lt"/>
              </a:rPr>
              <a:t>Is the only artery in the body which carries </a:t>
            </a:r>
            <a:r>
              <a:rPr lang="en-US" sz="2200" b="1" i="1" dirty="0" smtClean="0">
                <a:latin typeface="+mn-lt"/>
              </a:rPr>
              <a:t>deoxygenated blood.</a:t>
            </a:r>
          </a:p>
          <a:p>
            <a:pPr marL="457200" indent="-457200" algn="just">
              <a:buFont typeface="Wingdings" pitchFamily="2" charset="2"/>
              <a:buChar char="v"/>
            </a:pPr>
            <a:r>
              <a:rPr lang="en-US" sz="2200" dirty="0" smtClean="0">
                <a:latin typeface="+mn-lt"/>
              </a:rPr>
              <a:t>Arises from the RV.</a:t>
            </a:r>
          </a:p>
          <a:p>
            <a:pPr marL="457200" indent="-457200" algn="just">
              <a:buFont typeface="Wingdings" pitchFamily="2" charset="2"/>
              <a:buChar char="v"/>
            </a:pPr>
            <a:r>
              <a:rPr lang="en-US" sz="2200" dirty="0" smtClean="0">
                <a:latin typeface="+mn-lt"/>
              </a:rPr>
              <a:t>Divides into the Right and Left Pulmonary arteries which pass into the corresponding lung.</a:t>
            </a:r>
          </a:p>
        </p:txBody>
      </p:sp>
      <p:sp>
        <p:nvSpPr>
          <p:cNvPr id="6" name="Rectangle 5"/>
          <p:cNvSpPr/>
          <p:nvPr/>
        </p:nvSpPr>
        <p:spPr>
          <a:xfrm>
            <a:off x="522513" y="3883699"/>
            <a:ext cx="5192486" cy="1107996"/>
          </a:xfrm>
          <a:prstGeom prst="rect">
            <a:avLst/>
          </a:prstGeom>
        </p:spPr>
        <p:txBody>
          <a:bodyPr wrap="square">
            <a:spAutoFit/>
          </a:bodyPr>
          <a:lstStyle/>
          <a:p>
            <a:pPr marL="457200" indent="-457200" algn="just">
              <a:buFont typeface="Wingdings" pitchFamily="2" charset="2"/>
              <a:buChar char="v"/>
            </a:pPr>
            <a:r>
              <a:rPr lang="en-US" sz="2200" dirty="0" smtClean="0">
                <a:latin typeface="+mn-lt"/>
              </a:rPr>
              <a:t>The pulmonary trunk is connected to the arch of aorta by the </a:t>
            </a:r>
            <a:r>
              <a:rPr lang="en-US" sz="2200" i="1" dirty="0" err="1" smtClean="0">
                <a:latin typeface="+mn-lt"/>
              </a:rPr>
              <a:t>ligamentum</a:t>
            </a:r>
            <a:r>
              <a:rPr lang="en-US" sz="2200" i="1" dirty="0" smtClean="0">
                <a:latin typeface="+mn-lt"/>
              </a:rPr>
              <a:t> </a:t>
            </a:r>
            <a:r>
              <a:rPr lang="en-US" sz="2200" i="1" dirty="0" err="1" smtClean="0">
                <a:latin typeface="+mn-lt"/>
              </a:rPr>
              <a:t>arteriosum</a:t>
            </a:r>
            <a:r>
              <a:rPr lang="en-US" sz="2200" dirty="0" smtClean="0">
                <a:latin typeface="+mn-lt"/>
              </a:rPr>
              <a:t>. </a:t>
            </a:r>
            <a:endParaRPr lang="en-US" sz="2200" dirty="0">
              <a:latin typeface="+mn-lt"/>
            </a:endParaRPr>
          </a:p>
        </p:txBody>
      </p:sp>
      <p:sp>
        <p:nvSpPr>
          <p:cNvPr id="8" name="Slide Number Placeholder 7"/>
          <p:cNvSpPr>
            <a:spLocks noGrp="1"/>
          </p:cNvSpPr>
          <p:nvPr>
            <p:ph type="sldNum" sz="quarter" idx="12"/>
          </p:nvPr>
        </p:nvSpPr>
        <p:spPr/>
        <p:txBody>
          <a:bodyPr/>
          <a:lstStyle/>
          <a:p>
            <a:pPr>
              <a:defRPr/>
            </a:pPr>
            <a:fld id="{4841F67A-0B18-4D25-A136-740BCC3CC77C}" type="slidenum">
              <a:rPr lang="en-US" smtClean="0"/>
              <a:pPr>
                <a:defRPr/>
              </a:pPr>
              <a:t>50</a:t>
            </a:fld>
            <a:endParaRPr lang="en-US"/>
          </a:p>
        </p:txBody>
      </p:sp>
      <p:sp>
        <p:nvSpPr>
          <p:cNvPr id="7" name="Text Box 6"/>
          <p:cNvSpPr txBox="1">
            <a:spLocks noChangeArrowheads="1"/>
          </p:cNvSpPr>
          <p:nvPr/>
        </p:nvSpPr>
        <p:spPr bwMode="auto">
          <a:xfrm>
            <a:off x="7115628" y="4114800"/>
            <a:ext cx="1905000" cy="646331"/>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Fig.33: Anterior view of the heart.</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classconnection.s3.amazonaws.com/33/flashcards/602033/jpg/05_azygos_system_of_veins1313384030086.jpg"/>
          <p:cNvPicPr>
            <a:picLocks noChangeAspect="1" noChangeArrowheads="1"/>
          </p:cNvPicPr>
          <p:nvPr/>
        </p:nvPicPr>
        <p:blipFill>
          <a:blip r:embed="rId2" cstate="print"/>
          <a:srcRect/>
          <a:stretch>
            <a:fillRect/>
          </a:stretch>
        </p:blipFill>
        <p:spPr bwMode="auto">
          <a:xfrm>
            <a:off x="4010904" y="548732"/>
            <a:ext cx="5113020" cy="4549140"/>
          </a:xfrm>
          <a:prstGeom prst="rect">
            <a:avLst/>
          </a:prstGeom>
          <a:noFill/>
        </p:spPr>
      </p:pic>
      <p:sp>
        <p:nvSpPr>
          <p:cNvPr id="4" name="Rectangle 3"/>
          <p:cNvSpPr/>
          <p:nvPr/>
        </p:nvSpPr>
        <p:spPr>
          <a:xfrm>
            <a:off x="457198" y="302511"/>
            <a:ext cx="7746275" cy="492443"/>
          </a:xfrm>
          <a:prstGeom prst="rect">
            <a:avLst/>
          </a:prstGeom>
        </p:spPr>
        <p:txBody>
          <a:bodyPr wrap="square">
            <a:spAutoFit/>
          </a:bodyPr>
          <a:lstStyle/>
          <a:p>
            <a:r>
              <a:rPr lang="en-US" sz="2600" b="1" u="sng" dirty="0" smtClean="0">
                <a:solidFill>
                  <a:srgbClr val="0070C0"/>
                </a:solidFill>
              </a:rPr>
              <a:t>The Major Veins</a:t>
            </a:r>
            <a:endParaRPr lang="en-US" sz="2600" b="1" u="sng" dirty="0">
              <a:solidFill>
                <a:srgbClr val="0070C0"/>
              </a:solidFill>
            </a:endParaRPr>
          </a:p>
        </p:txBody>
      </p:sp>
      <p:sp>
        <p:nvSpPr>
          <p:cNvPr id="5" name="Rectangle 4"/>
          <p:cNvSpPr/>
          <p:nvPr/>
        </p:nvSpPr>
        <p:spPr>
          <a:xfrm>
            <a:off x="304800" y="971228"/>
            <a:ext cx="3706104" cy="4832092"/>
          </a:xfrm>
          <a:prstGeom prst="rect">
            <a:avLst/>
          </a:prstGeom>
        </p:spPr>
        <p:txBody>
          <a:bodyPr wrap="square">
            <a:spAutoFit/>
          </a:bodyPr>
          <a:lstStyle/>
          <a:p>
            <a:pPr marL="457200" indent="-457200" algn="just">
              <a:buFont typeface="Wingdings" pitchFamily="2" charset="2"/>
              <a:buChar char="v"/>
            </a:pPr>
            <a:r>
              <a:rPr lang="en-US" sz="2200" dirty="0" smtClean="0">
                <a:latin typeface="+mn-lt"/>
              </a:rPr>
              <a:t>Blood from the thoracic region is collected by several veins that ultimately drain into the </a:t>
            </a:r>
            <a:r>
              <a:rPr lang="en-US" sz="2200" b="1" dirty="0" smtClean="0">
                <a:latin typeface="+mn-lt"/>
              </a:rPr>
              <a:t>azygos system </a:t>
            </a:r>
            <a:r>
              <a:rPr lang="en-US" sz="2200" dirty="0" smtClean="0">
                <a:latin typeface="+mn-lt"/>
              </a:rPr>
              <a:t>which</a:t>
            </a:r>
            <a:r>
              <a:rPr lang="en-US" sz="2200" b="1" dirty="0" smtClean="0">
                <a:latin typeface="+mn-lt"/>
              </a:rPr>
              <a:t> </a:t>
            </a:r>
            <a:r>
              <a:rPr lang="en-US" sz="2200" dirty="0" smtClean="0">
                <a:latin typeface="+mn-lt"/>
              </a:rPr>
              <a:t>shows considerable variation among people.</a:t>
            </a:r>
          </a:p>
          <a:p>
            <a:pPr marL="457200" indent="-457200" algn="just">
              <a:buFont typeface="Wingdings" pitchFamily="2" charset="2"/>
              <a:buChar char="v"/>
            </a:pPr>
            <a:r>
              <a:rPr lang="en-US" sz="2200" dirty="0" smtClean="0">
                <a:latin typeface="+mn-lt"/>
              </a:rPr>
              <a:t>The major veins of this system are the </a:t>
            </a:r>
            <a:r>
              <a:rPr lang="en-US" sz="2200" b="1" dirty="0" smtClean="0"/>
              <a:t>a</a:t>
            </a:r>
            <a:r>
              <a:rPr lang="en-US" sz="2200" b="1" dirty="0" smtClean="0">
                <a:latin typeface="+mn-lt"/>
              </a:rPr>
              <a:t>ccessory </a:t>
            </a:r>
            <a:r>
              <a:rPr lang="en-US" sz="2200" b="1" dirty="0" err="1" smtClean="0">
                <a:latin typeface="+mn-lt"/>
              </a:rPr>
              <a:t>hemiazygos</a:t>
            </a:r>
            <a:r>
              <a:rPr lang="en-US" sz="2200" b="1" dirty="0" smtClean="0">
                <a:latin typeface="+mn-lt"/>
              </a:rPr>
              <a:t>, </a:t>
            </a:r>
            <a:r>
              <a:rPr lang="en-US" sz="2200" b="1" dirty="0" err="1" smtClean="0">
                <a:latin typeface="+mn-lt"/>
              </a:rPr>
              <a:t>hemiazygos</a:t>
            </a:r>
            <a:r>
              <a:rPr lang="en-US" sz="2200" b="1" dirty="0" smtClean="0">
                <a:latin typeface="+mn-lt"/>
              </a:rPr>
              <a:t> and azygos veins.</a:t>
            </a:r>
          </a:p>
          <a:p>
            <a:pPr marL="457200" indent="-457200" algn="just">
              <a:buFont typeface="Wingdings" pitchFamily="2" charset="2"/>
              <a:buChar char="v"/>
            </a:pPr>
            <a:r>
              <a:rPr lang="en-US" sz="2200" dirty="0"/>
              <a:t>The azygos vein eventually arches forwards to enter the superior vena </a:t>
            </a:r>
            <a:r>
              <a:rPr lang="en-US" sz="2200" dirty="0" smtClean="0"/>
              <a:t>cava</a:t>
            </a:r>
            <a:r>
              <a:rPr lang="en-US" sz="2200" dirty="0"/>
              <a:t>.</a:t>
            </a:r>
          </a:p>
        </p:txBody>
      </p:sp>
      <p:sp>
        <p:nvSpPr>
          <p:cNvPr id="7" name="Slide Number Placeholder 6"/>
          <p:cNvSpPr>
            <a:spLocks noGrp="1"/>
          </p:cNvSpPr>
          <p:nvPr>
            <p:ph type="sldNum" sz="quarter" idx="12"/>
          </p:nvPr>
        </p:nvSpPr>
        <p:spPr/>
        <p:txBody>
          <a:bodyPr/>
          <a:lstStyle/>
          <a:p>
            <a:pPr>
              <a:defRPr/>
            </a:pPr>
            <a:fld id="{4841F67A-0B18-4D25-A136-740BCC3CC77C}" type="slidenum">
              <a:rPr lang="en-US" smtClean="0"/>
              <a:pPr>
                <a:defRPr/>
              </a:pPr>
              <a:t>51</a:t>
            </a:fld>
            <a:endParaRPr lang="en-US"/>
          </a:p>
        </p:txBody>
      </p:sp>
      <p:sp>
        <p:nvSpPr>
          <p:cNvPr id="8" name="Text Box 6"/>
          <p:cNvSpPr txBox="1">
            <a:spLocks noChangeArrowheads="1"/>
          </p:cNvSpPr>
          <p:nvPr/>
        </p:nvSpPr>
        <p:spPr bwMode="auto">
          <a:xfrm>
            <a:off x="4738615" y="5138092"/>
            <a:ext cx="3567186"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Fig.34: The azygos system of veins.</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557179" y="609600"/>
            <a:ext cx="5560695" cy="2800350"/>
          </a:xfrm>
          <a:prstGeom prst="rect">
            <a:avLst/>
          </a:prstGeom>
          <a:noFill/>
          <a:ln w="9525">
            <a:noFill/>
            <a:miter lim="800000"/>
            <a:headEnd/>
            <a:tailEnd/>
          </a:ln>
          <a:effectLst/>
        </p:spPr>
      </p:pic>
      <p:sp>
        <p:nvSpPr>
          <p:cNvPr id="4" name="Rectangle 3"/>
          <p:cNvSpPr/>
          <p:nvPr/>
        </p:nvSpPr>
        <p:spPr>
          <a:xfrm>
            <a:off x="391886" y="422585"/>
            <a:ext cx="3418114" cy="3293209"/>
          </a:xfrm>
          <a:prstGeom prst="rect">
            <a:avLst/>
          </a:prstGeom>
        </p:spPr>
        <p:txBody>
          <a:bodyPr wrap="square">
            <a:spAutoFit/>
          </a:bodyPr>
          <a:lstStyle/>
          <a:p>
            <a:r>
              <a:rPr lang="en-US" sz="2400" b="1" u="sng" dirty="0" smtClean="0">
                <a:solidFill>
                  <a:srgbClr val="0070C0"/>
                </a:solidFill>
                <a:latin typeface="+mn-lt"/>
              </a:rPr>
              <a:t>The </a:t>
            </a:r>
            <a:r>
              <a:rPr lang="en-US" sz="2400" b="1" u="sng" dirty="0" err="1" smtClean="0">
                <a:solidFill>
                  <a:srgbClr val="0070C0"/>
                </a:solidFill>
                <a:latin typeface="+mn-lt"/>
              </a:rPr>
              <a:t>Brachiocephalic</a:t>
            </a:r>
            <a:r>
              <a:rPr lang="en-US" sz="2400" b="1" u="sng" dirty="0" smtClean="0">
                <a:solidFill>
                  <a:srgbClr val="0070C0"/>
                </a:solidFill>
                <a:latin typeface="+mn-lt"/>
              </a:rPr>
              <a:t> veins:</a:t>
            </a:r>
          </a:p>
          <a:p>
            <a:r>
              <a:rPr lang="en-US" sz="2000" dirty="0" smtClean="0">
                <a:latin typeface="+mn-lt"/>
              </a:rPr>
              <a:t>The right </a:t>
            </a:r>
            <a:r>
              <a:rPr lang="en-US" sz="2000" dirty="0" err="1" smtClean="0">
                <a:latin typeface="+mn-lt"/>
              </a:rPr>
              <a:t>brachiocephalic</a:t>
            </a:r>
            <a:r>
              <a:rPr lang="en-US" sz="2000" dirty="0" smtClean="0">
                <a:latin typeface="+mn-lt"/>
              </a:rPr>
              <a:t> vein is vertical, whereas the left is more horizontal. They drain blood from the head, neck and upper limbs. They unite to form the Superior Vena Cava (SVC) which opens into the RA.</a:t>
            </a:r>
          </a:p>
        </p:txBody>
      </p:sp>
      <p:sp>
        <p:nvSpPr>
          <p:cNvPr id="6" name="Rectangle 5"/>
          <p:cNvSpPr/>
          <p:nvPr/>
        </p:nvSpPr>
        <p:spPr>
          <a:xfrm>
            <a:off x="391864" y="3701223"/>
            <a:ext cx="8464753" cy="2369880"/>
          </a:xfrm>
          <a:prstGeom prst="rect">
            <a:avLst/>
          </a:prstGeom>
        </p:spPr>
        <p:txBody>
          <a:bodyPr wrap="square">
            <a:spAutoFit/>
          </a:bodyPr>
          <a:lstStyle/>
          <a:p>
            <a:r>
              <a:rPr lang="en-US" sz="2400" b="1" u="sng" dirty="0" smtClean="0">
                <a:solidFill>
                  <a:srgbClr val="0070C0"/>
                </a:solidFill>
                <a:latin typeface="+mn-lt"/>
              </a:rPr>
              <a:t>The Pulmonary Veins:</a:t>
            </a:r>
          </a:p>
          <a:p>
            <a:r>
              <a:rPr lang="en-US" sz="2000" dirty="0" smtClean="0">
                <a:latin typeface="+mn-lt"/>
              </a:rPr>
              <a:t>These are 4 veins (2 from each lung) that carry </a:t>
            </a:r>
            <a:r>
              <a:rPr lang="en-US" sz="2000" b="1" i="1" dirty="0" smtClean="0">
                <a:latin typeface="+mn-lt"/>
              </a:rPr>
              <a:t>oxygenated blood </a:t>
            </a:r>
            <a:r>
              <a:rPr lang="en-US" sz="2000" dirty="0" smtClean="0">
                <a:latin typeface="+mn-lt"/>
              </a:rPr>
              <a:t>from the lung to the LA of the heart.</a:t>
            </a:r>
          </a:p>
          <a:p>
            <a:endParaRPr lang="en-US" sz="2000" dirty="0" smtClean="0">
              <a:latin typeface="+mn-lt"/>
            </a:endParaRPr>
          </a:p>
          <a:p>
            <a:r>
              <a:rPr lang="en-US" sz="2400" b="1" u="sng" dirty="0" smtClean="0">
                <a:solidFill>
                  <a:srgbClr val="0070C0"/>
                </a:solidFill>
                <a:latin typeface="+mn-lt"/>
              </a:rPr>
              <a:t>The Inferior Vena Cava (IVC):</a:t>
            </a:r>
          </a:p>
          <a:p>
            <a:r>
              <a:rPr lang="en-US" sz="2000" dirty="0" smtClean="0">
                <a:latin typeface="+mn-lt"/>
              </a:rPr>
              <a:t>This is formed in the abdomen and its terminal part enters the thorax (through the diaphragm) to open into the RA.</a:t>
            </a:r>
            <a:endParaRPr lang="en-US" sz="2000" dirty="0">
              <a:latin typeface="+mn-lt"/>
            </a:endParaRPr>
          </a:p>
        </p:txBody>
      </p:sp>
      <p:sp>
        <p:nvSpPr>
          <p:cNvPr id="7" name="Slide Number Placeholder 6"/>
          <p:cNvSpPr>
            <a:spLocks noGrp="1"/>
          </p:cNvSpPr>
          <p:nvPr>
            <p:ph type="sldNum" sz="quarter" idx="12"/>
          </p:nvPr>
        </p:nvSpPr>
        <p:spPr/>
        <p:txBody>
          <a:bodyPr/>
          <a:lstStyle/>
          <a:p>
            <a:pPr>
              <a:defRPr/>
            </a:pPr>
            <a:fld id="{4841F67A-0B18-4D25-A136-740BCC3CC77C}" type="slidenum">
              <a:rPr lang="en-US" smtClean="0"/>
              <a:pPr>
                <a:defRPr/>
              </a:pPr>
              <a:t>52</a:t>
            </a:fld>
            <a:endParaRPr lang="en-US"/>
          </a:p>
        </p:txBody>
      </p:sp>
      <p:sp>
        <p:nvSpPr>
          <p:cNvPr id="8" name="Text Box 6"/>
          <p:cNvSpPr txBox="1">
            <a:spLocks noChangeArrowheads="1"/>
          </p:cNvSpPr>
          <p:nvPr/>
        </p:nvSpPr>
        <p:spPr bwMode="auto">
          <a:xfrm>
            <a:off x="4191000" y="3430290"/>
            <a:ext cx="3810000"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Fig.35: The major veins of the thorax..</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451" y="315574"/>
            <a:ext cx="7471956" cy="954107"/>
          </a:xfrm>
          <a:prstGeom prst="rect">
            <a:avLst/>
          </a:prstGeom>
          <a:ln>
            <a:solidFill>
              <a:srgbClr val="00B050"/>
            </a:solidFill>
          </a:ln>
        </p:spPr>
        <p:txBody>
          <a:bodyPr wrap="square">
            <a:spAutoFit/>
          </a:bodyPr>
          <a:lstStyle/>
          <a:p>
            <a:r>
              <a:rPr lang="en-US" sz="2800" b="1" u="sng" dirty="0" smtClean="0">
                <a:solidFill>
                  <a:srgbClr val="00B050"/>
                </a:solidFill>
              </a:rPr>
              <a:t>Major Blood Vessels of the Head and Neck</a:t>
            </a:r>
          </a:p>
          <a:p>
            <a:r>
              <a:rPr lang="en-US" sz="2600" b="1" u="sng" dirty="0" smtClean="0">
                <a:solidFill>
                  <a:srgbClr val="FF0000"/>
                </a:solidFill>
              </a:rPr>
              <a:t>The Major Arteries</a:t>
            </a:r>
            <a:endParaRPr lang="en-US" sz="2600" b="1" u="sng" dirty="0">
              <a:solidFill>
                <a:srgbClr val="FF0000"/>
              </a:solidFill>
            </a:endParaRPr>
          </a:p>
        </p:txBody>
      </p:sp>
      <p:sp>
        <p:nvSpPr>
          <p:cNvPr id="3" name="Rectangle 2"/>
          <p:cNvSpPr/>
          <p:nvPr/>
        </p:nvSpPr>
        <p:spPr>
          <a:xfrm>
            <a:off x="457200" y="1310866"/>
            <a:ext cx="8281851" cy="4924425"/>
          </a:xfrm>
          <a:prstGeom prst="rect">
            <a:avLst/>
          </a:prstGeom>
        </p:spPr>
        <p:txBody>
          <a:bodyPr wrap="square">
            <a:spAutoFit/>
          </a:bodyPr>
          <a:lstStyle/>
          <a:p>
            <a:pPr marL="514350" indent="-514350" algn="just"/>
            <a:r>
              <a:rPr lang="en-US" sz="2600" b="1" i="1" u="sng" dirty="0" smtClean="0">
                <a:solidFill>
                  <a:srgbClr val="FF0000"/>
                </a:solidFill>
                <a:latin typeface="+mn-lt"/>
              </a:rPr>
              <a:t>The Carotid Arteries </a:t>
            </a: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The right and left </a:t>
            </a:r>
            <a:r>
              <a:rPr lang="en-US" sz="2200" b="1" dirty="0" smtClean="0">
                <a:latin typeface="+mn-lt"/>
              </a:rPr>
              <a:t>common carotid arteries </a:t>
            </a:r>
            <a:r>
              <a:rPr lang="en-US" sz="2200" dirty="0" smtClean="0">
                <a:latin typeface="+mn-lt"/>
              </a:rPr>
              <a:t>are responsible for supplying blood to structures in the head and neck.</a:t>
            </a: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They ascend superiorly in the neck where they are closely related to the internal jugular vein and the </a:t>
            </a:r>
            <a:r>
              <a:rPr lang="en-US" sz="2200" dirty="0" err="1" smtClean="0">
                <a:latin typeface="+mn-lt"/>
              </a:rPr>
              <a:t>vagus</a:t>
            </a:r>
            <a:r>
              <a:rPr lang="en-US" sz="2200" dirty="0" smtClean="0">
                <a:latin typeface="+mn-lt"/>
              </a:rPr>
              <a:t> nerve.</a:t>
            </a: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About the level of the upper border of the thyroid cartilage (Adam’s Apple), each artery divides into the </a:t>
            </a:r>
            <a:r>
              <a:rPr lang="en-US" sz="2200" b="1" dirty="0" smtClean="0">
                <a:latin typeface="+mn-lt"/>
              </a:rPr>
              <a:t>External and Internal Carotid arteries. </a:t>
            </a:r>
            <a:r>
              <a:rPr lang="en-US" sz="2200" dirty="0" smtClean="0">
                <a:latin typeface="+mn-lt"/>
              </a:rPr>
              <a:t>(this where the carotid pulse can be felt).</a:t>
            </a:r>
            <a:endParaRPr lang="en-US" sz="2200" b="1" dirty="0" smtClean="0">
              <a:latin typeface="+mn-lt"/>
            </a:endParaRPr>
          </a:p>
          <a:p>
            <a:pPr marL="457200" indent="-457200" algn="just">
              <a:buFont typeface="Wingdings" pitchFamily="2" charset="2"/>
              <a:buChar char="q"/>
            </a:pPr>
            <a:endParaRPr lang="en-US" sz="2200" b="1" dirty="0" smtClean="0">
              <a:latin typeface="+mn-lt"/>
            </a:endParaRPr>
          </a:p>
          <a:p>
            <a:pPr marL="457200" indent="-457200" algn="just">
              <a:buFont typeface="Wingdings" pitchFamily="2" charset="2"/>
              <a:buChar char="q"/>
            </a:pPr>
            <a:r>
              <a:rPr lang="en-US" sz="2200" dirty="0" smtClean="0">
                <a:latin typeface="+mn-lt"/>
              </a:rPr>
              <a:t>The branches of the external carotid supply almost all structures in the head and neck except the brain.</a:t>
            </a:r>
          </a:p>
        </p:txBody>
      </p:sp>
      <p:sp>
        <p:nvSpPr>
          <p:cNvPr id="4" name="Slide Number Placeholder 3"/>
          <p:cNvSpPr>
            <a:spLocks noGrp="1"/>
          </p:cNvSpPr>
          <p:nvPr>
            <p:ph type="sldNum" sz="quarter" idx="12"/>
          </p:nvPr>
        </p:nvSpPr>
        <p:spPr/>
        <p:txBody>
          <a:bodyPr/>
          <a:lstStyle/>
          <a:p>
            <a:pPr>
              <a:defRPr/>
            </a:pPr>
            <a:fld id="{4841F67A-0B18-4D25-A136-740BCC3CC77C}" type="slidenum">
              <a:rPr lang="en-US" smtClean="0"/>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66124-008-f160"/>
          <p:cNvPicPr>
            <a:picLocks noChangeAspect="1" noChangeArrowheads="1"/>
          </p:cNvPicPr>
          <p:nvPr/>
        </p:nvPicPr>
        <p:blipFill>
          <a:blip r:embed="rId2" cstate="print"/>
          <a:srcRect b="3810"/>
          <a:stretch>
            <a:fillRect/>
          </a:stretch>
        </p:blipFill>
        <p:spPr bwMode="auto">
          <a:xfrm>
            <a:off x="261260" y="326576"/>
            <a:ext cx="8686800" cy="6327955"/>
          </a:xfrm>
          <a:prstGeom prst="rect">
            <a:avLst/>
          </a:prstGeom>
          <a:noFill/>
          <a:ln w="9525">
            <a:noFill/>
            <a:miter lim="800000"/>
            <a:headEnd/>
            <a:tailEnd/>
          </a:ln>
        </p:spPr>
      </p:pic>
      <p:sp>
        <p:nvSpPr>
          <p:cNvPr id="7" name="Rectangle 6"/>
          <p:cNvSpPr/>
          <p:nvPr/>
        </p:nvSpPr>
        <p:spPr>
          <a:xfrm>
            <a:off x="7101790" y="4959540"/>
            <a:ext cx="1741764" cy="3439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40773" y="3661963"/>
            <a:ext cx="1741764" cy="3439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110499" y="2551620"/>
            <a:ext cx="1741764" cy="3439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74320" y="1711220"/>
            <a:ext cx="1219182" cy="3004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Rectangle 10"/>
          <p:cNvSpPr/>
          <p:nvPr/>
        </p:nvSpPr>
        <p:spPr>
          <a:xfrm>
            <a:off x="165460" y="2764967"/>
            <a:ext cx="1219182" cy="3004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Slide Number Placeholder 11"/>
          <p:cNvSpPr>
            <a:spLocks noGrp="1"/>
          </p:cNvSpPr>
          <p:nvPr>
            <p:ph type="sldNum" sz="quarter" idx="12"/>
          </p:nvPr>
        </p:nvSpPr>
        <p:spPr/>
        <p:txBody>
          <a:bodyPr/>
          <a:lstStyle/>
          <a:p>
            <a:pPr>
              <a:defRPr/>
            </a:pPr>
            <a:fld id="{4841F67A-0B18-4D25-A136-740BCC3CC77C}" type="slidenum">
              <a:rPr lang="en-US" smtClean="0"/>
              <a:pPr>
                <a:defRPr/>
              </a:pPr>
              <a:t>54</a:t>
            </a:fld>
            <a:endParaRPr lang="en-US"/>
          </a:p>
        </p:txBody>
      </p:sp>
      <p:sp>
        <p:nvSpPr>
          <p:cNvPr id="13" name="Text Box 6"/>
          <p:cNvSpPr txBox="1">
            <a:spLocks noChangeArrowheads="1"/>
          </p:cNvSpPr>
          <p:nvPr/>
        </p:nvSpPr>
        <p:spPr bwMode="auto">
          <a:xfrm>
            <a:off x="640055" y="6052263"/>
            <a:ext cx="2743200"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Fig.36: The carotid arteries.</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Grp="1" noChangeAspect="1"/>
          </p:cNvPicPr>
          <p:nvPr>
            <p:ph idx="1"/>
          </p:nvPr>
        </p:nvPicPr>
        <p:blipFill>
          <a:blip r:embed="rId2"/>
          <a:stretch>
            <a:fillRect/>
          </a:stretch>
        </p:blipFill>
        <p:spPr>
          <a:xfrm>
            <a:off x="5181600" y="2253554"/>
            <a:ext cx="3615867" cy="453072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422302605"/>
              </p:ext>
            </p:extLst>
          </p:nvPr>
        </p:nvGraphicFramePr>
        <p:xfrm>
          <a:off x="678474" y="381000"/>
          <a:ext cx="7876903" cy="1706880"/>
        </p:xfrm>
        <a:graphic>
          <a:graphicData uri="http://schemas.openxmlformats.org/drawingml/2006/table">
            <a:tbl>
              <a:tblPr firstRow="1" bandRow="1">
                <a:tableStyleId>{5C22544A-7EE6-4342-B048-85BDC9FD1C3A}</a:tableStyleId>
              </a:tblPr>
              <a:tblGrid>
                <a:gridCol w="4225397">
                  <a:extLst>
                    <a:ext uri="{9D8B030D-6E8A-4147-A177-3AD203B41FA5}">
                      <a16:colId xmlns:a16="http://schemas.microsoft.com/office/drawing/2014/main" val="20000"/>
                    </a:ext>
                  </a:extLst>
                </a:gridCol>
                <a:gridCol w="3651506">
                  <a:extLst>
                    <a:ext uri="{9D8B030D-6E8A-4147-A177-3AD203B41FA5}">
                      <a16:colId xmlns:a16="http://schemas.microsoft.com/office/drawing/2014/main" val="20001"/>
                    </a:ext>
                  </a:extLst>
                </a:gridCol>
              </a:tblGrid>
              <a:tr h="370840">
                <a:tc>
                  <a:txBody>
                    <a:bodyPr/>
                    <a:lstStyle/>
                    <a:p>
                      <a:r>
                        <a:rPr lang="en-US" sz="2200" dirty="0" smtClean="0"/>
                        <a:t>Branches</a:t>
                      </a:r>
                      <a:r>
                        <a:rPr lang="en-US" sz="2200" baseline="0" dirty="0" smtClean="0"/>
                        <a:t> of External Carotid</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Structures supplied</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2200" dirty="0" smtClean="0"/>
                        <a:t>Facial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Structures in the face</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2200" dirty="0" smtClean="0"/>
                        <a:t>Lingual</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The tongue</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2200" dirty="0" smtClean="0"/>
                        <a:t>Others</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Rectangle 2"/>
          <p:cNvSpPr/>
          <p:nvPr/>
        </p:nvSpPr>
        <p:spPr>
          <a:xfrm>
            <a:off x="339997" y="2482299"/>
            <a:ext cx="4495800" cy="3477875"/>
          </a:xfrm>
          <a:prstGeom prst="rect">
            <a:avLst/>
          </a:prstGeom>
        </p:spPr>
        <p:txBody>
          <a:bodyPr wrap="square">
            <a:spAutoFit/>
          </a:bodyPr>
          <a:lstStyle/>
          <a:p>
            <a:pPr marL="457200" indent="-457200" algn="just">
              <a:buFont typeface="Wingdings" pitchFamily="2" charset="2"/>
              <a:buChar char="q"/>
            </a:pPr>
            <a:r>
              <a:rPr lang="en-US" sz="2200" dirty="0" smtClean="0">
                <a:latin typeface="+mn-lt"/>
              </a:rPr>
              <a:t>The </a:t>
            </a:r>
            <a:r>
              <a:rPr lang="en-US" sz="2200" b="1" dirty="0" smtClean="0">
                <a:latin typeface="+mn-lt"/>
              </a:rPr>
              <a:t>Internal Carotid</a:t>
            </a:r>
            <a:r>
              <a:rPr lang="en-US" sz="2200" dirty="0" smtClean="0">
                <a:latin typeface="+mn-lt"/>
              </a:rPr>
              <a:t> supplies the brain and various other structures.</a:t>
            </a: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Branches from the </a:t>
            </a:r>
            <a:r>
              <a:rPr lang="en-US" sz="2200" b="1" dirty="0" smtClean="0">
                <a:latin typeface="+mn-lt"/>
              </a:rPr>
              <a:t>internal carotid </a:t>
            </a:r>
            <a:r>
              <a:rPr lang="en-US" sz="2200" dirty="0" smtClean="0">
                <a:latin typeface="+mn-lt"/>
              </a:rPr>
              <a:t>and the </a:t>
            </a:r>
            <a:r>
              <a:rPr lang="en-US" sz="2200" b="1" dirty="0" err="1" smtClean="0">
                <a:latin typeface="+mn-lt"/>
              </a:rPr>
              <a:t>subclavian</a:t>
            </a:r>
            <a:r>
              <a:rPr lang="en-US" sz="2200" dirty="0" smtClean="0">
                <a:latin typeface="+mn-lt"/>
              </a:rPr>
              <a:t> arteries form an arterial circle under the brain called the </a:t>
            </a:r>
            <a:r>
              <a:rPr lang="en-US" sz="2200" b="1" i="1" dirty="0" smtClean="0">
                <a:latin typeface="+mn-lt"/>
              </a:rPr>
              <a:t>Circle of Willis</a:t>
            </a:r>
            <a:r>
              <a:rPr lang="en-US" sz="2200" dirty="0" smtClean="0">
                <a:latin typeface="+mn-lt"/>
              </a:rPr>
              <a:t>. This provides blood to various parts of the brain. </a:t>
            </a:r>
          </a:p>
        </p:txBody>
      </p:sp>
      <p:sp>
        <p:nvSpPr>
          <p:cNvPr id="6" name="Slide Number Placeholder 5"/>
          <p:cNvSpPr>
            <a:spLocks noGrp="1"/>
          </p:cNvSpPr>
          <p:nvPr>
            <p:ph type="sldNum" sz="quarter" idx="12"/>
          </p:nvPr>
        </p:nvSpPr>
        <p:spPr/>
        <p:txBody>
          <a:bodyPr/>
          <a:lstStyle/>
          <a:p>
            <a:pPr>
              <a:defRPr/>
            </a:pPr>
            <a:fld id="{4841F67A-0B18-4D25-A136-740BCC3CC77C}" type="slidenum">
              <a:rPr lang="en-US" smtClean="0"/>
              <a:pPr>
                <a:defRPr/>
              </a:pPr>
              <a:t>55</a:t>
            </a:fld>
            <a:endParaRPr lang="en-US"/>
          </a:p>
        </p:txBody>
      </p:sp>
      <p:sp>
        <p:nvSpPr>
          <p:cNvPr id="8" name="Text Box 6"/>
          <p:cNvSpPr txBox="1">
            <a:spLocks noChangeArrowheads="1"/>
          </p:cNvSpPr>
          <p:nvPr/>
        </p:nvSpPr>
        <p:spPr bwMode="auto">
          <a:xfrm>
            <a:off x="2362200" y="6059269"/>
            <a:ext cx="3387997" cy="646331"/>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Fig.37: </a:t>
            </a:r>
            <a:r>
              <a:rPr lang="en-US" dirty="0">
                <a:solidFill>
                  <a:prstClr val="black"/>
                </a:solidFill>
                <a:latin typeface="Times New Roman" pitchFamily="18" charset="0"/>
                <a:cs typeface="Times New Roman" pitchFamily="18" charset="0"/>
              </a:rPr>
              <a:t>I</a:t>
            </a:r>
            <a:r>
              <a:rPr lang="en-US" dirty="0" smtClean="0">
                <a:solidFill>
                  <a:prstClr val="black"/>
                </a:solidFill>
                <a:latin typeface="Times New Roman" pitchFamily="18" charset="0"/>
                <a:cs typeface="Times New Roman" pitchFamily="18" charset="0"/>
              </a:rPr>
              <a:t>nferior surface of the brain showing the circle of Willis.</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1" y="357267"/>
            <a:ext cx="4519748" cy="5570756"/>
          </a:xfrm>
          <a:prstGeom prst="rect">
            <a:avLst/>
          </a:prstGeom>
        </p:spPr>
        <p:txBody>
          <a:bodyPr wrap="square">
            <a:spAutoFit/>
          </a:bodyPr>
          <a:lstStyle/>
          <a:p>
            <a:pPr marL="514350" indent="-514350" algn="just"/>
            <a:r>
              <a:rPr lang="en-US" sz="2600" b="1" i="1" u="sng" dirty="0" smtClean="0">
                <a:solidFill>
                  <a:srgbClr val="FF0000"/>
                </a:solidFill>
                <a:latin typeface="+mn-lt"/>
              </a:rPr>
              <a:t>The </a:t>
            </a:r>
            <a:r>
              <a:rPr lang="en-US" sz="2600" b="1" i="1" u="sng" dirty="0" err="1" smtClean="0">
                <a:solidFill>
                  <a:srgbClr val="FF0000"/>
                </a:solidFill>
                <a:latin typeface="+mn-lt"/>
              </a:rPr>
              <a:t>Subclavian</a:t>
            </a:r>
            <a:r>
              <a:rPr lang="en-US" sz="2600" b="1" i="1" u="sng" dirty="0" smtClean="0">
                <a:solidFill>
                  <a:srgbClr val="FF0000"/>
                </a:solidFill>
                <a:latin typeface="+mn-lt"/>
              </a:rPr>
              <a:t> Arteries</a:t>
            </a: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The right and left subclavian arteries arch laterally from their origins.</a:t>
            </a: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At the outer border of the first rib they become the axillary artery.</a:t>
            </a: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The </a:t>
            </a:r>
            <a:r>
              <a:rPr lang="en-US" sz="2200" dirty="0" err="1" smtClean="0">
                <a:latin typeface="+mn-lt"/>
              </a:rPr>
              <a:t>scalenus</a:t>
            </a:r>
            <a:r>
              <a:rPr lang="en-US" sz="2200" dirty="0" smtClean="0">
                <a:latin typeface="+mn-lt"/>
              </a:rPr>
              <a:t> anterior muscle is related to this artery.</a:t>
            </a: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They give off several branches that supply various structure in the head, the neck and even the chest</a:t>
            </a:r>
          </a:p>
        </p:txBody>
      </p:sp>
      <p:pic>
        <p:nvPicPr>
          <p:cNvPr id="6" name="Picture 2" descr="C:\Users\PORTABLE\Desktop\anatomy\Picture5.png"/>
          <p:cNvPicPr>
            <a:picLocks noChangeAspect="1" noChangeArrowheads="1"/>
          </p:cNvPicPr>
          <p:nvPr/>
        </p:nvPicPr>
        <p:blipFill>
          <a:blip r:embed="rId2" cstate="print"/>
          <a:srcRect l="2118" r="3753" b="16512"/>
          <a:stretch>
            <a:fillRect/>
          </a:stretch>
        </p:blipFill>
        <p:spPr bwMode="auto">
          <a:xfrm>
            <a:off x="5120641" y="1103806"/>
            <a:ext cx="3931920" cy="4163269"/>
          </a:xfrm>
          <a:prstGeom prst="rect">
            <a:avLst/>
          </a:prstGeom>
          <a:noFill/>
        </p:spPr>
      </p:pic>
      <p:sp>
        <p:nvSpPr>
          <p:cNvPr id="4" name="Slide Number Placeholder 3"/>
          <p:cNvSpPr>
            <a:spLocks noGrp="1"/>
          </p:cNvSpPr>
          <p:nvPr>
            <p:ph type="sldNum" sz="quarter" idx="12"/>
          </p:nvPr>
        </p:nvSpPr>
        <p:spPr/>
        <p:txBody>
          <a:bodyPr/>
          <a:lstStyle/>
          <a:p>
            <a:pPr>
              <a:defRPr/>
            </a:pPr>
            <a:fld id="{4841F67A-0B18-4D25-A136-740BCC3CC77C}" type="slidenum">
              <a:rPr lang="en-US" smtClean="0"/>
              <a:pPr>
                <a:defRPr/>
              </a:pPr>
              <a:t>56</a:t>
            </a:fld>
            <a:endParaRPr lang="en-US"/>
          </a:p>
        </p:txBody>
      </p:sp>
      <p:sp>
        <p:nvSpPr>
          <p:cNvPr id="7" name="Text Box 6"/>
          <p:cNvSpPr txBox="1">
            <a:spLocks noChangeArrowheads="1"/>
          </p:cNvSpPr>
          <p:nvPr/>
        </p:nvSpPr>
        <p:spPr bwMode="auto">
          <a:xfrm>
            <a:off x="5524501" y="5386024"/>
            <a:ext cx="3124200"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Fig.38: The subclavian arteries.</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198" y="302511"/>
            <a:ext cx="7746275" cy="492443"/>
          </a:xfrm>
          <a:prstGeom prst="rect">
            <a:avLst/>
          </a:prstGeom>
        </p:spPr>
        <p:txBody>
          <a:bodyPr wrap="square">
            <a:spAutoFit/>
          </a:bodyPr>
          <a:lstStyle/>
          <a:p>
            <a:r>
              <a:rPr lang="en-US" sz="2600" b="1" u="sng" dirty="0" smtClean="0">
                <a:solidFill>
                  <a:srgbClr val="0070C0"/>
                </a:solidFill>
              </a:rPr>
              <a:t>The Major Veins</a:t>
            </a:r>
            <a:endParaRPr lang="en-US" sz="2600" b="1" u="sng" dirty="0">
              <a:solidFill>
                <a:srgbClr val="0070C0"/>
              </a:solidFill>
            </a:endParaRPr>
          </a:p>
        </p:txBody>
      </p:sp>
      <p:sp>
        <p:nvSpPr>
          <p:cNvPr id="6" name="Rectangle 5"/>
          <p:cNvSpPr/>
          <p:nvPr/>
        </p:nvSpPr>
        <p:spPr>
          <a:xfrm>
            <a:off x="483326" y="1232488"/>
            <a:ext cx="7955279" cy="4493538"/>
          </a:xfrm>
          <a:prstGeom prst="rect">
            <a:avLst/>
          </a:prstGeom>
        </p:spPr>
        <p:txBody>
          <a:bodyPr wrap="square">
            <a:spAutoFit/>
          </a:bodyPr>
          <a:lstStyle/>
          <a:p>
            <a:pPr marL="457200" indent="-457200" algn="just">
              <a:buFont typeface="Wingdings" pitchFamily="2" charset="2"/>
              <a:buChar char="q"/>
            </a:pPr>
            <a:r>
              <a:rPr lang="en-US" sz="2200" dirty="0" smtClean="0">
                <a:latin typeface="+mn-lt"/>
              </a:rPr>
              <a:t>All blood from the brain (and related structures) will drain into </a:t>
            </a:r>
            <a:r>
              <a:rPr lang="en-US" sz="2200" b="1" i="1" dirty="0" smtClean="0">
                <a:latin typeface="+mn-lt"/>
              </a:rPr>
              <a:t>Sinuses</a:t>
            </a:r>
            <a:r>
              <a:rPr lang="en-US" sz="2200" dirty="0" smtClean="0">
                <a:latin typeface="+mn-lt"/>
              </a:rPr>
              <a:t> (enlarged veins). These sinuses will eventually drain into the </a:t>
            </a:r>
            <a:r>
              <a:rPr lang="en-US" sz="2200" b="1" dirty="0" smtClean="0">
                <a:latin typeface="+mn-lt"/>
              </a:rPr>
              <a:t>Internal Jugular vein </a:t>
            </a:r>
            <a:r>
              <a:rPr lang="en-US" sz="2200" dirty="0" smtClean="0">
                <a:latin typeface="+mn-lt"/>
              </a:rPr>
              <a:t>(IJV).</a:t>
            </a: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The IJV is formed inside the skull, leaves the skull by passing through the jugular foramen and descends through the neck in close relation to the internal carotid and common carotid arteries.</a:t>
            </a: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Blood from the neck drain into IJV and the </a:t>
            </a:r>
            <a:r>
              <a:rPr lang="en-US" sz="2200" b="1" dirty="0" smtClean="0">
                <a:latin typeface="+mn-lt"/>
              </a:rPr>
              <a:t>External Jugular vein</a:t>
            </a:r>
            <a:r>
              <a:rPr lang="en-US" sz="2200" dirty="0" smtClean="0">
                <a:latin typeface="+mn-lt"/>
              </a:rPr>
              <a:t>.</a:t>
            </a: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The external jugular will drain into the </a:t>
            </a:r>
            <a:r>
              <a:rPr lang="en-US" sz="2200" dirty="0" err="1" smtClean="0">
                <a:latin typeface="+mn-lt"/>
              </a:rPr>
              <a:t>subclavian</a:t>
            </a:r>
            <a:r>
              <a:rPr lang="en-US" sz="2200" dirty="0" smtClean="0">
                <a:latin typeface="+mn-lt"/>
              </a:rPr>
              <a:t> vein. This vein will unite with the IJV to form the </a:t>
            </a:r>
            <a:r>
              <a:rPr lang="en-US" sz="2200" dirty="0" err="1" smtClean="0">
                <a:latin typeface="+mn-lt"/>
              </a:rPr>
              <a:t>brachiocephalic</a:t>
            </a:r>
            <a:r>
              <a:rPr lang="en-US" sz="2200" dirty="0" smtClean="0">
                <a:latin typeface="+mn-lt"/>
              </a:rPr>
              <a:t> vein.</a:t>
            </a:r>
          </a:p>
        </p:txBody>
      </p:sp>
      <p:sp>
        <p:nvSpPr>
          <p:cNvPr id="4" name="Slide Number Placeholder 3"/>
          <p:cNvSpPr>
            <a:spLocks noGrp="1"/>
          </p:cNvSpPr>
          <p:nvPr>
            <p:ph type="sldNum" sz="quarter" idx="12"/>
          </p:nvPr>
        </p:nvSpPr>
        <p:spPr/>
        <p:txBody>
          <a:bodyPr/>
          <a:lstStyle/>
          <a:p>
            <a:pPr>
              <a:defRPr/>
            </a:pPr>
            <a:fld id="{4841F67A-0B18-4D25-A136-740BCC3CC77C}" type="slidenum">
              <a:rPr lang="en-US" smtClean="0"/>
              <a:pPr>
                <a:defRPr/>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fc05.deviantart.net/fs71/i/2010/240/d/6/cerebral_veins_by_karcen-d2xi569.jpg"/>
          <p:cNvPicPr>
            <a:picLocks noChangeAspect="1" noChangeArrowheads="1"/>
          </p:cNvPicPr>
          <p:nvPr/>
        </p:nvPicPr>
        <p:blipFill>
          <a:blip r:embed="rId2" cstate="print"/>
          <a:srcRect/>
          <a:stretch>
            <a:fillRect/>
          </a:stretch>
        </p:blipFill>
        <p:spPr bwMode="auto">
          <a:xfrm>
            <a:off x="620486" y="104506"/>
            <a:ext cx="7955280" cy="6673596"/>
          </a:xfrm>
          <a:prstGeom prst="rect">
            <a:avLst/>
          </a:prstGeom>
          <a:noFill/>
        </p:spPr>
      </p:pic>
      <p:sp>
        <p:nvSpPr>
          <p:cNvPr id="3" name="Slide Number Placeholder 2"/>
          <p:cNvSpPr>
            <a:spLocks noGrp="1"/>
          </p:cNvSpPr>
          <p:nvPr>
            <p:ph type="sldNum" sz="quarter" idx="12"/>
          </p:nvPr>
        </p:nvSpPr>
        <p:spPr/>
        <p:txBody>
          <a:bodyPr/>
          <a:lstStyle/>
          <a:p>
            <a:pPr>
              <a:defRPr/>
            </a:pPr>
            <a:fld id="{4841F67A-0B18-4D25-A136-740BCC3CC77C}" type="slidenum">
              <a:rPr lang="en-US" smtClean="0"/>
              <a:pPr>
                <a:defRPr/>
              </a:pPr>
              <a:t>58</a:t>
            </a:fld>
            <a:endParaRPr lang="en-US"/>
          </a:p>
        </p:txBody>
      </p:sp>
      <p:sp>
        <p:nvSpPr>
          <p:cNvPr id="4" name="Text Box 6"/>
          <p:cNvSpPr txBox="1">
            <a:spLocks noChangeArrowheads="1"/>
          </p:cNvSpPr>
          <p:nvPr/>
        </p:nvSpPr>
        <p:spPr bwMode="auto">
          <a:xfrm>
            <a:off x="457200" y="6019800"/>
            <a:ext cx="3855745"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Fig.39: The venous sinuses of the brain.</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9451" y="315574"/>
            <a:ext cx="7471956" cy="954107"/>
          </a:xfrm>
          <a:prstGeom prst="rect">
            <a:avLst/>
          </a:prstGeom>
          <a:ln>
            <a:solidFill>
              <a:srgbClr val="00B050"/>
            </a:solidFill>
          </a:ln>
        </p:spPr>
        <p:txBody>
          <a:bodyPr wrap="square">
            <a:spAutoFit/>
          </a:bodyPr>
          <a:lstStyle/>
          <a:p>
            <a:r>
              <a:rPr lang="en-US" sz="2800" b="1" u="sng" dirty="0" smtClean="0">
                <a:solidFill>
                  <a:srgbClr val="00B050"/>
                </a:solidFill>
              </a:rPr>
              <a:t>Major Blood Vessels of the Upper Limb</a:t>
            </a:r>
          </a:p>
          <a:p>
            <a:r>
              <a:rPr lang="en-US" sz="2600" b="1" u="sng" dirty="0" smtClean="0">
                <a:solidFill>
                  <a:srgbClr val="FF0000"/>
                </a:solidFill>
              </a:rPr>
              <a:t>The Major Arteries</a:t>
            </a:r>
            <a:endParaRPr lang="en-US" sz="2600" b="1" u="sng" dirty="0">
              <a:solidFill>
                <a:srgbClr val="FF0000"/>
              </a:solidFill>
            </a:endParaRPr>
          </a:p>
        </p:txBody>
      </p:sp>
      <p:sp>
        <p:nvSpPr>
          <p:cNvPr id="4" name="Rectangle 3"/>
          <p:cNvSpPr/>
          <p:nvPr/>
        </p:nvSpPr>
        <p:spPr>
          <a:xfrm>
            <a:off x="444137" y="1376181"/>
            <a:ext cx="5682343" cy="4862870"/>
          </a:xfrm>
          <a:prstGeom prst="rect">
            <a:avLst/>
          </a:prstGeom>
        </p:spPr>
        <p:txBody>
          <a:bodyPr wrap="square">
            <a:spAutoFit/>
          </a:bodyPr>
          <a:lstStyle/>
          <a:p>
            <a:pPr marL="457200" indent="-457200" algn="just"/>
            <a:r>
              <a:rPr lang="en-US" sz="2400" b="1" i="1" u="sng" dirty="0" smtClean="0">
                <a:solidFill>
                  <a:srgbClr val="FF0000"/>
                </a:solidFill>
                <a:latin typeface="+mn-lt"/>
              </a:rPr>
              <a:t>The </a:t>
            </a:r>
            <a:r>
              <a:rPr lang="en-US" sz="2400" b="1" i="1" u="sng" dirty="0" err="1" smtClean="0">
                <a:solidFill>
                  <a:srgbClr val="FF0000"/>
                </a:solidFill>
                <a:latin typeface="+mn-lt"/>
              </a:rPr>
              <a:t>Axillary</a:t>
            </a:r>
            <a:r>
              <a:rPr lang="en-US" sz="2400" b="1" i="1" u="sng" dirty="0" smtClean="0">
                <a:solidFill>
                  <a:srgbClr val="FF0000"/>
                </a:solidFill>
                <a:latin typeface="+mn-lt"/>
              </a:rPr>
              <a:t> Artery</a:t>
            </a:r>
          </a:p>
          <a:p>
            <a:pPr marL="457200" indent="-457200" algn="just">
              <a:buFont typeface="Wingdings" pitchFamily="2" charset="2"/>
              <a:buChar char="v"/>
            </a:pPr>
            <a:endParaRPr lang="en-US" sz="2200" dirty="0" smtClean="0">
              <a:latin typeface="+mn-lt"/>
            </a:endParaRPr>
          </a:p>
          <a:p>
            <a:pPr marL="457200" indent="-457200" algn="just">
              <a:buFont typeface="Wingdings" pitchFamily="2" charset="2"/>
              <a:buChar char="v"/>
            </a:pPr>
            <a:r>
              <a:rPr lang="en-US" sz="2200" dirty="0" smtClean="0">
                <a:latin typeface="+mn-lt"/>
              </a:rPr>
              <a:t>It’s the direct continuation of the subclavian artery when it passes the lateral border of the first </a:t>
            </a:r>
            <a:r>
              <a:rPr lang="en-US" sz="2200" dirty="0" smtClean="0">
                <a:latin typeface="+mn-lt"/>
              </a:rPr>
              <a:t>rib.</a:t>
            </a:r>
            <a:endParaRPr lang="en-US" sz="2200" dirty="0" smtClean="0">
              <a:latin typeface="+mn-lt"/>
            </a:endParaRPr>
          </a:p>
          <a:p>
            <a:pPr marL="457200" indent="-457200" algn="just">
              <a:buFont typeface="Wingdings" pitchFamily="2" charset="2"/>
              <a:buChar char="v"/>
            </a:pPr>
            <a:endParaRPr lang="en-US" sz="2200" dirty="0" smtClean="0">
              <a:latin typeface="+mn-lt"/>
            </a:endParaRPr>
          </a:p>
          <a:p>
            <a:pPr marL="457200" indent="-457200" algn="just">
              <a:buFont typeface="Wingdings" pitchFamily="2" charset="2"/>
              <a:buChar char="v"/>
            </a:pPr>
            <a:r>
              <a:rPr lang="en-US" sz="2200" dirty="0" smtClean="0">
                <a:latin typeface="+mn-lt"/>
              </a:rPr>
              <a:t>The pectoralis minor muscle divides the artery into 3 </a:t>
            </a:r>
            <a:r>
              <a:rPr lang="en-US" sz="2200" dirty="0" smtClean="0">
                <a:latin typeface="+mn-lt"/>
              </a:rPr>
              <a:t>part.</a:t>
            </a:r>
            <a:endParaRPr lang="en-US" sz="2200" dirty="0" smtClean="0">
              <a:latin typeface="+mn-lt"/>
            </a:endParaRPr>
          </a:p>
          <a:p>
            <a:pPr marL="457200" indent="-457200" algn="just">
              <a:buFont typeface="Wingdings" pitchFamily="2" charset="2"/>
              <a:buChar char="v"/>
            </a:pPr>
            <a:endParaRPr lang="en-US" sz="2200" dirty="0" smtClean="0">
              <a:latin typeface="+mn-lt"/>
            </a:endParaRPr>
          </a:p>
          <a:p>
            <a:pPr marL="457200" indent="-457200" algn="just">
              <a:buFont typeface="Wingdings" pitchFamily="2" charset="2"/>
              <a:buChar char="v"/>
            </a:pPr>
            <a:r>
              <a:rPr lang="en-US" sz="2200" dirty="0" smtClean="0">
                <a:latin typeface="+mn-lt"/>
              </a:rPr>
              <a:t>Its several branches supply surrounding </a:t>
            </a:r>
            <a:r>
              <a:rPr lang="en-US" sz="2200" dirty="0" smtClean="0">
                <a:latin typeface="+mn-lt"/>
              </a:rPr>
              <a:t>structures.</a:t>
            </a:r>
          </a:p>
          <a:p>
            <a:pPr marL="457200" indent="-457200" algn="just">
              <a:buFont typeface="Wingdings" pitchFamily="2" charset="2"/>
              <a:buChar char="v"/>
            </a:pPr>
            <a:endParaRPr lang="en-US" sz="2200" dirty="0" smtClean="0">
              <a:latin typeface="+mn-lt"/>
            </a:endParaRPr>
          </a:p>
          <a:p>
            <a:pPr marL="457200" indent="-457200" algn="just">
              <a:buFont typeface="Wingdings" pitchFamily="2" charset="2"/>
              <a:buChar char="v"/>
            </a:pPr>
            <a:r>
              <a:rPr lang="en-US" sz="2200" dirty="0">
                <a:solidFill>
                  <a:srgbClr val="000000"/>
                </a:solidFill>
              </a:rPr>
              <a:t>At the lower border of the </a:t>
            </a:r>
            <a:r>
              <a:rPr lang="en-US" sz="2200" dirty="0" err="1">
                <a:solidFill>
                  <a:srgbClr val="000000"/>
                </a:solidFill>
              </a:rPr>
              <a:t>teres</a:t>
            </a:r>
            <a:r>
              <a:rPr lang="en-US" sz="2200" dirty="0">
                <a:solidFill>
                  <a:srgbClr val="000000"/>
                </a:solidFill>
              </a:rPr>
              <a:t> major muscle, it becomes the brachial artery</a:t>
            </a:r>
            <a:r>
              <a:rPr lang="en-US" sz="2200" dirty="0" smtClean="0">
                <a:solidFill>
                  <a:srgbClr val="000000"/>
                </a:solidFill>
              </a:rPr>
              <a:t>.</a:t>
            </a:r>
            <a:endParaRPr lang="en-US" sz="2400" dirty="0"/>
          </a:p>
        </p:txBody>
      </p:sp>
      <p:pic>
        <p:nvPicPr>
          <p:cNvPr id="5" name="Picture 3" descr="C:\Users\PORTABLE\Desktop\anatomy\GD210005.jpg"/>
          <p:cNvPicPr>
            <a:picLocks noGrp="1" noChangeAspect="1" noChangeArrowheads="1"/>
          </p:cNvPicPr>
          <p:nvPr>
            <p:ph sz="quarter" idx="1"/>
          </p:nvPr>
        </p:nvPicPr>
        <p:blipFill>
          <a:blip r:embed="rId2" cstate="print"/>
          <a:srcRect l="13176"/>
          <a:stretch>
            <a:fillRect/>
          </a:stretch>
        </p:blipFill>
        <p:spPr bwMode="auto">
          <a:xfrm>
            <a:off x="6374674" y="1524000"/>
            <a:ext cx="2596764" cy="3238500"/>
          </a:xfrm>
          <a:prstGeom prst="rect">
            <a:avLst/>
          </a:prstGeom>
          <a:noFill/>
        </p:spPr>
      </p:pic>
      <p:sp>
        <p:nvSpPr>
          <p:cNvPr id="9" name="TextBox 8"/>
          <p:cNvSpPr txBox="1"/>
          <p:nvPr/>
        </p:nvSpPr>
        <p:spPr>
          <a:xfrm>
            <a:off x="7001688" y="4741816"/>
            <a:ext cx="953593" cy="276999"/>
          </a:xfrm>
          <a:prstGeom prst="rect">
            <a:avLst/>
          </a:prstGeom>
          <a:noFill/>
          <a:ln>
            <a:solidFill>
              <a:schemeClr val="tx1"/>
            </a:solidFill>
          </a:ln>
        </p:spPr>
        <p:txBody>
          <a:bodyPr wrap="square" rtlCol="0">
            <a:spAutoFit/>
          </a:bodyPr>
          <a:lstStyle/>
          <a:p>
            <a:pPr algn="ctr"/>
            <a:r>
              <a:rPr lang="en-US" sz="1200" dirty="0" err="1" smtClean="0">
                <a:latin typeface="+mn-lt"/>
              </a:rPr>
              <a:t>Teres</a:t>
            </a:r>
            <a:r>
              <a:rPr lang="en-US" sz="1200" dirty="0" smtClean="0">
                <a:latin typeface="+mn-lt"/>
              </a:rPr>
              <a:t> major</a:t>
            </a:r>
            <a:endParaRPr lang="en-US" sz="1200" dirty="0">
              <a:latin typeface="+mn-lt"/>
            </a:endParaRPr>
          </a:p>
        </p:txBody>
      </p:sp>
      <p:cxnSp>
        <p:nvCxnSpPr>
          <p:cNvPr id="11" name="Straight Arrow Connector 10"/>
          <p:cNvCxnSpPr>
            <a:stCxn id="9" idx="0"/>
          </p:cNvCxnSpPr>
          <p:nvPr/>
        </p:nvCxnSpPr>
        <p:spPr>
          <a:xfrm rot="16200000" flipV="1">
            <a:off x="7272746" y="4536077"/>
            <a:ext cx="391885" cy="195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094624" y="3679357"/>
            <a:ext cx="953593" cy="461665"/>
          </a:xfrm>
          <a:prstGeom prst="rect">
            <a:avLst/>
          </a:prstGeom>
          <a:solidFill>
            <a:schemeClr val="bg1"/>
          </a:solidFill>
          <a:ln>
            <a:solidFill>
              <a:schemeClr val="tx1"/>
            </a:solidFill>
          </a:ln>
        </p:spPr>
        <p:txBody>
          <a:bodyPr wrap="square" rtlCol="0">
            <a:spAutoFit/>
          </a:bodyPr>
          <a:lstStyle/>
          <a:p>
            <a:pPr algn="ctr"/>
            <a:r>
              <a:rPr lang="en-US" sz="1200" dirty="0" err="1" smtClean="0">
                <a:latin typeface="+mn-lt"/>
              </a:rPr>
              <a:t>Pectoralis</a:t>
            </a:r>
            <a:r>
              <a:rPr lang="en-US" sz="1200" dirty="0" smtClean="0">
                <a:latin typeface="+mn-lt"/>
              </a:rPr>
              <a:t> minor</a:t>
            </a:r>
            <a:endParaRPr lang="en-US" sz="1200" dirty="0">
              <a:latin typeface="+mn-lt"/>
            </a:endParaRPr>
          </a:p>
        </p:txBody>
      </p:sp>
      <p:sp>
        <p:nvSpPr>
          <p:cNvPr id="10" name="Slide Number Placeholder 9"/>
          <p:cNvSpPr>
            <a:spLocks noGrp="1"/>
          </p:cNvSpPr>
          <p:nvPr>
            <p:ph type="sldNum" sz="quarter" idx="12"/>
          </p:nvPr>
        </p:nvSpPr>
        <p:spPr/>
        <p:txBody>
          <a:bodyPr/>
          <a:lstStyle/>
          <a:p>
            <a:pPr>
              <a:defRPr/>
            </a:pPr>
            <a:fld id="{4841F67A-0B18-4D25-A136-740BCC3CC77C}" type="slidenum">
              <a:rPr lang="en-US" smtClean="0"/>
              <a:pPr>
                <a:defRPr/>
              </a:pPr>
              <a:t>59</a:t>
            </a:fld>
            <a:endParaRPr lang="en-US"/>
          </a:p>
        </p:txBody>
      </p:sp>
      <p:sp>
        <p:nvSpPr>
          <p:cNvPr id="13" name="Text Box 6"/>
          <p:cNvSpPr txBox="1">
            <a:spLocks noChangeArrowheads="1"/>
          </p:cNvSpPr>
          <p:nvPr/>
        </p:nvSpPr>
        <p:spPr bwMode="auto">
          <a:xfrm>
            <a:off x="6324600" y="5181600"/>
            <a:ext cx="2646838"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Fig.40: </a:t>
            </a:r>
            <a:r>
              <a:rPr lang="en-US" dirty="0" smtClean="0">
                <a:solidFill>
                  <a:prstClr val="black"/>
                </a:solidFill>
                <a:latin typeface="Times New Roman" pitchFamily="18" charset="0"/>
                <a:cs typeface="Times New Roman" pitchFamily="18" charset="0"/>
              </a:rPr>
              <a:t>The </a:t>
            </a:r>
            <a:r>
              <a:rPr lang="en-US" dirty="0" smtClean="0">
                <a:solidFill>
                  <a:prstClr val="black"/>
                </a:solidFill>
                <a:latin typeface="Times New Roman" pitchFamily="18" charset="0"/>
                <a:cs typeface="Times New Roman" pitchFamily="18" charset="0"/>
              </a:rPr>
              <a:t>axillary artery.</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6"/>
          <p:cNvSpPr txBox="1">
            <a:spLocks noChangeArrowheads="1"/>
          </p:cNvSpPr>
          <p:nvPr/>
        </p:nvSpPr>
        <p:spPr bwMode="auto">
          <a:xfrm>
            <a:off x="304800" y="1219200"/>
            <a:ext cx="8458200" cy="1600200"/>
          </a:xfrm>
          <a:prstGeom prst="rect">
            <a:avLst/>
          </a:prstGeom>
          <a:noFill/>
          <a:ln w="9525">
            <a:noFill/>
            <a:miter lim="800000"/>
            <a:headEnd/>
            <a:tailEnd/>
          </a:ln>
        </p:spPr>
        <p:txBody>
          <a:bodyPr>
            <a:spAutoFit/>
          </a:bodyPr>
          <a:lstStyle/>
          <a:p>
            <a:pPr marL="514350" indent="-514350" fontAlgn="base">
              <a:spcBef>
                <a:spcPct val="50000"/>
              </a:spcBef>
              <a:spcAft>
                <a:spcPct val="0"/>
              </a:spcAft>
              <a:buFont typeface="Wingdings" pitchFamily="2" charset="2"/>
              <a:buChar char="v"/>
            </a:pPr>
            <a:r>
              <a:rPr lang="en-US" sz="2800" dirty="0" smtClean="0">
                <a:solidFill>
                  <a:prstClr val="black"/>
                </a:solidFill>
                <a:latin typeface="Times New Roman" pitchFamily="18" charset="0"/>
                <a:cs typeface="Times New Roman" pitchFamily="18" charset="0"/>
              </a:rPr>
              <a:t>Wandering cells: formed in bone marrow, circulate in blood and enter tissues.</a:t>
            </a:r>
          </a:p>
          <a:p>
            <a:pPr marL="514350" indent="-514350" fontAlgn="base">
              <a:spcBef>
                <a:spcPct val="50000"/>
              </a:spcBef>
              <a:spcAft>
                <a:spcPct val="0"/>
              </a:spcAft>
              <a:buFont typeface="Wingdings" pitchFamily="2" charset="2"/>
              <a:buChar char="v"/>
            </a:pPr>
            <a:r>
              <a:rPr lang="en-US" sz="2800" dirty="0" smtClean="0">
                <a:solidFill>
                  <a:prstClr val="black"/>
                </a:solidFill>
                <a:latin typeface="Times New Roman" pitchFamily="18" charset="0"/>
                <a:cs typeface="Times New Roman" pitchFamily="18" charset="0"/>
              </a:rPr>
              <a:t>Respond to local factors in inflammation.</a:t>
            </a:r>
            <a:endParaRPr lang="en-US" sz="2800" dirty="0">
              <a:solidFill>
                <a:prstClr val="black"/>
              </a:solidFill>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pPr>
              <a:defRPr/>
            </a:pPr>
            <a:fld id="{A2146EC8-3087-4EA0-925E-B5D2005EAA79}" type="slidenum">
              <a:rPr lang="ar-SA">
                <a:solidFill>
                  <a:srgbClr val="E3DED1">
                    <a:shade val="50000"/>
                  </a:srgbClr>
                </a:solidFill>
              </a:rPr>
              <a:pPr>
                <a:defRPr/>
              </a:pPr>
              <a:t>6</a:t>
            </a:fld>
            <a:endParaRPr lang="en-US">
              <a:solidFill>
                <a:srgbClr val="E3DED1">
                  <a:shade val="50000"/>
                </a:srgbClr>
              </a:solidFill>
            </a:endParaRPr>
          </a:p>
        </p:txBody>
      </p:sp>
      <p:pic>
        <p:nvPicPr>
          <p:cNvPr id="27654" name="Picture 4" descr="leukocytes"/>
          <p:cNvPicPr>
            <a:picLocks noChangeAspect="1" noChangeArrowheads="1"/>
          </p:cNvPicPr>
          <p:nvPr/>
        </p:nvPicPr>
        <p:blipFill>
          <a:blip r:embed="rId2" cstate="print"/>
          <a:srcRect/>
          <a:stretch>
            <a:fillRect/>
          </a:stretch>
        </p:blipFill>
        <p:spPr bwMode="auto">
          <a:xfrm>
            <a:off x="3962400" y="2895600"/>
            <a:ext cx="4781550" cy="3152775"/>
          </a:xfrm>
          <a:prstGeom prst="rect">
            <a:avLst/>
          </a:prstGeom>
          <a:noFill/>
          <a:ln w="9525">
            <a:solidFill>
              <a:schemeClr val="tx1"/>
            </a:solidFill>
            <a:miter lim="800000"/>
            <a:headEnd/>
            <a:tailEnd/>
          </a:ln>
        </p:spPr>
      </p:pic>
      <p:sp>
        <p:nvSpPr>
          <p:cNvPr id="27655" name="Text Box 6"/>
          <p:cNvSpPr txBox="1">
            <a:spLocks noChangeArrowheads="1"/>
          </p:cNvSpPr>
          <p:nvPr/>
        </p:nvSpPr>
        <p:spPr bwMode="auto">
          <a:xfrm>
            <a:off x="1600200" y="5402044"/>
            <a:ext cx="2133600" cy="646331"/>
          </a:xfrm>
          <a:prstGeom prst="rect">
            <a:avLst/>
          </a:prstGeom>
          <a:solidFill>
            <a:schemeClr val="bg1"/>
          </a:solidFill>
          <a:ln w="9525">
            <a:solidFill>
              <a:schemeClr val="tx1"/>
            </a:solidFill>
            <a:miter lim="800000"/>
            <a:headEnd/>
            <a:tailEnd/>
          </a:ln>
        </p:spPr>
        <p:txBody>
          <a:bodyPr wrap="square">
            <a:spAutoFit/>
          </a:bodyPr>
          <a:lstStyle/>
          <a:p>
            <a:pPr algn="just" fontAlgn="base">
              <a:spcBef>
                <a:spcPct val="50000"/>
              </a:spcBef>
              <a:spcAft>
                <a:spcPct val="0"/>
              </a:spcAft>
            </a:pPr>
            <a:r>
              <a:rPr lang="en-US" dirty="0" smtClean="0">
                <a:solidFill>
                  <a:prstClr val="black"/>
                </a:solidFill>
                <a:latin typeface="Times New Roman" pitchFamily="18" charset="0"/>
                <a:cs typeface="Times New Roman" pitchFamily="18" charset="0"/>
              </a:rPr>
              <a:t>Fig.3: Leukocytes </a:t>
            </a:r>
            <a:r>
              <a:rPr lang="en-US" dirty="0">
                <a:solidFill>
                  <a:prstClr val="black"/>
                </a:solidFill>
                <a:latin typeface="Times New Roman" pitchFamily="18" charset="0"/>
                <a:cs typeface="Times New Roman" pitchFamily="18" charset="0"/>
              </a:rPr>
              <a:t>in inflamed tissue.</a:t>
            </a:r>
          </a:p>
        </p:txBody>
      </p:sp>
      <p:sp>
        <p:nvSpPr>
          <p:cNvPr id="8" name="Rectangle 2"/>
          <p:cNvSpPr txBox="1">
            <a:spLocks noChangeArrowheads="1"/>
          </p:cNvSpPr>
          <p:nvPr/>
        </p:nvSpPr>
        <p:spPr>
          <a:xfrm>
            <a:off x="457200" y="277814"/>
            <a:ext cx="8229600" cy="714964"/>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sng" strike="noStrike" kern="0" cap="none" spc="0" normalizeH="0" baseline="0" noProof="0" dirty="0" smtClean="0">
                <a:ln>
                  <a:noFill/>
                </a:ln>
                <a:solidFill>
                  <a:srgbClr val="FF0000"/>
                </a:solidFill>
                <a:effectLst/>
                <a:uLnTx/>
                <a:uFillTx/>
                <a:latin typeface="+mj-lt"/>
                <a:ea typeface="+mj-ea"/>
                <a:cs typeface="+mj-cs"/>
              </a:rPr>
              <a:t>White Blood Cells/ Leukocytes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6208" y="879787"/>
            <a:ext cx="8072845" cy="4862870"/>
          </a:xfrm>
          <a:prstGeom prst="rect">
            <a:avLst/>
          </a:prstGeom>
        </p:spPr>
        <p:txBody>
          <a:bodyPr wrap="square">
            <a:spAutoFit/>
          </a:bodyPr>
          <a:lstStyle/>
          <a:p>
            <a:pPr marL="457200" indent="-457200" algn="just"/>
            <a:r>
              <a:rPr lang="en-US" sz="2400" b="1" i="1" u="sng" dirty="0" smtClean="0">
                <a:solidFill>
                  <a:srgbClr val="FF0000"/>
                </a:solidFill>
                <a:latin typeface="+mn-lt"/>
              </a:rPr>
              <a:t>The Brachial Artery</a:t>
            </a:r>
          </a:p>
          <a:p>
            <a:pPr marL="457200" indent="-457200" algn="just">
              <a:buFont typeface="Wingdings" pitchFamily="2" charset="2"/>
              <a:buChar char="v"/>
            </a:pPr>
            <a:endParaRPr lang="en-US" sz="2200" dirty="0" smtClean="0">
              <a:latin typeface="+mn-lt"/>
            </a:endParaRPr>
          </a:p>
          <a:p>
            <a:pPr marL="457200" indent="-457200" algn="just">
              <a:buFont typeface="Wingdings" pitchFamily="2" charset="2"/>
              <a:buChar char="v"/>
            </a:pPr>
            <a:r>
              <a:rPr lang="en-US" sz="2200" dirty="0" smtClean="0">
                <a:latin typeface="+mn-lt"/>
              </a:rPr>
              <a:t>It’s the direct continuation of the axillary artery when it passes the lower border of the </a:t>
            </a:r>
            <a:r>
              <a:rPr lang="en-US" sz="2200" dirty="0" err="1" smtClean="0">
                <a:latin typeface="+mn-lt"/>
              </a:rPr>
              <a:t>teres</a:t>
            </a:r>
            <a:r>
              <a:rPr lang="en-US" sz="2200" dirty="0" smtClean="0">
                <a:latin typeface="+mn-lt"/>
              </a:rPr>
              <a:t> major </a:t>
            </a:r>
            <a:r>
              <a:rPr lang="en-US" sz="2200" dirty="0" smtClean="0">
                <a:latin typeface="+mn-lt"/>
              </a:rPr>
              <a:t>muscle.</a:t>
            </a:r>
            <a:endParaRPr lang="en-US" sz="2200" dirty="0" smtClean="0">
              <a:latin typeface="+mn-lt"/>
            </a:endParaRPr>
          </a:p>
          <a:p>
            <a:pPr marL="457200" indent="-457200" algn="just">
              <a:buFont typeface="Wingdings" pitchFamily="2" charset="2"/>
              <a:buChar char="v"/>
            </a:pPr>
            <a:endParaRPr lang="en-US" sz="2200" dirty="0" smtClean="0">
              <a:latin typeface="+mn-lt"/>
            </a:endParaRPr>
          </a:p>
          <a:p>
            <a:pPr marL="457200" indent="-457200" algn="just">
              <a:buFont typeface="Wingdings" pitchFamily="2" charset="2"/>
              <a:buChar char="v"/>
            </a:pPr>
            <a:r>
              <a:rPr lang="en-US" sz="2200" dirty="0" smtClean="0">
                <a:latin typeface="+mn-lt"/>
              </a:rPr>
              <a:t>Its branches supply surrounding muscles, the </a:t>
            </a:r>
            <a:r>
              <a:rPr lang="en-US" sz="2200" dirty="0" err="1" smtClean="0">
                <a:latin typeface="+mn-lt"/>
              </a:rPr>
              <a:t>humerus</a:t>
            </a:r>
            <a:r>
              <a:rPr lang="en-US" sz="2200" dirty="0" smtClean="0">
                <a:latin typeface="+mn-lt"/>
              </a:rPr>
              <a:t> and the elbow </a:t>
            </a:r>
            <a:r>
              <a:rPr lang="en-US" sz="2200" dirty="0" smtClean="0">
                <a:latin typeface="+mn-lt"/>
              </a:rPr>
              <a:t>joint.</a:t>
            </a:r>
            <a:endParaRPr lang="en-US" sz="2200" dirty="0" smtClean="0">
              <a:latin typeface="+mn-lt"/>
            </a:endParaRPr>
          </a:p>
          <a:p>
            <a:pPr marL="457200" indent="-457200" algn="just">
              <a:buFont typeface="Wingdings" pitchFamily="2" charset="2"/>
              <a:buChar char="v"/>
            </a:pPr>
            <a:endParaRPr lang="en-US" sz="2200" dirty="0" smtClean="0">
              <a:latin typeface="+mn-lt"/>
            </a:endParaRPr>
          </a:p>
          <a:p>
            <a:pPr marL="457200" indent="-457200" algn="just">
              <a:buFont typeface="Wingdings" pitchFamily="2" charset="2"/>
              <a:buChar char="v"/>
            </a:pPr>
            <a:r>
              <a:rPr lang="en-US" sz="2200" dirty="0" smtClean="0">
                <a:latin typeface="+mn-lt"/>
              </a:rPr>
              <a:t>It terminates at the neck of the radius by dividing into the radial and ulnar </a:t>
            </a:r>
            <a:r>
              <a:rPr lang="en-US" sz="2200" dirty="0" smtClean="0">
                <a:latin typeface="+mn-lt"/>
              </a:rPr>
              <a:t>arteries.</a:t>
            </a:r>
            <a:endParaRPr lang="en-US" sz="2200" dirty="0" smtClean="0">
              <a:latin typeface="+mn-lt"/>
            </a:endParaRPr>
          </a:p>
          <a:p>
            <a:pPr marL="457200" indent="-457200" algn="just">
              <a:buFont typeface="Wingdings" pitchFamily="2" charset="2"/>
              <a:buChar char="v"/>
            </a:pPr>
            <a:endParaRPr lang="en-US" sz="2200" dirty="0" smtClean="0">
              <a:latin typeface="+mn-lt"/>
            </a:endParaRPr>
          </a:p>
          <a:p>
            <a:pPr marL="457200" indent="-457200" algn="just">
              <a:buFont typeface="Wingdings" pitchFamily="2" charset="2"/>
              <a:buChar char="v"/>
            </a:pPr>
            <a:r>
              <a:rPr lang="en-US" sz="2200" dirty="0" smtClean="0">
                <a:latin typeface="+mn-lt"/>
              </a:rPr>
              <a:t>In the cubital fossa, the </a:t>
            </a:r>
            <a:r>
              <a:rPr lang="en-US" sz="2200" dirty="0" smtClean="0">
                <a:latin typeface="+mn-lt"/>
              </a:rPr>
              <a:t>brachial artery passes medial to the tendon of the biceps muscle where it’s superficial. This is the site for taking the brachial pulse and measuring the blood pressure.</a:t>
            </a:r>
          </a:p>
        </p:txBody>
      </p:sp>
      <p:sp>
        <p:nvSpPr>
          <p:cNvPr id="4" name="Slide Number Placeholder 3"/>
          <p:cNvSpPr>
            <a:spLocks noGrp="1"/>
          </p:cNvSpPr>
          <p:nvPr>
            <p:ph type="sldNum" sz="quarter" idx="12"/>
          </p:nvPr>
        </p:nvSpPr>
        <p:spPr/>
        <p:txBody>
          <a:bodyPr/>
          <a:lstStyle/>
          <a:p>
            <a:pPr>
              <a:defRPr/>
            </a:pPr>
            <a:fld id="{4841F67A-0B18-4D25-A136-740BCC3CC77C}" type="slidenum">
              <a:rPr lang="en-US" smtClean="0"/>
              <a:pPr>
                <a:defRPr/>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ORTABLE\Desktop\Note4.jpg"/>
          <p:cNvPicPr>
            <a:picLocks noGrp="1" noChangeAspect="1" noChangeArrowheads="1"/>
          </p:cNvPicPr>
          <p:nvPr>
            <p:ph sz="quarter" idx="1"/>
          </p:nvPr>
        </p:nvPicPr>
        <p:blipFill>
          <a:blip r:embed="rId2" cstate="print"/>
          <a:srcRect/>
          <a:stretch>
            <a:fillRect/>
          </a:stretch>
        </p:blipFill>
        <p:spPr bwMode="auto">
          <a:xfrm>
            <a:off x="-1" y="6529"/>
            <a:ext cx="5177333" cy="4922520"/>
          </a:xfrm>
          <a:prstGeom prst="rect">
            <a:avLst/>
          </a:prstGeom>
          <a:noFill/>
        </p:spPr>
      </p:pic>
      <p:pic>
        <p:nvPicPr>
          <p:cNvPr id="1026" name="Picture 2"/>
          <p:cNvPicPr>
            <a:picLocks noChangeAspect="1" noChangeArrowheads="1"/>
          </p:cNvPicPr>
          <p:nvPr/>
        </p:nvPicPr>
        <p:blipFill>
          <a:blip r:embed="rId3" cstate="print"/>
          <a:srcRect/>
          <a:stretch>
            <a:fillRect/>
          </a:stretch>
        </p:blipFill>
        <p:spPr bwMode="auto">
          <a:xfrm>
            <a:off x="4687526" y="1661022"/>
            <a:ext cx="4443413" cy="5157788"/>
          </a:xfrm>
          <a:prstGeom prst="rect">
            <a:avLst/>
          </a:prstGeom>
          <a:noFill/>
          <a:ln w="9525">
            <a:noFill/>
            <a:miter lim="800000"/>
            <a:headEnd/>
            <a:tailEnd/>
          </a:ln>
          <a:effectLst/>
        </p:spPr>
      </p:pic>
      <p:sp>
        <p:nvSpPr>
          <p:cNvPr id="6" name="Rectangle 5"/>
          <p:cNvSpPr/>
          <p:nvPr/>
        </p:nvSpPr>
        <p:spPr>
          <a:xfrm>
            <a:off x="4711337" y="2821585"/>
            <a:ext cx="1040674" cy="3439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67986" y="4232360"/>
            <a:ext cx="1040674" cy="3439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985759" y="2682248"/>
            <a:ext cx="1040674" cy="3439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pPr>
              <a:defRPr/>
            </a:pPr>
            <a:fld id="{4841F67A-0B18-4D25-A136-740BCC3CC77C}" type="slidenum">
              <a:rPr lang="en-US" smtClean="0"/>
              <a:pPr>
                <a:defRPr/>
              </a:pPr>
              <a:t>61</a:t>
            </a:fld>
            <a:endParaRPr lang="en-US"/>
          </a:p>
        </p:txBody>
      </p:sp>
      <p:sp>
        <p:nvSpPr>
          <p:cNvPr id="8" name="Text Box 6"/>
          <p:cNvSpPr txBox="1">
            <a:spLocks noChangeArrowheads="1"/>
          </p:cNvSpPr>
          <p:nvPr/>
        </p:nvSpPr>
        <p:spPr bwMode="auto">
          <a:xfrm>
            <a:off x="836065" y="5433046"/>
            <a:ext cx="3505200" cy="923330"/>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Fig.41: Above, the brachial artery. To the right, location of the brachial artery in the cubital fossa.</a:t>
            </a:r>
            <a:endParaRPr lang="en-US" dirty="0">
              <a:solidFill>
                <a:prstClr val="black"/>
              </a:solidFill>
              <a:latin typeface="Times New Roman" pitchFamily="18" charset="0"/>
              <a:cs typeface="Times New Roman" pitchFamily="18" charset="0"/>
            </a:endParaRPr>
          </a:p>
        </p:txBody>
      </p:sp>
      <p:cxnSp>
        <p:nvCxnSpPr>
          <p:cNvPr id="9" name="Straight Connector 8"/>
          <p:cNvCxnSpPr/>
          <p:nvPr/>
        </p:nvCxnSpPr>
        <p:spPr>
          <a:xfrm>
            <a:off x="2895600" y="22098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6208" y="879787"/>
            <a:ext cx="8072845" cy="4955203"/>
          </a:xfrm>
          <a:prstGeom prst="rect">
            <a:avLst/>
          </a:prstGeom>
        </p:spPr>
        <p:txBody>
          <a:bodyPr wrap="square">
            <a:spAutoFit/>
          </a:bodyPr>
          <a:lstStyle/>
          <a:p>
            <a:pPr marL="457200" indent="-457200" algn="just"/>
            <a:r>
              <a:rPr lang="en-US" sz="2800" b="1" i="1" u="sng" dirty="0" smtClean="0">
                <a:solidFill>
                  <a:srgbClr val="FF0000"/>
                </a:solidFill>
                <a:latin typeface="+mn-lt"/>
              </a:rPr>
              <a:t>The Radial and </a:t>
            </a:r>
            <a:r>
              <a:rPr lang="en-US" sz="2800" b="1" i="1" u="sng" dirty="0" err="1" smtClean="0">
                <a:solidFill>
                  <a:srgbClr val="FF0000"/>
                </a:solidFill>
                <a:latin typeface="+mn-lt"/>
              </a:rPr>
              <a:t>Ulnar</a:t>
            </a:r>
            <a:r>
              <a:rPr lang="en-US" sz="2800" b="1" i="1" u="sng" dirty="0" smtClean="0">
                <a:solidFill>
                  <a:srgbClr val="FF0000"/>
                </a:solidFill>
                <a:latin typeface="+mn-lt"/>
              </a:rPr>
              <a:t> Arteries</a:t>
            </a:r>
          </a:p>
          <a:p>
            <a:pPr marL="457200" indent="-457200" algn="just">
              <a:buFont typeface="Wingdings" pitchFamily="2" charset="2"/>
              <a:buChar char="v"/>
            </a:pPr>
            <a:endParaRPr lang="en-US" sz="2400" dirty="0" smtClean="0">
              <a:latin typeface="+mn-lt"/>
            </a:endParaRPr>
          </a:p>
          <a:p>
            <a:pPr marL="457200" indent="-457200" algn="just">
              <a:buFont typeface="Wingdings" pitchFamily="2" charset="2"/>
              <a:buChar char="v"/>
            </a:pPr>
            <a:r>
              <a:rPr lang="en-US" sz="2400" dirty="0" smtClean="0">
                <a:latin typeface="+mn-lt"/>
              </a:rPr>
              <a:t>The radial artery passes down on the lateral aspect of the forearm. The </a:t>
            </a:r>
            <a:r>
              <a:rPr lang="en-US" sz="2400" dirty="0" err="1" smtClean="0">
                <a:latin typeface="+mn-lt"/>
              </a:rPr>
              <a:t>ulnar</a:t>
            </a:r>
            <a:r>
              <a:rPr lang="en-US" sz="2400" dirty="0" smtClean="0">
                <a:latin typeface="+mn-lt"/>
              </a:rPr>
              <a:t> passes on the medial side. They enter the palm where they form the superficial and deep </a:t>
            </a:r>
            <a:r>
              <a:rPr lang="en-US" sz="2400" dirty="0" err="1" smtClean="0">
                <a:latin typeface="+mn-lt"/>
              </a:rPr>
              <a:t>palmar</a:t>
            </a:r>
            <a:r>
              <a:rPr lang="en-US" sz="2400" dirty="0" smtClean="0">
                <a:latin typeface="+mn-lt"/>
              </a:rPr>
              <a:t> arches.</a:t>
            </a:r>
          </a:p>
          <a:p>
            <a:pPr marL="457200" indent="-457200" algn="just">
              <a:buFont typeface="Wingdings" pitchFamily="2" charset="2"/>
              <a:buChar char="v"/>
            </a:pPr>
            <a:endParaRPr lang="en-US" sz="2400" dirty="0" smtClean="0">
              <a:latin typeface="+mn-lt"/>
            </a:endParaRPr>
          </a:p>
          <a:p>
            <a:pPr marL="457200" indent="-457200" algn="just">
              <a:buFont typeface="Wingdings" pitchFamily="2" charset="2"/>
              <a:buChar char="v"/>
            </a:pPr>
            <a:r>
              <a:rPr lang="en-US" sz="2400" dirty="0" smtClean="0">
                <a:latin typeface="+mn-lt"/>
              </a:rPr>
              <a:t>The radial and </a:t>
            </a:r>
            <a:r>
              <a:rPr lang="en-US" sz="2400" dirty="0" err="1" smtClean="0">
                <a:latin typeface="+mn-lt"/>
              </a:rPr>
              <a:t>ulnar</a:t>
            </a:r>
            <a:r>
              <a:rPr lang="en-US" sz="2400" dirty="0" smtClean="0">
                <a:latin typeface="+mn-lt"/>
              </a:rPr>
              <a:t> arteries supply structures in the forearm. The two </a:t>
            </a:r>
            <a:r>
              <a:rPr lang="en-US" sz="2400" dirty="0" err="1" smtClean="0">
                <a:latin typeface="+mn-lt"/>
              </a:rPr>
              <a:t>palmar</a:t>
            </a:r>
            <a:r>
              <a:rPr lang="en-US" sz="2400" dirty="0" smtClean="0">
                <a:latin typeface="+mn-lt"/>
              </a:rPr>
              <a:t> arches supply structures in the hand and fingers.</a:t>
            </a:r>
          </a:p>
          <a:p>
            <a:pPr marL="457200" indent="-457200" algn="just">
              <a:buFont typeface="Wingdings" pitchFamily="2" charset="2"/>
              <a:buChar char="v"/>
            </a:pPr>
            <a:endParaRPr lang="en-US" sz="2400" dirty="0" smtClean="0">
              <a:latin typeface="+mn-lt"/>
            </a:endParaRPr>
          </a:p>
          <a:p>
            <a:pPr marL="457200" indent="-457200" algn="just">
              <a:buFont typeface="Wingdings" pitchFamily="2" charset="2"/>
              <a:buChar char="v"/>
            </a:pPr>
            <a:r>
              <a:rPr lang="en-US" sz="2400" dirty="0" smtClean="0">
                <a:latin typeface="+mn-lt"/>
              </a:rPr>
              <a:t>The radial artery is superficial as it passes over the wrist. It’s here that the radial pulse can be felt.</a:t>
            </a:r>
          </a:p>
        </p:txBody>
      </p:sp>
      <p:sp>
        <p:nvSpPr>
          <p:cNvPr id="4" name="Slide Number Placeholder 3"/>
          <p:cNvSpPr>
            <a:spLocks noGrp="1"/>
          </p:cNvSpPr>
          <p:nvPr>
            <p:ph type="sldNum" sz="quarter" idx="12"/>
          </p:nvPr>
        </p:nvSpPr>
        <p:spPr/>
        <p:txBody>
          <a:bodyPr/>
          <a:lstStyle/>
          <a:p>
            <a:pPr>
              <a:defRPr/>
            </a:pPr>
            <a:fld id="{4841F67A-0B18-4D25-A136-740BCC3CC77C}" type="slidenum">
              <a:rPr lang="en-US" smtClean="0"/>
              <a:pPr>
                <a:defRPr/>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782" y="283845"/>
            <a:ext cx="4817269" cy="6574155"/>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pPr>
              <a:defRPr/>
            </a:pPr>
            <a:fld id="{4841F67A-0B18-4D25-A136-740BCC3CC77C}" type="slidenum">
              <a:rPr lang="en-US" smtClean="0"/>
              <a:pPr>
                <a:defRPr/>
              </a:pPr>
              <a:t>63</a:t>
            </a:fld>
            <a:endParaRPr lang="en-US"/>
          </a:p>
        </p:txBody>
      </p:sp>
      <p:pic>
        <p:nvPicPr>
          <p:cNvPr id="2" name="Picture 1"/>
          <p:cNvPicPr>
            <a:picLocks noChangeAspect="1"/>
          </p:cNvPicPr>
          <p:nvPr/>
        </p:nvPicPr>
        <p:blipFill>
          <a:blip r:embed="rId3"/>
          <a:stretch>
            <a:fillRect/>
          </a:stretch>
        </p:blipFill>
        <p:spPr>
          <a:xfrm>
            <a:off x="5181600" y="352425"/>
            <a:ext cx="3390900" cy="4752975"/>
          </a:xfrm>
          <a:prstGeom prst="rect">
            <a:avLst/>
          </a:prstGeom>
        </p:spPr>
      </p:pic>
      <p:cxnSp>
        <p:nvCxnSpPr>
          <p:cNvPr id="7" name="Straight Connector 6"/>
          <p:cNvCxnSpPr/>
          <p:nvPr/>
        </p:nvCxnSpPr>
        <p:spPr>
          <a:xfrm>
            <a:off x="3048000" y="4419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5800" y="38862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Box 6"/>
          <p:cNvSpPr txBox="1">
            <a:spLocks noChangeArrowheads="1"/>
          </p:cNvSpPr>
          <p:nvPr/>
        </p:nvSpPr>
        <p:spPr bwMode="auto">
          <a:xfrm>
            <a:off x="4305300" y="5492487"/>
            <a:ext cx="3505200" cy="923330"/>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Fig.42: To the left, the radial and ulnar arteries. Above, the superficial and deep palmar arches.</a:t>
            </a:r>
            <a:endParaRPr lang="en-US" dirty="0">
              <a:solidFill>
                <a:prstClr val="black"/>
              </a:solidFill>
              <a:latin typeface="Times New Roman" pitchFamily="18" charset="0"/>
              <a:cs typeface="Times New Roman" pitchFamily="18" charset="0"/>
            </a:endParaRPr>
          </a:p>
        </p:txBody>
      </p:sp>
      <p:cxnSp>
        <p:nvCxnSpPr>
          <p:cNvPr id="10" name="Straight Connector 9"/>
          <p:cNvCxnSpPr/>
          <p:nvPr/>
        </p:nvCxnSpPr>
        <p:spPr>
          <a:xfrm>
            <a:off x="7696200" y="4038600"/>
            <a:ext cx="685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810500" y="3352800"/>
            <a:ext cx="800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228600"/>
            <a:ext cx="7746275" cy="492443"/>
          </a:xfrm>
          <a:prstGeom prst="rect">
            <a:avLst/>
          </a:prstGeom>
        </p:spPr>
        <p:txBody>
          <a:bodyPr wrap="square">
            <a:spAutoFit/>
          </a:bodyPr>
          <a:lstStyle/>
          <a:p>
            <a:r>
              <a:rPr lang="en-US" sz="2600" b="1" u="sng" dirty="0" smtClean="0">
                <a:solidFill>
                  <a:srgbClr val="0070C0"/>
                </a:solidFill>
              </a:rPr>
              <a:t>The Major Veins</a:t>
            </a:r>
            <a:endParaRPr lang="en-US" sz="2600" b="1" u="sng" dirty="0">
              <a:solidFill>
                <a:srgbClr val="0070C0"/>
              </a:solidFill>
            </a:endParaRPr>
          </a:p>
        </p:txBody>
      </p:sp>
      <p:sp>
        <p:nvSpPr>
          <p:cNvPr id="6" name="Rectangle 5"/>
          <p:cNvSpPr/>
          <p:nvPr/>
        </p:nvSpPr>
        <p:spPr>
          <a:xfrm>
            <a:off x="381000" y="762000"/>
            <a:ext cx="8432074" cy="5562600"/>
          </a:xfrm>
          <a:prstGeom prst="rect">
            <a:avLst/>
          </a:prstGeom>
        </p:spPr>
        <p:txBody>
          <a:bodyPr wrap="square">
            <a:spAutoFit/>
          </a:bodyPr>
          <a:lstStyle/>
          <a:p>
            <a:pPr marL="457200" indent="-457200" algn="just">
              <a:buFont typeface="Wingdings" pitchFamily="2" charset="2"/>
              <a:buChar char="q"/>
            </a:pPr>
            <a:r>
              <a:rPr lang="en-US" sz="2200" dirty="0" smtClean="0">
                <a:latin typeface="+mn-lt"/>
              </a:rPr>
              <a:t> In the upper limb, we have superficial and deep veins.</a:t>
            </a: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The </a:t>
            </a:r>
            <a:r>
              <a:rPr lang="en-US" sz="2200" b="1" dirty="0" smtClean="0">
                <a:latin typeface="+mn-lt"/>
              </a:rPr>
              <a:t>superficial veins </a:t>
            </a:r>
            <a:r>
              <a:rPr lang="en-US" sz="2200" dirty="0" smtClean="0">
                <a:latin typeface="+mn-lt"/>
              </a:rPr>
              <a:t>run just under the skin. They start as a network on the dorsum of the hand. From this network the </a:t>
            </a:r>
            <a:r>
              <a:rPr lang="en-US" sz="2200" b="1" dirty="0" smtClean="0">
                <a:latin typeface="+mn-lt"/>
              </a:rPr>
              <a:t>Cephalic and </a:t>
            </a:r>
            <a:r>
              <a:rPr lang="en-US" sz="2200" b="1" dirty="0" err="1" smtClean="0">
                <a:latin typeface="+mn-lt"/>
              </a:rPr>
              <a:t>Basilic</a:t>
            </a:r>
            <a:r>
              <a:rPr lang="en-US" sz="2200" dirty="0" smtClean="0">
                <a:latin typeface="+mn-lt"/>
              </a:rPr>
              <a:t> veins arise. These two superficial veins are connected with each other at the elbow by the </a:t>
            </a:r>
            <a:r>
              <a:rPr lang="en-US" sz="2200" b="1" dirty="0" smtClean="0">
                <a:latin typeface="+mn-lt"/>
              </a:rPr>
              <a:t>median </a:t>
            </a:r>
            <a:r>
              <a:rPr lang="en-US" sz="2200" b="1" dirty="0" err="1" smtClean="0">
                <a:latin typeface="+mn-lt"/>
              </a:rPr>
              <a:t>cubital</a:t>
            </a:r>
            <a:r>
              <a:rPr lang="en-US" sz="2200" b="1" dirty="0" smtClean="0">
                <a:latin typeface="+mn-lt"/>
              </a:rPr>
              <a:t> vein</a:t>
            </a:r>
            <a:r>
              <a:rPr lang="en-US" sz="2200" dirty="0" smtClean="0">
                <a:latin typeface="+mn-lt"/>
              </a:rPr>
              <a:t>. Superficial veins are used to take blood samples.</a:t>
            </a: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Most of the </a:t>
            </a:r>
            <a:r>
              <a:rPr lang="en-US" sz="2200" b="1" dirty="0" smtClean="0">
                <a:latin typeface="+mn-lt"/>
              </a:rPr>
              <a:t>deep veins </a:t>
            </a:r>
            <a:r>
              <a:rPr lang="en-US" sz="2200" dirty="0" smtClean="0">
                <a:latin typeface="+mn-lt"/>
              </a:rPr>
              <a:t>are in the form of two small veins </a:t>
            </a:r>
            <a:r>
              <a:rPr lang="en-US" sz="2200" dirty="0" smtClean="0">
                <a:solidFill>
                  <a:srgbClr val="000000"/>
                </a:solidFill>
                <a:latin typeface="Times New Roman"/>
              </a:rPr>
              <a:t>(</a:t>
            </a:r>
            <a:r>
              <a:rPr lang="en-US" sz="2200" b="1" dirty="0" err="1" smtClean="0">
                <a:solidFill>
                  <a:srgbClr val="000000"/>
                </a:solidFill>
                <a:latin typeface="Times New Roman"/>
              </a:rPr>
              <a:t>venae</a:t>
            </a:r>
            <a:r>
              <a:rPr lang="en-US" sz="2200" b="1" dirty="0" smtClean="0">
                <a:solidFill>
                  <a:srgbClr val="000000"/>
                </a:solidFill>
                <a:latin typeface="Times New Roman"/>
              </a:rPr>
              <a:t> </a:t>
            </a:r>
            <a:r>
              <a:rPr lang="en-US" sz="2200" b="1" dirty="0" err="1" smtClean="0">
                <a:solidFill>
                  <a:srgbClr val="000000"/>
                </a:solidFill>
                <a:latin typeface="Times New Roman"/>
              </a:rPr>
              <a:t>comitantes</a:t>
            </a:r>
            <a:r>
              <a:rPr lang="en-US" sz="2200" dirty="0" smtClean="0">
                <a:solidFill>
                  <a:srgbClr val="000000"/>
                </a:solidFill>
                <a:latin typeface="Times New Roman"/>
              </a:rPr>
              <a:t>)</a:t>
            </a:r>
            <a:r>
              <a:rPr lang="en-US" sz="2200" dirty="0" smtClean="0">
                <a:latin typeface="+mn-lt"/>
              </a:rPr>
              <a:t> accompanying the arteries.</a:t>
            </a: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The </a:t>
            </a:r>
            <a:r>
              <a:rPr lang="en-US" sz="2200" dirty="0" err="1" smtClean="0">
                <a:latin typeface="+mn-lt"/>
              </a:rPr>
              <a:t>basilic</a:t>
            </a:r>
            <a:r>
              <a:rPr lang="en-US" sz="2200" dirty="0" smtClean="0">
                <a:latin typeface="+mn-lt"/>
              </a:rPr>
              <a:t> vein unites with the </a:t>
            </a:r>
            <a:r>
              <a:rPr lang="en-US" sz="2200" dirty="0" err="1" smtClean="0">
                <a:latin typeface="+mn-lt"/>
              </a:rPr>
              <a:t>venae</a:t>
            </a:r>
            <a:r>
              <a:rPr lang="en-US" sz="2200" dirty="0" smtClean="0">
                <a:latin typeface="+mn-lt"/>
              </a:rPr>
              <a:t> </a:t>
            </a:r>
            <a:r>
              <a:rPr lang="en-US" sz="2200" dirty="0" err="1" smtClean="0">
                <a:latin typeface="+mn-lt"/>
              </a:rPr>
              <a:t>comitantes</a:t>
            </a:r>
            <a:r>
              <a:rPr lang="en-US" sz="2200" dirty="0" smtClean="0">
                <a:latin typeface="+mn-lt"/>
              </a:rPr>
              <a:t> of the brachial artery to form the </a:t>
            </a:r>
            <a:r>
              <a:rPr lang="en-US" sz="2200" dirty="0" err="1" smtClean="0">
                <a:latin typeface="+mn-lt"/>
              </a:rPr>
              <a:t>axillary</a:t>
            </a:r>
            <a:r>
              <a:rPr lang="en-US" sz="2200" dirty="0" smtClean="0">
                <a:latin typeface="+mn-lt"/>
              </a:rPr>
              <a:t> vein (a large deep vein accompanying the </a:t>
            </a:r>
            <a:r>
              <a:rPr lang="en-US" sz="2200" dirty="0" err="1" smtClean="0">
                <a:latin typeface="+mn-lt"/>
              </a:rPr>
              <a:t>axillary</a:t>
            </a:r>
            <a:r>
              <a:rPr lang="en-US" sz="2200" dirty="0" smtClean="0">
                <a:latin typeface="+mn-lt"/>
              </a:rPr>
              <a:t> artery). This receives the cephalic vein. Upon passing the outer border of the first rib, the axillary vein becomes the subclavian </a:t>
            </a:r>
            <a:r>
              <a:rPr lang="en-US" sz="2200" dirty="0" smtClean="0">
                <a:latin typeface="+mn-lt"/>
              </a:rPr>
              <a:t>vein.</a:t>
            </a:r>
            <a:endParaRPr lang="en-US" sz="2200" dirty="0" smtClean="0">
              <a:latin typeface="+mn-lt"/>
            </a:endParaRPr>
          </a:p>
        </p:txBody>
      </p:sp>
      <p:sp>
        <p:nvSpPr>
          <p:cNvPr id="4" name="Slide Number Placeholder 3"/>
          <p:cNvSpPr>
            <a:spLocks noGrp="1"/>
          </p:cNvSpPr>
          <p:nvPr>
            <p:ph type="sldNum" sz="quarter" idx="12"/>
          </p:nvPr>
        </p:nvSpPr>
        <p:spPr/>
        <p:txBody>
          <a:bodyPr/>
          <a:lstStyle/>
          <a:p>
            <a:pPr>
              <a:defRPr/>
            </a:pPr>
            <a:fld id="{4841F67A-0B18-4D25-A136-740BCC3CC77C}" type="slidenum">
              <a:rPr lang="en-US" smtClean="0"/>
              <a:pPr>
                <a:defRPr/>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t="30289"/>
          <a:stretch>
            <a:fillRect/>
          </a:stretch>
        </p:blipFill>
        <p:spPr bwMode="auto">
          <a:xfrm>
            <a:off x="790575" y="381000"/>
            <a:ext cx="3514725" cy="5411561"/>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pPr>
              <a:defRPr/>
            </a:pPr>
            <a:fld id="{4841F67A-0B18-4D25-A136-740BCC3CC77C}" type="slidenum">
              <a:rPr lang="en-US" smtClean="0"/>
              <a:pPr>
                <a:defRPr/>
              </a:pPr>
              <a:t>65</a:t>
            </a:fld>
            <a:endParaRPr lang="en-US"/>
          </a:p>
        </p:txBody>
      </p:sp>
      <p:sp>
        <p:nvSpPr>
          <p:cNvPr id="5" name="Text Box 6"/>
          <p:cNvSpPr txBox="1">
            <a:spLocks noChangeArrowheads="1"/>
          </p:cNvSpPr>
          <p:nvPr/>
        </p:nvSpPr>
        <p:spPr bwMode="auto">
          <a:xfrm>
            <a:off x="4502727" y="5257800"/>
            <a:ext cx="3124200"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Fig.43: Veins of the upper limb.</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841F67A-0B18-4D25-A136-740BCC3CC77C}" type="slidenum">
              <a:rPr lang="en-US" smtClean="0"/>
              <a:pPr>
                <a:defRPr/>
              </a:pPr>
              <a:t>66</a:t>
            </a:fld>
            <a:endParaRPr lang="en-US"/>
          </a:p>
        </p:txBody>
      </p:sp>
      <p:sp>
        <p:nvSpPr>
          <p:cNvPr id="4" name="Rectangle 3"/>
          <p:cNvSpPr/>
          <p:nvPr/>
        </p:nvSpPr>
        <p:spPr>
          <a:xfrm>
            <a:off x="509451" y="393952"/>
            <a:ext cx="6505304" cy="923330"/>
          </a:xfrm>
          <a:prstGeom prst="rect">
            <a:avLst/>
          </a:prstGeom>
          <a:ln>
            <a:solidFill>
              <a:srgbClr val="00B050"/>
            </a:solidFill>
          </a:ln>
        </p:spPr>
        <p:txBody>
          <a:bodyPr wrap="square">
            <a:spAutoFit/>
          </a:bodyPr>
          <a:lstStyle/>
          <a:p>
            <a:r>
              <a:rPr lang="en-US" sz="2800" b="1" u="sng" dirty="0" smtClean="0">
                <a:solidFill>
                  <a:srgbClr val="00B050"/>
                </a:solidFill>
              </a:rPr>
              <a:t>Major Blood Vessels of the Abdomen</a:t>
            </a:r>
          </a:p>
          <a:p>
            <a:r>
              <a:rPr lang="en-US" sz="2600" b="1" u="sng" dirty="0" smtClean="0">
                <a:solidFill>
                  <a:srgbClr val="FF0000"/>
                </a:solidFill>
              </a:rPr>
              <a:t>The Major Arteries</a:t>
            </a:r>
            <a:endParaRPr lang="en-US" sz="2600" b="1" u="sng" dirty="0">
              <a:solidFill>
                <a:srgbClr val="FF0000"/>
              </a:solidFill>
            </a:endParaRPr>
          </a:p>
        </p:txBody>
      </p:sp>
      <p:sp>
        <p:nvSpPr>
          <p:cNvPr id="5" name="Rectangle 4"/>
          <p:cNvSpPr/>
          <p:nvPr/>
        </p:nvSpPr>
        <p:spPr>
          <a:xfrm>
            <a:off x="522515" y="1519863"/>
            <a:ext cx="5107576" cy="4585871"/>
          </a:xfrm>
          <a:prstGeom prst="rect">
            <a:avLst/>
          </a:prstGeom>
        </p:spPr>
        <p:txBody>
          <a:bodyPr wrap="square">
            <a:spAutoFit/>
          </a:bodyPr>
          <a:lstStyle/>
          <a:p>
            <a:pPr marL="514350" indent="-514350" algn="just"/>
            <a:r>
              <a:rPr lang="en-US" sz="2800" b="1" i="1" u="sng" dirty="0" smtClean="0">
                <a:solidFill>
                  <a:srgbClr val="FF0000"/>
                </a:solidFill>
                <a:latin typeface="+mn-lt"/>
              </a:rPr>
              <a:t>The Abdominal Aorta</a:t>
            </a: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The abdominal aorta is the continuation of the descending thoracic aorta. It </a:t>
            </a:r>
            <a:r>
              <a:rPr lang="en-US" sz="2200" b="1" dirty="0" smtClean="0">
                <a:latin typeface="+mn-lt"/>
              </a:rPr>
              <a:t>begins</a:t>
            </a:r>
            <a:r>
              <a:rPr lang="en-US" sz="2200" dirty="0" smtClean="0">
                <a:latin typeface="+mn-lt"/>
              </a:rPr>
              <a:t> where the aorta passes through the diaphragm to enter the abdominal cavity opposite </a:t>
            </a:r>
            <a:r>
              <a:rPr lang="en-US" sz="2200" b="1" dirty="0" smtClean="0">
                <a:latin typeface="+mn-lt"/>
              </a:rPr>
              <a:t>T12 </a:t>
            </a:r>
            <a:r>
              <a:rPr lang="en-US" sz="2200" dirty="0" smtClean="0">
                <a:latin typeface="+mn-lt"/>
              </a:rPr>
              <a:t>vertebra.</a:t>
            </a:r>
            <a:endParaRPr lang="en-US" sz="2200" dirty="0" smtClean="0">
              <a:latin typeface="+mn-lt"/>
            </a:endParaRP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The abdominal aorta is closely related to the vertebral column and the </a:t>
            </a:r>
            <a:r>
              <a:rPr lang="en-US" sz="2200" dirty="0" smtClean="0">
                <a:latin typeface="+mn-lt"/>
              </a:rPr>
              <a:t>IVC.</a:t>
            </a:r>
            <a:endParaRPr lang="en-US" sz="2200" dirty="0" smtClean="0">
              <a:latin typeface="+mn-lt"/>
            </a:endParaRP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It </a:t>
            </a:r>
            <a:r>
              <a:rPr lang="en-US" sz="2200" b="1" dirty="0" smtClean="0">
                <a:latin typeface="+mn-lt"/>
              </a:rPr>
              <a:t>terminates</a:t>
            </a:r>
            <a:r>
              <a:rPr lang="en-US" sz="2200" dirty="0" smtClean="0">
                <a:latin typeface="+mn-lt"/>
              </a:rPr>
              <a:t> opposite </a:t>
            </a:r>
            <a:r>
              <a:rPr lang="en-US" sz="2200" b="1" dirty="0" smtClean="0">
                <a:latin typeface="+mn-lt"/>
              </a:rPr>
              <a:t>L4</a:t>
            </a:r>
            <a:r>
              <a:rPr lang="en-US" sz="2200" dirty="0" smtClean="0">
                <a:latin typeface="+mn-lt"/>
              </a:rPr>
              <a:t> by dividing into the two Common Iliac </a:t>
            </a:r>
            <a:r>
              <a:rPr lang="en-US" sz="2200" dirty="0" smtClean="0">
                <a:latin typeface="+mn-lt"/>
              </a:rPr>
              <a:t>Arteries.</a:t>
            </a:r>
            <a:endParaRPr lang="en-US" sz="2200" dirty="0" smtClean="0">
              <a:latin typeface="+mn-lt"/>
            </a:endParaRPr>
          </a:p>
        </p:txBody>
      </p:sp>
      <p:pic>
        <p:nvPicPr>
          <p:cNvPr id="6" name="Picture 4" descr="ANd9GcQUVnyWG5g92UHJeeSsqjU3a-_iX9kX2r4Cey24dBvgU5C14rEdvA"/>
          <p:cNvPicPr>
            <a:picLocks noChangeAspect="1" noChangeArrowheads="1"/>
          </p:cNvPicPr>
          <p:nvPr/>
        </p:nvPicPr>
        <p:blipFill>
          <a:blip r:embed="rId2" cstate="print"/>
          <a:srcRect/>
          <a:stretch>
            <a:fillRect/>
          </a:stretch>
        </p:blipFill>
        <p:spPr bwMode="auto">
          <a:xfrm>
            <a:off x="5695688" y="1676400"/>
            <a:ext cx="3432810" cy="3837623"/>
          </a:xfrm>
          <a:prstGeom prst="rect">
            <a:avLst/>
          </a:prstGeom>
          <a:noFill/>
        </p:spPr>
      </p:pic>
      <p:sp>
        <p:nvSpPr>
          <p:cNvPr id="7" name="Text Box 6"/>
          <p:cNvSpPr txBox="1">
            <a:spLocks noChangeArrowheads="1"/>
          </p:cNvSpPr>
          <p:nvPr/>
        </p:nvSpPr>
        <p:spPr bwMode="auto">
          <a:xfrm>
            <a:off x="5983343" y="5667641"/>
            <a:ext cx="2857500" cy="646331"/>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Fig.44: The abdominal aorta and the inferior vena cava.</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841F67A-0B18-4D25-A136-740BCC3CC77C}" type="slidenum">
              <a:rPr lang="en-US" smtClean="0"/>
              <a:pPr>
                <a:defRPr/>
              </a:pPr>
              <a:t>67</a:t>
            </a:fld>
            <a:endParaRPr lang="en-US"/>
          </a:p>
        </p:txBody>
      </p:sp>
      <p:graphicFrame>
        <p:nvGraphicFramePr>
          <p:cNvPr id="5" name="Table 4"/>
          <p:cNvGraphicFramePr>
            <a:graphicFrameLocks noGrp="1"/>
          </p:cNvGraphicFramePr>
          <p:nvPr/>
        </p:nvGraphicFramePr>
        <p:xfrm>
          <a:off x="533400" y="609600"/>
          <a:ext cx="7876904" cy="5029200"/>
        </p:xfrm>
        <a:graphic>
          <a:graphicData uri="http://schemas.openxmlformats.org/drawingml/2006/table">
            <a:tbl>
              <a:tblPr firstRow="1" bandRow="1">
                <a:tableStyleId>{1E171933-4619-4E11-9A3F-F7608DF75F80}</a:tableStyleId>
              </a:tblPr>
              <a:tblGrid>
                <a:gridCol w="2050870">
                  <a:extLst>
                    <a:ext uri="{9D8B030D-6E8A-4147-A177-3AD203B41FA5}">
                      <a16:colId xmlns:a16="http://schemas.microsoft.com/office/drawing/2014/main" val="20000"/>
                    </a:ext>
                  </a:extLst>
                </a:gridCol>
                <a:gridCol w="5826034">
                  <a:extLst>
                    <a:ext uri="{9D8B030D-6E8A-4147-A177-3AD203B41FA5}">
                      <a16:colId xmlns:a16="http://schemas.microsoft.com/office/drawing/2014/main" val="20001"/>
                    </a:ext>
                  </a:extLst>
                </a:gridCol>
              </a:tblGrid>
              <a:tr h="370840">
                <a:tc>
                  <a:txBody>
                    <a:bodyPr/>
                    <a:lstStyle/>
                    <a:p>
                      <a:pPr algn="ctr"/>
                      <a:r>
                        <a:rPr lang="en-US" sz="2400" dirty="0" smtClean="0"/>
                        <a:t>Branch</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dirty="0" smtClean="0"/>
                        <a:t>Structures supplied</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2400" dirty="0" smtClean="0"/>
                        <a:t>Celiac trunk</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342900" indent="-342900" algn="l">
                        <a:buFont typeface="Arial" pitchFamily="34" charset="0"/>
                        <a:buChar char="•"/>
                      </a:pPr>
                      <a:r>
                        <a:rPr lang="en-US" sz="2400" dirty="0" smtClean="0"/>
                        <a:t>Organs of the digestive system from the esophagus to the upper half of the anal canal</a:t>
                      </a:r>
                    </a:p>
                    <a:p>
                      <a:pPr marL="342900" indent="-342900" algn="l">
                        <a:buFont typeface="Arial" pitchFamily="34" charset="0"/>
                        <a:buChar char="•"/>
                      </a:pPr>
                      <a:r>
                        <a:rPr lang="en-US" sz="2400" dirty="0" smtClean="0"/>
                        <a:t>Liver</a:t>
                      </a:r>
                      <a:endParaRPr lang="en-US" sz="2400" baseline="0" dirty="0" smtClean="0"/>
                    </a:p>
                    <a:p>
                      <a:pPr marL="342900" indent="-342900" algn="l">
                        <a:buFont typeface="Arial" pitchFamily="34" charset="0"/>
                        <a:buChar char="•"/>
                      </a:pPr>
                      <a:r>
                        <a:rPr lang="en-US" sz="2400" baseline="0" dirty="0" smtClean="0"/>
                        <a:t>Pancreas</a:t>
                      </a:r>
                    </a:p>
                    <a:p>
                      <a:pPr marL="342900" indent="-342900" algn="l">
                        <a:buFont typeface="Arial" pitchFamily="34" charset="0"/>
                        <a:buChar char="•"/>
                      </a:pPr>
                      <a:r>
                        <a:rPr lang="en-US" sz="2400" baseline="0" dirty="0" smtClean="0"/>
                        <a:t>Spleen</a:t>
                      </a:r>
                      <a:endParaRPr lang="en-US" sz="24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US" sz="2400" dirty="0" smtClean="0"/>
                        <a:t>Superior Mesenteric artery</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US" sz="2400" dirty="0" smtClean="0"/>
                        <a:t>Inferior Mesenteric artery</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en-US" sz="2400" dirty="0" smtClean="0"/>
                        <a:t>Suprarenal arteries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dirty="0" smtClean="0"/>
                        <a:t>Adrenal glands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ctr"/>
                      <a:r>
                        <a:rPr lang="en-US" sz="2400" dirty="0" smtClean="0"/>
                        <a:t>Renal arteries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dirty="0" smtClean="0"/>
                        <a:t>Kidneys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algn="ctr"/>
                      <a:r>
                        <a:rPr lang="en-US" sz="2400" dirty="0" smtClean="0"/>
                        <a:t>Others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841F67A-0B18-4D25-A136-740BCC3CC77C}" type="slidenum">
              <a:rPr lang="en-US" smtClean="0"/>
              <a:pPr>
                <a:defRPr/>
              </a:pPr>
              <a:t>68</a:t>
            </a:fld>
            <a:endParaRPr lang="en-US"/>
          </a:p>
        </p:txBody>
      </p:sp>
      <p:pic>
        <p:nvPicPr>
          <p:cNvPr id="4" name="Picture 2" descr="F66124-004-f095"/>
          <p:cNvPicPr>
            <a:picLocks noChangeAspect="1" noChangeArrowheads="1"/>
          </p:cNvPicPr>
          <p:nvPr/>
        </p:nvPicPr>
        <p:blipFill>
          <a:blip r:embed="rId2" cstate="print"/>
          <a:srcRect b="3048"/>
          <a:stretch>
            <a:fillRect/>
          </a:stretch>
        </p:blipFill>
        <p:spPr bwMode="auto">
          <a:xfrm>
            <a:off x="1049393" y="248198"/>
            <a:ext cx="7463790" cy="6405173"/>
          </a:xfrm>
          <a:prstGeom prst="rect">
            <a:avLst/>
          </a:prstGeom>
          <a:noFill/>
          <a:ln w="9525">
            <a:noFill/>
            <a:miter lim="800000"/>
            <a:headEnd/>
            <a:tailEnd/>
          </a:ln>
        </p:spPr>
      </p:pic>
      <p:sp>
        <p:nvSpPr>
          <p:cNvPr id="5" name="Rectangle 4"/>
          <p:cNvSpPr/>
          <p:nvPr/>
        </p:nvSpPr>
        <p:spPr>
          <a:xfrm>
            <a:off x="6958098" y="2839010"/>
            <a:ext cx="1284564" cy="3439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80902" y="1820096"/>
            <a:ext cx="923047" cy="3439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92776" y="2299067"/>
            <a:ext cx="1689465" cy="3439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27610" y="3091547"/>
            <a:ext cx="1689465" cy="3439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97335" y="3927571"/>
            <a:ext cx="1689465" cy="3439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6"/>
          <p:cNvSpPr txBox="1">
            <a:spLocks noChangeArrowheads="1"/>
          </p:cNvSpPr>
          <p:nvPr/>
        </p:nvSpPr>
        <p:spPr bwMode="auto">
          <a:xfrm>
            <a:off x="266700" y="5678269"/>
            <a:ext cx="2705100" cy="646331"/>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Fig.45: Some branches of the abdominal aorta.</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841F67A-0B18-4D25-A136-740BCC3CC77C}" type="slidenum">
              <a:rPr lang="en-US" smtClean="0"/>
              <a:pPr>
                <a:defRPr/>
              </a:pPr>
              <a:t>69</a:t>
            </a:fld>
            <a:endParaRPr lang="en-US"/>
          </a:p>
        </p:txBody>
      </p:sp>
      <p:sp>
        <p:nvSpPr>
          <p:cNvPr id="4" name="Rectangle 3"/>
          <p:cNvSpPr/>
          <p:nvPr/>
        </p:nvSpPr>
        <p:spPr>
          <a:xfrm>
            <a:off x="457198" y="302511"/>
            <a:ext cx="7746275" cy="492443"/>
          </a:xfrm>
          <a:prstGeom prst="rect">
            <a:avLst/>
          </a:prstGeom>
        </p:spPr>
        <p:txBody>
          <a:bodyPr wrap="square">
            <a:spAutoFit/>
          </a:bodyPr>
          <a:lstStyle/>
          <a:p>
            <a:r>
              <a:rPr lang="en-US" sz="2600" b="1" u="sng" dirty="0" smtClean="0">
                <a:solidFill>
                  <a:srgbClr val="0070C0"/>
                </a:solidFill>
              </a:rPr>
              <a:t>The Major Veins</a:t>
            </a:r>
            <a:endParaRPr lang="en-US" sz="2600" b="1" u="sng" dirty="0">
              <a:solidFill>
                <a:srgbClr val="0070C0"/>
              </a:solidFill>
            </a:endParaRPr>
          </a:p>
        </p:txBody>
      </p:sp>
      <p:sp>
        <p:nvSpPr>
          <p:cNvPr id="5" name="Rectangle 4"/>
          <p:cNvSpPr/>
          <p:nvPr/>
        </p:nvSpPr>
        <p:spPr>
          <a:xfrm>
            <a:off x="431075" y="1232488"/>
            <a:ext cx="4702628" cy="4832092"/>
          </a:xfrm>
          <a:prstGeom prst="rect">
            <a:avLst/>
          </a:prstGeom>
        </p:spPr>
        <p:txBody>
          <a:bodyPr wrap="square">
            <a:spAutoFit/>
          </a:bodyPr>
          <a:lstStyle/>
          <a:p>
            <a:pPr marL="457200" indent="-457200" algn="just">
              <a:buFont typeface="Wingdings" pitchFamily="2" charset="2"/>
              <a:buChar char="q"/>
            </a:pPr>
            <a:r>
              <a:rPr lang="en-US" sz="2200" dirty="0" smtClean="0">
                <a:latin typeface="+mn-lt"/>
              </a:rPr>
              <a:t>All Blood from the abdomen drains ultimately into the </a:t>
            </a:r>
            <a:r>
              <a:rPr lang="en-US" sz="2200" dirty="0" smtClean="0">
                <a:latin typeface="+mn-lt"/>
              </a:rPr>
              <a:t>IVC.</a:t>
            </a:r>
            <a:endParaRPr lang="en-US" sz="2200" dirty="0" smtClean="0">
              <a:latin typeface="+mn-lt"/>
            </a:endParaRP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The IVC passes upwards close to the abdominal aorta, then passes through the diaphragm at level of </a:t>
            </a:r>
            <a:r>
              <a:rPr lang="en-US" sz="2200" b="1" dirty="0" smtClean="0">
                <a:latin typeface="+mn-lt"/>
              </a:rPr>
              <a:t>T8</a:t>
            </a:r>
            <a:r>
              <a:rPr lang="en-US" sz="2200" dirty="0" smtClean="0">
                <a:latin typeface="+mn-lt"/>
              </a:rPr>
              <a:t> to enter the thorax where it opens into the </a:t>
            </a:r>
            <a:r>
              <a:rPr lang="en-US" sz="2200" dirty="0" smtClean="0">
                <a:latin typeface="+mn-lt"/>
              </a:rPr>
              <a:t>RA.</a:t>
            </a:r>
            <a:endParaRPr lang="en-US" sz="2200" dirty="0" smtClean="0">
              <a:latin typeface="+mn-lt"/>
            </a:endParaRPr>
          </a:p>
          <a:p>
            <a:pPr marL="457200" indent="-457200" algn="just">
              <a:buFont typeface="Wingdings" pitchFamily="2" charset="2"/>
              <a:buChar char="q"/>
            </a:pPr>
            <a:endParaRPr lang="en-US" sz="2200" dirty="0" smtClean="0">
              <a:latin typeface="+mn-lt"/>
            </a:endParaRPr>
          </a:p>
          <a:p>
            <a:pPr marL="457200" indent="-457200" algn="just">
              <a:buFont typeface="Wingdings" pitchFamily="2" charset="2"/>
              <a:buChar char="q"/>
            </a:pPr>
            <a:r>
              <a:rPr lang="en-US" sz="2200" dirty="0" smtClean="0">
                <a:latin typeface="+mn-lt"/>
              </a:rPr>
              <a:t>The blood from the digestive organs (esophagus, stomach, small and large intestines, liver, Pancreas and spleen) drains first into the </a:t>
            </a:r>
            <a:r>
              <a:rPr lang="en-US" sz="2200" b="1" dirty="0" smtClean="0">
                <a:latin typeface="+mn-lt"/>
              </a:rPr>
              <a:t>Portal vein</a:t>
            </a:r>
            <a:r>
              <a:rPr lang="en-US" sz="2200" dirty="0" smtClean="0">
                <a:latin typeface="+mn-lt"/>
              </a:rPr>
              <a:t> then into the </a:t>
            </a:r>
            <a:r>
              <a:rPr lang="en-US" sz="2200" dirty="0" smtClean="0">
                <a:latin typeface="+mn-lt"/>
              </a:rPr>
              <a:t>IVC.</a:t>
            </a:r>
            <a:endParaRPr lang="en-US" sz="2200" dirty="0" smtClean="0">
              <a:latin typeface="+mn-lt"/>
            </a:endParaRPr>
          </a:p>
        </p:txBody>
      </p:sp>
      <p:pic>
        <p:nvPicPr>
          <p:cNvPr id="1025" name="Picture 1"/>
          <p:cNvPicPr>
            <a:picLocks noChangeAspect="1" noChangeArrowheads="1"/>
          </p:cNvPicPr>
          <p:nvPr/>
        </p:nvPicPr>
        <p:blipFill>
          <a:blip r:embed="rId2" cstate="print"/>
          <a:srcRect/>
          <a:stretch>
            <a:fillRect/>
          </a:stretch>
        </p:blipFill>
        <p:spPr bwMode="auto">
          <a:xfrm>
            <a:off x="5334263" y="1042161"/>
            <a:ext cx="3548063" cy="4464844"/>
          </a:xfrm>
          <a:prstGeom prst="rect">
            <a:avLst/>
          </a:prstGeom>
          <a:noFill/>
          <a:ln w="9525">
            <a:noFill/>
            <a:miter lim="800000"/>
            <a:headEnd/>
            <a:tailEnd/>
          </a:ln>
          <a:effectLst/>
        </p:spPr>
      </p:pic>
      <p:sp>
        <p:nvSpPr>
          <p:cNvPr id="6" name="Text Box 6"/>
          <p:cNvSpPr txBox="1">
            <a:spLocks noChangeArrowheads="1"/>
          </p:cNvSpPr>
          <p:nvPr/>
        </p:nvSpPr>
        <p:spPr bwMode="auto">
          <a:xfrm>
            <a:off x="5638800" y="5562600"/>
            <a:ext cx="3048000" cy="369332"/>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Times New Roman" pitchFamily="18" charset="0"/>
                <a:cs typeface="Times New Roman" pitchFamily="18" charset="0"/>
              </a:rPr>
              <a:t>Fig.46: The inferior vena cava.</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F31D65B-9CAF-4987-BB25-B21DBEAE3902}" type="slidenum">
              <a:rPr lang="en-US" smtClean="0"/>
              <a:pPr>
                <a:defRPr/>
              </a:pPr>
              <a:t>7</a:t>
            </a:fld>
            <a:endParaRPr lang="en-US"/>
          </a:p>
        </p:txBody>
      </p:sp>
      <p:graphicFrame>
        <p:nvGraphicFramePr>
          <p:cNvPr id="7" name="Diagram 6"/>
          <p:cNvGraphicFramePr/>
          <p:nvPr/>
        </p:nvGraphicFramePr>
        <p:xfrm>
          <a:off x="304800" y="990600"/>
          <a:ext cx="85344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3"/>
          <p:cNvSpPr txBox="1">
            <a:spLocks noChangeArrowheads="1"/>
          </p:cNvSpPr>
          <p:nvPr/>
        </p:nvSpPr>
        <p:spPr bwMode="auto">
          <a:xfrm>
            <a:off x="2209800" y="2743200"/>
            <a:ext cx="2209800" cy="369888"/>
          </a:xfrm>
          <a:prstGeom prst="rect">
            <a:avLst/>
          </a:prstGeom>
          <a:noFill/>
          <a:ln w="9525">
            <a:solidFill>
              <a:sysClr val="windowText" lastClr="000000"/>
            </a:solid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black"/>
                </a:solidFill>
                <a:effectLst/>
                <a:uLnTx/>
                <a:uFillTx/>
                <a:latin typeface="Times New Roman" pitchFamily="18" charset="0"/>
                <a:cs typeface="Times New Roman" pitchFamily="18" charset="0"/>
              </a:rPr>
              <a:t>Has specific granules</a:t>
            </a:r>
          </a:p>
        </p:txBody>
      </p:sp>
      <p:sp>
        <p:nvSpPr>
          <p:cNvPr id="9" name="TextBox 4"/>
          <p:cNvSpPr txBox="1">
            <a:spLocks noChangeArrowheads="1"/>
          </p:cNvSpPr>
          <p:nvPr/>
        </p:nvSpPr>
        <p:spPr bwMode="auto">
          <a:xfrm>
            <a:off x="2133600" y="5040313"/>
            <a:ext cx="2209800" cy="369887"/>
          </a:xfrm>
          <a:prstGeom prst="rect">
            <a:avLst/>
          </a:prstGeom>
          <a:noFill/>
          <a:ln w="9525">
            <a:solidFill>
              <a:sysClr val="windowText" lastClr="000000"/>
            </a:solid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black"/>
                </a:solidFill>
                <a:effectLst/>
                <a:uLnTx/>
                <a:uFillTx/>
                <a:latin typeface="Times New Roman" pitchFamily="18" charset="0"/>
                <a:cs typeface="Times New Roman" pitchFamily="18" charset="0"/>
              </a:rPr>
              <a:t>No specific granules</a:t>
            </a:r>
          </a:p>
        </p:txBody>
      </p:sp>
      <p:sp>
        <p:nvSpPr>
          <p:cNvPr id="10" name="TextBox 5"/>
          <p:cNvSpPr txBox="1">
            <a:spLocks noChangeArrowheads="1"/>
          </p:cNvSpPr>
          <p:nvPr/>
        </p:nvSpPr>
        <p:spPr bwMode="auto">
          <a:xfrm>
            <a:off x="457200" y="304800"/>
            <a:ext cx="4114800" cy="461963"/>
          </a:xfrm>
          <a:prstGeom prst="rect">
            <a:avLst/>
          </a:prstGeom>
          <a:noFill/>
          <a:ln w="9525">
            <a:noFill/>
            <a:miter lim="800000"/>
            <a:headEnd/>
            <a:tailEnd/>
          </a:ln>
        </p:spPr>
        <p:txBody>
          <a:bodyPr>
            <a:spAutoFit/>
          </a:bodyPr>
          <a:lstStyle/>
          <a:p>
            <a:pPr fontAlgn="base">
              <a:spcBef>
                <a:spcPct val="0"/>
              </a:spcBef>
              <a:spcAft>
                <a:spcPct val="0"/>
              </a:spcAft>
            </a:pPr>
            <a:r>
              <a:rPr lang="en-US" sz="2400" u="sng" dirty="0">
                <a:solidFill>
                  <a:srgbClr val="FF0000"/>
                </a:solidFill>
                <a:latin typeface="Times New Roman" pitchFamily="18" charset="0"/>
                <a:cs typeface="Times New Roman" pitchFamily="18" charset="0"/>
              </a:rPr>
              <a:t>Classification of Leukocytes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2612517" y="13071"/>
            <a:ext cx="5007483" cy="6827711"/>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pPr>
              <a:defRPr/>
            </a:pPr>
            <a:fld id="{4841F67A-0B18-4D25-A136-740BCC3CC77C}" type="slidenum">
              <a:rPr lang="en-US" smtClean="0"/>
              <a:pPr>
                <a:defRPr/>
              </a:pPr>
              <a:t>70</a:t>
            </a:fld>
            <a:endParaRPr lang="en-US"/>
          </a:p>
        </p:txBody>
      </p:sp>
      <p:sp>
        <p:nvSpPr>
          <p:cNvPr id="2" name="TextBox 1"/>
          <p:cNvSpPr txBox="1"/>
          <p:nvPr/>
        </p:nvSpPr>
        <p:spPr>
          <a:xfrm>
            <a:off x="457200" y="6058972"/>
            <a:ext cx="3429000" cy="369332"/>
          </a:xfrm>
          <a:prstGeom prst="rect">
            <a:avLst/>
          </a:prstGeom>
          <a:solidFill>
            <a:schemeClr val="bg1"/>
          </a:solidFill>
          <a:ln>
            <a:solidFill>
              <a:schemeClr val="tx1"/>
            </a:solidFill>
          </a:ln>
        </p:spPr>
        <p:txBody>
          <a:bodyPr wrap="square" rtlCol="0">
            <a:spAutoFit/>
          </a:bodyPr>
          <a:lstStyle/>
          <a:p>
            <a:r>
              <a:rPr lang="en-US" dirty="0" smtClean="0"/>
              <a:t>Fig.47: The </a:t>
            </a:r>
            <a:r>
              <a:rPr lang="en-US" dirty="0" smtClean="0"/>
              <a:t>Portal Venous </a:t>
            </a:r>
            <a:r>
              <a:rPr lang="en-US" dirty="0" smtClean="0"/>
              <a:t>System.</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srcRect b="17026"/>
          <a:stretch/>
        </p:blipFill>
        <p:spPr>
          <a:xfrm>
            <a:off x="286078" y="1342893"/>
            <a:ext cx="2355914" cy="5529842"/>
          </a:xfrm>
          <a:prstGeom prst="rect">
            <a:avLst/>
          </a:prstGeom>
        </p:spPr>
      </p:pic>
      <p:sp>
        <p:nvSpPr>
          <p:cNvPr id="5" name="Rectangle 4"/>
          <p:cNvSpPr/>
          <p:nvPr/>
        </p:nvSpPr>
        <p:spPr>
          <a:xfrm>
            <a:off x="509451" y="315574"/>
            <a:ext cx="7014756" cy="923330"/>
          </a:xfrm>
          <a:prstGeom prst="rect">
            <a:avLst/>
          </a:prstGeom>
          <a:ln>
            <a:solidFill>
              <a:srgbClr val="00B050"/>
            </a:solidFill>
          </a:ln>
        </p:spPr>
        <p:txBody>
          <a:bodyPr wrap="square">
            <a:spAutoFit/>
          </a:bodyPr>
          <a:lstStyle/>
          <a:p>
            <a:r>
              <a:rPr lang="en-US" sz="2800" b="1" u="sng" dirty="0" smtClean="0">
                <a:solidFill>
                  <a:srgbClr val="00B050"/>
                </a:solidFill>
              </a:rPr>
              <a:t>Major Blood Vessels of the Lower Limb</a:t>
            </a:r>
          </a:p>
          <a:p>
            <a:r>
              <a:rPr lang="en-US" sz="2600" b="1" u="sng" dirty="0" smtClean="0">
                <a:solidFill>
                  <a:srgbClr val="FF0000"/>
                </a:solidFill>
              </a:rPr>
              <a:t>The Major Arteries</a:t>
            </a:r>
            <a:endParaRPr lang="en-US" sz="2600" b="1" u="sng" dirty="0">
              <a:solidFill>
                <a:srgbClr val="FF0000"/>
              </a:solidFill>
            </a:endParaRPr>
          </a:p>
        </p:txBody>
      </p:sp>
      <p:sp>
        <p:nvSpPr>
          <p:cNvPr id="6" name="Rectangle 5"/>
          <p:cNvSpPr/>
          <p:nvPr/>
        </p:nvSpPr>
        <p:spPr>
          <a:xfrm>
            <a:off x="3048000" y="1389244"/>
            <a:ext cx="5791200" cy="4493538"/>
          </a:xfrm>
          <a:prstGeom prst="rect">
            <a:avLst/>
          </a:prstGeom>
          <a:solidFill>
            <a:schemeClr val="bg1"/>
          </a:solidFill>
        </p:spPr>
        <p:txBody>
          <a:bodyPr wrap="square">
            <a:spAutoFit/>
          </a:bodyPr>
          <a:lstStyle/>
          <a:p>
            <a:pPr marL="457200" indent="-457200">
              <a:buFont typeface="Arial" panose="020B0604020202020204" pitchFamily="34" charset="0"/>
              <a:buChar char="•"/>
            </a:pPr>
            <a:r>
              <a:rPr lang="en-US" sz="2200" dirty="0" smtClean="0">
                <a:latin typeface="+mn-lt"/>
              </a:rPr>
              <a:t>Each common iliac artery soon divide to give the internal and external iliac </a:t>
            </a:r>
            <a:r>
              <a:rPr lang="en-US" sz="2200" dirty="0" smtClean="0">
                <a:latin typeface="+mn-lt"/>
              </a:rPr>
              <a:t>arteries.</a:t>
            </a:r>
            <a:endParaRPr lang="en-US" sz="2200" dirty="0" smtClean="0">
              <a:latin typeface="+mn-lt"/>
            </a:endParaRPr>
          </a:p>
          <a:p>
            <a:pPr marL="457200" indent="-457200">
              <a:buFont typeface="Arial" panose="020B0604020202020204" pitchFamily="34" charset="0"/>
              <a:buChar char="•"/>
            </a:pPr>
            <a:r>
              <a:rPr lang="en-US" sz="2200" dirty="0" smtClean="0">
                <a:latin typeface="+mn-lt"/>
              </a:rPr>
              <a:t>The </a:t>
            </a:r>
            <a:r>
              <a:rPr lang="en-US" sz="2200" b="1" dirty="0" smtClean="0">
                <a:latin typeface="+mn-lt"/>
              </a:rPr>
              <a:t>internal iliac artery </a:t>
            </a:r>
            <a:r>
              <a:rPr lang="en-US" sz="2200" dirty="0" smtClean="0">
                <a:latin typeface="+mn-lt"/>
              </a:rPr>
              <a:t>supplies structures in the </a:t>
            </a:r>
            <a:r>
              <a:rPr lang="en-US" sz="2200" dirty="0" smtClean="0">
                <a:latin typeface="+mn-lt"/>
              </a:rPr>
              <a:t>pelvis.</a:t>
            </a:r>
            <a:endParaRPr lang="en-US" sz="2200" dirty="0" smtClean="0">
              <a:latin typeface="+mn-lt"/>
            </a:endParaRPr>
          </a:p>
          <a:p>
            <a:pPr marL="457200" indent="-457200">
              <a:buFont typeface="Arial" panose="020B0604020202020204" pitchFamily="34" charset="0"/>
              <a:buChar char="•"/>
            </a:pPr>
            <a:r>
              <a:rPr lang="en-US" sz="2200" dirty="0" smtClean="0">
                <a:latin typeface="+mn-lt"/>
              </a:rPr>
              <a:t>The </a:t>
            </a:r>
            <a:r>
              <a:rPr lang="en-US" sz="2200" b="1" dirty="0" smtClean="0">
                <a:latin typeface="+mn-lt"/>
              </a:rPr>
              <a:t>external iliac artery </a:t>
            </a:r>
            <a:r>
              <a:rPr lang="en-US" sz="2200" dirty="0" smtClean="0">
                <a:latin typeface="+mn-lt"/>
              </a:rPr>
              <a:t>passes into the thigh where it becomes the Femoral </a:t>
            </a:r>
            <a:r>
              <a:rPr lang="en-US" sz="2200" dirty="0" smtClean="0">
                <a:latin typeface="+mn-lt"/>
              </a:rPr>
              <a:t>artery.</a:t>
            </a:r>
            <a:endParaRPr lang="en-US" sz="2200" dirty="0" smtClean="0">
              <a:latin typeface="+mn-lt"/>
            </a:endParaRPr>
          </a:p>
          <a:p>
            <a:pPr marL="457200" indent="-457200">
              <a:buFont typeface="Arial" panose="020B0604020202020204" pitchFamily="34" charset="0"/>
              <a:buChar char="•"/>
            </a:pPr>
            <a:r>
              <a:rPr lang="en-US" sz="2200" dirty="0" smtClean="0">
                <a:latin typeface="+mn-lt"/>
              </a:rPr>
              <a:t>The </a:t>
            </a:r>
            <a:r>
              <a:rPr lang="en-US" sz="2200" b="1" dirty="0" smtClean="0">
                <a:latin typeface="+mn-lt"/>
              </a:rPr>
              <a:t>femoral artery</a:t>
            </a:r>
            <a:r>
              <a:rPr lang="en-US" sz="2200" dirty="0" smtClean="0">
                <a:latin typeface="+mn-lt"/>
              </a:rPr>
              <a:t> gives branches that supply structures in the thigh and the knee </a:t>
            </a:r>
            <a:r>
              <a:rPr lang="en-US" sz="2200" dirty="0" smtClean="0">
                <a:latin typeface="+mn-lt"/>
              </a:rPr>
              <a:t>joint.</a:t>
            </a:r>
            <a:endParaRPr lang="en-US" sz="2200" dirty="0" smtClean="0">
              <a:latin typeface="+mn-lt"/>
            </a:endParaRPr>
          </a:p>
          <a:p>
            <a:pPr marL="457200" indent="-457200">
              <a:buFont typeface="Arial" panose="020B0604020202020204" pitchFamily="34" charset="0"/>
              <a:buChar char="•"/>
            </a:pPr>
            <a:r>
              <a:rPr lang="en-US" sz="2200" dirty="0" smtClean="0">
                <a:latin typeface="+mn-lt"/>
              </a:rPr>
              <a:t>When this artery reaches the knee joint it becomes known as the </a:t>
            </a:r>
            <a:r>
              <a:rPr lang="en-US" sz="2200" b="1" dirty="0" err="1" smtClean="0">
                <a:latin typeface="+mn-lt"/>
              </a:rPr>
              <a:t>Popliteal</a:t>
            </a:r>
            <a:r>
              <a:rPr lang="en-US" sz="2200" b="1" dirty="0" smtClean="0">
                <a:latin typeface="+mn-lt"/>
              </a:rPr>
              <a:t> artery</a:t>
            </a:r>
            <a:r>
              <a:rPr lang="en-US" sz="2200" dirty="0" smtClean="0">
                <a:latin typeface="+mn-lt"/>
              </a:rPr>
              <a:t>. The branches of this artery supply structures in the leg and </a:t>
            </a:r>
            <a:r>
              <a:rPr lang="en-US" sz="2200" dirty="0" smtClean="0">
                <a:latin typeface="+mn-lt"/>
              </a:rPr>
              <a:t>foot.</a:t>
            </a:r>
            <a:endParaRPr lang="en-US" sz="2200" dirty="0" smtClean="0">
              <a:latin typeface="+mn-lt"/>
            </a:endParaRPr>
          </a:p>
        </p:txBody>
      </p:sp>
      <p:sp>
        <p:nvSpPr>
          <p:cNvPr id="4" name="Slide Number Placeholder 3"/>
          <p:cNvSpPr>
            <a:spLocks noGrp="1"/>
          </p:cNvSpPr>
          <p:nvPr>
            <p:ph type="sldNum" sz="quarter" idx="12"/>
          </p:nvPr>
        </p:nvSpPr>
        <p:spPr/>
        <p:txBody>
          <a:bodyPr/>
          <a:lstStyle/>
          <a:p>
            <a:pPr>
              <a:defRPr/>
            </a:pPr>
            <a:fld id="{4841F67A-0B18-4D25-A136-740BCC3CC77C}" type="slidenum">
              <a:rPr lang="en-US" smtClean="0"/>
              <a:pPr>
                <a:defRPr/>
              </a:pPr>
              <a:t>71</a:t>
            </a:fld>
            <a:endParaRPr lang="en-US"/>
          </a:p>
        </p:txBody>
      </p:sp>
      <p:cxnSp>
        <p:nvCxnSpPr>
          <p:cNvPr id="3" name="Straight Arrow Connector 2"/>
          <p:cNvCxnSpPr/>
          <p:nvPr/>
        </p:nvCxnSpPr>
        <p:spPr>
          <a:xfrm flipH="1" flipV="1">
            <a:off x="1828800" y="2133600"/>
            <a:ext cx="1676400" cy="22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1447800" y="2362200"/>
            <a:ext cx="2057400" cy="609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1219200" y="3048000"/>
            <a:ext cx="2286000" cy="609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1066800" y="4648200"/>
            <a:ext cx="2362200" cy="1371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81200" y="6096000"/>
            <a:ext cx="3962400" cy="369332"/>
          </a:xfrm>
          <a:prstGeom prst="rect">
            <a:avLst/>
          </a:prstGeom>
          <a:solidFill>
            <a:schemeClr val="bg1"/>
          </a:solidFill>
          <a:ln>
            <a:solidFill>
              <a:schemeClr val="tx1"/>
            </a:solidFill>
          </a:ln>
        </p:spPr>
        <p:txBody>
          <a:bodyPr wrap="square" rtlCol="0">
            <a:spAutoFit/>
          </a:bodyPr>
          <a:lstStyle/>
          <a:p>
            <a:r>
              <a:rPr lang="en-US" dirty="0" smtClean="0"/>
              <a:t>Fig.48: Major arteries of the lower limb.</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21037" y="571500"/>
            <a:ext cx="4324350" cy="5524500"/>
          </a:xfrm>
          <a:prstGeom prst="rect">
            <a:avLst/>
          </a:prstGeom>
        </p:spPr>
      </p:pic>
      <p:sp>
        <p:nvSpPr>
          <p:cNvPr id="5" name="Rectangle 4"/>
          <p:cNvSpPr/>
          <p:nvPr/>
        </p:nvSpPr>
        <p:spPr>
          <a:xfrm>
            <a:off x="457198" y="302511"/>
            <a:ext cx="7746275" cy="492443"/>
          </a:xfrm>
          <a:prstGeom prst="rect">
            <a:avLst/>
          </a:prstGeom>
        </p:spPr>
        <p:txBody>
          <a:bodyPr wrap="square">
            <a:spAutoFit/>
          </a:bodyPr>
          <a:lstStyle/>
          <a:p>
            <a:r>
              <a:rPr lang="en-US" sz="2600" b="1" u="sng" dirty="0" smtClean="0">
                <a:solidFill>
                  <a:srgbClr val="0070C0"/>
                </a:solidFill>
              </a:rPr>
              <a:t>The Major Veins</a:t>
            </a:r>
            <a:endParaRPr lang="en-US" sz="2600" b="1" u="sng" dirty="0">
              <a:solidFill>
                <a:srgbClr val="0070C0"/>
              </a:solidFill>
            </a:endParaRPr>
          </a:p>
        </p:txBody>
      </p:sp>
      <p:sp>
        <p:nvSpPr>
          <p:cNvPr id="6" name="Rectangle 5"/>
          <p:cNvSpPr/>
          <p:nvPr/>
        </p:nvSpPr>
        <p:spPr>
          <a:xfrm>
            <a:off x="222071" y="997089"/>
            <a:ext cx="4519748" cy="5632311"/>
          </a:xfrm>
          <a:prstGeom prst="rect">
            <a:avLst/>
          </a:prstGeom>
          <a:solidFill>
            <a:schemeClr val="bg1"/>
          </a:solidFill>
        </p:spPr>
        <p:txBody>
          <a:bodyPr wrap="square">
            <a:spAutoFit/>
          </a:bodyPr>
          <a:lstStyle/>
          <a:p>
            <a:pPr marL="457200" indent="-457200" algn="just">
              <a:buFont typeface="Wingdings" pitchFamily="2" charset="2"/>
              <a:buChar char="ü"/>
            </a:pPr>
            <a:r>
              <a:rPr lang="en-US" sz="2400" dirty="0" smtClean="0">
                <a:latin typeface="+mn-lt"/>
              </a:rPr>
              <a:t>Here we have superficial and deep </a:t>
            </a:r>
            <a:r>
              <a:rPr lang="en-US" sz="2400" dirty="0" smtClean="0">
                <a:latin typeface="+mn-lt"/>
              </a:rPr>
              <a:t>veins.</a:t>
            </a:r>
            <a:endParaRPr lang="en-US" sz="2400" dirty="0" smtClean="0">
              <a:latin typeface="+mn-lt"/>
            </a:endParaRPr>
          </a:p>
          <a:p>
            <a:pPr marL="457200" indent="-457200" algn="just">
              <a:buFont typeface="Wingdings" pitchFamily="2" charset="2"/>
              <a:buChar char="ü"/>
            </a:pPr>
            <a:endParaRPr lang="en-US" sz="2400" dirty="0" smtClean="0">
              <a:latin typeface="+mn-lt"/>
            </a:endParaRPr>
          </a:p>
          <a:p>
            <a:pPr marL="457200" indent="-457200" algn="just">
              <a:buFont typeface="Wingdings" pitchFamily="2" charset="2"/>
              <a:buChar char="ü"/>
            </a:pPr>
            <a:r>
              <a:rPr lang="en-US" sz="2400" dirty="0" smtClean="0">
                <a:latin typeface="+mn-lt"/>
              </a:rPr>
              <a:t>The deep veins are </a:t>
            </a:r>
            <a:r>
              <a:rPr lang="en-US" sz="2400" dirty="0" err="1" smtClean="0">
                <a:latin typeface="+mn-lt"/>
              </a:rPr>
              <a:t>venae</a:t>
            </a:r>
            <a:r>
              <a:rPr lang="en-US" sz="2400" dirty="0" smtClean="0">
                <a:latin typeface="+mn-lt"/>
              </a:rPr>
              <a:t> </a:t>
            </a:r>
            <a:r>
              <a:rPr lang="en-US" sz="2400" dirty="0" err="1" smtClean="0">
                <a:latin typeface="+mn-lt"/>
              </a:rPr>
              <a:t>comitantes</a:t>
            </a:r>
            <a:r>
              <a:rPr lang="en-US" sz="2400" dirty="0" smtClean="0">
                <a:latin typeface="+mn-lt"/>
              </a:rPr>
              <a:t>. Some large deep veins correspond to the larger </a:t>
            </a:r>
            <a:r>
              <a:rPr lang="en-US" sz="2400" dirty="0" smtClean="0">
                <a:latin typeface="+mn-lt"/>
              </a:rPr>
              <a:t>arteries.</a:t>
            </a:r>
            <a:endParaRPr lang="en-US" sz="2400" dirty="0" smtClean="0">
              <a:latin typeface="+mn-lt"/>
            </a:endParaRPr>
          </a:p>
          <a:p>
            <a:pPr marL="457200" indent="-457200" algn="just">
              <a:buFont typeface="Wingdings" pitchFamily="2" charset="2"/>
              <a:buChar char="ü"/>
            </a:pPr>
            <a:endParaRPr lang="en-US" sz="2400" dirty="0" smtClean="0">
              <a:latin typeface="+mn-lt"/>
            </a:endParaRPr>
          </a:p>
          <a:p>
            <a:pPr marL="457200" indent="-457200" algn="just">
              <a:buFont typeface="Wingdings" pitchFamily="2" charset="2"/>
              <a:buChar char="ü"/>
            </a:pPr>
            <a:r>
              <a:rPr lang="en-US" sz="2400" dirty="0" smtClean="0">
                <a:latin typeface="+mn-lt"/>
              </a:rPr>
              <a:t>The superficial veins are:</a:t>
            </a:r>
          </a:p>
          <a:p>
            <a:pPr marL="457200" indent="-457200" algn="just">
              <a:buFont typeface="+mj-lt"/>
              <a:buAutoNum type="alphaLcPeriod"/>
            </a:pPr>
            <a:r>
              <a:rPr lang="en-US" sz="2400" dirty="0" smtClean="0">
                <a:latin typeface="+mn-lt"/>
              </a:rPr>
              <a:t>The </a:t>
            </a:r>
            <a:r>
              <a:rPr lang="en-US" sz="2400" b="1" dirty="0" smtClean="0">
                <a:latin typeface="+mn-lt"/>
              </a:rPr>
              <a:t>Great Saphenous vein </a:t>
            </a:r>
            <a:r>
              <a:rPr lang="en-US" sz="2400" dirty="0" smtClean="0">
                <a:latin typeface="+mn-lt"/>
              </a:rPr>
              <a:t>which drains into the femoral </a:t>
            </a:r>
            <a:r>
              <a:rPr lang="en-US" sz="2400" dirty="0" smtClean="0">
                <a:latin typeface="+mn-lt"/>
              </a:rPr>
              <a:t>vein.</a:t>
            </a:r>
            <a:endParaRPr lang="en-US" sz="2400" dirty="0" smtClean="0">
              <a:latin typeface="+mn-lt"/>
            </a:endParaRPr>
          </a:p>
          <a:p>
            <a:pPr marL="457200" indent="-457200" algn="just">
              <a:buFont typeface="+mj-lt"/>
              <a:buAutoNum type="alphaLcPeriod"/>
            </a:pPr>
            <a:r>
              <a:rPr lang="en-US" sz="2400" dirty="0" smtClean="0">
                <a:latin typeface="+mn-lt"/>
              </a:rPr>
              <a:t>The </a:t>
            </a:r>
            <a:r>
              <a:rPr lang="en-US" sz="2400" b="1" dirty="0" smtClean="0">
                <a:latin typeface="+mn-lt"/>
              </a:rPr>
              <a:t>Small Saphenous vein </a:t>
            </a:r>
            <a:r>
              <a:rPr lang="en-US" sz="2400" dirty="0" smtClean="0">
                <a:latin typeface="+mn-lt"/>
              </a:rPr>
              <a:t>which drains into the Popliteal </a:t>
            </a:r>
            <a:r>
              <a:rPr lang="en-US" sz="2400" dirty="0" smtClean="0">
                <a:latin typeface="+mn-lt"/>
              </a:rPr>
              <a:t>vein.</a:t>
            </a:r>
            <a:endParaRPr lang="en-US" sz="2400" dirty="0" smtClean="0">
              <a:latin typeface="+mn-lt"/>
            </a:endParaRPr>
          </a:p>
        </p:txBody>
      </p:sp>
      <p:sp>
        <p:nvSpPr>
          <p:cNvPr id="8" name="Slide Number Placeholder 7"/>
          <p:cNvSpPr>
            <a:spLocks noGrp="1"/>
          </p:cNvSpPr>
          <p:nvPr>
            <p:ph type="sldNum" sz="quarter" idx="12"/>
          </p:nvPr>
        </p:nvSpPr>
        <p:spPr/>
        <p:txBody>
          <a:bodyPr/>
          <a:lstStyle/>
          <a:p>
            <a:pPr>
              <a:defRPr/>
            </a:pPr>
            <a:fld id="{4841F67A-0B18-4D25-A136-740BCC3CC77C}" type="slidenum">
              <a:rPr lang="en-US" smtClean="0"/>
              <a:pPr>
                <a:defRPr/>
              </a:pPr>
              <a:t>72</a:t>
            </a:fld>
            <a:endParaRPr lang="en-US"/>
          </a:p>
        </p:txBody>
      </p:sp>
      <p:sp>
        <p:nvSpPr>
          <p:cNvPr id="9" name="TextBox 8"/>
          <p:cNvSpPr txBox="1"/>
          <p:nvPr/>
        </p:nvSpPr>
        <p:spPr>
          <a:xfrm>
            <a:off x="5114131" y="6031468"/>
            <a:ext cx="3733800" cy="369332"/>
          </a:xfrm>
          <a:prstGeom prst="rect">
            <a:avLst/>
          </a:prstGeom>
          <a:solidFill>
            <a:schemeClr val="bg1"/>
          </a:solidFill>
          <a:ln>
            <a:solidFill>
              <a:schemeClr val="tx1"/>
            </a:solidFill>
          </a:ln>
        </p:spPr>
        <p:txBody>
          <a:bodyPr wrap="square" rtlCol="0">
            <a:spAutoFit/>
          </a:bodyPr>
          <a:lstStyle/>
          <a:p>
            <a:r>
              <a:rPr lang="en-US" dirty="0" smtClean="0"/>
              <a:t>Fig.49: Major veins of the lower limb.</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F31D65B-9CAF-4987-BB25-B21DBEAE3902}" type="slidenum">
              <a:rPr lang="en-US" smtClean="0"/>
              <a:pPr>
                <a:defRPr/>
              </a:pPr>
              <a:t>8</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126720450"/>
              </p:ext>
            </p:extLst>
          </p:nvPr>
        </p:nvGraphicFramePr>
        <p:xfrm>
          <a:off x="76202" y="216764"/>
          <a:ext cx="8991598" cy="5630316"/>
        </p:xfrm>
        <a:graphic>
          <a:graphicData uri="http://schemas.openxmlformats.org/drawingml/2006/table">
            <a:tbl>
              <a:tblPr firstRow="1" bandRow="1"/>
              <a:tblGrid>
                <a:gridCol w="1981198">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tblGrid>
              <a:tr h="370840">
                <a:tc>
                  <a:txBody>
                    <a:bodyPr/>
                    <a:lstStyle>
                      <a:defPPr>
                        <a:defRPr lang="en-US"/>
                      </a:defPPr>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2200" dirty="0" smtClean="0">
                          <a:solidFill>
                            <a:srgbClr val="FF0000"/>
                          </a:solidFill>
                          <a:latin typeface="Times New Roman" panose="02020603050405020304" pitchFamily="18" charset="0"/>
                          <a:cs typeface="Times New Roman" panose="02020603050405020304" pitchFamily="18" charset="0"/>
                        </a:rPr>
                        <a:t>Granulocytes</a:t>
                      </a:r>
                      <a:endParaRPr lang="en-US" sz="2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defPPr>
                        <a:defRPr lang="en-US"/>
                      </a:defPPr>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2200" dirty="0" err="1" smtClean="0">
                          <a:latin typeface="Times New Roman" panose="02020603050405020304" pitchFamily="18" charset="0"/>
                          <a:cs typeface="Times New Roman" panose="02020603050405020304" pitchFamily="18" charset="0"/>
                        </a:rPr>
                        <a:t>Neutrophils</a:t>
                      </a: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04878"/>
                    </a:solidFill>
                  </a:tcPr>
                </a:tc>
                <a:tc>
                  <a:txBody>
                    <a:bodyPr/>
                    <a:lstStyle>
                      <a:defPPr>
                        <a:defRPr lang="en-US"/>
                      </a:defPPr>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2200" dirty="0" err="1" smtClean="0">
                          <a:latin typeface="Times New Roman" panose="02020603050405020304" pitchFamily="18" charset="0"/>
                          <a:cs typeface="Times New Roman" panose="02020603050405020304" pitchFamily="18" charset="0"/>
                        </a:rPr>
                        <a:t>Eosinophils</a:t>
                      </a: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04878"/>
                    </a:solidFill>
                  </a:tcPr>
                </a:tc>
                <a:tc>
                  <a:txBody>
                    <a:bodyPr/>
                    <a:lstStyle>
                      <a:defPPr>
                        <a:defRPr lang="en-US"/>
                      </a:defPPr>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2200" dirty="0" err="1" smtClean="0">
                          <a:latin typeface="Times New Roman" panose="02020603050405020304" pitchFamily="18" charset="0"/>
                          <a:cs typeface="Times New Roman" panose="02020603050405020304" pitchFamily="18" charset="0"/>
                        </a:rPr>
                        <a:t>Basophils</a:t>
                      </a: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04878"/>
                    </a:solidFill>
                  </a:tcPr>
                </a:tc>
                <a:extLst>
                  <a:ext uri="{0D108BD9-81ED-4DB2-BD59-A6C34878D82A}">
                    <a16:rowId xmlns:a16="http://schemas.microsoft.com/office/drawing/2014/main" val="10000"/>
                  </a:ext>
                </a:extLst>
              </a:tr>
              <a:tr h="370840">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2200" b="1" dirty="0" smtClean="0">
                          <a:latin typeface="Times New Roman" panose="02020603050405020304" pitchFamily="18" charset="0"/>
                          <a:cs typeface="Times New Roman" panose="02020603050405020304" pitchFamily="18" charset="0"/>
                        </a:rPr>
                        <a:t>Abundance</a:t>
                      </a:r>
                    </a:p>
                    <a:p>
                      <a:pPr algn="ctr"/>
                      <a:r>
                        <a:rPr lang="en-US" sz="2200" b="1" dirty="0" smtClean="0">
                          <a:latin typeface="Times New Roman" panose="02020603050405020304" pitchFamily="18" charset="0"/>
                          <a:cs typeface="Times New Roman" panose="02020603050405020304" pitchFamily="18" charset="0"/>
                        </a:rPr>
                        <a:t>(% of leukocytes)</a:t>
                      </a:r>
                      <a:endParaRPr lang="en-US" sz="2200" b="1"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04878">
                        <a:tint val="20000"/>
                      </a:srgbClr>
                    </a:solidFill>
                  </a:tcPr>
                </a:tc>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2200" dirty="0" smtClean="0">
                          <a:latin typeface="Times New Roman" panose="02020603050405020304" pitchFamily="18" charset="0"/>
                          <a:cs typeface="Times New Roman" panose="02020603050405020304" pitchFamily="18" charset="0"/>
                        </a:rPr>
                        <a:t>Most common</a:t>
                      </a: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04878">
                        <a:tint val="20000"/>
                      </a:srgbClr>
                    </a:solidFill>
                  </a:tcPr>
                </a:tc>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04878">
                        <a:tint val="20000"/>
                      </a:srgbClr>
                    </a:solidFill>
                  </a:tcPr>
                </a:tc>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2200" dirty="0" smtClean="0">
                          <a:latin typeface="Times New Roman" panose="02020603050405020304" pitchFamily="18" charset="0"/>
                          <a:cs typeface="Times New Roman" panose="02020603050405020304" pitchFamily="18" charset="0"/>
                        </a:rPr>
                        <a:t>Least common</a:t>
                      </a: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04878">
                        <a:tint val="20000"/>
                      </a:srgbClr>
                    </a:solidFill>
                  </a:tcPr>
                </a:tc>
                <a:extLst>
                  <a:ext uri="{0D108BD9-81ED-4DB2-BD59-A6C34878D82A}">
                    <a16:rowId xmlns:a16="http://schemas.microsoft.com/office/drawing/2014/main" val="10001"/>
                  </a:ext>
                </a:extLst>
              </a:tr>
              <a:tr h="370840">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2200" b="1" dirty="0" smtClean="0">
                          <a:latin typeface="Times New Roman" panose="02020603050405020304" pitchFamily="18" charset="0"/>
                          <a:cs typeface="Times New Roman" panose="02020603050405020304" pitchFamily="18" charset="0"/>
                        </a:rPr>
                        <a:t>Nucleus</a:t>
                      </a:r>
                      <a:endParaRPr lang="en-US" sz="2200" b="1"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2200" dirty="0" err="1" smtClean="0">
                          <a:latin typeface="Times New Roman" panose="02020603050405020304" pitchFamily="18" charset="0"/>
                          <a:cs typeface="Times New Roman" panose="02020603050405020304" pitchFamily="18" charset="0"/>
                        </a:rPr>
                        <a:t>Multilobed</a:t>
                      </a: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2200" dirty="0" err="1" smtClean="0">
                          <a:latin typeface="Times New Roman" panose="02020603050405020304" pitchFamily="18" charset="0"/>
                          <a:cs typeface="Times New Roman" panose="02020603050405020304" pitchFamily="18" charset="0"/>
                        </a:rPr>
                        <a:t>Bilobed</a:t>
                      </a: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2200" dirty="0" smtClean="0">
                          <a:latin typeface="Times New Roman" panose="02020603050405020304" pitchFamily="18" charset="0"/>
                          <a:cs typeface="Times New Roman" panose="02020603050405020304" pitchFamily="18" charset="0"/>
                        </a:rPr>
                        <a:t>S</a:t>
                      </a:r>
                      <a:r>
                        <a:rPr lang="en-US" sz="2200" baseline="0" dirty="0" smtClean="0">
                          <a:latin typeface="Times New Roman" panose="02020603050405020304" pitchFamily="18" charset="0"/>
                          <a:cs typeface="Times New Roman" panose="02020603050405020304" pitchFamily="18" charset="0"/>
                        </a:rPr>
                        <a:t> shaped (obscured by granules)</a:t>
                      </a: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1088796">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2200" b="1" dirty="0" smtClean="0">
                          <a:latin typeface="Times New Roman" panose="02020603050405020304" pitchFamily="18" charset="0"/>
                          <a:cs typeface="Times New Roman" panose="02020603050405020304" pitchFamily="18" charset="0"/>
                        </a:rPr>
                        <a:t>Granules</a:t>
                      </a:r>
                      <a:endParaRPr lang="en-US" sz="2200" b="1"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04878">
                        <a:tint val="20000"/>
                      </a:srgbClr>
                    </a:solidFill>
                  </a:tcPr>
                </a:tc>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2200" dirty="0" smtClean="0">
                          <a:latin typeface="Times New Roman" panose="02020603050405020304" pitchFamily="18" charset="0"/>
                          <a:cs typeface="Times New Roman" panose="02020603050405020304" pitchFamily="18" charset="0"/>
                        </a:rPr>
                        <a:t>Sparse</a:t>
                      </a:r>
                      <a:r>
                        <a:rPr lang="en-US" sz="2200" baseline="0" dirty="0" smtClean="0">
                          <a:latin typeface="Times New Roman" panose="02020603050405020304" pitchFamily="18" charset="0"/>
                          <a:cs typeface="Times New Roman" panose="02020603050405020304" pitchFamily="18" charset="0"/>
                        </a:rPr>
                        <a:t> and stain variably</a:t>
                      </a: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04878">
                        <a:tint val="20000"/>
                      </a:srgbClr>
                    </a:solidFill>
                  </a:tcPr>
                </a:tc>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2200" dirty="0" smtClean="0">
                          <a:latin typeface="Times New Roman" panose="02020603050405020304" pitchFamily="18" charset="0"/>
                          <a:cs typeface="Times New Roman" panose="02020603050405020304" pitchFamily="18" charset="0"/>
                        </a:rPr>
                        <a:t>Large </a:t>
                      </a:r>
                      <a:r>
                        <a:rPr lang="en-US" sz="2200" dirty="0" err="1" smtClean="0">
                          <a:latin typeface="Times New Roman" panose="02020603050405020304" pitchFamily="18" charset="0"/>
                          <a:cs typeface="Times New Roman" panose="02020603050405020304" pitchFamily="18" charset="0"/>
                        </a:rPr>
                        <a:t>eosinophilic</a:t>
                      </a: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04878">
                        <a:tint val="20000"/>
                      </a:srgbClr>
                    </a:solidFill>
                  </a:tcPr>
                </a:tc>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2200" dirty="0" smtClean="0">
                          <a:latin typeface="Times New Roman" panose="02020603050405020304" pitchFamily="18" charset="0"/>
                          <a:cs typeface="Times New Roman" panose="02020603050405020304" pitchFamily="18" charset="0"/>
                        </a:rPr>
                        <a:t>Large basophilic</a:t>
                      </a: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04878">
                        <a:tint val="20000"/>
                      </a:srgbClr>
                    </a:solidFill>
                  </a:tcPr>
                </a:tc>
                <a:extLst>
                  <a:ext uri="{0D108BD9-81ED-4DB2-BD59-A6C34878D82A}">
                    <a16:rowId xmlns:a16="http://schemas.microsoft.com/office/drawing/2014/main" val="10003"/>
                  </a:ext>
                </a:extLst>
              </a:tr>
              <a:tr h="1143000">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2200" b="1" dirty="0" smtClean="0">
                          <a:latin typeface="Times New Roman" panose="02020603050405020304" pitchFamily="18" charset="0"/>
                          <a:cs typeface="Times New Roman" panose="02020603050405020304" pitchFamily="18" charset="0"/>
                        </a:rPr>
                        <a:t>Function</a:t>
                      </a:r>
                      <a:endParaRPr lang="en-US" sz="2200" b="1"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2200" dirty="0" err="1" smtClean="0">
                          <a:latin typeface="Times New Roman" panose="02020603050405020304" pitchFamily="18" charset="0"/>
                          <a:cs typeface="Times New Roman" panose="02020603050405020304" pitchFamily="18" charset="0"/>
                        </a:rPr>
                        <a:t>Phagocytosis</a:t>
                      </a: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457200" indent="-457200" algn="l">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Defense against parasitic</a:t>
                      </a:r>
                      <a:r>
                        <a:rPr lang="en-US" sz="2200" baseline="0" dirty="0" smtClean="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infection</a:t>
                      </a:r>
                    </a:p>
                    <a:p>
                      <a:pPr marL="457200" indent="-457200" algn="l">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Allergic reactions</a:t>
                      </a: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2200" dirty="0" smtClean="0">
                          <a:latin typeface="Times New Roman" panose="02020603050405020304" pitchFamily="18" charset="0"/>
                          <a:cs typeface="Times New Roman" panose="02020603050405020304" pitchFamily="18" charset="0"/>
                        </a:rPr>
                        <a:t>Release of inflammatory molecules</a:t>
                      </a: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1112520">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04878">
                        <a:tint val="20000"/>
                      </a:srgbClr>
                    </a:solidFill>
                  </a:tcPr>
                </a:tc>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04878">
                        <a:tint val="20000"/>
                      </a:srgbClr>
                    </a:solidFill>
                  </a:tcPr>
                </a:tc>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l"/>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04878">
                        <a:tint val="20000"/>
                      </a:srgbClr>
                    </a:solidFill>
                  </a:tcPr>
                </a:tc>
                <a:tc>
                  <a:txBody>
                    <a:bodyPr/>
                    <a:lstStyle>
                      <a:defPPr>
                        <a:defRPr lang="en-US"/>
                      </a:defPPr>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2200" dirty="0">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04878">
                        <a:tint val="20000"/>
                      </a:srgbClr>
                    </a:solidFill>
                  </a:tcPr>
                </a:tc>
                <a:extLst>
                  <a:ext uri="{0D108BD9-81ED-4DB2-BD59-A6C34878D82A}">
                    <a16:rowId xmlns:a16="http://schemas.microsoft.com/office/drawing/2014/main" val="10005"/>
                  </a:ext>
                </a:extLst>
              </a:tr>
            </a:tbl>
          </a:graphicData>
        </a:graphic>
      </p:graphicFrame>
      <p:pic>
        <p:nvPicPr>
          <p:cNvPr id="8" name="Picture 7" descr="baso.bmp"/>
          <p:cNvPicPr>
            <a:picLocks noChangeAspect="1"/>
          </p:cNvPicPr>
          <p:nvPr/>
        </p:nvPicPr>
        <p:blipFill>
          <a:blip r:embed="rId2" cstate="print"/>
          <a:stretch>
            <a:fillRect/>
          </a:stretch>
        </p:blipFill>
        <p:spPr>
          <a:xfrm rot="10800000">
            <a:off x="7086600" y="4876800"/>
            <a:ext cx="1431112" cy="1546667"/>
          </a:xfrm>
          <a:prstGeom prst="rect">
            <a:avLst/>
          </a:prstGeom>
          <a:ln>
            <a:solidFill>
              <a:sysClr val="windowText" lastClr="000000"/>
            </a:solidFill>
          </a:ln>
        </p:spPr>
      </p:pic>
      <p:pic>
        <p:nvPicPr>
          <p:cNvPr id="9" name="Picture 8" descr="eosino.bmp"/>
          <p:cNvPicPr>
            <a:picLocks noChangeAspect="1"/>
          </p:cNvPicPr>
          <p:nvPr/>
        </p:nvPicPr>
        <p:blipFill>
          <a:blip r:embed="rId3" cstate="print"/>
          <a:stretch>
            <a:fillRect/>
          </a:stretch>
        </p:blipFill>
        <p:spPr>
          <a:xfrm rot="16200000">
            <a:off x="4320851" y="4811314"/>
            <a:ext cx="1840635" cy="1947937"/>
          </a:xfrm>
          <a:prstGeom prst="rect">
            <a:avLst/>
          </a:prstGeom>
          <a:ln>
            <a:solidFill>
              <a:sysClr val="windowText" lastClr="000000"/>
            </a:solidFill>
          </a:ln>
        </p:spPr>
      </p:pic>
      <p:pic>
        <p:nvPicPr>
          <p:cNvPr id="1026" name="Picture 2"/>
          <p:cNvPicPr>
            <a:picLocks noChangeAspect="1" noChangeArrowheads="1"/>
          </p:cNvPicPr>
          <p:nvPr/>
        </p:nvPicPr>
        <p:blipFill>
          <a:blip r:embed="rId4"/>
          <a:srcRect/>
          <a:stretch>
            <a:fillRect/>
          </a:stretch>
        </p:blipFill>
        <p:spPr bwMode="auto">
          <a:xfrm>
            <a:off x="2133600" y="4800597"/>
            <a:ext cx="1829276" cy="1862137"/>
          </a:xfrm>
          <a:prstGeom prst="rect">
            <a:avLst/>
          </a:prstGeom>
          <a:noFill/>
          <a:ln w="9525">
            <a:solidFill>
              <a:schemeClr val="tx1"/>
            </a:solidFill>
            <a:miter lim="800000"/>
            <a:headEnd/>
            <a:tailEnd/>
          </a:ln>
          <a:effectLst/>
        </p:spPr>
      </p:pic>
      <p:sp>
        <p:nvSpPr>
          <p:cNvPr id="10" name="Text Box 6"/>
          <p:cNvSpPr txBox="1">
            <a:spLocks noChangeArrowheads="1"/>
          </p:cNvSpPr>
          <p:nvPr/>
        </p:nvSpPr>
        <p:spPr bwMode="auto">
          <a:xfrm>
            <a:off x="195337" y="5462116"/>
            <a:ext cx="1633939" cy="646331"/>
          </a:xfrm>
          <a:prstGeom prst="rect">
            <a:avLst/>
          </a:prstGeom>
          <a:solidFill>
            <a:schemeClr val="bg1"/>
          </a:solidFill>
          <a:ln w="9525">
            <a:solidFill>
              <a:schemeClr val="tx1"/>
            </a:solidFill>
            <a:miter lim="800000"/>
            <a:headEnd/>
            <a:tailEnd/>
          </a:ln>
        </p:spPr>
        <p:txBody>
          <a:bodyPr wrap="square">
            <a:spAutoFit/>
          </a:bodyPr>
          <a:lstStyle/>
          <a:p>
            <a:pPr algn="ctr" fontAlgn="base">
              <a:spcBef>
                <a:spcPct val="50000"/>
              </a:spcBef>
              <a:spcAft>
                <a:spcPct val="0"/>
              </a:spcAft>
            </a:pPr>
            <a:r>
              <a:rPr lang="en-US" dirty="0" smtClean="0">
                <a:solidFill>
                  <a:prstClr val="black"/>
                </a:solidFill>
                <a:latin typeface="Times New Roman" pitchFamily="18" charset="0"/>
                <a:cs typeface="Times New Roman" pitchFamily="18" charset="0"/>
              </a:rPr>
              <a:t>Fig.4*: Granulocytes.</a:t>
            </a:r>
            <a:endParaRPr lang="en-US" dirty="0">
              <a:solidFill>
                <a:prstClr val="black"/>
              </a:solidFill>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C7AD3FB-79E9-400D-8309-C8860451ECC4}" type="slidenum">
              <a:rPr lang="ar-SA" smtClean="0">
                <a:solidFill>
                  <a:srgbClr val="E3DED1">
                    <a:shade val="50000"/>
                  </a:srgbClr>
                </a:solidFill>
              </a:rPr>
              <a:pPr>
                <a:defRPr/>
              </a:pPr>
              <a:t>9</a:t>
            </a:fld>
            <a:endParaRPr lang="en-US">
              <a:solidFill>
                <a:srgbClr val="E3DED1">
                  <a:shade val="50000"/>
                </a:srgbClr>
              </a:solidFill>
            </a:endParaRPr>
          </a:p>
        </p:txBody>
      </p:sp>
      <p:sp>
        <p:nvSpPr>
          <p:cNvPr id="4" name="TextBox 3"/>
          <p:cNvSpPr txBox="1"/>
          <p:nvPr/>
        </p:nvSpPr>
        <p:spPr>
          <a:xfrm>
            <a:off x="533400" y="762000"/>
            <a:ext cx="8153400" cy="5262979"/>
          </a:xfrm>
          <a:prstGeom prst="rect">
            <a:avLst/>
          </a:prstGeom>
          <a:noFill/>
        </p:spPr>
        <p:txBody>
          <a:bodyPr wrap="square" rtlCol="0">
            <a:spAutoFit/>
          </a:bodyPr>
          <a:lstStyle/>
          <a:p>
            <a:pPr fontAlgn="base">
              <a:spcAft>
                <a:spcPct val="0"/>
              </a:spcAft>
            </a:pPr>
            <a:r>
              <a:rPr lang="en-US" sz="2800" u="sng" dirty="0" err="1" smtClean="0">
                <a:solidFill>
                  <a:srgbClr val="FF0000"/>
                </a:solidFill>
                <a:latin typeface="Times New Roman" pitchFamily="18" charset="0"/>
                <a:cs typeface="Times New Roman" pitchFamily="18" charset="0"/>
              </a:rPr>
              <a:t>Agranulocytes</a:t>
            </a:r>
            <a:r>
              <a:rPr lang="en-US" sz="2800" u="sng" dirty="0" smtClean="0">
                <a:solidFill>
                  <a:srgbClr val="FF0000"/>
                </a:solidFill>
                <a:latin typeface="Times New Roman" pitchFamily="18" charset="0"/>
                <a:cs typeface="Times New Roman" pitchFamily="18" charset="0"/>
              </a:rPr>
              <a:t>:</a:t>
            </a:r>
          </a:p>
          <a:p>
            <a:pPr fontAlgn="base">
              <a:spcAft>
                <a:spcPct val="0"/>
              </a:spcAft>
            </a:pPr>
            <a:endParaRPr lang="en-US" sz="2800" u="sng" dirty="0" smtClean="0">
              <a:solidFill>
                <a:prstClr val="black"/>
              </a:solidFill>
              <a:latin typeface="Times New Roman" pitchFamily="18" charset="0"/>
              <a:cs typeface="Times New Roman" pitchFamily="18" charset="0"/>
            </a:endParaRPr>
          </a:p>
          <a:p>
            <a:pPr fontAlgn="base">
              <a:spcAft>
                <a:spcPct val="0"/>
              </a:spcAft>
            </a:pPr>
            <a:r>
              <a:rPr lang="en-US" sz="2800" u="sng" dirty="0" smtClean="0">
                <a:solidFill>
                  <a:prstClr val="black"/>
                </a:solidFill>
                <a:latin typeface="Times New Roman" pitchFamily="18" charset="0"/>
                <a:cs typeface="Times New Roman" pitchFamily="18" charset="0"/>
              </a:rPr>
              <a:t>Lymphocytes:</a:t>
            </a:r>
          </a:p>
          <a:p>
            <a:pPr fontAlgn="base">
              <a:spcAft>
                <a:spcPct val="0"/>
              </a:spcAft>
              <a:buFont typeface="Wingdings" pitchFamily="2" charset="2"/>
              <a:buChar char="v"/>
            </a:pPr>
            <a:r>
              <a:rPr lang="en-US" sz="2800" dirty="0" smtClean="0">
                <a:solidFill>
                  <a:prstClr val="black"/>
                </a:solidFill>
                <a:latin typeface="Times New Roman" pitchFamily="18" charset="0"/>
                <a:cs typeface="Times New Roman" pitchFamily="18" charset="0"/>
              </a:rPr>
              <a:t> Variable in size.</a:t>
            </a:r>
          </a:p>
          <a:p>
            <a:pPr fontAlgn="base">
              <a:spcAft>
                <a:spcPct val="0"/>
              </a:spcAft>
              <a:buFont typeface="Wingdings" pitchFamily="2" charset="2"/>
              <a:buChar char="v"/>
            </a:pPr>
            <a:r>
              <a:rPr lang="en-US" sz="2800" dirty="0" smtClean="0">
                <a:solidFill>
                  <a:prstClr val="black"/>
                </a:solidFill>
                <a:latin typeface="Times New Roman" pitchFamily="18" charset="0"/>
                <a:cs typeface="Times New Roman" pitchFamily="18" charset="0"/>
              </a:rPr>
              <a:t> Nucleus very dark and occupies most of the cell.</a:t>
            </a:r>
          </a:p>
          <a:p>
            <a:pPr fontAlgn="base">
              <a:spcAft>
                <a:spcPct val="0"/>
              </a:spcAft>
              <a:buFont typeface="Wingdings" pitchFamily="2" charset="2"/>
              <a:buChar char="v"/>
            </a:pPr>
            <a:r>
              <a:rPr lang="en-US" sz="2800" dirty="0" smtClean="0">
                <a:solidFill>
                  <a:prstClr val="black"/>
                </a:solidFill>
                <a:latin typeface="Times New Roman" pitchFamily="18" charset="0"/>
                <a:cs typeface="Times New Roman" pitchFamily="18" charset="0"/>
              </a:rPr>
              <a:t> </a:t>
            </a:r>
            <a:r>
              <a:rPr lang="en-US" sz="2800" dirty="0" smtClean="0">
                <a:solidFill>
                  <a:srgbClr val="0070C0"/>
                </a:solidFill>
                <a:latin typeface="Times New Roman" pitchFamily="18" charset="0"/>
                <a:cs typeface="Times New Roman" pitchFamily="18" charset="0"/>
              </a:rPr>
              <a:t>Functions: </a:t>
            </a:r>
            <a:r>
              <a:rPr lang="en-US" sz="2800" dirty="0" smtClean="0">
                <a:solidFill>
                  <a:prstClr val="black"/>
                </a:solidFill>
                <a:latin typeface="Times New Roman" pitchFamily="18" charset="0"/>
                <a:cs typeface="Times New Roman" pitchFamily="18" charset="0"/>
              </a:rPr>
              <a:t>T-cells </a:t>
            </a:r>
            <a:r>
              <a:rPr lang="en-US" sz="2800" dirty="0" smtClean="0">
                <a:solidFill>
                  <a:prstClr val="black"/>
                </a:solidFill>
                <a:latin typeface="Times New Roman" pitchFamily="18" charset="0"/>
                <a:cs typeface="Times New Roman" pitchFamily="18" charset="0"/>
                <a:sym typeface="Wingdings" pitchFamily="2" charset="2"/>
              </a:rPr>
              <a:t> Cell mediated immunity.</a:t>
            </a:r>
          </a:p>
          <a:p>
            <a:pPr fontAlgn="base">
              <a:spcAft>
                <a:spcPct val="0"/>
              </a:spcAft>
            </a:pPr>
            <a:r>
              <a:rPr lang="en-US" sz="2800" dirty="0" smtClean="0">
                <a:solidFill>
                  <a:prstClr val="black"/>
                </a:solidFill>
                <a:latin typeface="Times New Roman" pitchFamily="18" charset="0"/>
                <a:cs typeface="Times New Roman" pitchFamily="18" charset="0"/>
                <a:sym typeface="Wingdings" pitchFamily="2" charset="2"/>
              </a:rPr>
              <a:t>                      B-cells  Antibody-mediated immunity.</a:t>
            </a:r>
          </a:p>
          <a:p>
            <a:pPr fontAlgn="base">
              <a:spcAft>
                <a:spcPct val="0"/>
              </a:spcAft>
            </a:pPr>
            <a:endParaRPr lang="en-US" sz="2800" dirty="0">
              <a:solidFill>
                <a:prstClr val="black"/>
              </a:solidFill>
              <a:latin typeface="Times New Roman" pitchFamily="18" charset="0"/>
              <a:cs typeface="Times New Roman" pitchFamily="18" charset="0"/>
              <a:sym typeface="Wingdings" pitchFamily="2" charset="2"/>
            </a:endParaRPr>
          </a:p>
          <a:p>
            <a:pPr fontAlgn="base">
              <a:spcAft>
                <a:spcPct val="0"/>
              </a:spcAft>
            </a:pPr>
            <a:r>
              <a:rPr lang="en-US" sz="2800" u="sng" dirty="0" smtClean="0">
                <a:solidFill>
                  <a:prstClr val="black"/>
                </a:solidFill>
                <a:latin typeface="Times New Roman" pitchFamily="18" charset="0"/>
                <a:cs typeface="Times New Roman" pitchFamily="18" charset="0"/>
                <a:sym typeface="Wingdings" pitchFamily="2" charset="2"/>
              </a:rPr>
              <a:t>Monocytes:</a:t>
            </a:r>
          </a:p>
          <a:p>
            <a:pPr fontAlgn="base">
              <a:spcAft>
                <a:spcPct val="0"/>
              </a:spcAft>
              <a:buFont typeface="Wingdings" pitchFamily="2" charset="2"/>
              <a:buChar char="v"/>
            </a:pPr>
            <a:r>
              <a:rPr lang="en-US" sz="2800" dirty="0" smtClean="0">
                <a:solidFill>
                  <a:prstClr val="black"/>
                </a:solidFill>
                <a:latin typeface="Times New Roman" pitchFamily="18" charset="0"/>
                <a:cs typeface="Times New Roman" pitchFamily="18" charset="0"/>
                <a:sym typeface="Wingdings" pitchFamily="2" charset="2"/>
              </a:rPr>
              <a:t> Kidney or U-shaped nucleus.</a:t>
            </a:r>
          </a:p>
          <a:p>
            <a:pPr fontAlgn="base">
              <a:spcAft>
                <a:spcPct val="0"/>
              </a:spcAft>
              <a:buFont typeface="Wingdings" pitchFamily="2" charset="2"/>
              <a:buChar char="v"/>
            </a:pPr>
            <a:r>
              <a:rPr lang="en-US" sz="2800" dirty="0" smtClean="0">
                <a:solidFill>
                  <a:prstClr val="black"/>
                </a:solidFill>
                <a:latin typeface="Times New Roman" pitchFamily="18" charset="0"/>
                <a:cs typeface="Times New Roman" pitchFamily="18" charset="0"/>
                <a:sym typeface="Wingdings" pitchFamily="2" charset="2"/>
              </a:rPr>
              <a:t> Cytoplasm basophilic.</a:t>
            </a:r>
          </a:p>
          <a:p>
            <a:pPr fontAlgn="base">
              <a:spcAft>
                <a:spcPct val="0"/>
              </a:spcAft>
              <a:buFont typeface="Wingdings" pitchFamily="2" charset="2"/>
              <a:buChar char="v"/>
            </a:pPr>
            <a:r>
              <a:rPr lang="en-US" sz="2800" dirty="0" smtClean="0">
                <a:solidFill>
                  <a:prstClr val="black"/>
                </a:solidFill>
                <a:latin typeface="Times New Roman" pitchFamily="18" charset="0"/>
                <a:cs typeface="Times New Roman" pitchFamily="18" charset="0"/>
                <a:sym typeface="Wingdings" pitchFamily="2" charset="2"/>
              </a:rPr>
              <a:t> </a:t>
            </a:r>
            <a:r>
              <a:rPr lang="en-US" sz="2800" dirty="0" smtClean="0">
                <a:solidFill>
                  <a:srgbClr val="0070C0"/>
                </a:solidFill>
                <a:latin typeface="Times New Roman" pitchFamily="18" charset="0"/>
                <a:cs typeface="Times New Roman" pitchFamily="18" charset="0"/>
                <a:sym typeface="Wingdings" pitchFamily="2" charset="2"/>
              </a:rPr>
              <a:t>Function:</a:t>
            </a:r>
            <a:r>
              <a:rPr lang="en-US" sz="2800" dirty="0" smtClean="0">
                <a:solidFill>
                  <a:prstClr val="black"/>
                </a:solidFill>
                <a:latin typeface="Times New Roman" pitchFamily="18" charset="0"/>
                <a:cs typeface="Times New Roman" pitchFamily="18" charset="0"/>
                <a:sym typeface="Wingdings" pitchFamily="2" charset="2"/>
              </a:rPr>
              <a:t> formation of macrophages.</a:t>
            </a:r>
            <a:endParaRPr lang="en-US" sz="2800" dirty="0">
              <a:solidFill>
                <a:prstClr val="black"/>
              </a:solidFill>
              <a:latin typeface="Times New Roman" pitchFamily="18" charset="0"/>
              <a:cs typeface="Times New Roman" pitchFamily="18" charset="0"/>
            </a:endParaRPr>
          </a:p>
        </p:txBody>
      </p:sp>
      <p:pic>
        <p:nvPicPr>
          <p:cNvPr id="5" name="Picture 4" descr="lympho.bmp"/>
          <p:cNvPicPr>
            <a:picLocks noChangeAspect="1"/>
          </p:cNvPicPr>
          <p:nvPr/>
        </p:nvPicPr>
        <p:blipFill>
          <a:blip r:embed="rId2" cstate="print"/>
          <a:stretch>
            <a:fillRect/>
          </a:stretch>
        </p:blipFill>
        <p:spPr>
          <a:xfrm>
            <a:off x="6928724" y="304800"/>
            <a:ext cx="1910476" cy="2061587"/>
          </a:xfrm>
          <a:prstGeom prst="rect">
            <a:avLst/>
          </a:prstGeom>
          <a:ln>
            <a:solidFill>
              <a:schemeClr val="tx1"/>
            </a:solidFill>
          </a:ln>
        </p:spPr>
      </p:pic>
      <p:pic>
        <p:nvPicPr>
          <p:cNvPr id="6" name="Picture 5" descr="mono.bmp"/>
          <p:cNvPicPr>
            <a:picLocks noChangeAspect="1"/>
          </p:cNvPicPr>
          <p:nvPr/>
        </p:nvPicPr>
        <p:blipFill>
          <a:blip r:embed="rId3" cstate="print"/>
          <a:stretch>
            <a:fillRect/>
          </a:stretch>
        </p:blipFill>
        <p:spPr>
          <a:xfrm>
            <a:off x="6475390" y="4268399"/>
            <a:ext cx="2363810" cy="1975239"/>
          </a:xfrm>
          <a:prstGeom prst="rect">
            <a:avLst/>
          </a:prstGeom>
          <a:ln>
            <a:solidFill>
              <a:schemeClr val="tx1"/>
            </a:solidFill>
          </a:ln>
        </p:spPr>
      </p:pic>
      <p:sp>
        <p:nvSpPr>
          <p:cNvPr id="7" name="Text Box 6"/>
          <p:cNvSpPr txBox="1">
            <a:spLocks noChangeArrowheads="1"/>
          </p:cNvSpPr>
          <p:nvPr/>
        </p:nvSpPr>
        <p:spPr bwMode="auto">
          <a:xfrm>
            <a:off x="5107749" y="329505"/>
            <a:ext cx="1633939" cy="646331"/>
          </a:xfrm>
          <a:prstGeom prst="rect">
            <a:avLst/>
          </a:prstGeom>
          <a:solidFill>
            <a:schemeClr val="bg1"/>
          </a:solidFill>
          <a:ln w="9525">
            <a:solidFill>
              <a:schemeClr val="tx1"/>
            </a:solidFill>
            <a:miter lim="800000"/>
            <a:headEnd/>
            <a:tailEnd/>
          </a:ln>
        </p:spPr>
        <p:txBody>
          <a:bodyPr wrap="square">
            <a:spAutoFit/>
          </a:bodyPr>
          <a:lstStyle/>
          <a:p>
            <a:pPr algn="ctr" fontAlgn="base">
              <a:spcBef>
                <a:spcPct val="50000"/>
              </a:spcBef>
              <a:spcAft>
                <a:spcPct val="0"/>
              </a:spcAft>
            </a:pPr>
            <a:r>
              <a:rPr lang="en-US" dirty="0" smtClean="0">
                <a:solidFill>
                  <a:prstClr val="black"/>
                </a:solidFill>
                <a:latin typeface="Times New Roman" pitchFamily="18" charset="0"/>
                <a:cs typeface="Times New Roman" pitchFamily="18" charset="0"/>
              </a:rPr>
              <a:t>Fig.5*: </a:t>
            </a:r>
            <a:r>
              <a:rPr lang="en-US" dirty="0" err="1" smtClean="0">
                <a:solidFill>
                  <a:prstClr val="black"/>
                </a:solidFill>
                <a:latin typeface="Times New Roman" pitchFamily="18" charset="0"/>
                <a:cs typeface="Times New Roman" pitchFamily="18" charset="0"/>
              </a:rPr>
              <a:t>Agranulocytes</a:t>
            </a:r>
            <a:r>
              <a:rPr lang="en-US" dirty="0" smtClean="0">
                <a:solidFill>
                  <a:prstClr val="black"/>
                </a:solidFill>
                <a:latin typeface="Times New Roman" pitchFamily="18" charset="0"/>
                <a:cs typeface="Times New Roman" pitchFamily="18" charset="0"/>
              </a:rPr>
              <a:t>.</a:t>
            </a:r>
            <a:endParaRPr lang="en-US"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dge">
  <a:themeElements>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dge">
  <a:themeElements>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639</TotalTime>
  <Words>4144</Words>
  <Application>Microsoft Office PowerPoint</Application>
  <PresentationFormat>On-screen Show (4:3)</PresentationFormat>
  <Paragraphs>686</Paragraphs>
  <Slides>72</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72</vt:i4>
      </vt:variant>
    </vt:vector>
  </HeadingPairs>
  <TitlesOfParts>
    <vt:vector size="86" baseType="lpstr">
      <vt:lpstr>ＭＳ Ｐゴシック</vt:lpstr>
      <vt:lpstr>Arial</vt:lpstr>
      <vt:lpstr>Calibri</vt:lpstr>
      <vt:lpstr>Courier New</vt:lpstr>
      <vt:lpstr>Garamond</vt:lpstr>
      <vt:lpstr>Tahoma</vt:lpstr>
      <vt:lpstr>Times New Roman</vt:lpstr>
      <vt:lpstr>Verdana</vt:lpstr>
      <vt:lpstr>Wingdings</vt:lpstr>
      <vt:lpstr>Wingdings 2</vt:lpstr>
      <vt:lpstr>Office Theme</vt:lpstr>
      <vt:lpstr>Edge</vt:lpstr>
      <vt:lpstr>1_Edge</vt:lpstr>
      <vt:lpstr>Aspect</vt:lpstr>
      <vt:lpstr>The Cardiovascular System</vt:lpstr>
      <vt:lpstr>PowerPoint Presentation</vt:lpstr>
      <vt:lpstr>PowerPoint Presentation</vt:lpstr>
      <vt:lpstr>Red Blood Cells/ Erythrocytes</vt:lpstr>
      <vt:lpstr>Functions of the red blood cells</vt:lpstr>
      <vt:lpstr>PowerPoint Presentation</vt:lpstr>
      <vt:lpstr>PowerPoint Presentation</vt:lpstr>
      <vt:lpstr>PowerPoint Presentation</vt:lpstr>
      <vt:lpstr>PowerPoint Presentation</vt:lpstr>
      <vt:lpstr>Platelets/ Thrombocytes</vt:lpstr>
      <vt:lpstr>ABO Blood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Cardiovascular System</dc:title>
  <dc:creator>Mustafa</dc:creator>
  <cp:lastModifiedBy>Lenovo</cp:lastModifiedBy>
  <cp:revision>95</cp:revision>
  <dcterms:created xsi:type="dcterms:W3CDTF">2006-08-16T00:00:00Z</dcterms:created>
  <dcterms:modified xsi:type="dcterms:W3CDTF">2018-08-15T19:36:20Z</dcterms:modified>
</cp:coreProperties>
</file>