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65" r:id="rId2"/>
    <p:sldMasterId id="2147483678" r:id="rId3"/>
    <p:sldMasterId id="2147483690" r:id="rId4"/>
    <p:sldMasterId id="2147483702" r:id="rId5"/>
  </p:sldMasterIdLst>
  <p:notesMasterIdLst>
    <p:notesMasterId r:id="rId92"/>
  </p:notesMasterIdLst>
  <p:sldIdLst>
    <p:sldId id="555" r:id="rId6"/>
    <p:sldId id="690" r:id="rId7"/>
    <p:sldId id="722" r:id="rId8"/>
    <p:sldId id="720" r:id="rId9"/>
    <p:sldId id="721" r:id="rId10"/>
    <p:sldId id="723" r:id="rId11"/>
    <p:sldId id="725" r:id="rId12"/>
    <p:sldId id="561" r:id="rId13"/>
    <p:sldId id="675" r:id="rId14"/>
    <p:sldId id="726" r:id="rId15"/>
    <p:sldId id="680" r:id="rId16"/>
    <p:sldId id="727" r:id="rId17"/>
    <p:sldId id="728" r:id="rId18"/>
    <p:sldId id="729" r:id="rId19"/>
    <p:sldId id="730" r:id="rId20"/>
    <p:sldId id="731" r:id="rId21"/>
    <p:sldId id="788" r:id="rId22"/>
    <p:sldId id="789" r:id="rId23"/>
    <p:sldId id="743" r:id="rId24"/>
    <p:sldId id="872" r:id="rId25"/>
    <p:sldId id="747" r:id="rId26"/>
    <p:sldId id="790" r:id="rId27"/>
    <p:sldId id="793" r:id="rId28"/>
    <p:sldId id="804" r:id="rId29"/>
    <p:sldId id="809" r:id="rId30"/>
    <p:sldId id="798" r:id="rId31"/>
    <p:sldId id="799" r:id="rId32"/>
    <p:sldId id="800" r:id="rId33"/>
    <p:sldId id="803" r:id="rId34"/>
    <p:sldId id="805" r:id="rId35"/>
    <p:sldId id="873" r:id="rId36"/>
    <p:sldId id="874" r:id="rId37"/>
    <p:sldId id="811" r:id="rId38"/>
    <p:sldId id="813" r:id="rId39"/>
    <p:sldId id="847" r:id="rId40"/>
    <p:sldId id="848" r:id="rId41"/>
    <p:sldId id="849" r:id="rId42"/>
    <p:sldId id="850" r:id="rId43"/>
    <p:sldId id="851" r:id="rId44"/>
    <p:sldId id="852" r:id="rId45"/>
    <p:sldId id="875" r:id="rId46"/>
    <p:sldId id="857" r:id="rId47"/>
    <p:sldId id="858" r:id="rId48"/>
    <p:sldId id="860" r:id="rId49"/>
    <p:sldId id="861" r:id="rId50"/>
    <p:sldId id="862" r:id="rId51"/>
    <p:sldId id="863" r:id="rId52"/>
    <p:sldId id="865" r:id="rId53"/>
    <p:sldId id="868" r:id="rId54"/>
    <p:sldId id="869" r:id="rId55"/>
    <p:sldId id="877" r:id="rId56"/>
    <p:sldId id="878" r:id="rId57"/>
    <p:sldId id="879" r:id="rId58"/>
    <p:sldId id="880" r:id="rId59"/>
    <p:sldId id="881" r:id="rId60"/>
    <p:sldId id="882" r:id="rId61"/>
    <p:sldId id="883" r:id="rId62"/>
    <p:sldId id="884" r:id="rId63"/>
    <p:sldId id="885" r:id="rId64"/>
    <p:sldId id="886" r:id="rId65"/>
    <p:sldId id="887" r:id="rId66"/>
    <p:sldId id="888" r:id="rId67"/>
    <p:sldId id="889" r:id="rId68"/>
    <p:sldId id="890" r:id="rId69"/>
    <p:sldId id="891" r:id="rId70"/>
    <p:sldId id="892" r:id="rId71"/>
    <p:sldId id="893" r:id="rId72"/>
    <p:sldId id="894" r:id="rId73"/>
    <p:sldId id="895" r:id="rId74"/>
    <p:sldId id="896" r:id="rId75"/>
    <p:sldId id="912" r:id="rId76"/>
    <p:sldId id="898" r:id="rId77"/>
    <p:sldId id="899" r:id="rId78"/>
    <p:sldId id="900" r:id="rId79"/>
    <p:sldId id="913" r:id="rId80"/>
    <p:sldId id="901" r:id="rId81"/>
    <p:sldId id="902" r:id="rId82"/>
    <p:sldId id="903" r:id="rId83"/>
    <p:sldId id="904" r:id="rId84"/>
    <p:sldId id="905" r:id="rId85"/>
    <p:sldId id="906" r:id="rId86"/>
    <p:sldId id="907" r:id="rId87"/>
    <p:sldId id="908" r:id="rId88"/>
    <p:sldId id="909" r:id="rId89"/>
    <p:sldId id="910" r:id="rId90"/>
    <p:sldId id="911"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E739"/>
    <a:srgbClr val="06EA31"/>
    <a:srgbClr val="AEA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94595" autoAdjust="0"/>
  </p:normalViewPr>
  <p:slideViewPr>
    <p:cSldViewPr>
      <p:cViewPr varScale="1">
        <p:scale>
          <a:sx n="69" d="100"/>
          <a:sy n="69" d="100"/>
        </p:scale>
        <p:origin x="141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D3325E-7E10-43BC-A488-853C722896EE}"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en-US"/>
        </a:p>
      </dgm:t>
    </dgm:pt>
    <dgm:pt modelId="{799A3EC2-3E00-4B46-B18F-8331D375FE7B}">
      <dgm:prSet phldrT="[Text]"/>
      <dgm:spPr>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solidFill>
                <a:srgbClr val="FFFF00"/>
              </a:solidFill>
            </a:rPr>
            <a:t>Nervous System</a:t>
          </a:r>
          <a:endParaRPr lang="en-US" dirty="0">
            <a:solidFill>
              <a:srgbClr val="FFFF00"/>
            </a:solidFill>
          </a:endParaRPr>
        </a:p>
      </dgm:t>
    </dgm:pt>
    <dgm:pt modelId="{96FFF4EF-2A64-4A4F-BF7F-A73C2BECC228}" type="parTrans" cxnId="{423C599E-E191-4021-B4E5-ECD11E875D82}">
      <dgm:prSet/>
      <dgm:spPr/>
      <dgm:t>
        <a:bodyPr/>
        <a:lstStyle/>
        <a:p>
          <a:endParaRPr lang="en-US"/>
        </a:p>
      </dgm:t>
    </dgm:pt>
    <dgm:pt modelId="{56346704-F11E-4ACC-BB76-FB5DA985276B}" type="sibTrans" cxnId="{423C599E-E191-4021-B4E5-ECD11E875D82}">
      <dgm:prSet/>
      <dgm:spPr/>
      <dgm:t>
        <a:bodyPr/>
        <a:lstStyle/>
        <a:p>
          <a:endParaRPr lang="en-US"/>
        </a:p>
      </dgm:t>
    </dgm:pt>
    <dgm:pt modelId="{7BB7573B-216E-44DB-B83F-BDC7DFE2D06F}">
      <dgm:prSet phldrT="[Text]"/>
      <dgm:spPr>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t>Central</a:t>
          </a:r>
          <a:endParaRPr lang="en-US" dirty="0"/>
        </a:p>
      </dgm:t>
    </dgm:pt>
    <dgm:pt modelId="{98795DF7-42A1-4ABF-B60C-4B265604C8A5}" type="parTrans" cxnId="{72F4E5A8-AA30-4E51-84F4-8D2E98CD91A9}">
      <dgm:prSet/>
      <dgm:spPr/>
      <dgm:t>
        <a:bodyPr/>
        <a:lstStyle/>
        <a:p>
          <a:endParaRPr lang="en-US"/>
        </a:p>
      </dgm:t>
    </dgm:pt>
    <dgm:pt modelId="{62282608-9B82-42DD-8C54-990438E83AC0}" type="sibTrans" cxnId="{72F4E5A8-AA30-4E51-84F4-8D2E98CD91A9}">
      <dgm:prSet/>
      <dgm:spPr/>
      <dgm:t>
        <a:bodyPr/>
        <a:lstStyle/>
        <a:p>
          <a:endParaRPr lang="en-US"/>
        </a:p>
      </dgm:t>
    </dgm:pt>
    <dgm:pt modelId="{B82BED4A-DB31-43BD-80D8-8BB1AA4B13CA}">
      <dgm:prSet phldrT="[Text]"/>
      <dgm:spPr>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t>Brain</a:t>
          </a:r>
          <a:endParaRPr lang="en-US" dirty="0"/>
        </a:p>
      </dgm:t>
    </dgm:pt>
    <dgm:pt modelId="{D5AC8575-3FD9-419B-9390-A079E677018C}" type="parTrans" cxnId="{40A6F733-661A-4046-A61C-8413E45E5905}">
      <dgm:prSet/>
      <dgm:spPr/>
      <dgm:t>
        <a:bodyPr/>
        <a:lstStyle/>
        <a:p>
          <a:endParaRPr lang="en-US"/>
        </a:p>
      </dgm:t>
    </dgm:pt>
    <dgm:pt modelId="{9489B653-BF3D-4C06-8827-B063FE6B6678}" type="sibTrans" cxnId="{40A6F733-661A-4046-A61C-8413E45E5905}">
      <dgm:prSet/>
      <dgm:spPr/>
      <dgm:t>
        <a:bodyPr/>
        <a:lstStyle/>
        <a:p>
          <a:endParaRPr lang="en-US"/>
        </a:p>
      </dgm:t>
    </dgm:pt>
    <dgm:pt modelId="{126E5290-5F70-459E-87E5-A999D2D85E6F}">
      <dgm:prSet phldrT="[Text]"/>
      <dgm:spPr>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t>Spinal Cord</a:t>
          </a:r>
          <a:endParaRPr lang="en-US" dirty="0"/>
        </a:p>
      </dgm:t>
    </dgm:pt>
    <dgm:pt modelId="{BA9EEF1A-4364-43E2-8645-A5FD8AD26CBE}" type="parTrans" cxnId="{3A16461C-3B0A-4E21-BD4F-C183B456285D}">
      <dgm:prSet/>
      <dgm:spPr/>
      <dgm:t>
        <a:bodyPr/>
        <a:lstStyle/>
        <a:p>
          <a:endParaRPr lang="en-US"/>
        </a:p>
      </dgm:t>
    </dgm:pt>
    <dgm:pt modelId="{2F2AB20C-20EC-4497-A58D-4803A1E6196D}" type="sibTrans" cxnId="{3A16461C-3B0A-4E21-BD4F-C183B456285D}">
      <dgm:prSet/>
      <dgm:spPr/>
      <dgm:t>
        <a:bodyPr/>
        <a:lstStyle/>
        <a:p>
          <a:endParaRPr lang="en-US"/>
        </a:p>
      </dgm:t>
    </dgm:pt>
    <dgm:pt modelId="{EA447E97-4A0D-4D38-AF1A-5947933B8F9D}">
      <dgm:prSet phldrT="[Text]"/>
      <dgm:spPr>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t>Peripheral</a:t>
          </a:r>
          <a:endParaRPr lang="en-US" dirty="0"/>
        </a:p>
      </dgm:t>
    </dgm:pt>
    <dgm:pt modelId="{D041E099-B201-4159-997A-A461F609B9E2}" type="parTrans" cxnId="{70CB6D3F-CABF-4F8D-A6A0-6973125BC4AE}">
      <dgm:prSet/>
      <dgm:spPr/>
      <dgm:t>
        <a:bodyPr/>
        <a:lstStyle/>
        <a:p>
          <a:endParaRPr lang="en-US"/>
        </a:p>
      </dgm:t>
    </dgm:pt>
    <dgm:pt modelId="{2546DC72-9333-49D2-9701-2C87146CAF6C}" type="sibTrans" cxnId="{70CB6D3F-CABF-4F8D-A6A0-6973125BC4AE}">
      <dgm:prSet/>
      <dgm:spPr/>
      <dgm:t>
        <a:bodyPr/>
        <a:lstStyle/>
        <a:p>
          <a:endParaRPr lang="en-US"/>
        </a:p>
      </dgm:t>
    </dgm:pt>
    <dgm:pt modelId="{1354CE39-82AD-45C2-BE63-F95EC9C8E7F1}">
      <dgm:prSet phldrT="[Text]"/>
      <dgm:spPr>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t>Nerves</a:t>
          </a:r>
          <a:endParaRPr lang="en-US" dirty="0"/>
        </a:p>
      </dgm:t>
    </dgm:pt>
    <dgm:pt modelId="{A5CCC0B2-B355-4763-91F3-2F2F35D7CAE2}" type="parTrans" cxnId="{C275078F-318A-4923-8A80-5306A03FC5DD}">
      <dgm:prSet/>
      <dgm:spPr/>
      <dgm:t>
        <a:bodyPr/>
        <a:lstStyle/>
        <a:p>
          <a:endParaRPr lang="en-US"/>
        </a:p>
      </dgm:t>
    </dgm:pt>
    <dgm:pt modelId="{0EB551BD-E2F3-4B0A-BE06-752F32863949}" type="sibTrans" cxnId="{C275078F-318A-4923-8A80-5306A03FC5DD}">
      <dgm:prSet/>
      <dgm:spPr/>
      <dgm:t>
        <a:bodyPr/>
        <a:lstStyle/>
        <a:p>
          <a:endParaRPr lang="en-US"/>
        </a:p>
      </dgm:t>
    </dgm:pt>
    <dgm:pt modelId="{57324479-9273-4C7B-B1E1-FE55B4459A00}">
      <dgm:prSet/>
      <dgm:spPr>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t>Ganglia</a:t>
          </a:r>
          <a:endParaRPr lang="en-US" dirty="0"/>
        </a:p>
      </dgm:t>
    </dgm:pt>
    <dgm:pt modelId="{4AE24337-426F-48ED-9748-39785E507118}" type="parTrans" cxnId="{56A66F02-5344-44A5-8AC8-6FC7C5AED20A}">
      <dgm:prSet/>
      <dgm:spPr/>
      <dgm:t>
        <a:bodyPr/>
        <a:lstStyle/>
        <a:p>
          <a:endParaRPr lang="en-US"/>
        </a:p>
      </dgm:t>
    </dgm:pt>
    <dgm:pt modelId="{43B819C7-7E16-4249-A82E-9B796BCEF74E}" type="sibTrans" cxnId="{56A66F02-5344-44A5-8AC8-6FC7C5AED20A}">
      <dgm:prSet/>
      <dgm:spPr/>
      <dgm:t>
        <a:bodyPr/>
        <a:lstStyle/>
        <a:p>
          <a:endParaRPr lang="en-US"/>
        </a:p>
      </dgm:t>
    </dgm:pt>
    <dgm:pt modelId="{4C2B665B-DC73-4A2A-A164-83D05578F108}">
      <dgm:prSet/>
      <dgm:spPr>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t>Spinal</a:t>
          </a:r>
          <a:endParaRPr lang="en-US" dirty="0"/>
        </a:p>
      </dgm:t>
    </dgm:pt>
    <dgm:pt modelId="{6C6BB0F1-1BD7-409D-8FE5-A757AF70F6A9}" type="parTrans" cxnId="{DED7FCD1-A4A3-440E-836D-E6C057A448AF}">
      <dgm:prSet/>
      <dgm:spPr/>
      <dgm:t>
        <a:bodyPr/>
        <a:lstStyle/>
        <a:p>
          <a:endParaRPr lang="en-US"/>
        </a:p>
      </dgm:t>
    </dgm:pt>
    <dgm:pt modelId="{A607F31F-25B9-43B2-B3C9-A8F6D637EBAF}" type="sibTrans" cxnId="{DED7FCD1-A4A3-440E-836D-E6C057A448AF}">
      <dgm:prSet/>
      <dgm:spPr/>
      <dgm:t>
        <a:bodyPr/>
        <a:lstStyle/>
        <a:p>
          <a:endParaRPr lang="en-US"/>
        </a:p>
      </dgm:t>
    </dgm:pt>
    <dgm:pt modelId="{0B27BEAE-F374-4067-9C96-21E5010AEDE6}">
      <dgm:prSet/>
      <dgm:spPr>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t>Cranial</a:t>
          </a:r>
          <a:endParaRPr lang="en-US" dirty="0"/>
        </a:p>
      </dgm:t>
    </dgm:pt>
    <dgm:pt modelId="{659BCE9A-7794-4889-9247-3431A9703098}" type="parTrans" cxnId="{39655ADC-720E-454E-8670-6C5FB1E25A3E}">
      <dgm:prSet/>
      <dgm:spPr/>
      <dgm:t>
        <a:bodyPr/>
        <a:lstStyle/>
        <a:p>
          <a:endParaRPr lang="en-US"/>
        </a:p>
      </dgm:t>
    </dgm:pt>
    <dgm:pt modelId="{7818B702-E663-46CB-8783-6588C60DED69}" type="sibTrans" cxnId="{39655ADC-720E-454E-8670-6C5FB1E25A3E}">
      <dgm:prSet/>
      <dgm:spPr/>
      <dgm:t>
        <a:bodyPr/>
        <a:lstStyle/>
        <a:p>
          <a:endParaRPr lang="en-US"/>
        </a:p>
      </dgm:t>
    </dgm:pt>
    <dgm:pt modelId="{0AE5779E-727E-462C-AE80-62078DF6658D}" type="pres">
      <dgm:prSet presAssocID="{13D3325E-7E10-43BC-A488-853C722896EE}" presName="hierChild1" presStyleCnt="0">
        <dgm:presLayoutVars>
          <dgm:chPref val="1"/>
          <dgm:dir/>
          <dgm:animOne val="branch"/>
          <dgm:animLvl val="lvl"/>
          <dgm:resizeHandles/>
        </dgm:presLayoutVars>
      </dgm:prSet>
      <dgm:spPr/>
      <dgm:t>
        <a:bodyPr/>
        <a:lstStyle/>
        <a:p>
          <a:endParaRPr lang="en-US"/>
        </a:p>
      </dgm:t>
    </dgm:pt>
    <dgm:pt modelId="{2E9D75CD-E2EF-4361-AA78-45CBF7A3B795}" type="pres">
      <dgm:prSet presAssocID="{799A3EC2-3E00-4B46-B18F-8331D375FE7B}" presName="hierRoot1" presStyleCnt="0"/>
      <dgm:spPr/>
    </dgm:pt>
    <dgm:pt modelId="{CA93024B-230C-4E75-8283-FD4CDE9CEC68}" type="pres">
      <dgm:prSet presAssocID="{799A3EC2-3E00-4B46-B18F-8331D375FE7B}" presName="composite" presStyleCnt="0"/>
      <dgm:spPr/>
    </dgm:pt>
    <dgm:pt modelId="{94044C6B-1906-44D0-ACDB-696FF7CFE175}" type="pres">
      <dgm:prSet presAssocID="{799A3EC2-3E00-4B46-B18F-8331D375FE7B}" presName="background" presStyleLbl="node0" presStyleIdx="0" presStyleCnt="1"/>
      <dgm:spPr/>
    </dgm:pt>
    <dgm:pt modelId="{4A1208C4-0875-426E-A05C-CBA91E8C5E18}" type="pres">
      <dgm:prSet presAssocID="{799A3EC2-3E00-4B46-B18F-8331D375FE7B}" presName="text" presStyleLbl="fgAcc0" presStyleIdx="0" presStyleCnt="1">
        <dgm:presLayoutVars>
          <dgm:chPref val="3"/>
        </dgm:presLayoutVars>
      </dgm:prSet>
      <dgm:spPr/>
      <dgm:t>
        <a:bodyPr/>
        <a:lstStyle/>
        <a:p>
          <a:endParaRPr lang="en-US"/>
        </a:p>
      </dgm:t>
    </dgm:pt>
    <dgm:pt modelId="{D7B4D700-2A2A-4EE7-8B6B-B64887923A79}" type="pres">
      <dgm:prSet presAssocID="{799A3EC2-3E00-4B46-B18F-8331D375FE7B}" presName="hierChild2" presStyleCnt="0"/>
      <dgm:spPr/>
    </dgm:pt>
    <dgm:pt modelId="{7F8A7955-424A-4807-8511-E4C28144FD94}" type="pres">
      <dgm:prSet presAssocID="{98795DF7-42A1-4ABF-B60C-4B265604C8A5}" presName="Name10" presStyleLbl="parChTrans1D2" presStyleIdx="0" presStyleCnt="2"/>
      <dgm:spPr/>
      <dgm:t>
        <a:bodyPr/>
        <a:lstStyle/>
        <a:p>
          <a:endParaRPr lang="en-US"/>
        </a:p>
      </dgm:t>
    </dgm:pt>
    <dgm:pt modelId="{913F6C98-D9B1-481A-8662-6164D495D994}" type="pres">
      <dgm:prSet presAssocID="{7BB7573B-216E-44DB-B83F-BDC7DFE2D06F}" presName="hierRoot2" presStyleCnt="0"/>
      <dgm:spPr/>
    </dgm:pt>
    <dgm:pt modelId="{3BE34554-FD60-4803-81F6-C528D1706003}" type="pres">
      <dgm:prSet presAssocID="{7BB7573B-216E-44DB-B83F-BDC7DFE2D06F}" presName="composite2" presStyleCnt="0"/>
      <dgm:spPr/>
    </dgm:pt>
    <dgm:pt modelId="{60ECA2C4-BB53-4DB2-8642-B9C10D5F4DEF}" type="pres">
      <dgm:prSet presAssocID="{7BB7573B-216E-44DB-B83F-BDC7DFE2D06F}" presName="background2" presStyleLbl="node2" presStyleIdx="0" presStyleCnt="2"/>
      <dgm:spPr/>
    </dgm:pt>
    <dgm:pt modelId="{6CB2C1EA-3ABE-4A1B-944B-6116762E0224}" type="pres">
      <dgm:prSet presAssocID="{7BB7573B-216E-44DB-B83F-BDC7DFE2D06F}" presName="text2" presStyleLbl="fgAcc2" presStyleIdx="0" presStyleCnt="2">
        <dgm:presLayoutVars>
          <dgm:chPref val="3"/>
        </dgm:presLayoutVars>
      </dgm:prSet>
      <dgm:spPr/>
      <dgm:t>
        <a:bodyPr/>
        <a:lstStyle/>
        <a:p>
          <a:endParaRPr lang="en-US"/>
        </a:p>
      </dgm:t>
    </dgm:pt>
    <dgm:pt modelId="{DF716C65-D6D0-459C-BFE9-107D03146806}" type="pres">
      <dgm:prSet presAssocID="{7BB7573B-216E-44DB-B83F-BDC7DFE2D06F}" presName="hierChild3" presStyleCnt="0"/>
      <dgm:spPr/>
    </dgm:pt>
    <dgm:pt modelId="{CB0F9B10-F494-4036-9FB1-3E3B12807B2C}" type="pres">
      <dgm:prSet presAssocID="{D5AC8575-3FD9-419B-9390-A079E677018C}" presName="Name17" presStyleLbl="parChTrans1D3" presStyleIdx="0" presStyleCnt="4"/>
      <dgm:spPr/>
      <dgm:t>
        <a:bodyPr/>
        <a:lstStyle/>
        <a:p>
          <a:endParaRPr lang="en-US"/>
        </a:p>
      </dgm:t>
    </dgm:pt>
    <dgm:pt modelId="{5E29DB08-99C1-4917-A5D9-B4B653F07F6E}" type="pres">
      <dgm:prSet presAssocID="{B82BED4A-DB31-43BD-80D8-8BB1AA4B13CA}" presName="hierRoot3" presStyleCnt="0"/>
      <dgm:spPr/>
    </dgm:pt>
    <dgm:pt modelId="{8789836D-4BE3-4573-AD32-76B9160CB38D}" type="pres">
      <dgm:prSet presAssocID="{B82BED4A-DB31-43BD-80D8-8BB1AA4B13CA}" presName="composite3" presStyleCnt="0"/>
      <dgm:spPr/>
    </dgm:pt>
    <dgm:pt modelId="{0FEDFE01-00F6-46E7-A691-2CAC3601EC31}" type="pres">
      <dgm:prSet presAssocID="{B82BED4A-DB31-43BD-80D8-8BB1AA4B13CA}" presName="background3" presStyleLbl="node3" presStyleIdx="0" presStyleCnt="4"/>
      <dgm:spPr/>
    </dgm:pt>
    <dgm:pt modelId="{3A49006B-0E43-4577-9BF7-5CEDE32EFE81}" type="pres">
      <dgm:prSet presAssocID="{B82BED4A-DB31-43BD-80D8-8BB1AA4B13CA}" presName="text3" presStyleLbl="fgAcc3" presStyleIdx="0" presStyleCnt="4">
        <dgm:presLayoutVars>
          <dgm:chPref val="3"/>
        </dgm:presLayoutVars>
      </dgm:prSet>
      <dgm:spPr/>
      <dgm:t>
        <a:bodyPr/>
        <a:lstStyle/>
        <a:p>
          <a:endParaRPr lang="en-US"/>
        </a:p>
      </dgm:t>
    </dgm:pt>
    <dgm:pt modelId="{363414BC-8A56-4D1B-87B0-DA1A0CB43F94}" type="pres">
      <dgm:prSet presAssocID="{B82BED4A-DB31-43BD-80D8-8BB1AA4B13CA}" presName="hierChild4" presStyleCnt="0"/>
      <dgm:spPr/>
    </dgm:pt>
    <dgm:pt modelId="{FFC02C92-D02B-4C5E-9573-257BCD929E73}" type="pres">
      <dgm:prSet presAssocID="{BA9EEF1A-4364-43E2-8645-A5FD8AD26CBE}" presName="Name17" presStyleLbl="parChTrans1D3" presStyleIdx="1" presStyleCnt="4"/>
      <dgm:spPr/>
      <dgm:t>
        <a:bodyPr/>
        <a:lstStyle/>
        <a:p>
          <a:endParaRPr lang="en-US"/>
        </a:p>
      </dgm:t>
    </dgm:pt>
    <dgm:pt modelId="{B7F9B1DF-EEE1-46D5-8722-AFBB9E9C8646}" type="pres">
      <dgm:prSet presAssocID="{126E5290-5F70-459E-87E5-A999D2D85E6F}" presName="hierRoot3" presStyleCnt="0"/>
      <dgm:spPr/>
    </dgm:pt>
    <dgm:pt modelId="{848089B6-A318-4E18-BD06-EBE42B0E2AF1}" type="pres">
      <dgm:prSet presAssocID="{126E5290-5F70-459E-87E5-A999D2D85E6F}" presName="composite3" presStyleCnt="0"/>
      <dgm:spPr/>
    </dgm:pt>
    <dgm:pt modelId="{EC0CE49B-CFB8-4252-8B7E-1AB4EEB14E6E}" type="pres">
      <dgm:prSet presAssocID="{126E5290-5F70-459E-87E5-A999D2D85E6F}" presName="background3" presStyleLbl="node3" presStyleIdx="1" presStyleCnt="4"/>
      <dgm:spPr/>
    </dgm:pt>
    <dgm:pt modelId="{43DD1DDE-A005-4F27-A015-3F6F50314877}" type="pres">
      <dgm:prSet presAssocID="{126E5290-5F70-459E-87E5-A999D2D85E6F}" presName="text3" presStyleLbl="fgAcc3" presStyleIdx="1" presStyleCnt="4">
        <dgm:presLayoutVars>
          <dgm:chPref val="3"/>
        </dgm:presLayoutVars>
      </dgm:prSet>
      <dgm:spPr/>
      <dgm:t>
        <a:bodyPr/>
        <a:lstStyle/>
        <a:p>
          <a:endParaRPr lang="en-US"/>
        </a:p>
      </dgm:t>
    </dgm:pt>
    <dgm:pt modelId="{502AD4B7-8630-4A7C-B94C-D6F7DECC5496}" type="pres">
      <dgm:prSet presAssocID="{126E5290-5F70-459E-87E5-A999D2D85E6F}" presName="hierChild4" presStyleCnt="0"/>
      <dgm:spPr/>
    </dgm:pt>
    <dgm:pt modelId="{026BB1BE-9746-4B0C-8118-172B4DBD0C05}" type="pres">
      <dgm:prSet presAssocID="{D041E099-B201-4159-997A-A461F609B9E2}" presName="Name10" presStyleLbl="parChTrans1D2" presStyleIdx="1" presStyleCnt="2"/>
      <dgm:spPr/>
      <dgm:t>
        <a:bodyPr/>
        <a:lstStyle/>
        <a:p>
          <a:endParaRPr lang="en-US"/>
        </a:p>
      </dgm:t>
    </dgm:pt>
    <dgm:pt modelId="{F54E696F-B41E-4641-B14B-9C498D14A566}" type="pres">
      <dgm:prSet presAssocID="{EA447E97-4A0D-4D38-AF1A-5947933B8F9D}" presName="hierRoot2" presStyleCnt="0"/>
      <dgm:spPr/>
    </dgm:pt>
    <dgm:pt modelId="{38779546-E256-4198-878B-5F6E2CFE45B3}" type="pres">
      <dgm:prSet presAssocID="{EA447E97-4A0D-4D38-AF1A-5947933B8F9D}" presName="composite2" presStyleCnt="0"/>
      <dgm:spPr/>
    </dgm:pt>
    <dgm:pt modelId="{40E6D058-A3E5-48EB-B4A4-EB98770712CF}" type="pres">
      <dgm:prSet presAssocID="{EA447E97-4A0D-4D38-AF1A-5947933B8F9D}" presName="background2" presStyleLbl="node2" presStyleIdx="1" presStyleCnt="2"/>
      <dgm:spPr/>
    </dgm:pt>
    <dgm:pt modelId="{2313E4FE-99EC-424E-9A05-26481DA6C78C}" type="pres">
      <dgm:prSet presAssocID="{EA447E97-4A0D-4D38-AF1A-5947933B8F9D}" presName="text2" presStyleLbl="fgAcc2" presStyleIdx="1" presStyleCnt="2">
        <dgm:presLayoutVars>
          <dgm:chPref val="3"/>
        </dgm:presLayoutVars>
      </dgm:prSet>
      <dgm:spPr/>
      <dgm:t>
        <a:bodyPr/>
        <a:lstStyle/>
        <a:p>
          <a:endParaRPr lang="en-US"/>
        </a:p>
      </dgm:t>
    </dgm:pt>
    <dgm:pt modelId="{39DF53C8-02F7-45B1-96B9-646459BE3736}" type="pres">
      <dgm:prSet presAssocID="{EA447E97-4A0D-4D38-AF1A-5947933B8F9D}" presName="hierChild3" presStyleCnt="0"/>
      <dgm:spPr/>
    </dgm:pt>
    <dgm:pt modelId="{752B32D8-1332-418D-A51D-38C93B5B9C8A}" type="pres">
      <dgm:prSet presAssocID="{A5CCC0B2-B355-4763-91F3-2F2F35D7CAE2}" presName="Name17" presStyleLbl="parChTrans1D3" presStyleIdx="2" presStyleCnt="4"/>
      <dgm:spPr/>
      <dgm:t>
        <a:bodyPr/>
        <a:lstStyle/>
        <a:p>
          <a:endParaRPr lang="en-US"/>
        </a:p>
      </dgm:t>
    </dgm:pt>
    <dgm:pt modelId="{0F424665-0E06-49C5-89A5-3D01DF5F0184}" type="pres">
      <dgm:prSet presAssocID="{1354CE39-82AD-45C2-BE63-F95EC9C8E7F1}" presName="hierRoot3" presStyleCnt="0"/>
      <dgm:spPr/>
    </dgm:pt>
    <dgm:pt modelId="{95FBA45A-E2B5-4B03-9084-89D1AEFA13A1}" type="pres">
      <dgm:prSet presAssocID="{1354CE39-82AD-45C2-BE63-F95EC9C8E7F1}" presName="composite3" presStyleCnt="0"/>
      <dgm:spPr/>
    </dgm:pt>
    <dgm:pt modelId="{C1719AC3-40BB-4014-9CF2-609AD79130BC}" type="pres">
      <dgm:prSet presAssocID="{1354CE39-82AD-45C2-BE63-F95EC9C8E7F1}" presName="background3" presStyleLbl="node3" presStyleIdx="2" presStyleCnt="4"/>
      <dgm:spPr/>
    </dgm:pt>
    <dgm:pt modelId="{286A0108-8B48-44C6-9481-DF7F387FBD28}" type="pres">
      <dgm:prSet presAssocID="{1354CE39-82AD-45C2-BE63-F95EC9C8E7F1}" presName="text3" presStyleLbl="fgAcc3" presStyleIdx="2" presStyleCnt="4">
        <dgm:presLayoutVars>
          <dgm:chPref val="3"/>
        </dgm:presLayoutVars>
      </dgm:prSet>
      <dgm:spPr/>
      <dgm:t>
        <a:bodyPr/>
        <a:lstStyle/>
        <a:p>
          <a:endParaRPr lang="en-US"/>
        </a:p>
      </dgm:t>
    </dgm:pt>
    <dgm:pt modelId="{0B131C35-6C70-4E9D-AB17-03F08E33EF1D}" type="pres">
      <dgm:prSet presAssocID="{1354CE39-82AD-45C2-BE63-F95EC9C8E7F1}" presName="hierChild4" presStyleCnt="0"/>
      <dgm:spPr/>
    </dgm:pt>
    <dgm:pt modelId="{DC679CA0-80BC-483A-9F9C-5BA2C2E4D20D}" type="pres">
      <dgm:prSet presAssocID="{6C6BB0F1-1BD7-409D-8FE5-A757AF70F6A9}" presName="Name23" presStyleLbl="parChTrans1D4" presStyleIdx="0" presStyleCnt="2"/>
      <dgm:spPr/>
      <dgm:t>
        <a:bodyPr/>
        <a:lstStyle/>
        <a:p>
          <a:endParaRPr lang="en-US"/>
        </a:p>
      </dgm:t>
    </dgm:pt>
    <dgm:pt modelId="{658E7C75-4E0D-443B-A4E6-884C60F379A4}" type="pres">
      <dgm:prSet presAssocID="{4C2B665B-DC73-4A2A-A164-83D05578F108}" presName="hierRoot4" presStyleCnt="0"/>
      <dgm:spPr/>
    </dgm:pt>
    <dgm:pt modelId="{FE893D0D-00C7-4446-9B49-8A1793F5F3DC}" type="pres">
      <dgm:prSet presAssocID="{4C2B665B-DC73-4A2A-A164-83D05578F108}" presName="composite4" presStyleCnt="0"/>
      <dgm:spPr/>
    </dgm:pt>
    <dgm:pt modelId="{019EBC7B-81CD-4FC2-B31E-0BF244C6C156}" type="pres">
      <dgm:prSet presAssocID="{4C2B665B-DC73-4A2A-A164-83D05578F108}" presName="background4" presStyleLbl="node4" presStyleIdx="0" presStyleCnt="2"/>
      <dgm:spPr/>
    </dgm:pt>
    <dgm:pt modelId="{3395EBB1-C6C5-4C4C-8B7F-64779B6271B5}" type="pres">
      <dgm:prSet presAssocID="{4C2B665B-DC73-4A2A-A164-83D05578F108}" presName="text4" presStyleLbl="fgAcc4" presStyleIdx="0" presStyleCnt="2">
        <dgm:presLayoutVars>
          <dgm:chPref val="3"/>
        </dgm:presLayoutVars>
      </dgm:prSet>
      <dgm:spPr/>
      <dgm:t>
        <a:bodyPr/>
        <a:lstStyle/>
        <a:p>
          <a:endParaRPr lang="en-US"/>
        </a:p>
      </dgm:t>
    </dgm:pt>
    <dgm:pt modelId="{05BB0DF2-2A31-4817-897A-A413FE4E5A24}" type="pres">
      <dgm:prSet presAssocID="{4C2B665B-DC73-4A2A-A164-83D05578F108}" presName="hierChild5" presStyleCnt="0"/>
      <dgm:spPr/>
    </dgm:pt>
    <dgm:pt modelId="{CC457097-F724-4C0C-9D6D-51ECB36EFE48}" type="pres">
      <dgm:prSet presAssocID="{659BCE9A-7794-4889-9247-3431A9703098}" presName="Name23" presStyleLbl="parChTrans1D4" presStyleIdx="1" presStyleCnt="2"/>
      <dgm:spPr/>
      <dgm:t>
        <a:bodyPr/>
        <a:lstStyle/>
        <a:p>
          <a:endParaRPr lang="en-US"/>
        </a:p>
      </dgm:t>
    </dgm:pt>
    <dgm:pt modelId="{7D212157-AF46-445E-824B-A36A2A94334F}" type="pres">
      <dgm:prSet presAssocID="{0B27BEAE-F374-4067-9C96-21E5010AEDE6}" presName="hierRoot4" presStyleCnt="0"/>
      <dgm:spPr/>
    </dgm:pt>
    <dgm:pt modelId="{6C80D3A1-FAD0-4FD5-A7D3-FBC2CD183927}" type="pres">
      <dgm:prSet presAssocID="{0B27BEAE-F374-4067-9C96-21E5010AEDE6}" presName="composite4" presStyleCnt="0"/>
      <dgm:spPr/>
    </dgm:pt>
    <dgm:pt modelId="{A1A4A2D0-B152-4344-BB4D-6F92E08E7F48}" type="pres">
      <dgm:prSet presAssocID="{0B27BEAE-F374-4067-9C96-21E5010AEDE6}" presName="background4" presStyleLbl="node4" presStyleIdx="1" presStyleCnt="2"/>
      <dgm:spPr/>
    </dgm:pt>
    <dgm:pt modelId="{0EF01ED9-B93D-4F3D-8734-59B2BCBC5ABC}" type="pres">
      <dgm:prSet presAssocID="{0B27BEAE-F374-4067-9C96-21E5010AEDE6}" presName="text4" presStyleLbl="fgAcc4" presStyleIdx="1" presStyleCnt="2">
        <dgm:presLayoutVars>
          <dgm:chPref val="3"/>
        </dgm:presLayoutVars>
      </dgm:prSet>
      <dgm:spPr/>
      <dgm:t>
        <a:bodyPr/>
        <a:lstStyle/>
        <a:p>
          <a:endParaRPr lang="en-US"/>
        </a:p>
      </dgm:t>
    </dgm:pt>
    <dgm:pt modelId="{92A7D87B-B424-41CA-B255-9BA0FE748552}" type="pres">
      <dgm:prSet presAssocID="{0B27BEAE-F374-4067-9C96-21E5010AEDE6}" presName="hierChild5" presStyleCnt="0"/>
      <dgm:spPr/>
    </dgm:pt>
    <dgm:pt modelId="{43148984-CE65-4DC0-B916-F5A99F28DA31}" type="pres">
      <dgm:prSet presAssocID="{4AE24337-426F-48ED-9748-39785E507118}" presName="Name17" presStyleLbl="parChTrans1D3" presStyleIdx="3" presStyleCnt="4"/>
      <dgm:spPr/>
      <dgm:t>
        <a:bodyPr/>
        <a:lstStyle/>
        <a:p>
          <a:endParaRPr lang="en-US"/>
        </a:p>
      </dgm:t>
    </dgm:pt>
    <dgm:pt modelId="{85366AC7-F09B-4F70-96F3-EAABB1F77B0F}" type="pres">
      <dgm:prSet presAssocID="{57324479-9273-4C7B-B1E1-FE55B4459A00}" presName="hierRoot3" presStyleCnt="0"/>
      <dgm:spPr/>
    </dgm:pt>
    <dgm:pt modelId="{DCBA0198-93D1-4C2C-9849-155F991DD4C9}" type="pres">
      <dgm:prSet presAssocID="{57324479-9273-4C7B-B1E1-FE55B4459A00}" presName="composite3" presStyleCnt="0"/>
      <dgm:spPr/>
    </dgm:pt>
    <dgm:pt modelId="{A553556F-63BF-4B1E-8D0B-1D56E5F30996}" type="pres">
      <dgm:prSet presAssocID="{57324479-9273-4C7B-B1E1-FE55B4459A00}" presName="background3" presStyleLbl="node3" presStyleIdx="3" presStyleCnt="4"/>
      <dgm:spPr/>
    </dgm:pt>
    <dgm:pt modelId="{9FE5280D-D003-4896-BFEF-9F618520ABDE}" type="pres">
      <dgm:prSet presAssocID="{57324479-9273-4C7B-B1E1-FE55B4459A00}" presName="text3" presStyleLbl="fgAcc3" presStyleIdx="3" presStyleCnt="4">
        <dgm:presLayoutVars>
          <dgm:chPref val="3"/>
        </dgm:presLayoutVars>
      </dgm:prSet>
      <dgm:spPr/>
      <dgm:t>
        <a:bodyPr/>
        <a:lstStyle/>
        <a:p>
          <a:endParaRPr lang="en-US"/>
        </a:p>
      </dgm:t>
    </dgm:pt>
    <dgm:pt modelId="{A3C9262E-50E9-4C85-9839-7C39CAC31F8E}" type="pres">
      <dgm:prSet presAssocID="{57324479-9273-4C7B-B1E1-FE55B4459A00}" presName="hierChild4" presStyleCnt="0"/>
      <dgm:spPr/>
    </dgm:pt>
  </dgm:ptLst>
  <dgm:cxnLst>
    <dgm:cxn modelId="{61017263-B529-445C-85D7-A4E671C1EE94}" type="presOf" srcId="{1354CE39-82AD-45C2-BE63-F95EC9C8E7F1}" destId="{286A0108-8B48-44C6-9481-DF7F387FBD28}" srcOrd="0" destOrd="0" presId="urn:microsoft.com/office/officeart/2005/8/layout/hierarchy1"/>
    <dgm:cxn modelId="{FB6473E3-02A8-42A9-BCAE-489FAED31185}" type="presOf" srcId="{4AE24337-426F-48ED-9748-39785E507118}" destId="{43148984-CE65-4DC0-B916-F5A99F28DA31}" srcOrd="0" destOrd="0" presId="urn:microsoft.com/office/officeart/2005/8/layout/hierarchy1"/>
    <dgm:cxn modelId="{70CB6D3F-CABF-4F8D-A6A0-6973125BC4AE}" srcId="{799A3EC2-3E00-4B46-B18F-8331D375FE7B}" destId="{EA447E97-4A0D-4D38-AF1A-5947933B8F9D}" srcOrd="1" destOrd="0" parTransId="{D041E099-B201-4159-997A-A461F609B9E2}" sibTransId="{2546DC72-9333-49D2-9701-2C87146CAF6C}"/>
    <dgm:cxn modelId="{D1CE078E-575E-4F44-B1C4-C3D86F58CBAB}" type="presOf" srcId="{BA9EEF1A-4364-43E2-8645-A5FD8AD26CBE}" destId="{FFC02C92-D02B-4C5E-9573-257BCD929E73}" srcOrd="0" destOrd="0" presId="urn:microsoft.com/office/officeart/2005/8/layout/hierarchy1"/>
    <dgm:cxn modelId="{69E8ADF7-0601-4F9D-8236-A2A7B3C525B5}" type="presOf" srcId="{7BB7573B-216E-44DB-B83F-BDC7DFE2D06F}" destId="{6CB2C1EA-3ABE-4A1B-944B-6116762E0224}" srcOrd="0" destOrd="0" presId="urn:microsoft.com/office/officeart/2005/8/layout/hierarchy1"/>
    <dgm:cxn modelId="{A29A93D4-C0F0-40D9-9D22-3F1A6A55A52B}" type="presOf" srcId="{0B27BEAE-F374-4067-9C96-21E5010AEDE6}" destId="{0EF01ED9-B93D-4F3D-8734-59B2BCBC5ABC}" srcOrd="0" destOrd="0" presId="urn:microsoft.com/office/officeart/2005/8/layout/hierarchy1"/>
    <dgm:cxn modelId="{62A8051B-274B-4CFB-958B-0AC6120FDC67}" type="presOf" srcId="{EA447E97-4A0D-4D38-AF1A-5947933B8F9D}" destId="{2313E4FE-99EC-424E-9A05-26481DA6C78C}" srcOrd="0" destOrd="0" presId="urn:microsoft.com/office/officeart/2005/8/layout/hierarchy1"/>
    <dgm:cxn modelId="{6CE14312-123A-4A06-BF44-A07927241F04}" type="presOf" srcId="{799A3EC2-3E00-4B46-B18F-8331D375FE7B}" destId="{4A1208C4-0875-426E-A05C-CBA91E8C5E18}" srcOrd="0" destOrd="0" presId="urn:microsoft.com/office/officeart/2005/8/layout/hierarchy1"/>
    <dgm:cxn modelId="{10273CE6-9F7C-488F-938D-61DAAC179E32}" type="presOf" srcId="{A5CCC0B2-B355-4763-91F3-2F2F35D7CAE2}" destId="{752B32D8-1332-418D-A51D-38C93B5B9C8A}" srcOrd="0" destOrd="0" presId="urn:microsoft.com/office/officeart/2005/8/layout/hierarchy1"/>
    <dgm:cxn modelId="{869B9A28-3F81-4C26-8E8F-6E246D8F1585}" type="presOf" srcId="{D5AC8575-3FD9-419B-9390-A079E677018C}" destId="{CB0F9B10-F494-4036-9FB1-3E3B12807B2C}" srcOrd="0" destOrd="0" presId="urn:microsoft.com/office/officeart/2005/8/layout/hierarchy1"/>
    <dgm:cxn modelId="{3A16461C-3B0A-4E21-BD4F-C183B456285D}" srcId="{7BB7573B-216E-44DB-B83F-BDC7DFE2D06F}" destId="{126E5290-5F70-459E-87E5-A999D2D85E6F}" srcOrd="1" destOrd="0" parTransId="{BA9EEF1A-4364-43E2-8645-A5FD8AD26CBE}" sibTransId="{2F2AB20C-20EC-4497-A58D-4803A1E6196D}"/>
    <dgm:cxn modelId="{40A6F733-661A-4046-A61C-8413E45E5905}" srcId="{7BB7573B-216E-44DB-B83F-BDC7DFE2D06F}" destId="{B82BED4A-DB31-43BD-80D8-8BB1AA4B13CA}" srcOrd="0" destOrd="0" parTransId="{D5AC8575-3FD9-419B-9390-A079E677018C}" sibTransId="{9489B653-BF3D-4C06-8827-B063FE6B6678}"/>
    <dgm:cxn modelId="{3324B4FE-7D6F-4E2E-B761-BE687359B28C}" type="presOf" srcId="{6C6BB0F1-1BD7-409D-8FE5-A757AF70F6A9}" destId="{DC679CA0-80BC-483A-9F9C-5BA2C2E4D20D}" srcOrd="0" destOrd="0" presId="urn:microsoft.com/office/officeart/2005/8/layout/hierarchy1"/>
    <dgm:cxn modelId="{2D75F63E-4260-48F5-9EA9-87EDFB5C89CD}" type="presOf" srcId="{57324479-9273-4C7B-B1E1-FE55B4459A00}" destId="{9FE5280D-D003-4896-BFEF-9F618520ABDE}" srcOrd="0" destOrd="0" presId="urn:microsoft.com/office/officeart/2005/8/layout/hierarchy1"/>
    <dgm:cxn modelId="{8A693C87-63DF-474F-A485-DA4CB640C85B}" type="presOf" srcId="{B82BED4A-DB31-43BD-80D8-8BB1AA4B13CA}" destId="{3A49006B-0E43-4577-9BF7-5CEDE32EFE81}" srcOrd="0" destOrd="0" presId="urn:microsoft.com/office/officeart/2005/8/layout/hierarchy1"/>
    <dgm:cxn modelId="{AE19ABBE-7EDC-45DF-95CB-7EDA1DEDB672}" type="presOf" srcId="{126E5290-5F70-459E-87E5-A999D2D85E6F}" destId="{43DD1DDE-A005-4F27-A015-3F6F50314877}" srcOrd="0" destOrd="0" presId="urn:microsoft.com/office/officeart/2005/8/layout/hierarchy1"/>
    <dgm:cxn modelId="{56A66F02-5344-44A5-8AC8-6FC7C5AED20A}" srcId="{EA447E97-4A0D-4D38-AF1A-5947933B8F9D}" destId="{57324479-9273-4C7B-B1E1-FE55B4459A00}" srcOrd="1" destOrd="0" parTransId="{4AE24337-426F-48ED-9748-39785E507118}" sibTransId="{43B819C7-7E16-4249-A82E-9B796BCEF74E}"/>
    <dgm:cxn modelId="{E65717BA-9750-4219-8C02-CDDF1C266F3E}" type="presOf" srcId="{98795DF7-42A1-4ABF-B60C-4B265604C8A5}" destId="{7F8A7955-424A-4807-8511-E4C28144FD94}" srcOrd="0" destOrd="0" presId="urn:microsoft.com/office/officeart/2005/8/layout/hierarchy1"/>
    <dgm:cxn modelId="{DED7FCD1-A4A3-440E-836D-E6C057A448AF}" srcId="{1354CE39-82AD-45C2-BE63-F95EC9C8E7F1}" destId="{4C2B665B-DC73-4A2A-A164-83D05578F108}" srcOrd="0" destOrd="0" parTransId="{6C6BB0F1-1BD7-409D-8FE5-A757AF70F6A9}" sibTransId="{A607F31F-25B9-43B2-B3C9-A8F6D637EBAF}"/>
    <dgm:cxn modelId="{423C599E-E191-4021-B4E5-ECD11E875D82}" srcId="{13D3325E-7E10-43BC-A488-853C722896EE}" destId="{799A3EC2-3E00-4B46-B18F-8331D375FE7B}" srcOrd="0" destOrd="0" parTransId="{96FFF4EF-2A64-4A4F-BF7F-A73C2BECC228}" sibTransId="{56346704-F11E-4ACC-BB76-FB5DA985276B}"/>
    <dgm:cxn modelId="{C275078F-318A-4923-8A80-5306A03FC5DD}" srcId="{EA447E97-4A0D-4D38-AF1A-5947933B8F9D}" destId="{1354CE39-82AD-45C2-BE63-F95EC9C8E7F1}" srcOrd="0" destOrd="0" parTransId="{A5CCC0B2-B355-4763-91F3-2F2F35D7CAE2}" sibTransId="{0EB551BD-E2F3-4B0A-BE06-752F32863949}"/>
    <dgm:cxn modelId="{3E5C2218-9BC7-4D04-A368-195EC61BC790}" type="presOf" srcId="{13D3325E-7E10-43BC-A488-853C722896EE}" destId="{0AE5779E-727E-462C-AE80-62078DF6658D}" srcOrd="0" destOrd="0" presId="urn:microsoft.com/office/officeart/2005/8/layout/hierarchy1"/>
    <dgm:cxn modelId="{9C1F9864-1C58-48BE-884E-1A4266EA52A4}" type="presOf" srcId="{4C2B665B-DC73-4A2A-A164-83D05578F108}" destId="{3395EBB1-C6C5-4C4C-8B7F-64779B6271B5}" srcOrd="0" destOrd="0" presId="urn:microsoft.com/office/officeart/2005/8/layout/hierarchy1"/>
    <dgm:cxn modelId="{0E7BB446-3D6B-4C5D-A58C-D91B805619A1}" type="presOf" srcId="{D041E099-B201-4159-997A-A461F609B9E2}" destId="{026BB1BE-9746-4B0C-8118-172B4DBD0C05}" srcOrd="0" destOrd="0" presId="urn:microsoft.com/office/officeart/2005/8/layout/hierarchy1"/>
    <dgm:cxn modelId="{39655ADC-720E-454E-8670-6C5FB1E25A3E}" srcId="{1354CE39-82AD-45C2-BE63-F95EC9C8E7F1}" destId="{0B27BEAE-F374-4067-9C96-21E5010AEDE6}" srcOrd="1" destOrd="0" parTransId="{659BCE9A-7794-4889-9247-3431A9703098}" sibTransId="{7818B702-E663-46CB-8783-6588C60DED69}"/>
    <dgm:cxn modelId="{72F4E5A8-AA30-4E51-84F4-8D2E98CD91A9}" srcId="{799A3EC2-3E00-4B46-B18F-8331D375FE7B}" destId="{7BB7573B-216E-44DB-B83F-BDC7DFE2D06F}" srcOrd="0" destOrd="0" parTransId="{98795DF7-42A1-4ABF-B60C-4B265604C8A5}" sibTransId="{62282608-9B82-42DD-8C54-990438E83AC0}"/>
    <dgm:cxn modelId="{B91218BA-CDA9-42E6-BD33-2889B3BD7285}" type="presOf" srcId="{659BCE9A-7794-4889-9247-3431A9703098}" destId="{CC457097-F724-4C0C-9D6D-51ECB36EFE48}" srcOrd="0" destOrd="0" presId="urn:microsoft.com/office/officeart/2005/8/layout/hierarchy1"/>
    <dgm:cxn modelId="{57930BBB-89AA-4D60-8893-09359A75B1AA}" type="presParOf" srcId="{0AE5779E-727E-462C-AE80-62078DF6658D}" destId="{2E9D75CD-E2EF-4361-AA78-45CBF7A3B795}" srcOrd="0" destOrd="0" presId="urn:microsoft.com/office/officeart/2005/8/layout/hierarchy1"/>
    <dgm:cxn modelId="{7838A558-9F06-4398-A329-1863EFB7BE61}" type="presParOf" srcId="{2E9D75CD-E2EF-4361-AA78-45CBF7A3B795}" destId="{CA93024B-230C-4E75-8283-FD4CDE9CEC68}" srcOrd="0" destOrd="0" presId="urn:microsoft.com/office/officeart/2005/8/layout/hierarchy1"/>
    <dgm:cxn modelId="{99A57953-7CDA-4EE9-8ADD-7EFBF9B5ADD5}" type="presParOf" srcId="{CA93024B-230C-4E75-8283-FD4CDE9CEC68}" destId="{94044C6B-1906-44D0-ACDB-696FF7CFE175}" srcOrd="0" destOrd="0" presId="urn:microsoft.com/office/officeart/2005/8/layout/hierarchy1"/>
    <dgm:cxn modelId="{5B27AF25-A9AB-4823-810E-2941DEF69BAA}" type="presParOf" srcId="{CA93024B-230C-4E75-8283-FD4CDE9CEC68}" destId="{4A1208C4-0875-426E-A05C-CBA91E8C5E18}" srcOrd="1" destOrd="0" presId="urn:microsoft.com/office/officeart/2005/8/layout/hierarchy1"/>
    <dgm:cxn modelId="{E6808DF1-E63A-4771-AE06-380E28E62E2B}" type="presParOf" srcId="{2E9D75CD-E2EF-4361-AA78-45CBF7A3B795}" destId="{D7B4D700-2A2A-4EE7-8B6B-B64887923A79}" srcOrd="1" destOrd="0" presId="urn:microsoft.com/office/officeart/2005/8/layout/hierarchy1"/>
    <dgm:cxn modelId="{66044FDB-5B0F-49BC-8B7B-9C0F230F6FAF}" type="presParOf" srcId="{D7B4D700-2A2A-4EE7-8B6B-B64887923A79}" destId="{7F8A7955-424A-4807-8511-E4C28144FD94}" srcOrd="0" destOrd="0" presId="urn:microsoft.com/office/officeart/2005/8/layout/hierarchy1"/>
    <dgm:cxn modelId="{7742648D-C558-4273-9FE1-340585355E51}" type="presParOf" srcId="{D7B4D700-2A2A-4EE7-8B6B-B64887923A79}" destId="{913F6C98-D9B1-481A-8662-6164D495D994}" srcOrd="1" destOrd="0" presId="urn:microsoft.com/office/officeart/2005/8/layout/hierarchy1"/>
    <dgm:cxn modelId="{0FFC64F6-E711-4FCD-B292-8708E34F3276}" type="presParOf" srcId="{913F6C98-D9B1-481A-8662-6164D495D994}" destId="{3BE34554-FD60-4803-81F6-C528D1706003}" srcOrd="0" destOrd="0" presId="urn:microsoft.com/office/officeart/2005/8/layout/hierarchy1"/>
    <dgm:cxn modelId="{E929C0D1-0270-41CE-B732-96689AA2B4DA}" type="presParOf" srcId="{3BE34554-FD60-4803-81F6-C528D1706003}" destId="{60ECA2C4-BB53-4DB2-8642-B9C10D5F4DEF}" srcOrd="0" destOrd="0" presId="urn:microsoft.com/office/officeart/2005/8/layout/hierarchy1"/>
    <dgm:cxn modelId="{73FB5D8A-0F7E-4707-B1E3-D712929C2375}" type="presParOf" srcId="{3BE34554-FD60-4803-81F6-C528D1706003}" destId="{6CB2C1EA-3ABE-4A1B-944B-6116762E0224}" srcOrd="1" destOrd="0" presId="urn:microsoft.com/office/officeart/2005/8/layout/hierarchy1"/>
    <dgm:cxn modelId="{2F6EA37F-63CF-4F8E-A958-8AA4F4CF100B}" type="presParOf" srcId="{913F6C98-D9B1-481A-8662-6164D495D994}" destId="{DF716C65-D6D0-459C-BFE9-107D03146806}" srcOrd="1" destOrd="0" presId="urn:microsoft.com/office/officeart/2005/8/layout/hierarchy1"/>
    <dgm:cxn modelId="{A296139C-AE80-4EBB-9EB5-6CEFAE50EDFA}" type="presParOf" srcId="{DF716C65-D6D0-459C-BFE9-107D03146806}" destId="{CB0F9B10-F494-4036-9FB1-3E3B12807B2C}" srcOrd="0" destOrd="0" presId="urn:microsoft.com/office/officeart/2005/8/layout/hierarchy1"/>
    <dgm:cxn modelId="{547A6DE0-0CBB-4860-AC47-A5C110B8B3FE}" type="presParOf" srcId="{DF716C65-D6D0-459C-BFE9-107D03146806}" destId="{5E29DB08-99C1-4917-A5D9-B4B653F07F6E}" srcOrd="1" destOrd="0" presId="urn:microsoft.com/office/officeart/2005/8/layout/hierarchy1"/>
    <dgm:cxn modelId="{C8183221-F0E1-4A83-B3CE-3851EB3EE74F}" type="presParOf" srcId="{5E29DB08-99C1-4917-A5D9-B4B653F07F6E}" destId="{8789836D-4BE3-4573-AD32-76B9160CB38D}" srcOrd="0" destOrd="0" presId="urn:microsoft.com/office/officeart/2005/8/layout/hierarchy1"/>
    <dgm:cxn modelId="{D510F050-6F77-4FA2-B8C3-F81C50741D57}" type="presParOf" srcId="{8789836D-4BE3-4573-AD32-76B9160CB38D}" destId="{0FEDFE01-00F6-46E7-A691-2CAC3601EC31}" srcOrd="0" destOrd="0" presId="urn:microsoft.com/office/officeart/2005/8/layout/hierarchy1"/>
    <dgm:cxn modelId="{64DE222E-A8A1-4D65-93B8-A88882EFA443}" type="presParOf" srcId="{8789836D-4BE3-4573-AD32-76B9160CB38D}" destId="{3A49006B-0E43-4577-9BF7-5CEDE32EFE81}" srcOrd="1" destOrd="0" presId="urn:microsoft.com/office/officeart/2005/8/layout/hierarchy1"/>
    <dgm:cxn modelId="{E34CC79A-BE22-4CC5-8CBC-595E58BE54E9}" type="presParOf" srcId="{5E29DB08-99C1-4917-A5D9-B4B653F07F6E}" destId="{363414BC-8A56-4D1B-87B0-DA1A0CB43F94}" srcOrd="1" destOrd="0" presId="urn:microsoft.com/office/officeart/2005/8/layout/hierarchy1"/>
    <dgm:cxn modelId="{67565DD0-7BAF-4EB4-87FD-0DE9FB89EB6A}" type="presParOf" srcId="{DF716C65-D6D0-459C-BFE9-107D03146806}" destId="{FFC02C92-D02B-4C5E-9573-257BCD929E73}" srcOrd="2" destOrd="0" presId="urn:microsoft.com/office/officeart/2005/8/layout/hierarchy1"/>
    <dgm:cxn modelId="{2E6682C6-6857-4C49-83CE-9D4AB220D1A0}" type="presParOf" srcId="{DF716C65-D6D0-459C-BFE9-107D03146806}" destId="{B7F9B1DF-EEE1-46D5-8722-AFBB9E9C8646}" srcOrd="3" destOrd="0" presId="urn:microsoft.com/office/officeart/2005/8/layout/hierarchy1"/>
    <dgm:cxn modelId="{411E8B7C-174E-4171-8B64-1715FAFD3B1F}" type="presParOf" srcId="{B7F9B1DF-EEE1-46D5-8722-AFBB9E9C8646}" destId="{848089B6-A318-4E18-BD06-EBE42B0E2AF1}" srcOrd="0" destOrd="0" presId="urn:microsoft.com/office/officeart/2005/8/layout/hierarchy1"/>
    <dgm:cxn modelId="{83EB2484-FC02-44B3-B282-19DA9BE73AE7}" type="presParOf" srcId="{848089B6-A318-4E18-BD06-EBE42B0E2AF1}" destId="{EC0CE49B-CFB8-4252-8B7E-1AB4EEB14E6E}" srcOrd="0" destOrd="0" presId="urn:microsoft.com/office/officeart/2005/8/layout/hierarchy1"/>
    <dgm:cxn modelId="{B14F7DD1-93B5-4E20-A299-2ED7DC3D4F69}" type="presParOf" srcId="{848089B6-A318-4E18-BD06-EBE42B0E2AF1}" destId="{43DD1DDE-A005-4F27-A015-3F6F50314877}" srcOrd="1" destOrd="0" presId="urn:microsoft.com/office/officeart/2005/8/layout/hierarchy1"/>
    <dgm:cxn modelId="{7A80D4E8-29B5-462A-8FDE-6788DD67586C}" type="presParOf" srcId="{B7F9B1DF-EEE1-46D5-8722-AFBB9E9C8646}" destId="{502AD4B7-8630-4A7C-B94C-D6F7DECC5496}" srcOrd="1" destOrd="0" presId="urn:microsoft.com/office/officeart/2005/8/layout/hierarchy1"/>
    <dgm:cxn modelId="{30411882-5D6D-43D6-ADA1-A17D61BC7570}" type="presParOf" srcId="{D7B4D700-2A2A-4EE7-8B6B-B64887923A79}" destId="{026BB1BE-9746-4B0C-8118-172B4DBD0C05}" srcOrd="2" destOrd="0" presId="urn:microsoft.com/office/officeart/2005/8/layout/hierarchy1"/>
    <dgm:cxn modelId="{E259F9CE-8AE9-4992-A239-76C00DC34E0F}" type="presParOf" srcId="{D7B4D700-2A2A-4EE7-8B6B-B64887923A79}" destId="{F54E696F-B41E-4641-B14B-9C498D14A566}" srcOrd="3" destOrd="0" presId="urn:microsoft.com/office/officeart/2005/8/layout/hierarchy1"/>
    <dgm:cxn modelId="{CE2E776E-BA8E-4A92-9748-12E951AB9433}" type="presParOf" srcId="{F54E696F-B41E-4641-B14B-9C498D14A566}" destId="{38779546-E256-4198-878B-5F6E2CFE45B3}" srcOrd="0" destOrd="0" presId="urn:microsoft.com/office/officeart/2005/8/layout/hierarchy1"/>
    <dgm:cxn modelId="{026B5AC9-A0A1-47E7-B8E2-D1F79A25CC2B}" type="presParOf" srcId="{38779546-E256-4198-878B-5F6E2CFE45B3}" destId="{40E6D058-A3E5-48EB-B4A4-EB98770712CF}" srcOrd="0" destOrd="0" presId="urn:microsoft.com/office/officeart/2005/8/layout/hierarchy1"/>
    <dgm:cxn modelId="{86F54A83-5823-4AC0-B0F9-21AAC2E2A47D}" type="presParOf" srcId="{38779546-E256-4198-878B-5F6E2CFE45B3}" destId="{2313E4FE-99EC-424E-9A05-26481DA6C78C}" srcOrd="1" destOrd="0" presId="urn:microsoft.com/office/officeart/2005/8/layout/hierarchy1"/>
    <dgm:cxn modelId="{E69AAD08-B10E-4D08-80A7-5E0BC3597E2C}" type="presParOf" srcId="{F54E696F-B41E-4641-B14B-9C498D14A566}" destId="{39DF53C8-02F7-45B1-96B9-646459BE3736}" srcOrd="1" destOrd="0" presId="urn:microsoft.com/office/officeart/2005/8/layout/hierarchy1"/>
    <dgm:cxn modelId="{9979F7E8-2B05-4FE2-AA53-575F2B43AC93}" type="presParOf" srcId="{39DF53C8-02F7-45B1-96B9-646459BE3736}" destId="{752B32D8-1332-418D-A51D-38C93B5B9C8A}" srcOrd="0" destOrd="0" presId="urn:microsoft.com/office/officeart/2005/8/layout/hierarchy1"/>
    <dgm:cxn modelId="{967FC17B-DD13-4C34-8C67-B90813460A28}" type="presParOf" srcId="{39DF53C8-02F7-45B1-96B9-646459BE3736}" destId="{0F424665-0E06-49C5-89A5-3D01DF5F0184}" srcOrd="1" destOrd="0" presId="urn:microsoft.com/office/officeart/2005/8/layout/hierarchy1"/>
    <dgm:cxn modelId="{38037C26-1518-4225-A19F-22DE206B37E3}" type="presParOf" srcId="{0F424665-0E06-49C5-89A5-3D01DF5F0184}" destId="{95FBA45A-E2B5-4B03-9084-89D1AEFA13A1}" srcOrd="0" destOrd="0" presId="urn:microsoft.com/office/officeart/2005/8/layout/hierarchy1"/>
    <dgm:cxn modelId="{243762C1-257C-48EF-8037-19C683302F4E}" type="presParOf" srcId="{95FBA45A-E2B5-4B03-9084-89D1AEFA13A1}" destId="{C1719AC3-40BB-4014-9CF2-609AD79130BC}" srcOrd="0" destOrd="0" presId="urn:microsoft.com/office/officeart/2005/8/layout/hierarchy1"/>
    <dgm:cxn modelId="{E0748441-C2EB-4A63-B395-5F2F944C647D}" type="presParOf" srcId="{95FBA45A-E2B5-4B03-9084-89D1AEFA13A1}" destId="{286A0108-8B48-44C6-9481-DF7F387FBD28}" srcOrd="1" destOrd="0" presId="urn:microsoft.com/office/officeart/2005/8/layout/hierarchy1"/>
    <dgm:cxn modelId="{71ED214A-3790-4896-B27A-6240E94AE42F}" type="presParOf" srcId="{0F424665-0E06-49C5-89A5-3D01DF5F0184}" destId="{0B131C35-6C70-4E9D-AB17-03F08E33EF1D}" srcOrd="1" destOrd="0" presId="urn:microsoft.com/office/officeart/2005/8/layout/hierarchy1"/>
    <dgm:cxn modelId="{F3B36097-2B8D-4551-A48B-329F1454508F}" type="presParOf" srcId="{0B131C35-6C70-4E9D-AB17-03F08E33EF1D}" destId="{DC679CA0-80BC-483A-9F9C-5BA2C2E4D20D}" srcOrd="0" destOrd="0" presId="urn:microsoft.com/office/officeart/2005/8/layout/hierarchy1"/>
    <dgm:cxn modelId="{9EB8E379-B6F0-4C2A-9A13-F0F066F4076F}" type="presParOf" srcId="{0B131C35-6C70-4E9D-AB17-03F08E33EF1D}" destId="{658E7C75-4E0D-443B-A4E6-884C60F379A4}" srcOrd="1" destOrd="0" presId="urn:microsoft.com/office/officeart/2005/8/layout/hierarchy1"/>
    <dgm:cxn modelId="{C9750637-47FF-47C5-8EB1-EDFD877D41C3}" type="presParOf" srcId="{658E7C75-4E0D-443B-A4E6-884C60F379A4}" destId="{FE893D0D-00C7-4446-9B49-8A1793F5F3DC}" srcOrd="0" destOrd="0" presId="urn:microsoft.com/office/officeart/2005/8/layout/hierarchy1"/>
    <dgm:cxn modelId="{16DD0C1C-DA75-48F1-8681-56D29F3DE052}" type="presParOf" srcId="{FE893D0D-00C7-4446-9B49-8A1793F5F3DC}" destId="{019EBC7B-81CD-4FC2-B31E-0BF244C6C156}" srcOrd="0" destOrd="0" presId="urn:microsoft.com/office/officeart/2005/8/layout/hierarchy1"/>
    <dgm:cxn modelId="{9A384FBA-7043-4610-8B0D-41F2D1E9BF64}" type="presParOf" srcId="{FE893D0D-00C7-4446-9B49-8A1793F5F3DC}" destId="{3395EBB1-C6C5-4C4C-8B7F-64779B6271B5}" srcOrd="1" destOrd="0" presId="urn:microsoft.com/office/officeart/2005/8/layout/hierarchy1"/>
    <dgm:cxn modelId="{CE39CD48-5E40-47A6-94DD-357C681A6D6E}" type="presParOf" srcId="{658E7C75-4E0D-443B-A4E6-884C60F379A4}" destId="{05BB0DF2-2A31-4817-897A-A413FE4E5A24}" srcOrd="1" destOrd="0" presId="urn:microsoft.com/office/officeart/2005/8/layout/hierarchy1"/>
    <dgm:cxn modelId="{479754EB-15E9-4A5D-84C5-963FFB97EDAD}" type="presParOf" srcId="{0B131C35-6C70-4E9D-AB17-03F08E33EF1D}" destId="{CC457097-F724-4C0C-9D6D-51ECB36EFE48}" srcOrd="2" destOrd="0" presId="urn:microsoft.com/office/officeart/2005/8/layout/hierarchy1"/>
    <dgm:cxn modelId="{DB63386D-C990-4792-808E-43C371ED91F8}" type="presParOf" srcId="{0B131C35-6C70-4E9D-AB17-03F08E33EF1D}" destId="{7D212157-AF46-445E-824B-A36A2A94334F}" srcOrd="3" destOrd="0" presId="urn:microsoft.com/office/officeart/2005/8/layout/hierarchy1"/>
    <dgm:cxn modelId="{3BE419D6-FC3D-441A-97FF-F6C6E419D961}" type="presParOf" srcId="{7D212157-AF46-445E-824B-A36A2A94334F}" destId="{6C80D3A1-FAD0-4FD5-A7D3-FBC2CD183927}" srcOrd="0" destOrd="0" presId="urn:microsoft.com/office/officeart/2005/8/layout/hierarchy1"/>
    <dgm:cxn modelId="{2674CB75-EABF-4A44-8182-F91C47F3E0C4}" type="presParOf" srcId="{6C80D3A1-FAD0-4FD5-A7D3-FBC2CD183927}" destId="{A1A4A2D0-B152-4344-BB4D-6F92E08E7F48}" srcOrd="0" destOrd="0" presId="urn:microsoft.com/office/officeart/2005/8/layout/hierarchy1"/>
    <dgm:cxn modelId="{8A2F241A-20FA-4FF0-B26B-DCD2977F7AA2}" type="presParOf" srcId="{6C80D3A1-FAD0-4FD5-A7D3-FBC2CD183927}" destId="{0EF01ED9-B93D-4F3D-8734-59B2BCBC5ABC}" srcOrd="1" destOrd="0" presId="urn:microsoft.com/office/officeart/2005/8/layout/hierarchy1"/>
    <dgm:cxn modelId="{93465715-A1D6-41FD-BB0C-AE50E4287C10}" type="presParOf" srcId="{7D212157-AF46-445E-824B-A36A2A94334F}" destId="{92A7D87B-B424-41CA-B255-9BA0FE748552}" srcOrd="1" destOrd="0" presId="urn:microsoft.com/office/officeart/2005/8/layout/hierarchy1"/>
    <dgm:cxn modelId="{FD18D591-2A26-43CE-8498-125CD95D1B3F}" type="presParOf" srcId="{39DF53C8-02F7-45B1-96B9-646459BE3736}" destId="{43148984-CE65-4DC0-B916-F5A99F28DA31}" srcOrd="2" destOrd="0" presId="urn:microsoft.com/office/officeart/2005/8/layout/hierarchy1"/>
    <dgm:cxn modelId="{8603DD6B-BE3F-45F1-A104-36DB49F88A52}" type="presParOf" srcId="{39DF53C8-02F7-45B1-96B9-646459BE3736}" destId="{85366AC7-F09B-4F70-96F3-EAABB1F77B0F}" srcOrd="3" destOrd="0" presId="urn:microsoft.com/office/officeart/2005/8/layout/hierarchy1"/>
    <dgm:cxn modelId="{FB990B5C-F3A9-44AF-9BBA-C871DEC5D3D3}" type="presParOf" srcId="{85366AC7-F09B-4F70-96F3-EAABB1F77B0F}" destId="{DCBA0198-93D1-4C2C-9849-155F991DD4C9}" srcOrd="0" destOrd="0" presId="urn:microsoft.com/office/officeart/2005/8/layout/hierarchy1"/>
    <dgm:cxn modelId="{24E0122F-9E49-4EA9-8DEA-7CC749F0C615}" type="presParOf" srcId="{DCBA0198-93D1-4C2C-9849-155F991DD4C9}" destId="{A553556F-63BF-4B1E-8D0B-1D56E5F30996}" srcOrd="0" destOrd="0" presId="urn:microsoft.com/office/officeart/2005/8/layout/hierarchy1"/>
    <dgm:cxn modelId="{7102959B-66A4-42D0-95A5-183F8CE6F34B}" type="presParOf" srcId="{DCBA0198-93D1-4C2C-9849-155F991DD4C9}" destId="{9FE5280D-D003-4896-BFEF-9F618520ABDE}" srcOrd="1" destOrd="0" presId="urn:microsoft.com/office/officeart/2005/8/layout/hierarchy1"/>
    <dgm:cxn modelId="{453F3585-DF8D-4F8D-8550-200C0978D788}" type="presParOf" srcId="{85366AC7-F09B-4F70-96F3-EAABB1F77B0F}" destId="{A3C9262E-50E9-4C85-9839-7C39CAC31F8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48984-CE65-4DC0-B916-F5A99F28DA31}">
      <dsp:nvSpPr>
        <dsp:cNvPr id="0" name=""/>
        <dsp:cNvSpPr/>
      </dsp:nvSpPr>
      <dsp:spPr>
        <a:xfrm>
          <a:off x="4395043" y="1803162"/>
          <a:ext cx="705594" cy="335798"/>
        </a:xfrm>
        <a:custGeom>
          <a:avLst/>
          <a:gdLst/>
          <a:ahLst/>
          <a:cxnLst/>
          <a:rect l="0" t="0" r="0" b="0"/>
          <a:pathLst>
            <a:path>
              <a:moveTo>
                <a:pt x="0" y="0"/>
              </a:moveTo>
              <a:lnTo>
                <a:pt x="0" y="228837"/>
              </a:lnTo>
              <a:lnTo>
                <a:pt x="705594" y="228837"/>
              </a:lnTo>
              <a:lnTo>
                <a:pt x="705594" y="3357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457097-F724-4C0C-9D6D-51ECB36EFE48}">
      <dsp:nvSpPr>
        <dsp:cNvPr id="0" name=""/>
        <dsp:cNvSpPr/>
      </dsp:nvSpPr>
      <dsp:spPr>
        <a:xfrm>
          <a:off x="3689449" y="2872138"/>
          <a:ext cx="705594" cy="335798"/>
        </a:xfrm>
        <a:custGeom>
          <a:avLst/>
          <a:gdLst/>
          <a:ahLst/>
          <a:cxnLst/>
          <a:rect l="0" t="0" r="0" b="0"/>
          <a:pathLst>
            <a:path>
              <a:moveTo>
                <a:pt x="0" y="0"/>
              </a:moveTo>
              <a:lnTo>
                <a:pt x="0" y="228837"/>
              </a:lnTo>
              <a:lnTo>
                <a:pt x="705594" y="228837"/>
              </a:lnTo>
              <a:lnTo>
                <a:pt x="705594" y="3357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679CA0-80BC-483A-9F9C-5BA2C2E4D20D}">
      <dsp:nvSpPr>
        <dsp:cNvPr id="0" name=""/>
        <dsp:cNvSpPr/>
      </dsp:nvSpPr>
      <dsp:spPr>
        <a:xfrm>
          <a:off x="2983855" y="2872138"/>
          <a:ext cx="705594" cy="335798"/>
        </a:xfrm>
        <a:custGeom>
          <a:avLst/>
          <a:gdLst/>
          <a:ahLst/>
          <a:cxnLst/>
          <a:rect l="0" t="0" r="0" b="0"/>
          <a:pathLst>
            <a:path>
              <a:moveTo>
                <a:pt x="705594" y="0"/>
              </a:moveTo>
              <a:lnTo>
                <a:pt x="705594" y="228837"/>
              </a:lnTo>
              <a:lnTo>
                <a:pt x="0" y="228837"/>
              </a:lnTo>
              <a:lnTo>
                <a:pt x="0" y="3357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2B32D8-1332-418D-A51D-38C93B5B9C8A}">
      <dsp:nvSpPr>
        <dsp:cNvPr id="0" name=""/>
        <dsp:cNvSpPr/>
      </dsp:nvSpPr>
      <dsp:spPr>
        <a:xfrm>
          <a:off x="3689449" y="1803162"/>
          <a:ext cx="705594" cy="335798"/>
        </a:xfrm>
        <a:custGeom>
          <a:avLst/>
          <a:gdLst/>
          <a:ahLst/>
          <a:cxnLst/>
          <a:rect l="0" t="0" r="0" b="0"/>
          <a:pathLst>
            <a:path>
              <a:moveTo>
                <a:pt x="705594" y="0"/>
              </a:moveTo>
              <a:lnTo>
                <a:pt x="705594" y="228837"/>
              </a:lnTo>
              <a:lnTo>
                <a:pt x="0" y="228837"/>
              </a:lnTo>
              <a:lnTo>
                <a:pt x="0" y="3357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6BB1BE-9746-4B0C-8118-172B4DBD0C05}">
      <dsp:nvSpPr>
        <dsp:cNvPr id="0" name=""/>
        <dsp:cNvSpPr/>
      </dsp:nvSpPr>
      <dsp:spPr>
        <a:xfrm>
          <a:off x="2983855" y="734187"/>
          <a:ext cx="1411188" cy="335798"/>
        </a:xfrm>
        <a:custGeom>
          <a:avLst/>
          <a:gdLst/>
          <a:ahLst/>
          <a:cxnLst/>
          <a:rect l="0" t="0" r="0" b="0"/>
          <a:pathLst>
            <a:path>
              <a:moveTo>
                <a:pt x="0" y="0"/>
              </a:moveTo>
              <a:lnTo>
                <a:pt x="0" y="228837"/>
              </a:lnTo>
              <a:lnTo>
                <a:pt x="1411188" y="228837"/>
              </a:lnTo>
              <a:lnTo>
                <a:pt x="1411188" y="3357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C02C92-D02B-4C5E-9573-257BCD929E73}">
      <dsp:nvSpPr>
        <dsp:cNvPr id="0" name=""/>
        <dsp:cNvSpPr/>
      </dsp:nvSpPr>
      <dsp:spPr>
        <a:xfrm>
          <a:off x="1572666" y="1803162"/>
          <a:ext cx="705594" cy="335798"/>
        </a:xfrm>
        <a:custGeom>
          <a:avLst/>
          <a:gdLst/>
          <a:ahLst/>
          <a:cxnLst/>
          <a:rect l="0" t="0" r="0" b="0"/>
          <a:pathLst>
            <a:path>
              <a:moveTo>
                <a:pt x="0" y="0"/>
              </a:moveTo>
              <a:lnTo>
                <a:pt x="0" y="228837"/>
              </a:lnTo>
              <a:lnTo>
                <a:pt x="705594" y="228837"/>
              </a:lnTo>
              <a:lnTo>
                <a:pt x="705594" y="3357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0F9B10-F494-4036-9FB1-3E3B12807B2C}">
      <dsp:nvSpPr>
        <dsp:cNvPr id="0" name=""/>
        <dsp:cNvSpPr/>
      </dsp:nvSpPr>
      <dsp:spPr>
        <a:xfrm>
          <a:off x="867072" y="1803162"/>
          <a:ext cx="705594" cy="335798"/>
        </a:xfrm>
        <a:custGeom>
          <a:avLst/>
          <a:gdLst/>
          <a:ahLst/>
          <a:cxnLst/>
          <a:rect l="0" t="0" r="0" b="0"/>
          <a:pathLst>
            <a:path>
              <a:moveTo>
                <a:pt x="705594" y="0"/>
              </a:moveTo>
              <a:lnTo>
                <a:pt x="705594" y="228837"/>
              </a:lnTo>
              <a:lnTo>
                <a:pt x="0" y="228837"/>
              </a:lnTo>
              <a:lnTo>
                <a:pt x="0" y="3357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8A7955-424A-4807-8511-E4C28144FD94}">
      <dsp:nvSpPr>
        <dsp:cNvPr id="0" name=""/>
        <dsp:cNvSpPr/>
      </dsp:nvSpPr>
      <dsp:spPr>
        <a:xfrm>
          <a:off x="1572666" y="734187"/>
          <a:ext cx="1411188" cy="335798"/>
        </a:xfrm>
        <a:custGeom>
          <a:avLst/>
          <a:gdLst/>
          <a:ahLst/>
          <a:cxnLst/>
          <a:rect l="0" t="0" r="0" b="0"/>
          <a:pathLst>
            <a:path>
              <a:moveTo>
                <a:pt x="1411188" y="0"/>
              </a:moveTo>
              <a:lnTo>
                <a:pt x="1411188" y="228837"/>
              </a:lnTo>
              <a:lnTo>
                <a:pt x="0" y="228837"/>
              </a:lnTo>
              <a:lnTo>
                <a:pt x="0" y="3357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044C6B-1906-44D0-ACDB-696FF7CFE175}">
      <dsp:nvSpPr>
        <dsp:cNvPr id="0" name=""/>
        <dsp:cNvSpPr/>
      </dsp:nvSpPr>
      <dsp:spPr>
        <a:xfrm>
          <a:off x="2406550" y="1011"/>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A1208C4-0875-426E-A05C-CBA91E8C5E18}">
      <dsp:nvSpPr>
        <dsp:cNvPr id="0" name=""/>
        <dsp:cNvSpPr/>
      </dsp:nvSpPr>
      <dsp:spPr>
        <a:xfrm>
          <a:off x="2534840" y="122886"/>
          <a:ext cx="1154608" cy="733176"/>
        </a:xfrm>
        <a:prstGeom prst="roundRect">
          <a:avLst>
            <a:gd name="adj" fmla="val 10000"/>
          </a:avLst>
        </a:prstGeom>
        <a:solidFill>
          <a:srgbClr val="7030A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Nervous System</a:t>
          </a:r>
          <a:endParaRPr lang="en-US" sz="1800" kern="1200" dirty="0">
            <a:solidFill>
              <a:srgbClr val="FFFF00"/>
            </a:solidFill>
          </a:endParaRPr>
        </a:p>
      </dsp:txBody>
      <dsp:txXfrm>
        <a:off x="2556314" y="144360"/>
        <a:ext cx="1111660" cy="690228"/>
      </dsp:txXfrm>
    </dsp:sp>
    <dsp:sp modelId="{60ECA2C4-BB53-4DB2-8642-B9C10D5F4DEF}">
      <dsp:nvSpPr>
        <dsp:cNvPr id="0" name=""/>
        <dsp:cNvSpPr/>
      </dsp:nvSpPr>
      <dsp:spPr>
        <a:xfrm>
          <a:off x="995362" y="1069986"/>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CB2C1EA-3ABE-4A1B-944B-6116762E0224}">
      <dsp:nvSpPr>
        <dsp:cNvPr id="0" name=""/>
        <dsp:cNvSpPr/>
      </dsp:nvSpPr>
      <dsp:spPr>
        <a:xfrm>
          <a:off x="1123652" y="1191861"/>
          <a:ext cx="1154608" cy="733176"/>
        </a:xfrm>
        <a:prstGeom prst="roundRect">
          <a:avLst>
            <a:gd name="adj" fmla="val 10000"/>
          </a:avLst>
        </a:prstGeom>
        <a:solidFill>
          <a:srgbClr val="FFC00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Central</a:t>
          </a:r>
          <a:endParaRPr lang="en-US" sz="1800" kern="1200" dirty="0"/>
        </a:p>
      </dsp:txBody>
      <dsp:txXfrm>
        <a:off x="1145126" y="1213335"/>
        <a:ext cx="1111660" cy="690228"/>
      </dsp:txXfrm>
    </dsp:sp>
    <dsp:sp modelId="{0FEDFE01-00F6-46E7-A691-2CAC3601EC31}">
      <dsp:nvSpPr>
        <dsp:cNvPr id="0" name=""/>
        <dsp:cNvSpPr/>
      </dsp:nvSpPr>
      <dsp:spPr>
        <a:xfrm>
          <a:off x="289768" y="2138961"/>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A49006B-0E43-4577-9BF7-5CEDE32EFE81}">
      <dsp:nvSpPr>
        <dsp:cNvPr id="0" name=""/>
        <dsp:cNvSpPr/>
      </dsp:nvSpPr>
      <dsp:spPr>
        <a:xfrm>
          <a:off x="418058" y="2260837"/>
          <a:ext cx="1154608" cy="733176"/>
        </a:xfrm>
        <a:prstGeom prst="roundRect">
          <a:avLst>
            <a:gd name="adj" fmla="val 10000"/>
          </a:avLst>
        </a:prstGeom>
        <a:solidFill>
          <a:srgbClr val="00B0F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Brain</a:t>
          </a:r>
          <a:endParaRPr lang="en-US" sz="1800" kern="1200" dirty="0"/>
        </a:p>
      </dsp:txBody>
      <dsp:txXfrm>
        <a:off x="439532" y="2282311"/>
        <a:ext cx="1111660" cy="690228"/>
      </dsp:txXfrm>
    </dsp:sp>
    <dsp:sp modelId="{EC0CE49B-CFB8-4252-8B7E-1AB4EEB14E6E}">
      <dsp:nvSpPr>
        <dsp:cNvPr id="0" name=""/>
        <dsp:cNvSpPr/>
      </dsp:nvSpPr>
      <dsp:spPr>
        <a:xfrm>
          <a:off x="1700956" y="2138961"/>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DD1DDE-A005-4F27-A015-3F6F50314877}">
      <dsp:nvSpPr>
        <dsp:cNvPr id="0" name=""/>
        <dsp:cNvSpPr/>
      </dsp:nvSpPr>
      <dsp:spPr>
        <a:xfrm>
          <a:off x="1829246" y="2260837"/>
          <a:ext cx="1154608" cy="733176"/>
        </a:xfrm>
        <a:prstGeom prst="roundRect">
          <a:avLst>
            <a:gd name="adj" fmla="val 10000"/>
          </a:avLst>
        </a:prstGeom>
        <a:solidFill>
          <a:srgbClr val="00B0F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Spinal Cord</a:t>
          </a:r>
          <a:endParaRPr lang="en-US" sz="1800" kern="1200" dirty="0"/>
        </a:p>
      </dsp:txBody>
      <dsp:txXfrm>
        <a:off x="1850720" y="2282311"/>
        <a:ext cx="1111660" cy="690228"/>
      </dsp:txXfrm>
    </dsp:sp>
    <dsp:sp modelId="{40E6D058-A3E5-48EB-B4A4-EB98770712CF}">
      <dsp:nvSpPr>
        <dsp:cNvPr id="0" name=""/>
        <dsp:cNvSpPr/>
      </dsp:nvSpPr>
      <dsp:spPr>
        <a:xfrm>
          <a:off x="3817739" y="1069986"/>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313E4FE-99EC-424E-9A05-26481DA6C78C}">
      <dsp:nvSpPr>
        <dsp:cNvPr id="0" name=""/>
        <dsp:cNvSpPr/>
      </dsp:nvSpPr>
      <dsp:spPr>
        <a:xfrm>
          <a:off x="3946028" y="1191861"/>
          <a:ext cx="1154608" cy="733176"/>
        </a:xfrm>
        <a:prstGeom prst="roundRect">
          <a:avLst>
            <a:gd name="adj" fmla="val 10000"/>
          </a:avLst>
        </a:prstGeom>
        <a:solidFill>
          <a:srgbClr val="FFC00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Peripheral</a:t>
          </a:r>
          <a:endParaRPr lang="en-US" sz="1800" kern="1200" dirty="0"/>
        </a:p>
      </dsp:txBody>
      <dsp:txXfrm>
        <a:off x="3967502" y="1213335"/>
        <a:ext cx="1111660" cy="690228"/>
      </dsp:txXfrm>
    </dsp:sp>
    <dsp:sp modelId="{C1719AC3-40BB-4014-9CF2-609AD79130BC}">
      <dsp:nvSpPr>
        <dsp:cNvPr id="0" name=""/>
        <dsp:cNvSpPr/>
      </dsp:nvSpPr>
      <dsp:spPr>
        <a:xfrm>
          <a:off x="3112144" y="2138961"/>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86A0108-8B48-44C6-9481-DF7F387FBD28}">
      <dsp:nvSpPr>
        <dsp:cNvPr id="0" name=""/>
        <dsp:cNvSpPr/>
      </dsp:nvSpPr>
      <dsp:spPr>
        <a:xfrm>
          <a:off x="3240434" y="2260837"/>
          <a:ext cx="1154608" cy="733176"/>
        </a:xfrm>
        <a:prstGeom prst="roundRect">
          <a:avLst>
            <a:gd name="adj" fmla="val 10000"/>
          </a:avLst>
        </a:prstGeom>
        <a:solidFill>
          <a:srgbClr val="00B0F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Nerves</a:t>
          </a:r>
          <a:endParaRPr lang="en-US" sz="1800" kern="1200" dirty="0"/>
        </a:p>
      </dsp:txBody>
      <dsp:txXfrm>
        <a:off x="3261908" y="2282311"/>
        <a:ext cx="1111660" cy="690228"/>
      </dsp:txXfrm>
    </dsp:sp>
    <dsp:sp modelId="{019EBC7B-81CD-4FC2-B31E-0BF244C6C156}">
      <dsp:nvSpPr>
        <dsp:cNvPr id="0" name=""/>
        <dsp:cNvSpPr/>
      </dsp:nvSpPr>
      <dsp:spPr>
        <a:xfrm>
          <a:off x="2406550" y="3207936"/>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395EBB1-C6C5-4C4C-8B7F-64779B6271B5}">
      <dsp:nvSpPr>
        <dsp:cNvPr id="0" name=""/>
        <dsp:cNvSpPr/>
      </dsp:nvSpPr>
      <dsp:spPr>
        <a:xfrm>
          <a:off x="2534840" y="3329812"/>
          <a:ext cx="1154608" cy="733176"/>
        </a:xfrm>
        <a:prstGeom prst="roundRect">
          <a:avLst>
            <a:gd name="adj" fmla="val 10000"/>
          </a:avLst>
        </a:prstGeom>
        <a:solidFill>
          <a:srgbClr val="92D05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Spinal</a:t>
          </a:r>
          <a:endParaRPr lang="en-US" sz="1800" kern="1200" dirty="0"/>
        </a:p>
      </dsp:txBody>
      <dsp:txXfrm>
        <a:off x="2556314" y="3351286"/>
        <a:ext cx="1111660" cy="690228"/>
      </dsp:txXfrm>
    </dsp:sp>
    <dsp:sp modelId="{A1A4A2D0-B152-4344-BB4D-6F92E08E7F48}">
      <dsp:nvSpPr>
        <dsp:cNvPr id="0" name=""/>
        <dsp:cNvSpPr/>
      </dsp:nvSpPr>
      <dsp:spPr>
        <a:xfrm>
          <a:off x="3817739" y="3207936"/>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EF01ED9-B93D-4F3D-8734-59B2BCBC5ABC}">
      <dsp:nvSpPr>
        <dsp:cNvPr id="0" name=""/>
        <dsp:cNvSpPr/>
      </dsp:nvSpPr>
      <dsp:spPr>
        <a:xfrm>
          <a:off x="3946028" y="3329812"/>
          <a:ext cx="1154608" cy="733176"/>
        </a:xfrm>
        <a:prstGeom prst="roundRect">
          <a:avLst>
            <a:gd name="adj" fmla="val 10000"/>
          </a:avLst>
        </a:prstGeom>
        <a:solidFill>
          <a:srgbClr val="92D05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Cranial</a:t>
          </a:r>
          <a:endParaRPr lang="en-US" sz="1800" kern="1200" dirty="0"/>
        </a:p>
      </dsp:txBody>
      <dsp:txXfrm>
        <a:off x="3967502" y="3351286"/>
        <a:ext cx="1111660" cy="690228"/>
      </dsp:txXfrm>
    </dsp:sp>
    <dsp:sp modelId="{A553556F-63BF-4B1E-8D0B-1D56E5F30996}">
      <dsp:nvSpPr>
        <dsp:cNvPr id="0" name=""/>
        <dsp:cNvSpPr/>
      </dsp:nvSpPr>
      <dsp:spPr>
        <a:xfrm>
          <a:off x="4523333" y="2138961"/>
          <a:ext cx="1154608" cy="73317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FE5280D-D003-4896-BFEF-9F618520ABDE}">
      <dsp:nvSpPr>
        <dsp:cNvPr id="0" name=""/>
        <dsp:cNvSpPr/>
      </dsp:nvSpPr>
      <dsp:spPr>
        <a:xfrm>
          <a:off x="4651623" y="2260837"/>
          <a:ext cx="1154608" cy="733176"/>
        </a:xfrm>
        <a:prstGeom prst="roundRect">
          <a:avLst>
            <a:gd name="adj" fmla="val 10000"/>
          </a:avLst>
        </a:prstGeom>
        <a:solidFill>
          <a:srgbClr val="00B0F0"/>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Ganglia</a:t>
          </a:r>
          <a:endParaRPr lang="en-US" sz="1800" kern="1200" dirty="0"/>
        </a:p>
      </dsp:txBody>
      <dsp:txXfrm>
        <a:off x="4673097" y="2282311"/>
        <a:ext cx="1111660" cy="6902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10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10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10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0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10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C3690C6-6303-49B8-A8C4-BD337F50E9E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77186"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7718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477188" name="Rectangle 4"/>
          <p:cNvSpPr>
            <a:spLocks noGrp="1" noChangeArrowheads="1"/>
          </p:cNvSpPr>
          <p:nvPr>
            <p:ph type="dt" sz="half" idx="2"/>
          </p:nvPr>
        </p:nvSpPr>
        <p:spPr/>
        <p:txBody>
          <a:bodyPr/>
          <a:lstStyle>
            <a:lvl1pPr>
              <a:defRPr/>
            </a:lvl1pPr>
          </a:lstStyle>
          <a:p>
            <a:endParaRPr lang="en-US" altLang="en-US"/>
          </a:p>
        </p:txBody>
      </p:sp>
      <p:sp>
        <p:nvSpPr>
          <p:cNvPr id="477189" name="Rectangle 5"/>
          <p:cNvSpPr>
            <a:spLocks noGrp="1" noChangeArrowheads="1"/>
          </p:cNvSpPr>
          <p:nvPr>
            <p:ph type="ftr" sz="quarter" idx="3"/>
          </p:nvPr>
        </p:nvSpPr>
        <p:spPr>
          <a:xfrm>
            <a:off x="3124200" y="6243638"/>
            <a:ext cx="2895600" cy="457200"/>
          </a:xfrm>
        </p:spPr>
        <p:txBody>
          <a:bodyPr/>
          <a:lstStyle>
            <a:lvl1pPr>
              <a:defRPr/>
            </a:lvl1pPr>
          </a:lstStyle>
          <a:p>
            <a:r>
              <a:rPr lang="en-US" altLang="en-US" smtClean="0"/>
              <a:t>Copyright 2009, John Wiley &amp; Sons, Inc.</a:t>
            </a:r>
            <a:endParaRPr lang="en-US" altLang="en-US"/>
          </a:p>
        </p:txBody>
      </p:sp>
      <p:sp>
        <p:nvSpPr>
          <p:cNvPr id="477190" name="Rectangle 6"/>
          <p:cNvSpPr>
            <a:spLocks noGrp="1" noChangeArrowheads="1"/>
          </p:cNvSpPr>
          <p:nvPr>
            <p:ph type="sldNum" sz="quarter" idx="4"/>
          </p:nvPr>
        </p:nvSpPr>
        <p:spPr/>
        <p:txBody>
          <a:bodyPr/>
          <a:lstStyle>
            <a:lvl1pPr>
              <a:defRPr/>
            </a:lvl1pPr>
          </a:lstStyle>
          <a:p>
            <a:fld id="{6D21ACEA-31DA-4B2B-ABBB-A48C1041742E}" type="slidenum">
              <a:rPr lang="en-US" altLang="en-US"/>
              <a:pPr/>
              <a:t>‹#›</a:t>
            </a:fld>
            <a:endParaRPr lang="en-US" altLang="en-US"/>
          </a:p>
        </p:txBody>
      </p:sp>
      <p:sp>
        <p:nvSpPr>
          <p:cNvPr id="477191"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477192"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77186"/>
                                        </p:tgtEl>
                                        <p:attrNameLst>
                                          <p:attrName>style.visibility</p:attrName>
                                        </p:attrNameLst>
                                      </p:cBhvr>
                                      <p:to>
                                        <p:strVal val="visible"/>
                                      </p:to>
                                    </p:set>
                                    <p:anim calcmode="lin" valueType="num">
                                      <p:cBhvr>
                                        <p:cTn id="7" dur="1000" fill="hold"/>
                                        <p:tgtEl>
                                          <p:spTgt spid="477186"/>
                                        </p:tgtEl>
                                        <p:attrNameLst>
                                          <p:attrName>ppt_x</p:attrName>
                                        </p:attrNameLst>
                                      </p:cBhvr>
                                      <p:tavLst>
                                        <p:tav tm="0">
                                          <p:val>
                                            <p:strVal val="#ppt_x-.2"/>
                                          </p:val>
                                        </p:tav>
                                        <p:tav tm="100000">
                                          <p:val>
                                            <p:strVal val="#ppt_x"/>
                                          </p:val>
                                        </p:tav>
                                      </p:tavLst>
                                    </p:anim>
                                    <p:anim calcmode="lin" valueType="num">
                                      <p:cBhvr>
                                        <p:cTn id="8" dur="1000" fill="hold"/>
                                        <p:tgtEl>
                                          <p:spTgt spid="4771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7186"/>
                                        </p:tgtEl>
                                      </p:cBhvr>
                                    </p:animEffect>
                                  </p:childTnLst>
                                </p:cTn>
                              </p:par>
                              <p:par>
                                <p:cTn id="10" presetID="44" presetClass="entr" presetSubtype="0" fill="hold" grpId="0" nodeType="withEffect">
                                  <p:stCondLst>
                                    <p:cond delay="0"/>
                                  </p:stCondLst>
                                  <p:childTnLst>
                                    <p:set>
                                      <p:cBhvr>
                                        <p:cTn id="11" dur="1" fill="hold">
                                          <p:stCondLst>
                                            <p:cond delay="0"/>
                                          </p:stCondLst>
                                        </p:cTn>
                                        <p:tgtEl>
                                          <p:spTgt spid="477187">
                                            <p:txEl>
                                              <p:pRg st="0" end="0"/>
                                            </p:txEl>
                                          </p:spTgt>
                                        </p:tgtEl>
                                        <p:attrNameLst>
                                          <p:attrName>style.visibility</p:attrName>
                                        </p:attrNameLst>
                                      </p:cBhvr>
                                      <p:to>
                                        <p:strVal val="visible"/>
                                      </p:to>
                                    </p:set>
                                    <p:animEffect transition="in" filter="fade">
                                      <p:cBhvr>
                                        <p:cTn id="12" dur="500"/>
                                        <p:tgtEl>
                                          <p:spTgt spid="477187">
                                            <p:txEl>
                                              <p:pRg st="0" end="0"/>
                                            </p:txEl>
                                          </p:spTgt>
                                        </p:tgtEl>
                                      </p:cBhvr>
                                    </p:animEffect>
                                    <p:anim calcmode="lin" valueType="num">
                                      <p:cBhvr>
                                        <p:cTn id="13" dur="500" fill="hold"/>
                                        <p:tgtEl>
                                          <p:spTgt spid="47718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77187">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6" grpId="0"/>
      <p:bldP spid="477187" grpId="0" build="p">
        <p:tmplLst>
          <p:tmpl lvl="1">
            <p:tnLst>
              <p:par>
                <p:cTn presetID="44" presetClass="entr" presetSubtype="0" fill="hold" nodeType="withEffect">
                  <p:stCondLst>
                    <p:cond delay="0"/>
                  </p:stCondLst>
                  <p:childTnLst>
                    <p:set>
                      <p:cBhvr>
                        <p:cTn dur="1" fill="hold">
                          <p:stCondLst>
                            <p:cond delay="0"/>
                          </p:stCondLst>
                        </p:cTn>
                        <p:tgtEl>
                          <p:spTgt spid="477187"/>
                        </p:tgtEl>
                        <p:attrNameLst>
                          <p:attrName>style.visibility</p:attrName>
                        </p:attrNameLst>
                      </p:cBhvr>
                      <p:to>
                        <p:strVal val="visible"/>
                      </p:to>
                    </p:set>
                    <p:animEffect transition="in" filter="fade">
                      <p:cBhvr>
                        <p:cTn dur="500"/>
                        <p:tgtEl>
                          <p:spTgt spid="477187"/>
                        </p:tgtEl>
                      </p:cBhvr>
                    </p:animEffect>
                    <p:anim calcmode="lin" valueType="num">
                      <p:cBhvr>
                        <p:cTn dur="500" fill="hold"/>
                        <p:tgtEl>
                          <p:spTgt spid="477187"/>
                        </p:tgtEl>
                        <p:attrNameLst>
                          <p:attrName>ppt_x</p:attrName>
                        </p:attrNameLst>
                      </p:cBhvr>
                      <p:tavLst>
                        <p:tav tm="0">
                          <p:val>
                            <p:strVal val="#ppt_x"/>
                          </p:val>
                        </p:tav>
                        <p:tav tm="100000">
                          <p:val>
                            <p:strVal val="#ppt_x"/>
                          </p:val>
                        </p:tav>
                      </p:tavLst>
                    </p:anim>
                    <p:anim calcmode="lin" valueType="num">
                      <p:cBhvr>
                        <p:cTn dur="500" fill="hold"/>
                        <p:tgtEl>
                          <p:spTgt spid="477187"/>
                        </p:tgtEl>
                        <p:attrNameLst>
                          <p:attrName>ppt_y</p:attrName>
                        </p:attrNameLst>
                      </p:cBhvr>
                      <p:tavLst>
                        <p:tav tm="0">
                          <p:val>
                            <p:strVal val="#ppt_y+.05"/>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6" name="Slide Number Placeholder 5"/>
          <p:cNvSpPr>
            <a:spLocks noGrp="1"/>
          </p:cNvSpPr>
          <p:nvPr>
            <p:ph type="sldNum" sz="quarter" idx="12"/>
          </p:nvPr>
        </p:nvSpPr>
        <p:spPr/>
        <p:txBody>
          <a:bodyPr/>
          <a:lstStyle>
            <a:lvl1pPr>
              <a:defRPr/>
            </a:lvl1pPr>
          </a:lstStyle>
          <a:p>
            <a:fld id="{C8316BC0-77A9-4ACC-AF91-B1ED96E5B630}" type="slidenum">
              <a:rPr lang="en-US" altLang="en-US"/>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6" name="Slide Number Placeholder 5"/>
          <p:cNvSpPr>
            <a:spLocks noGrp="1"/>
          </p:cNvSpPr>
          <p:nvPr>
            <p:ph type="sldNum" sz="quarter" idx="12"/>
          </p:nvPr>
        </p:nvSpPr>
        <p:spPr/>
        <p:txBody>
          <a:bodyPr/>
          <a:lstStyle>
            <a:lvl1pPr>
              <a:defRPr/>
            </a:lvl1pPr>
          </a:lstStyle>
          <a:p>
            <a:fld id="{3FE0C401-4793-4E8E-A114-C8A06B9121AE}" type="slidenum">
              <a:rPr lang="en-US" altLang="en-US"/>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smtClean="0"/>
              <a:t>Copyright 2009, John Wiley &amp; Sons, Inc.</a:t>
            </a:r>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CCB2D309-E5FE-4203-823C-090035721E1C}" type="slidenum">
              <a:rPr lang="en-US" altLang="en-US"/>
              <a:pPr/>
              <a:t>‹#›</a:t>
            </a:fld>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srgbClr val="000000"/>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a:solidFill>
                  <a:srgbClr val="000000"/>
                </a:solidFill>
              </a:rPr>
              <a:t>Copyright 2009, John Wiley &amp; Sons, Inc.</a:t>
            </a:r>
          </a:p>
        </p:txBody>
      </p:sp>
      <p:sp>
        <p:nvSpPr>
          <p:cNvPr id="8" name="Rectangle 6"/>
          <p:cNvSpPr>
            <a:spLocks noGrp="1" noChangeArrowheads="1"/>
          </p:cNvSpPr>
          <p:nvPr>
            <p:ph type="sldNum" sz="quarter" idx="12"/>
          </p:nvPr>
        </p:nvSpPr>
        <p:spPr/>
        <p:txBody>
          <a:bodyPr/>
          <a:lstStyle>
            <a:lvl1pPr>
              <a:defRPr/>
            </a:lvl1pPr>
          </a:lstStyle>
          <a:p>
            <a:pPr>
              <a:defRPr/>
            </a:pPr>
            <a:fld id="{87726440-D23D-4DF9-9781-AE7D929901AC}"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236B8E2A-2B4F-4FEB-B305-9CAB6A479D8C}"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E2A291C2-3A3D-4201-BA3E-04CE6DAF037E}"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284E103D-EEED-4285-A6AD-E2454DEF29FC}"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C09AF350-3624-46BE-8B5D-86E2F5840D5C}"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61829C2C-C33D-4DAE-A354-619E7CCFDB6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DD8035EB-E91D-458C-A47D-9D8C97EF9495}"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6" name="Slide Number Placeholder 5"/>
          <p:cNvSpPr>
            <a:spLocks noGrp="1"/>
          </p:cNvSpPr>
          <p:nvPr>
            <p:ph type="sldNum" sz="quarter" idx="12"/>
          </p:nvPr>
        </p:nvSpPr>
        <p:spPr/>
        <p:txBody>
          <a:bodyPr/>
          <a:lstStyle>
            <a:lvl1pPr>
              <a:defRPr/>
            </a:lvl1pPr>
          </a:lstStyle>
          <a:p>
            <a:fld id="{B6DCF029-7B87-4750-A3FB-0CCE34529C4E}"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2C62C819-5303-41ED-BAB7-441280E07CFF}"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670DC8CD-3131-412F-810F-9583D9A3CD4C}"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4343B78C-5BC0-494A-9EF0-4FCDBDF51B77}"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59CFAA3B-4820-4641-85BB-AA222F23A6A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smtClean="0"/>
            </a:lvl1pPr>
          </a:lstStyle>
          <a:p>
            <a:pPr>
              <a:defRPr/>
            </a:pPr>
            <a:r>
              <a:rPr lang="en-US" altLang="en-US">
                <a:solidFill>
                  <a:srgbClr val="000000"/>
                </a:solidFill>
              </a:rPr>
              <a:t>Copyright 2009, John Wiley &amp; Sons, Inc.</a:t>
            </a:r>
          </a:p>
        </p:txBody>
      </p:sp>
      <p:sp>
        <p:nvSpPr>
          <p:cNvPr id="6" name="Slide Number Placeholder 5"/>
          <p:cNvSpPr>
            <a:spLocks noGrp="1"/>
          </p:cNvSpPr>
          <p:nvPr>
            <p:ph type="sldNum" sz="quarter" idx="12"/>
          </p:nvPr>
        </p:nvSpPr>
        <p:spPr>
          <a:xfrm>
            <a:off x="6553200" y="6243638"/>
            <a:ext cx="2133600" cy="457200"/>
          </a:xfrm>
        </p:spPr>
        <p:txBody>
          <a:bodyPr/>
          <a:lstStyle>
            <a:lvl1pPr>
              <a:defRPr smtClean="0"/>
            </a:lvl1pPr>
          </a:lstStyle>
          <a:p>
            <a:pPr>
              <a:defRPr/>
            </a:pPr>
            <a:fld id="{6EF28BDE-A8BF-4EE1-B722-489F1447D73B}"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a:t>Copyright 2009, John Wiley &amp; Sons, Inc.</a:t>
            </a:r>
          </a:p>
        </p:txBody>
      </p:sp>
      <p:sp>
        <p:nvSpPr>
          <p:cNvPr id="8" name="Rectangle 6"/>
          <p:cNvSpPr>
            <a:spLocks noGrp="1" noChangeArrowheads="1"/>
          </p:cNvSpPr>
          <p:nvPr>
            <p:ph type="sldNum" sz="quarter" idx="12"/>
          </p:nvPr>
        </p:nvSpPr>
        <p:spPr/>
        <p:txBody>
          <a:bodyPr/>
          <a:lstStyle>
            <a:lvl1pPr>
              <a:defRPr/>
            </a:lvl1pPr>
          </a:lstStyle>
          <a:p>
            <a:pPr>
              <a:defRPr/>
            </a:pPr>
            <a:fld id="{ACC96B09-36CD-4990-B4F6-538B54F23272}" type="slidenum">
              <a:rPr lang="en-US" altLang="en-US"/>
              <a:pPr>
                <a:defRPr/>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76474C7B-435F-4822-85D7-BEB87A4D1F3D}" type="slidenum">
              <a:rPr lang="en-US" altLang="en-US"/>
              <a:pPr>
                <a:defRPr/>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52A1C2DD-3606-45A8-814C-AADA44CED9A2}" type="slidenum">
              <a:rPr lang="en-US" altLang="en-US"/>
              <a:pPr>
                <a:defRPr/>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6992FEE9-21EE-4826-8713-E73DAACFBCAD}" type="slidenum">
              <a:rPr lang="en-US" altLang="en-US"/>
              <a:pPr>
                <a:defRPr/>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03FFBB2D-D43E-4614-A538-D57A7FC3CD51}"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6" name="Slide Number Placeholder 5"/>
          <p:cNvSpPr>
            <a:spLocks noGrp="1"/>
          </p:cNvSpPr>
          <p:nvPr>
            <p:ph type="sldNum" sz="quarter" idx="12"/>
          </p:nvPr>
        </p:nvSpPr>
        <p:spPr/>
        <p:txBody>
          <a:bodyPr/>
          <a:lstStyle>
            <a:lvl1pPr>
              <a:defRPr/>
            </a:lvl1pPr>
          </a:lstStyle>
          <a:p>
            <a:fld id="{81FE0517-573B-451D-BA43-3B9399253E1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6C78EB15-3535-4BCB-8B74-9BDD29DBE843}" type="slidenum">
              <a:rPr lang="en-US" altLang="en-US"/>
              <a:pPr>
                <a:defRPr/>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F9C5B7E7-3A77-47D7-8578-DC31AA507D8F}" type="slidenum">
              <a:rPr lang="en-US" altLang="en-US"/>
              <a:pPr>
                <a:defRPr/>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7DFDAB30-191D-4D68-B514-53A94AC6686D}" type="slidenum">
              <a:rPr lang="en-US" altLang="en-US"/>
              <a:pPr>
                <a:defRPr/>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0E3EDCFE-E6F5-459E-A65C-5B8F149CD3C9}" type="slidenum">
              <a:rPr lang="en-US" altLang="en-US"/>
              <a:pPr>
                <a:defRPr/>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7DCADCD1-57C3-40BE-8DF8-FD845F4F37D5}"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73093BF7-6553-46D3-BD3D-87C0A3D47230}" type="slidenum">
              <a:rPr lang="en-US"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E2DB29-97A7-411B-8351-3A92766C466F}"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639364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551830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555156-990F-4005-947E-9037B1F6FFC4}"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658160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BE402B-3417-46FD-9270-F203CC3BC025}"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20310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7" name="Slide Number Placeholder 6"/>
          <p:cNvSpPr>
            <a:spLocks noGrp="1"/>
          </p:cNvSpPr>
          <p:nvPr>
            <p:ph type="sldNum" sz="quarter" idx="12"/>
          </p:nvPr>
        </p:nvSpPr>
        <p:spPr/>
        <p:txBody>
          <a:bodyPr/>
          <a:lstStyle>
            <a:lvl1pPr>
              <a:defRPr/>
            </a:lvl1pPr>
          </a:lstStyle>
          <a:p>
            <a:fld id="{3C7A94A4-3D31-4503-92CF-62B77C754B5E}"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9A80FF4-1C21-47B3-83D4-D4C4AD9CD98F}"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209029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37BCF9-010C-4E6A-9FFF-7FB03D353C98}"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320597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1CD265-EA9E-4CDE-BE52-557F67DE78EE}"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843720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97DA3E-882A-4E67-A7E8-46525442E1DF}"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768948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825EF-15C9-47E5-A6CB-347F73BFC4BC}"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502492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6D4EF7-3464-4941-A0AC-4A56B9199D50}"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6168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6214131-167B-4B83-B7C7-EBDBED4D5989}"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689920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itchFamily="36" charset="2"/>
              <a:buNone/>
              <a:defRPr sz="2800"/>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8" name="Rectangle 6"/>
          <p:cNvSpPr>
            <a:spLocks noGrp="1" noChangeArrowheads="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2B7087-B2A7-4BA2-991F-1B318490C902}"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146632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782896-B73F-4A81-89D7-E7C345C7F31D}"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3771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8F7E96-4B25-405B-A83D-E18F560953C5}"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1810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9" name="Slide Number Placeholder 8"/>
          <p:cNvSpPr>
            <a:spLocks noGrp="1"/>
          </p:cNvSpPr>
          <p:nvPr>
            <p:ph type="sldNum" sz="quarter" idx="12"/>
          </p:nvPr>
        </p:nvSpPr>
        <p:spPr/>
        <p:txBody>
          <a:bodyPr/>
          <a:lstStyle>
            <a:lvl1pPr>
              <a:defRPr/>
            </a:lvl1pPr>
          </a:lstStyle>
          <a:p>
            <a:fld id="{F99C053C-B054-4856-B182-0AFBBC37D6FC}"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21D558-1AE7-49DD-8AFF-2D8A0C3F3CC2}"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7551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EEB89B3-B667-4065-BBA8-A8A47AD05B33}"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05194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A320AC-EA07-4546-AF58-8C0D86CFD2AB}"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0499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B2B57A-7848-4B08-A1A1-3F1C3E6AF1DD}"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82981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F113B3-F223-49B1-A4F8-7C39D346837C}"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78509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C3374E-6F9B-473D-A15A-D6D609CD9A3F}"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39392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6B8435-3693-44AC-8CE2-394D0DE59348}"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81911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3E1828-4336-4A87-9A3F-26FF25F08995}"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80137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A31C11-8102-4762-AC25-B3760284B31D}"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614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5" name="Slide Number Placeholder 4"/>
          <p:cNvSpPr>
            <a:spLocks noGrp="1"/>
          </p:cNvSpPr>
          <p:nvPr>
            <p:ph type="sldNum" sz="quarter" idx="12"/>
          </p:nvPr>
        </p:nvSpPr>
        <p:spPr/>
        <p:txBody>
          <a:bodyPr/>
          <a:lstStyle>
            <a:lvl1pPr>
              <a:defRPr/>
            </a:lvl1pPr>
          </a:lstStyle>
          <a:p>
            <a:fld id="{253399BB-9575-41AC-A894-15CF83211528}" type="slidenum">
              <a:rPr lang="en-US" altLang="en-US"/>
              <a:pPr/>
              <a:t>‹#›</a:t>
            </a:fld>
            <a:endParaRPr lang="en-US"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4" name="Slide Number Placeholder 3"/>
          <p:cNvSpPr>
            <a:spLocks noGrp="1"/>
          </p:cNvSpPr>
          <p:nvPr>
            <p:ph type="sldNum" sz="quarter" idx="12"/>
          </p:nvPr>
        </p:nvSpPr>
        <p:spPr/>
        <p:txBody>
          <a:bodyPr/>
          <a:lstStyle>
            <a:lvl1pPr>
              <a:defRPr/>
            </a:lvl1pPr>
          </a:lstStyle>
          <a:p>
            <a:fld id="{B431017B-08EC-45F8-8339-8322C2BCB978}" type="slidenum">
              <a:rPr lang="en-US" altLang="en-US"/>
              <a:pPr/>
              <a:t>‹#›</a:t>
            </a:fld>
            <a:endParaRPr lang="en-US"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7" name="Slide Number Placeholder 6"/>
          <p:cNvSpPr>
            <a:spLocks noGrp="1"/>
          </p:cNvSpPr>
          <p:nvPr>
            <p:ph type="sldNum" sz="quarter" idx="12"/>
          </p:nvPr>
        </p:nvSpPr>
        <p:spPr/>
        <p:txBody>
          <a:bodyPr/>
          <a:lstStyle>
            <a:lvl1pPr>
              <a:defRPr/>
            </a:lvl1pPr>
          </a:lstStyle>
          <a:p>
            <a:fld id="{EA8446BB-CB8C-4B66-B1F1-0D0C615BF9E2}" type="slidenum">
              <a:rPr lang="en-US" altLang="en-US"/>
              <a:pPr/>
              <a:t>‹#›</a:t>
            </a:fld>
            <a:endParaRPr lang="en-US"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Copyright 2009, John Wiley &amp; Sons, Inc.</a:t>
            </a:r>
            <a:endParaRPr lang="en-US" altLang="en-US"/>
          </a:p>
        </p:txBody>
      </p:sp>
      <p:sp>
        <p:nvSpPr>
          <p:cNvPr id="7" name="Slide Number Placeholder 6"/>
          <p:cNvSpPr>
            <a:spLocks noGrp="1"/>
          </p:cNvSpPr>
          <p:nvPr>
            <p:ph type="sldNum" sz="quarter" idx="12"/>
          </p:nvPr>
        </p:nvSpPr>
        <p:spPr/>
        <p:txBody>
          <a:bodyPr/>
          <a:lstStyle>
            <a:lvl1pPr>
              <a:defRPr/>
            </a:lvl1pPr>
          </a:lstStyle>
          <a:p>
            <a:fld id="{8AC3BF65-03C7-43BE-9629-8C5094260DBB}" type="slidenum">
              <a:rPr lang="en-US" altLang="en-US"/>
              <a:pPr/>
              <a:t>‹#›</a:t>
            </a:fld>
            <a:endParaRPr lang="en-US"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476163"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76164"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en-US" dirty="0"/>
          </a:p>
        </p:txBody>
      </p:sp>
      <p:sp>
        <p:nvSpPr>
          <p:cNvPr id="476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r>
              <a:rPr lang="en-US" altLang="en-US" dirty="0" smtClean="0"/>
              <a:t>Copyright 2009, John Wiley &amp; Sons, Inc.</a:t>
            </a:r>
            <a:endParaRPr lang="en-US" altLang="en-US" dirty="0"/>
          </a:p>
        </p:txBody>
      </p:sp>
      <p:sp>
        <p:nvSpPr>
          <p:cNvPr id="476166"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D16FC9EA-DD16-4B41-BC19-704035BDB131}" type="slidenum">
              <a:rPr lang="en-US" altLang="en-US"/>
              <a:pPr/>
              <a:t>‹#›</a:t>
            </a:fld>
            <a:endParaRPr lang="en-US" altLang="en-US"/>
          </a:p>
        </p:txBody>
      </p:sp>
      <p:sp>
        <p:nvSpPr>
          <p:cNvPr id="476167"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a:p>
        </p:txBody>
      </p:sp>
      <p:sp>
        <p:nvSpPr>
          <p:cNvPr id="476168"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transition/>
  <p:timing>
    <p:tnLst>
      <p:par>
        <p:cTn id="1" dur="indefinite" restart="never" nodeType="tmRoot"/>
      </p:par>
    </p:tnLst>
  </p:timing>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defRPr>
      </a:lvl2pPr>
      <a:lvl3pPr algn="l" rtl="0" fontAlgn="base">
        <a:spcBef>
          <a:spcPct val="0"/>
        </a:spcBef>
        <a:spcAft>
          <a:spcPct val="0"/>
        </a:spcAft>
        <a:defRPr sz="4200">
          <a:solidFill>
            <a:schemeClr val="tx2"/>
          </a:solidFill>
          <a:latin typeface="Garamond" pitchFamily="18" charset="0"/>
        </a:defRPr>
      </a:lvl3pPr>
      <a:lvl4pPr algn="l" rtl="0" fontAlgn="base">
        <a:spcBef>
          <a:spcPct val="0"/>
        </a:spcBef>
        <a:spcAft>
          <a:spcPct val="0"/>
        </a:spcAft>
        <a:defRPr sz="4200">
          <a:solidFill>
            <a:schemeClr val="tx2"/>
          </a:solidFill>
          <a:latin typeface="Garamond" pitchFamily="18" charset="0"/>
        </a:defRPr>
      </a:lvl4pPr>
      <a:lvl5pPr algn="l" rtl="0" fontAlgn="base">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en-US">
              <a:solidFill>
                <a:srgbClr val="000000"/>
              </a:solidFill>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r>
              <a:rPr lang="en-US" altLang="en-US">
                <a:solidFill>
                  <a:srgbClr val="000000"/>
                </a:solidFill>
              </a:rPr>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A96A41B7-46AC-4CF1-B0ED-CF5F3F2E0AC9}" type="slidenum">
              <a:rPr lang="en-US" altLang="en-US">
                <a:solidFill>
                  <a:srgbClr val="000000"/>
                </a:solidFill>
              </a:rPr>
              <a:pPr>
                <a:defRPr/>
              </a:pPr>
              <a:t>‹#›</a:t>
            </a:fld>
            <a:endParaRPr lang="en-US" altLang="en-US">
              <a:solidFill>
                <a:srgbClr val="000000"/>
              </a:solidFill>
            </a:endParaRPr>
          </a:p>
        </p:txBody>
      </p:sp>
      <p:sp>
        <p:nvSpPr>
          <p:cNvPr id="1843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solidFill>
                <a:srgbClr val="000000"/>
              </a:solidFill>
            </a:endParaRPr>
          </a:p>
        </p:txBody>
      </p:sp>
      <p:sp>
        <p:nvSpPr>
          <p:cNvPr id="184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0"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0"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0"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0"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0"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r>
              <a:rPr lang="en-US" altLang="en-US"/>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8A7DC572-F017-4BE3-B2CC-A11BB5C1E235}" type="slidenum">
              <a:rPr lang="en-US" altLang="en-US"/>
              <a:pPr>
                <a:defRPr/>
              </a:pPr>
              <a:t>‹#›</a:t>
            </a:fld>
            <a:endParaRPr lang="en-US" altLang="en-US"/>
          </a:p>
        </p:txBody>
      </p:sp>
      <p:sp>
        <p:nvSpPr>
          <p:cNvPr id="1843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184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68" charset="0"/>
        </a:defRPr>
      </a:lvl2pPr>
      <a:lvl3pPr algn="l" rtl="0" eaLnBrk="0" fontAlgn="base" hangingPunct="0">
        <a:spcBef>
          <a:spcPct val="0"/>
        </a:spcBef>
        <a:spcAft>
          <a:spcPct val="0"/>
        </a:spcAft>
        <a:defRPr sz="4200">
          <a:solidFill>
            <a:schemeClr val="tx2"/>
          </a:solidFill>
          <a:latin typeface="Times New Roman" pitchFamily="68" charset="0"/>
        </a:defRPr>
      </a:lvl3pPr>
      <a:lvl4pPr algn="l" rtl="0" eaLnBrk="0" fontAlgn="base" hangingPunct="0">
        <a:spcBef>
          <a:spcPct val="0"/>
        </a:spcBef>
        <a:spcAft>
          <a:spcPct val="0"/>
        </a:spcAft>
        <a:defRPr sz="4200">
          <a:solidFill>
            <a:schemeClr val="tx2"/>
          </a:solidFill>
          <a:latin typeface="Times New Roman" pitchFamily="68" charset="0"/>
        </a:defRPr>
      </a:lvl4pPr>
      <a:lvl5pPr algn="l" rtl="0" eaLnBrk="0" fontAlgn="base" hangingPunct="0">
        <a:spcBef>
          <a:spcPct val="0"/>
        </a:spcBef>
        <a:spcAft>
          <a:spcPct val="0"/>
        </a:spcAft>
        <a:defRPr sz="4200">
          <a:solidFill>
            <a:schemeClr val="tx2"/>
          </a:solidFill>
          <a:latin typeface="Times New Roman" pitchFamily="6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68"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68"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68"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68"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68"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a:ea typeface="+mn-ea"/>
                <a:cs typeface="+mn-cs"/>
              </a:rPr>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D0E3F3-487B-4FFC-80A7-7790991EE986}" type="slidenum">
              <a:rPr kumimoji="0" lang="en-US" altLang="en-US" sz="12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843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4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7288349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0"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0"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0"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0"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0"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69D0AF-CDF4-4D1B-9C86-E856ABC7A441}"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43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7636684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36" charset="0"/>
        </a:defRPr>
      </a:lvl2pPr>
      <a:lvl3pPr algn="l" rtl="0" eaLnBrk="0" fontAlgn="base" hangingPunct="0">
        <a:spcBef>
          <a:spcPct val="0"/>
        </a:spcBef>
        <a:spcAft>
          <a:spcPct val="0"/>
        </a:spcAft>
        <a:defRPr sz="4200">
          <a:solidFill>
            <a:schemeClr val="tx2"/>
          </a:solidFill>
          <a:latin typeface="Garamond" pitchFamily="36" charset="0"/>
        </a:defRPr>
      </a:lvl3pPr>
      <a:lvl4pPr algn="l" rtl="0" eaLnBrk="0" fontAlgn="base" hangingPunct="0">
        <a:spcBef>
          <a:spcPct val="0"/>
        </a:spcBef>
        <a:spcAft>
          <a:spcPct val="0"/>
        </a:spcAft>
        <a:defRPr sz="4200">
          <a:solidFill>
            <a:schemeClr val="tx2"/>
          </a:solidFill>
          <a:latin typeface="Garamond" pitchFamily="36" charset="0"/>
        </a:defRPr>
      </a:lvl4pPr>
      <a:lvl5pPr algn="l" rtl="0" eaLnBrk="0" fontAlgn="base" hangingPunct="0">
        <a:spcBef>
          <a:spcPct val="0"/>
        </a:spcBef>
        <a:spcAft>
          <a:spcPct val="0"/>
        </a:spcAft>
        <a:defRPr sz="4200">
          <a:solidFill>
            <a:schemeClr val="tx2"/>
          </a:solidFill>
          <a:latin typeface="Garamond" pitchFamily="36" charset="0"/>
        </a:defRPr>
      </a:lvl5pPr>
      <a:lvl6pPr marL="457200" algn="l" rtl="0" fontAlgn="base">
        <a:spcBef>
          <a:spcPct val="0"/>
        </a:spcBef>
        <a:spcAft>
          <a:spcPct val="0"/>
        </a:spcAft>
        <a:defRPr sz="4200">
          <a:solidFill>
            <a:schemeClr val="tx2"/>
          </a:solidFill>
          <a:latin typeface="Garamond" pitchFamily="36" charset="0"/>
        </a:defRPr>
      </a:lvl6pPr>
      <a:lvl7pPr marL="914400" algn="l" rtl="0" fontAlgn="base">
        <a:spcBef>
          <a:spcPct val="0"/>
        </a:spcBef>
        <a:spcAft>
          <a:spcPct val="0"/>
        </a:spcAft>
        <a:defRPr sz="4200">
          <a:solidFill>
            <a:schemeClr val="tx2"/>
          </a:solidFill>
          <a:latin typeface="Garamond" pitchFamily="36" charset="0"/>
        </a:defRPr>
      </a:lvl7pPr>
      <a:lvl8pPr marL="1371600" algn="l" rtl="0" fontAlgn="base">
        <a:spcBef>
          <a:spcPct val="0"/>
        </a:spcBef>
        <a:spcAft>
          <a:spcPct val="0"/>
        </a:spcAft>
        <a:defRPr sz="4200">
          <a:solidFill>
            <a:schemeClr val="tx2"/>
          </a:solidFill>
          <a:latin typeface="Garamond" pitchFamily="36" charset="0"/>
        </a:defRPr>
      </a:lvl8pPr>
      <a:lvl9pPr marL="1828800" algn="l" rtl="0" fontAlgn="base">
        <a:spcBef>
          <a:spcPct val="0"/>
        </a:spcBef>
        <a:spcAft>
          <a:spcPct val="0"/>
        </a:spcAft>
        <a:defRPr sz="4200">
          <a:solidFill>
            <a:schemeClr val="tx2"/>
          </a:solidFill>
          <a:latin typeface="Garamond" pitchFamily="36"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36"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36"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36"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36"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36"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36"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3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38200" y="1413808"/>
            <a:ext cx="5486400" cy="1938992"/>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solidFill>
                  <a:schemeClr val="accent2">
                    <a:lumMod val="60000"/>
                    <a:lumOff val="40000"/>
                  </a:schemeClr>
                </a:solidFill>
                <a:effectLst>
                  <a:outerShdw blurRad="50800" dist="39000" dir="5460000" algn="tl">
                    <a:srgbClr val="000000">
                      <a:alpha val="38000"/>
                    </a:srgbClr>
                  </a:outerShdw>
                </a:effectLst>
              </a:rPr>
              <a:t>The Nervous System</a:t>
            </a:r>
            <a:endParaRPr lang="en-US" sz="6000" b="1" dirty="0">
              <a:ln w="11430"/>
              <a:solidFill>
                <a:schemeClr val="accent2">
                  <a:lumMod val="60000"/>
                  <a:lumOff val="40000"/>
                </a:schemeClr>
              </a:solidFill>
              <a:effectLst>
                <a:outerShdw blurRad="50800" dist="39000" dir="5460000" algn="tl">
                  <a:srgbClr val="000000">
                    <a:alpha val="38000"/>
                  </a:srgbClr>
                </a:outerShdw>
              </a:effectLst>
            </a:endParaRPr>
          </a:p>
        </p:txBody>
      </p:sp>
      <p:sp>
        <p:nvSpPr>
          <p:cNvPr id="4" name="Slide Number Placeholder 3"/>
          <p:cNvSpPr>
            <a:spLocks noGrp="1"/>
          </p:cNvSpPr>
          <p:nvPr>
            <p:ph type="sldNum" sz="quarter" idx="4"/>
          </p:nvPr>
        </p:nvSpPr>
        <p:spPr/>
        <p:txBody>
          <a:bodyPr/>
          <a:lstStyle/>
          <a:p>
            <a:fld id="{6D21ACEA-31DA-4B2B-ABBB-A48C1041742E}" type="slidenum">
              <a:rPr lang="en-US" altLang="en-US" smtClean="0"/>
              <a:pPr/>
              <a:t>1</a:t>
            </a:fld>
            <a:endParaRPr lang="en-US" altLang="en-US"/>
          </a:p>
        </p:txBody>
      </p:sp>
      <p:pic>
        <p:nvPicPr>
          <p:cNvPr id="3" name="Picture 2" descr="brain-parts.jpg"/>
          <p:cNvPicPr>
            <a:picLocks noChangeAspect="1"/>
          </p:cNvPicPr>
          <p:nvPr/>
        </p:nvPicPr>
        <p:blipFill>
          <a:blip r:embed="rId2" cstate="print"/>
          <a:stretch>
            <a:fillRect/>
          </a:stretch>
        </p:blipFill>
        <p:spPr>
          <a:xfrm>
            <a:off x="4800600" y="3657600"/>
            <a:ext cx="3981450" cy="2986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38200" y="4114800"/>
            <a:ext cx="2438400" cy="646331"/>
          </a:xfrm>
          <a:prstGeom prst="rect">
            <a:avLst/>
          </a:prstGeom>
          <a:noFill/>
        </p:spPr>
        <p:txBody>
          <a:bodyPr wrap="square" rtlCol="0">
            <a:spAutoFit/>
          </a:bodyPr>
          <a:lstStyle/>
          <a:p>
            <a:r>
              <a:rPr lang="en-US" dirty="0" smtClean="0">
                <a:latin typeface="+mn-lt"/>
              </a:rPr>
              <a:t>Dr. Mustafa </a:t>
            </a:r>
            <a:r>
              <a:rPr lang="en-US" dirty="0" err="1" smtClean="0">
                <a:latin typeface="+mn-lt"/>
              </a:rPr>
              <a:t>Saad</a:t>
            </a:r>
            <a:endParaRPr lang="en-US" dirty="0" smtClean="0">
              <a:latin typeface="+mn-lt"/>
            </a:endParaRPr>
          </a:p>
          <a:p>
            <a:r>
              <a:rPr lang="en-US" dirty="0" smtClean="0">
                <a:latin typeface="+mn-lt"/>
              </a:rPr>
              <a:t>(2018)</a:t>
            </a:r>
            <a:endParaRPr lang="en-US"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83073334"/>
              </p:ext>
            </p:extLst>
          </p:nvPr>
        </p:nvGraphicFramePr>
        <p:xfrm>
          <a:off x="685800" y="762000"/>
          <a:ext cx="8077200" cy="4998720"/>
        </p:xfrm>
        <a:graphic>
          <a:graphicData uri="http://schemas.openxmlformats.org/drawingml/2006/table">
            <a:tbl>
              <a:tblPr firstRow="1" bandRow="1">
                <a:tableStyleId>{BDBED569-4797-4DF1-A0F4-6AAB3CD982D8}</a:tableStyleId>
              </a:tblPr>
              <a:tblGrid>
                <a:gridCol w="373944">
                  <a:extLst>
                    <a:ext uri="{9D8B030D-6E8A-4147-A177-3AD203B41FA5}">
                      <a16:colId xmlns:a16="http://schemas.microsoft.com/office/drawing/2014/main" val="20000"/>
                    </a:ext>
                  </a:extLst>
                </a:gridCol>
                <a:gridCol w="3365500">
                  <a:extLst>
                    <a:ext uri="{9D8B030D-6E8A-4147-A177-3AD203B41FA5}">
                      <a16:colId xmlns:a16="http://schemas.microsoft.com/office/drawing/2014/main" val="20001"/>
                    </a:ext>
                  </a:extLst>
                </a:gridCol>
                <a:gridCol w="4337756">
                  <a:extLst>
                    <a:ext uri="{9D8B030D-6E8A-4147-A177-3AD203B41FA5}">
                      <a16:colId xmlns:a16="http://schemas.microsoft.com/office/drawing/2014/main" val="20002"/>
                    </a:ext>
                  </a:extLst>
                </a:gridCol>
              </a:tblGrid>
              <a:tr h="370840">
                <a:tc>
                  <a:txBody>
                    <a:bodyPr/>
                    <a:lstStyle>
                      <a:defPPr>
                        <a:defRPr lang="en-US"/>
                      </a:defPPr>
                      <a:lvl1pPr marL="0" algn="l" defTabSz="914400" rtl="0" eaLnBrk="1" latinLnBrk="0" hangingPunct="1">
                        <a:defRPr sz="1800" b="1" kern="1200">
                          <a:solidFill>
                            <a:schemeClr val="lt1"/>
                          </a:solidFill>
                          <a:latin typeface="Century Schoolbook"/>
                        </a:defRPr>
                      </a:lvl1pPr>
                      <a:lvl2pPr marL="457200" algn="l" defTabSz="914400" rtl="0" eaLnBrk="1" latinLnBrk="0" hangingPunct="1">
                        <a:defRPr sz="1800" b="1" kern="1200">
                          <a:solidFill>
                            <a:schemeClr val="lt1"/>
                          </a:solidFill>
                          <a:latin typeface="Century Schoolbook"/>
                        </a:defRPr>
                      </a:lvl2pPr>
                      <a:lvl3pPr marL="914400" algn="l" defTabSz="914400" rtl="0" eaLnBrk="1" latinLnBrk="0" hangingPunct="1">
                        <a:defRPr sz="1800" b="1" kern="1200">
                          <a:solidFill>
                            <a:schemeClr val="lt1"/>
                          </a:solidFill>
                          <a:latin typeface="Century Schoolbook"/>
                        </a:defRPr>
                      </a:lvl3pPr>
                      <a:lvl4pPr marL="1371600" algn="l" defTabSz="914400" rtl="0" eaLnBrk="1" latinLnBrk="0" hangingPunct="1">
                        <a:defRPr sz="1800" b="1" kern="1200">
                          <a:solidFill>
                            <a:schemeClr val="lt1"/>
                          </a:solidFill>
                          <a:latin typeface="Century Schoolbook"/>
                        </a:defRPr>
                      </a:lvl4pPr>
                      <a:lvl5pPr marL="1828800" algn="l" defTabSz="914400" rtl="0" eaLnBrk="1" latinLnBrk="0" hangingPunct="1">
                        <a:defRPr sz="1800" b="1" kern="1200">
                          <a:solidFill>
                            <a:schemeClr val="lt1"/>
                          </a:solidFill>
                          <a:latin typeface="Century Schoolbook"/>
                        </a:defRPr>
                      </a:lvl5pPr>
                      <a:lvl6pPr marL="2286000" algn="l" defTabSz="914400" rtl="0" eaLnBrk="1" latinLnBrk="0" hangingPunct="1">
                        <a:defRPr sz="1800" b="1" kern="1200">
                          <a:solidFill>
                            <a:schemeClr val="lt1"/>
                          </a:solidFill>
                          <a:latin typeface="Century Schoolbook"/>
                        </a:defRPr>
                      </a:lvl6pPr>
                      <a:lvl7pPr marL="2743200" algn="l" defTabSz="914400" rtl="0" eaLnBrk="1" latinLnBrk="0" hangingPunct="1">
                        <a:defRPr sz="1800" b="1" kern="1200">
                          <a:solidFill>
                            <a:schemeClr val="lt1"/>
                          </a:solidFill>
                          <a:latin typeface="Century Schoolbook"/>
                        </a:defRPr>
                      </a:lvl7pPr>
                      <a:lvl8pPr marL="3200400" algn="l" defTabSz="914400" rtl="0" eaLnBrk="1" latinLnBrk="0" hangingPunct="1">
                        <a:defRPr sz="1800" b="1" kern="1200">
                          <a:solidFill>
                            <a:schemeClr val="lt1"/>
                          </a:solidFill>
                          <a:latin typeface="Century Schoolbook"/>
                        </a:defRPr>
                      </a:lvl8pPr>
                      <a:lvl9pPr marL="3657600" algn="l" defTabSz="914400" rtl="0" eaLnBrk="1" latinLnBrk="0" hangingPunct="1">
                        <a:defRPr sz="1800" b="1" kern="1200">
                          <a:solidFill>
                            <a:schemeClr val="lt1"/>
                          </a:solidFill>
                          <a:latin typeface="Century Schoolbook"/>
                        </a:defRPr>
                      </a:lvl9pPr>
                    </a:lstStyle>
                    <a:p>
                      <a:pPr algn="ctr"/>
                      <a:endParaRPr lang="en-US" sz="2200" b="1" dirty="0">
                        <a:solidFill>
                          <a:schemeClr val="tx1"/>
                        </a:solidFill>
                        <a:latin typeface="+mn-lt"/>
                      </a:endParaRPr>
                    </a:p>
                  </a:txBody>
                  <a:tcPr anchor="ctr"/>
                </a:tc>
                <a:tc>
                  <a:txBody>
                    <a:bodyPr/>
                    <a:lstStyle>
                      <a:defPPr>
                        <a:defRPr lang="en-US"/>
                      </a:defPPr>
                      <a:lvl1pPr marL="0" algn="l" defTabSz="914400" rtl="0" eaLnBrk="1" latinLnBrk="0" hangingPunct="1">
                        <a:defRPr sz="1800" b="1" kern="1200">
                          <a:solidFill>
                            <a:schemeClr val="lt1"/>
                          </a:solidFill>
                          <a:latin typeface="Century Schoolbook"/>
                        </a:defRPr>
                      </a:lvl1pPr>
                      <a:lvl2pPr marL="457200" algn="l" defTabSz="914400" rtl="0" eaLnBrk="1" latinLnBrk="0" hangingPunct="1">
                        <a:defRPr sz="1800" b="1" kern="1200">
                          <a:solidFill>
                            <a:schemeClr val="lt1"/>
                          </a:solidFill>
                          <a:latin typeface="Century Schoolbook"/>
                        </a:defRPr>
                      </a:lvl2pPr>
                      <a:lvl3pPr marL="914400" algn="l" defTabSz="914400" rtl="0" eaLnBrk="1" latinLnBrk="0" hangingPunct="1">
                        <a:defRPr sz="1800" b="1" kern="1200">
                          <a:solidFill>
                            <a:schemeClr val="lt1"/>
                          </a:solidFill>
                          <a:latin typeface="Century Schoolbook"/>
                        </a:defRPr>
                      </a:lvl3pPr>
                      <a:lvl4pPr marL="1371600" algn="l" defTabSz="914400" rtl="0" eaLnBrk="1" latinLnBrk="0" hangingPunct="1">
                        <a:defRPr sz="1800" b="1" kern="1200">
                          <a:solidFill>
                            <a:schemeClr val="lt1"/>
                          </a:solidFill>
                          <a:latin typeface="Century Schoolbook"/>
                        </a:defRPr>
                      </a:lvl4pPr>
                      <a:lvl5pPr marL="1828800" algn="l" defTabSz="914400" rtl="0" eaLnBrk="1" latinLnBrk="0" hangingPunct="1">
                        <a:defRPr sz="1800" b="1" kern="1200">
                          <a:solidFill>
                            <a:schemeClr val="lt1"/>
                          </a:solidFill>
                          <a:latin typeface="Century Schoolbook"/>
                        </a:defRPr>
                      </a:lvl5pPr>
                      <a:lvl6pPr marL="2286000" algn="l" defTabSz="914400" rtl="0" eaLnBrk="1" latinLnBrk="0" hangingPunct="1">
                        <a:defRPr sz="1800" b="1" kern="1200">
                          <a:solidFill>
                            <a:schemeClr val="lt1"/>
                          </a:solidFill>
                          <a:latin typeface="Century Schoolbook"/>
                        </a:defRPr>
                      </a:lvl6pPr>
                      <a:lvl7pPr marL="2743200" algn="l" defTabSz="914400" rtl="0" eaLnBrk="1" latinLnBrk="0" hangingPunct="1">
                        <a:defRPr sz="1800" b="1" kern="1200">
                          <a:solidFill>
                            <a:schemeClr val="lt1"/>
                          </a:solidFill>
                          <a:latin typeface="Century Schoolbook"/>
                        </a:defRPr>
                      </a:lvl7pPr>
                      <a:lvl8pPr marL="3200400" algn="l" defTabSz="914400" rtl="0" eaLnBrk="1" latinLnBrk="0" hangingPunct="1">
                        <a:defRPr sz="1800" b="1" kern="1200">
                          <a:solidFill>
                            <a:schemeClr val="lt1"/>
                          </a:solidFill>
                          <a:latin typeface="Century Schoolbook"/>
                        </a:defRPr>
                      </a:lvl8pPr>
                      <a:lvl9pPr marL="3657600" algn="l" defTabSz="914400" rtl="0" eaLnBrk="1" latinLnBrk="0" hangingPunct="1">
                        <a:defRPr sz="1800" b="1" kern="1200">
                          <a:solidFill>
                            <a:schemeClr val="lt1"/>
                          </a:solidFill>
                          <a:latin typeface="Century Schoolbook"/>
                        </a:defRPr>
                      </a:lvl9pPr>
                    </a:lstStyle>
                    <a:p>
                      <a:pPr algn="ctr"/>
                      <a:r>
                        <a:rPr lang="en-US" sz="2200" dirty="0" smtClean="0">
                          <a:solidFill>
                            <a:schemeClr val="tx1"/>
                          </a:solidFill>
                          <a:latin typeface="+mn-lt"/>
                        </a:rPr>
                        <a:t>Dendrites</a:t>
                      </a:r>
                      <a:endParaRPr lang="en-US" sz="2200" b="1" dirty="0">
                        <a:solidFill>
                          <a:schemeClr val="tx1"/>
                        </a:solidFill>
                        <a:latin typeface="+mn-lt"/>
                      </a:endParaRPr>
                    </a:p>
                  </a:txBody>
                  <a:tcPr anchor="ctr"/>
                </a:tc>
                <a:tc>
                  <a:txBody>
                    <a:bodyPr/>
                    <a:lstStyle>
                      <a:defPPr>
                        <a:defRPr lang="en-US"/>
                      </a:defPPr>
                      <a:lvl1pPr marL="0" algn="l" defTabSz="914400" rtl="0" eaLnBrk="1" latinLnBrk="0" hangingPunct="1">
                        <a:defRPr sz="1800" b="1" kern="1200">
                          <a:solidFill>
                            <a:schemeClr val="lt1"/>
                          </a:solidFill>
                          <a:latin typeface="Century Schoolbook"/>
                        </a:defRPr>
                      </a:lvl1pPr>
                      <a:lvl2pPr marL="457200" algn="l" defTabSz="914400" rtl="0" eaLnBrk="1" latinLnBrk="0" hangingPunct="1">
                        <a:defRPr sz="1800" b="1" kern="1200">
                          <a:solidFill>
                            <a:schemeClr val="lt1"/>
                          </a:solidFill>
                          <a:latin typeface="Century Schoolbook"/>
                        </a:defRPr>
                      </a:lvl2pPr>
                      <a:lvl3pPr marL="914400" algn="l" defTabSz="914400" rtl="0" eaLnBrk="1" latinLnBrk="0" hangingPunct="1">
                        <a:defRPr sz="1800" b="1" kern="1200">
                          <a:solidFill>
                            <a:schemeClr val="lt1"/>
                          </a:solidFill>
                          <a:latin typeface="Century Schoolbook"/>
                        </a:defRPr>
                      </a:lvl3pPr>
                      <a:lvl4pPr marL="1371600" algn="l" defTabSz="914400" rtl="0" eaLnBrk="1" latinLnBrk="0" hangingPunct="1">
                        <a:defRPr sz="1800" b="1" kern="1200">
                          <a:solidFill>
                            <a:schemeClr val="lt1"/>
                          </a:solidFill>
                          <a:latin typeface="Century Schoolbook"/>
                        </a:defRPr>
                      </a:lvl4pPr>
                      <a:lvl5pPr marL="1828800" algn="l" defTabSz="914400" rtl="0" eaLnBrk="1" latinLnBrk="0" hangingPunct="1">
                        <a:defRPr sz="1800" b="1" kern="1200">
                          <a:solidFill>
                            <a:schemeClr val="lt1"/>
                          </a:solidFill>
                          <a:latin typeface="Century Schoolbook"/>
                        </a:defRPr>
                      </a:lvl5pPr>
                      <a:lvl6pPr marL="2286000" algn="l" defTabSz="914400" rtl="0" eaLnBrk="1" latinLnBrk="0" hangingPunct="1">
                        <a:defRPr sz="1800" b="1" kern="1200">
                          <a:solidFill>
                            <a:schemeClr val="lt1"/>
                          </a:solidFill>
                          <a:latin typeface="Century Schoolbook"/>
                        </a:defRPr>
                      </a:lvl6pPr>
                      <a:lvl7pPr marL="2743200" algn="l" defTabSz="914400" rtl="0" eaLnBrk="1" latinLnBrk="0" hangingPunct="1">
                        <a:defRPr sz="1800" b="1" kern="1200">
                          <a:solidFill>
                            <a:schemeClr val="lt1"/>
                          </a:solidFill>
                          <a:latin typeface="Century Schoolbook"/>
                        </a:defRPr>
                      </a:lvl7pPr>
                      <a:lvl8pPr marL="3200400" algn="l" defTabSz="914400" rtl="0" eaLnBrk="1" latinLnBrk="0" hangingPunct="1">
                        <a:defRPr sz="1800" b="1" kern="1200">
                          <a:solidFill>
                            <a:schemeClr val="lt1"/>
                          </a:solidFill>
                          <a:latin typeface="Century Schoolbook"/>
                        </a:defRPr>
                      </a:lvl8pPr>
                      <a:lvl9pPr marL="3657600" algn="l" defTabSz="914400" rtl="0" eaLnBrk="1" latinLnBrk="0" hangingPunct="1">
                        <a:defRPr sz="1800" b="1" kern="1200">
                          <a:solidFill>
                            <a:schemeClr val="lt1"/>
                          </a:solidFill>
                          <a:latin typeface="Century Schoolbook"/>
                        </a:defRPr>
                      </a:lvl9pPr>
                    </a:lstStyle>
                    <a:p>
                      <a:pPr algn="ctr"/>
                      <a:r>
                        <a:rPr lang="en-US" sz="2200" dirty="0" smtClean="0">
                          <a:solidFill>
                            <a:schemeClr val="tx1"/>
                          </a:solidFill>
                          <a:latin typeface="+mn-lt"/>
                        </a:rPr>
                        <a:t>Axon</a:t>
                      </a:r>
                      <a:endParaRPr lang="en-US" sz="2200" b="1" dirty="0">
                        <a:solidFill>
                          <a:schemeClr val="tx1"/>
                        </a:solidFill>
                        <a:latin typeface="+mn-lt"/>
                      </a:endParaRPr>
                    </a:p>
                  </a:txBody>
                  <a:tcPr anchor="ctr"/>
                </a:tc>
                <a:extLst>
                  <a:ext uri="{0D108BD9-81ED-4DB2-BD59-A6C34878D82A}">
                    <a16:rowId xmlns:a16="http://schemas.microsoft.com/office/drawing/2014/main" val="10000"/>
                  </a:ext>
                </a:extLst>
              </a:tr>
              <a:tr h="370840">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ctr"/>
                      <a:r>
                        <a:rPr lang="en-US" sz="2200" dirty="0" smtClean="0">
                          <a:latin typeface="+mn-lt"/>
                        </a:rPr>
                        <a:t>1</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Mostly multiple branches</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A Single branch</a:t>
                      </a:r>
                      <a:endParaRPr lang="en-US" sz="2200" b="1" dirty="0">
                        <a:latin typeface="+mn-lt"/>
                      </a:endParaRPr>
                    </a:p>
                  </a:txBody>
                  <a:tcPr anchor="ctr"/>
                </a:tc>
                <a:extLst>
                  <a:ext uri="{0D108BD9-81ED-4DB2-BD59-A6C34878D82A}">
                    <a16:rowId xmlns:a16="http://schemas.microsoft.com/office/drawing/2014/main" val="10001"/>
                  </a:ext>
                </a:extLst>
              </a:tr>
              <a:tr h="370840">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ctr"/>
                      <a:r>
                        <a:rPr lang="en-US" sz="2200" dirty="0" smtClean="0">
                          <a:latin typeface="+mn-lt"/>
                        </a:rPr>
                        <a:t>2</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Usually short</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Usually the longest branch and is called </a:t>
                      </a:r>
                      <a:r>
                        <a:rPr lang="en-US" sz="2200" b="1" i="1" dirty="0" smtClean="0">
                          <a:latin typeface="+mn-lt"/>
                        </a:rPr>
                        <a:t>nerve fiber</a:t>
                      </a:r>
                      <a:endParaRPr lang="en-US" sz="2200" b="1" i="1" dirty="0">
                        <a:latin typeface="+mn-lt"/>
                      </a:endParaRPr>
                    </a:p>
                  </a:txBody>
                  <a:tcPr anchor="ctr"/>
                </a:tc>
                <a:extLst>
                  <a:ext uri="{0D108BD9-81ED-4DB2-BD59-A6C34878D82A}">
                    <a16:rowId xmlns:a16="http://schemas.microsoft.com/office/drawing/2014/main" val="10002"/>
                  </a:ext>
                </a:extLst>
              </a:tr>
              <a:tr h="370840">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ctr"/>
                      <a:r>
                        <a:rPr lang="en-US" sz="2200" dirty="0" smtClean="0">
                          <a:latin typeface="+mn-lt"/>
                        </a:rPr>
                        <a:t>3</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Taper as they extend away from cell body</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Has a fixed diameter</a:t>
                      </a:r>
                      <a:endParaRPr lang="en-US" sz="2200" b="1" dirty="0">
                        <a:latin typeface="+mn-lt"/>
                      </a:endParaRPr>
                    </a:p>
                  </a:txBody>
                  <a:tcPr anchor="ctr"/>
                </a:tc>
                <a:extLst>
                  <a:ext uri="{0D108BD9-81ED-4DB2-BD59-A6C34878D82A}">
                    <a16:rowId xmlns:a16="http://schemas.microsoft.com/office/drawing/2014/main" val="10003"/>
                  </a:ext>
                </a:extLst>
              </a:tr>
              <a:tr h="370840">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ctr"/>
                      <a:r>
                        <a:rPr lang="en-US" sz="2200" dirty="0" smtClean="0">
                          <a:latin typeface="+mn-lt"/>
                        </a:rPr>
                        <a:t>4</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Branch profusely</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marL="457200" indent="-457200" algn="just">
                        <a:buFont typeface="Wingdings" pitchFamily="2" charset="2"/>
                        <a:buChar char="§"/>
                      </a:pPr>
                      <a:r>
                        <a:rPr lang="en-US" sz="2200" dirty="0" smtClean="0">
                          <a:latin typeface="+mn-lt"/>
                        </a:rPr>
                        <a:t>No branches near cell body</a:t>
                      </a:r>
                    </a:p>
                    <a:p>
                      <a:pPr marL="457200" indent="-457200" algn="just">
                        <a:buFont typeface="Wingdings" pitchFamily="2" charset="2"/>
                        <a:buChar char="§"/>
                      </a:pPr>
                      <a:r>
                        <a:rPr lang="en-US" sz="2200" dirty="0" smtClean="0">
                          <a:latin typeface="+mn-lt"/>
                        </a:rPr>
                        <a:t>Collateral branches along course</a:t>
                      </a:r>
                    </a:p>
                    <a:p>
                      <a:pPr marL="457200" indent="-457200" algn="just">
                        <a:buFont typeface="Wingdings" pitchFamily="2" charset="2"/>
                        <a:buChar char="§"/>
                      </a:pPr>
                      <a:r>
                        <a:rPr lang="en-US" sz="2200" dirty="0" smtClean="0">
                          <a:latin typeface="+mn-lt"/>
                        </a:rPr>
                        <a:t>Terminal branches </a:t>
                      </a:r>
                      <a:endParaRPr lang="en-US" sz="2200" b="1" dirty="0">
                        <a:latin typeface="+mn-lt"/>
                      </a:endParaRPr>
                    </a:p>
                  </a:txBody>
                  <a:tcPr anchor="ctr"/>
                </a:tc>
                <a:extLst>
                  <a:ext uri="{0D108BD9-81ED-4DB2-BD59-A6C34878D82A}">
                    <a16:rowId xmlns:a16="http://schemas.microsoft.com/office/drawing/2014/main" val="10004"/>
                  </a:ext>
                </a:extLst>
              </a:tr>
              <a:tr h="370840">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ctr"/>
                      <a:r>
                        <a:rPr lang="en-US" sz="2200" dirty="0" smtClean="0">
                          <a:latin typeface="+mn-lt"/>
                        </a:rPr>
                        <a:t>5</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Not covered by a myelin sheath</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Some are covered by a myelin sheath</a:t>
                      </a:r>
                      <a:endParaRPr lang="en-US" sz="2200" b="1" dirty="0">
                        <a:latin typeface="+mn-lt"/>
                      </a:endParaRPr>
                    </a:p>
                  </a:txBody>
                  <a:tcPr anchor="ctr"/>
                </a:tc>
                <a:extLst>
                  <a:ext uri="{0D108BD9-81ED-4DB2-BD59-A6C34878D82A}">
                    <a16:rowId xmlns:a16="http://schemas.microsoft.com/office/drawing/2014/main" val="10005"/>
                  </a:ext>
                </a:extLst>
              </a:tr>
              <a:tr h="370840">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ctr"/>
                      <a:r>
                        <a:rPr lang="en-US" sz="2200" dirty="0" smtClean="0">
                          <a:latin typeface="+mn-lt"/>
                        </a:rPr>
                        <a:t>6</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Conduct impulse towards cell body</a:t>
                      </a:r>
                      <a:endParaRPr lang="en-US" sz="2200" b="1" dirty="0">
                        <a:latin typeface="+mn-lt"/>
                      </a:endParaRPr>
                    </a:p>
                  </a:txBody>
                  <a:tcPr anchor="ctr"/>
                </a:tc>
                <a:tc>
                  <a:txBody>
                    <a:bodyPr/>
                    <a:lstStyle>
                      <a:defPPr>
                        <a:defRPr lang="en-US"/>
                      </a:defPPr>
                      <a:lvl1pPr marL="0" algn="l" defTabSz="914400" rtl="0" eaLnBrk="1" latinLnBrk="0" hangingPunct="1">
                        <a:defRPr sz="1800" kern="1200">
                          <a:solidFill>
                            <a:schemeClr val="dk1"/>
                          </a:solidFill>
                          <a:latin typeface="Century Schoolbook"/>
                        </a:defRPr>
                      </a:lvl1pPr>
                      <a:lvl2pPr marL="457200" algn="l" defTabSz="914400" rtl="0" eaLnBrk="1" latinLnBrk="0" hangingPunct="1">
                        <a:defRPr sz="1800" kern="1200">
                          <a:solidFill>
                            <a:schemeClr val="dk1"/>
                          </a:solidFill>
                          <a:latin typeface="Century Schoolbook"/>
                        </a:defRPr>
                      </a:lvl2pPr>
                      <a:lvl3pPr marL="914400" algn="l" defTabSz="914400" rtl="0" eaLnBrk="1" latinLnBrk="0" hangingPunct="1">
                        <a:defRPr sz="1800" kern="1200">
                          <a:solidFill>
                            <a:schemeClr val="dk1"/>
                          </a:solidFill>
                          <a:latin typeface="Century Schoolbook"/>
                        </a:defRPr>
                      </a:lvl3pPr>
                      <a:lvl4pPr marL="1371600" algn="l" defTabSz="914400" rtl="0" eaLnBrk="1" latinLnBrk="0" hangingPunct="1">
                        <a:defRPr sz="1800" kern="1200">
                          <a:solidFill>
                            <a:schemeClr val="dk1"/>
                          </a:solidFill>
                          <a:latin typeface="Century Schoolbook"/>
                        </a:defRPr>
                      </a:lvl4pPr>
                      <a:lvl5pPr marL="1828800" algn="l" defTabSz="914400" rtl="0" eaLnBrk="1" latinLnBrk="0" hangingPunct="1">
                        <a:defRPr sz="1800" kern="1200">
                          <a:solidFill>
                            <a:schemeClr val="dk1"/>
                          </a:solidFill>
                          <a:latin typeface="Century Schoolbook"/>
                        </a:defRPr>
                      </a:lvl5pPr>
                      <a:lvl6pPr marL="2286000" algn="l" defTabSz="914400" rtl="0" eaLnBrk="1" latinLnBrk="0" hangingPunct="1">
                        <a:defRPr sz="1800" kern="1200">
                          <a:solidFill>
                            <a:schemeClr val="dk1"/>
                          </a:solidFill>
                          <a:latin typeface="Century Schoolbook"/>
                        </a:defRPr>
                      </a:lvl6pPr>
                      <a:lvl7pPr marL="2743200" algn="l" defTabSz="914400" rtl="0" eaLnBrk="1" latinLnBrk="0" hangingPunct="1">
                        <a:defRPr sz="1800" kern="1200">
                          <a:solidFill>
                            <a:schemeClr val="dk1"/>
                          </a:solidFill>
                          <a:latin typeface="Century Schoolbook"/>
                        </a:defRPr>
                      </a:lvl7pPr>
                      <a:lvl8pPr marL="3200400" algn="l" defTabSz="914400" rtl="0" eaLnBrk="1" latinLnBrk="0" hangingPunct="1">
                        <a:defRPr sz="1800" kern="1200">
                          <a:solidFill>
                            <a:schemeClr val="dk1"/>
                          </a:solidFill>
                          <a:latin typeface="Century Schoolbook"/>
                        </a:defRPr>
                      </a:lvl8pPr>
                      <a:lvl9pPr marL="3657600" algn="l" defTabSz="914400" rtl="0" eaLnBrk="1" latinLnBrk="0" hangingPunct="1">
                        <a:defRPr sz="1800" kern="1200">
                          <a:solidFill>
                            <a:schemeClr val="dk1"/>
                          </a:solidFill>
                          <a:latin typeface="Century Schoolbook"/>
                        </a:defRPr>
                      </a:lvl9pPr>
                    </a:lstStyle>
                    <a:p>
                      <a:pPr algn="l"/>
                      <a:r>
                        <a:rPr lang="en-US" sz="2200" dirty="0" smtClean="0">
                          <a:latin typeface="+mn-lt"/>
                        </a:rPr>
                        <a:t>Conducts impulse away from cell body</a:t>
                      </a:r>
                      <a:endParaRPr lang="en-US" sz="2200" b="1" dirty="0">
                        <a:latin typeface="+mn-lt"/>
                      </a:endParaRPr>
                    </a:p>
                  </a:txBody>
                  <a:tcPr anchor="ctr"/>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fld id="{B6DCF029-7B87-4750-A3FB-0CCE34529C4E}" type="slidenum">
              <a:rPr lang="en-US" altLang="en-US" smtClean="0"/>
              <a:pPr/>
              <a:t>10</a:t>
            </a:fld>
            <a:endParaRPr lang="en-US" alt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5" name="Picture 5" descr="12_03"/>
          <p:cNvPicPr>
            <a:picLocks noChangeAspect="1" noChangeArrowheads="1"/>
          </p:cNvPicPr>
          <p:nvPr/>
        </p:nvPicPr>
        <p:blipFill>
          <a:blip r:embed="rId2" cstate="print"/>
          <a:srcRect b="8304"/>
          <a:stretch>
            <a:fillRect/>
          </a:stretch>
        </p:blipFill>
        <p:spPr bwMode="auto">
          <a:xfrm>
            <a:off x="0" y="805244"/>
            <a:ext cx="9131808" cy="3995356"/>
          </a:xfrm>
          <a:prstGeom prst="rect">
            <a:avLst/>
          </a:prstGeom>
          <a:noFill/>
        </p:spPr>
      </p:pic>
      <p:sp>
        <p:nvSpPr>
          <p:cNvPr id="3" name="TextBox 2"/>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Types of neurons</a:t>
            </a:r>
          </a:p>
        </p:txBody>
      </p:sp>
      <p:sp>
        <p:nvSpPr>
          <p:cNvPr id="4" name="TextBox 3"/>
          <p:cNvSpPr txBox="1"/>
          <p:nvPr/>
        </p:nvSpPr>
        <p:spPr>
          <a:xfrm>
            <a:off x="228600" y="4454604"/>
            <a:ext cx="2438400" cy="1107996"/>
          </a:xfrm>
          <a:prstGeom prst="rect">
            <a:avLst/>
          </a:prstGeom>
          <a:solidFill>
            <a:schemeClr val="bg1"/>
          </a:solidFill>
        </p:spPr>
        <p:txBody>
          <a:bodyPr wrap="square" rtlCol="0">
            <a:spAutoFit/>
          </a:bodyPr>
          <a:lstStyle/>
          <a:p>
            <a:r>
              <a:rPr lang="en-US" sz="2200" i="1" u="sng" dirty="0" err="1" smtClean="0">
                <a:latin typeface="+mn-lt"/>
              </a:rPr>
              <a:t>Multipolar</a:t>
            </a:r>
            <a:r>
              <a:rPr lang="en-US" sz="2200" i="1" u="sng" dirty="0" smtClean="0">
                <a:latin typeface="+mn-lt"/>
              </a:rPr>
              <a:t> Neurons</a:t>
            </a:r>
          </a:p>
          <a:p>
            <a:r>
              <a:rPr lang="en-US" sz="2200" dirty="0" smtClean="0">
                <a:latin typeface="+mn-lt"/>
              </a:rPr>
              <a:t>1 Axon</a:t>
            </a:r>
          </a:p>
          <a:p>
            <a:r>
              <a:rPr lang="en-US" sz="2200" dirty="0" smtClean="0">
                <a:latin typeface="+mn-lt"/>
              </a:rPr>
              <a:t>Multiple dendrites</a:t>
            </a:r>
            <a:endParaRPr lang="en-US" sz="2200" dirty="0">
              <a:latin typeface="+mn-lt"/>
            </a:endParaRPr>
          </a:p>
        </p:txBody>
      </p:sp>
      <p:sp>
        <p:nvSpPr>
          <p:cNvPr id="5" name="TextBox 4"/>
          <p:cNvSpPr txBox="1"/>
          <p:nvPr/>
        </p:nvSpPr>
        <p:spPr>
          <a:xfrm>
            <a:off x="3200400" y="4495800"/>
            <a:ext cx="2286000" cy="1107996"/>
          </a:xfrm>
          <a:prstGeom prst="rect">
            <a:avLst/>
          </a:prstGeom>
          <a:solidFill>
            <a:schemeClr val="bg1"/>
          </a:solidFill>
        </p:spPr>
        <p:txBody>
          <a:bodyPr wrap="square" rtlCol="0">
            <a:spAutoFit/>
          </a:bodyPr>
          <a:lstStyle/>
          <a:p>
            <a:r>
              <a:rPr lang="en-US" sz="2200" i="1" u="sng" dirty="0" smtClean="0">
                <a:latin typeface="+mn-lt"/>
              </a:rPr>
              <a:t>Bipolar Neurons</a:t>
            </a:r>
          </a:p>
          <a:p>
            <a:r>
              <a:rPr lang="en-US" sz="2200" dirty="0" smtClean="0">
                <a:latin typeface="+mn-lt"/>
              </a:rPr>
              <a:t>1 Axon</a:t>
            </a:r>
          </a:p>
          <a:p>
            <a:r>
              <a:rPr lang="en-US" sz="2200" dirty="0" smtClean="0">
                <a:latin typeface="+mn-lt"/>
              </a:rPr>
              <a:t>1 Dendrite</a:t>
            </a:r>
            <a:endParaRPr lang="en-US" sz="2200" dirty="0">
              <a:latin typeface="+mn-lt"/>
            </a:endParaRPr>
          </a:p>
        </p:txBody>
      </p:sp>
      <p:sp>
        <p:nvSpPr>
          <p:cNvPr id="6" name="TextBox 5"/>
          <p:cNvSpPr txBox="1"/>
          <p:nvPr/>
        </p:nvSpPr>
        <p:spPr>
          <a:xfrm>
            <a:off x="5715000" y="4343400"/>
            <a:ext cx="3124200" cy="1785104"/>
          </a:xfrm>
          <a:prstGeom prst="rect">
            <a:avLst/>
          </a:prstGeom>
          <a:solidFill>
            <a:schemeClr val="bg1"/>
          </a:solidFill>
        </p:spPr>
        <p:txBody>
          <a:bodyPr wrap="square" rtlCol="0">
            <a:spAutoFit/>
          </a:bodyPr>
          <a:lstStyle/>
          <a:p>
            <a:r>
              <a:rPr lang="en-US" sz="2200" i="1" u="sng" dirty="0" err="1" smtClean="0">
                <a:latin typeface="+mn-lt"/>
              </a:rPr>
              <a:t>Pseudounipolar</a:t>
            </a:r>
            <a:r>
              <a:rPr lang="en-US" sz="2200" i="1" u="sng" dirty="0" smtClean="0">
                <a:latin typeface="+mn-lt"/>
              </a:rPr>
              <a:t> </a:t>
            </a:r>
            <a:r>
              <a:rPr lang="en-US" sz="2200" i="1" u="sng" dirty="0" err="1" smtClean="0">
                <a:latin typeface="+mn-lt"/>
              </a:rPr>
              <a:t>Neuorns</a:t>
            </a:r>
            <a:endParaRPr lang="en-US" sz="2200" i="1" u="sng" dirty="0" smtClean="0">
              <a:latin typeface="+mn-lt"/>
            </a:endParaRPr>
          </a:p>
          <a:p>
            <a:r>
              <a:rPr lang="en-US" sz="2200" dirty="0" smtClean="0">
                <a:latin typeface="+mn-lt"/>
              </a:rPr>
              <a:t>1 process divides into a central branch (to CNS) and a peripheral branch (to receptors)</a:t>
            </a:r>
            <a:endParaRPr lang="en-US" sz="2200" dirty="0">
              <a:latin typeface="+mn-lt"/>
            </a:endParaRPr>
          </a:p>
        </p:txBody>
      </p:sp>
      <p:sp>
        <p:nvSpPr>
          <p:cNvPr id="7" name="Slide Number Placeholder 6"/>
          <p:cNvSpPr>
            <a:spLocks noGrp="1"/>
          </p:cNvSpPr>
          <p:nvPr>
            <p:ph type="sldNum" sz="quarter" idx="12"/>
          </p:nvPr>
        </p:nvSpPr>
        <p:spPr/>
        <p:txBody>
          <a:bodyPr/>
          <a:lstStyle/>
          <a:p>
            <a:fld id="{B6DCF029-7B87-4750-A3FB-0CCE34529C4E}" type="slidenum">
              <a:rPr lang="en-US" altLang="en-US" smtClean="0"/>
              <a:pPr/>
              <a:t>11</a:t>
            </a:fld>
            <a:endParaRPr lang="en-US" alt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39526188"/>
              </p:ext>
            </p:extLst>
          </p:nvPr>
        </p:nvGraphicFramePr>
        <p:xfrm>
          <a:off x="2133600" y="2499360"/>
          <a:ext cx="4724400" cy="3139440"/>
        </p:xfrm>
        <a:graphic>
          <a:graphicData uri="http://schemas.openxmlformats.org/drawingml/2006/table">
            <a:tbl>
              <a:tblPr firstRow="1" bandRow="1">
                <a:tableStyleId>{5C22544A-7EE6-4342-B048-85BDC9FD1C3A}</a:tableStyleId>
              </a:tblPr>
              <a:tblGrid>
                <a:gridCol w="1574800">
                  <a:extLst>
                    <a:ext uri="{9D8B030D-6E8A-4147-A177-3AD203B41FA5}">
                      <a16:colId xmlns:a16="http://schemas.microsoft.com/office/drawing/2014/main" val="20000"/>
                    </a:ext>
                  </a:extLst>
                </a:gridCol>
                <a:gridCol w="1288473">
                  <a:extLst>
                    <a:ext uri="{9D8B030D-6E8A-4147-A177-3AD203B41FA5}">
                      <a16:colId xmlns:a16="http://schemas.microsoft.com/office/drawing/2014/main" val="20001"/>
                    </a:ext>
                  </a:extLst>
                </a:gridCol>
                <a:gridCol w="1861127">
                  <a:extLst>
                    <a:ext uri="{9D8B030D-6E8A-4147-A177-3AD203B41FA5}">
                      <a16:colId xmlns:a16="http://schemas.microsoft.com/office/drawing/2014/main" val="20002"/>
                    </a:ext>
                  </a:extLst>
                </a:gridCol>
              </a:tblGrid>
              <a:tr h="370840">
                <a:tc>
                  <a:txBody>
                    <a:bodyPr/>
                    <a:lstStyle/>
                    <a:p>
                      <a:pPr algn="ctr"/>
                      <a:r>
                        <a:rPr lang="en-US" sz="2200" dirty="0" smtClean="0"/>
                        <a:t>Purkinje Cells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t>Feature</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Pyramidal Cells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200" dirty="0" err="1" smtClean="0"/>
                        <a:t>Cerebellar</a:t>
                      </a:r>
                      <a:r>
                        <a:rPr lang="en-US" sz="2200" dirty="0" smtClean="0"/>
                        <a:t> cortex</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t>Location</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Cerebral</a:t>
                      </a:r>
                      <a:r>
                        <a:rPr lang="en-US" sz="2200" baseline="0" dirty="0" smtClean="0"/>
                        <a:t> cortex</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200" dirty="0" smtClean="0"/>
                        <a:t>Large</a:t>
                      </a:r>
                    </a:p>
                    <a:p>
                      <a:pPr algn="ctr"/>
                      <a:r>
                        <a:rPr lang="en-US" sz="2200" dirty="0" smtClean="0"/>
                        <a:t>Pear shaped</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t>Cell Body</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Large</a:t>
                      </a:r>
                    </a:p>
                    <a:p>
                      <a:pPr algn="ctr"/>
                      <a:r>
                        <a:rPr lang="en-US" sz="2200" dirty="0" smtClean="0"/>
                        <a:t>Pyramidal</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2200" dirty="0" err="1" smtClean="0"/>
                        <a:t>Multipolar</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t>Type</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smtClean="0"/>
                        <a:t>Multipolar</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2200" dirty="0" smtClean="0"/>
                        <a:t>Motor</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t>Function</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Motor</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Picture 2"/>
          <p:cNvPicPr>
            <a:picLocks noChangeAspect="1" noChangeArrowheads="1"/>
          </p:cNvPicPr>
          <p:nvPr/>
        </p:nvPicPr>
        <p:blipFill>
          <a:blip r:embed="rId2" cstate="print"/>
          <a:srcRect l="52101"/>
          <a:stretch>
            <a:fillRect/>
          </a:stretch>
        </p:blipFill>
        <p:spPr bwMode="auto">
          <a:xfrm>
            <a:off x="6858000" y="1143000"/>
            <a:ext cx="2171700" cy="4248150"/>
          </a:xfrm>
          <a:prstGeom prst="rect">
            <a:avLst/>
          </a:prstGeom>
          <a:noFill/>
          <a:ln w="9525">
            <a:noFill/>
            <a:miter lim="800000"/>
            <a:headEnd/>
            <a:tailEnd/>
          </a:ln>
          <a:effectLst/>
        </p:spPr>
      </p:pic>
      <p:pic>
        <p:nvPicPr>
          <p:cNvPr id="6" name="Picture 2"/>
          <p:cNvPicPr>
            <a:picLocks noChangeAspect="1" noChangeArrowheads="1"/>
          </p:cNvPicPr>
          <p:nvPr/>
        </p:nvPicPr>
        <p:blipFill>
          <a:blip r:embed="rId2" cstate="print"/>
          <a:srcRect r="56303" b="3139"/>
          <a:stretch>
            <a:fillRect/>
          </a:stretch>
        </p:blipFill>
        <p:spPr bwMode="auto">
          <a:xfrm>
            <a:off x="76200" y="1295400"/>
            <a:ext cx="1981200" cy="4114800"/>
          </a:xfrm>
          <a:prstGeom prst="rect">
            <a:avLst/>
          </a:prstGeom>
          <a:noFill/>
          <a:ln w="9525">
            <a:noFill/>
            <a:miter lim="800000"/>
            <a:headEnd/>
            <a:tailEnd/>
          </a:ln>
          <a:effectLst/>
        </p:spPr>
      </p:pic>
      <p:sp>
        <p:nvSpPr>
          <p:cNvPr id="7" name="TextBox 6"/>
          <p:cNvSpPr txBox="1"/>
          <p:nvPr/>
        </p:nvSpPr>
        <p:spPr>
          <a:xfrm>
            <a:off x="533400" y="609600"/>
            <a:ext cx="7848600" cy="523220"/>
          </a:xfrm>
          <a:prstGeom prst="rect">
            <a:avLst/>
          </a:prstGeom>
          <a:noFill/>
        </p:spPr>
        <p:txBody>
          <a:bodyPr wrap="square" rtlCol="0">
            <a:spAutoFit/>
          </a:bodyPr>
          <a:lstStyle/>
          <a:p>
            <a:pPr algn="ctr"/>
            <a:r>
              <a:rPr lang="en-US" sz="2800" u="sng" dirty="0" smtClean="0">
                <a:solidFill>
                  <a:srgbClr val="FF0000"/>
                </a:solidFill>
              </a:rPr>
              <a:t>Example of Neurons</a:t>
            </a:r>
          </a:p>
        </p:txBody>
      </p:sp>
      <p:sp>
        <p:nvSpPr>
          <p:cNvPr id="8" name="Slide Number Placeholder 7"/>
          <p:cNvSpPr>
            <a:spLocks noGrp="1"/>
          </p:cNvSpPr>
          <p:nvPr>
            <p:ph type="sldNum" sz="quarter" idx="12"/>
          </p:nvPr>
        </p:nvSpPr>
        <p:spPr/>
        <p:txBody>
          <a:bodyPr/>
          <a:lstStyle/>
          <a:p>
            <a:fld id="{B6DCF029-7B87-4750-A3FB-0CCE34529C4E}" type="slidenum">
              <a:rPr lang="en-US" altLang="en-US" smtClean="0"/>
              <a:pPr/>
              <a:t>12</a:t>
            </a:fld>
            <a:endParaRPr lang="en-US" alt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28600"/>
            <a:ext cx="7848600" cy="523220"/>
          </a:xfrm>
          <a:prstGeom prst="rect">
            <a:avLst/>
          </a:prstGeom>
          <a:noFill/>
        </p:spPr>
        <p:txBody>
          <a:bodyPr wrap="square" rtlCol="0">
            <a:spAutoFit/>
          </a:bodyPr>
          <a:lstStyle/>
          <a:p>
            <a:r>
              <a:rPr lang="en-US" sz="2800" u="sng" dirty="0" err="1" smtClean="0">
                <a:solidFill>
                  <a:srgbClr val="FF0000"/>
                </a:solidFill>
              </a:rPr>
              <a:t>Glia</a:t>
            </a:r>
            <a:r>
              <a:rPr lang="en-US" sz="2800" u="sng" dirty="0" smtClean="0">
                <a:solidFill>
                  <a:srgbClr val="FF0000"/>
                </a:solidFill>
              </a:rPr>
              <a:t> cells</a:t>
            </a:r>
          </a:p>
        </p:txBody>
      </p:sp>
      <p:graphicFrame>
        <p:nvGraphicFramePr>
          <p:cNvPr id="5" name="Table 4"/>
          <p:cNvGraphicFramePr>
            <a:graphicFrameLocks noGrp="1"/>
          </p:cNvGraphicFramePr>
          <p:nvPr>
            <p:extLst>
              <p:ext uri="{D42A27DB-BD31-4B8C-83A1-F6EECF244321}">
                <p14:modId xmlns:p14="http://schemas.microsoft.com/office/powerpoint/2010/main" val="1026784717"/>
              </p:ext>
            </p:extLst>
          </p:nvPr>
        </p:nvGraphicFramePr>
        <p:xfrm>
          <a:off x="685800" y="990600"/>
          <a:ext cx="8077200" cy="4952998"/>
        </p:xfrm>
        <a:graphic>
          <a:graphicData uri="http://schemas.openxmlformats.org/drawingml/2006/table">
            <a:tbl>
              <a:tblPr firstRow="1" bandRow="1">
                <a:tableStyleId>{5940675A-B579-460E-94D1-54222C63F5DA}</a:tableStyleId>
              </a:tblPr>
              <a:tblGrid>
                <a:gridCol w="2692400">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621737">
                <a:tc>
                  <a:txBody>
                    <a:bodyPr/>
                    <a:lstStyle/>
                    <a:p>
                      <a:pPr algn="ctr"/>
                      <a:r>
                        <a:rPr lang="en-US" sz="2200" b="1" dirty="0" smtClean="0">
                          <a:solidFill>
                            <a:srgbClr val="FFFF00"/>
                          </a:solidFill>
                        </a:rPr>
                        <a:t>Cell</a:t>
                      </a:r>
                      <a:endParaRPr lang="en-US" sz="2200" b="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lgn="ctr"/>
                      <a:r>
                        <a:rPr lang="en-US" sz="2200" b="1" dirty="0" smtClean="0">
                          <a:solidFill>
                            <a:srgbClr val="FFFF00"/>
                          </a:solidFill>
                        </a:rPr>
                        <a:t>Location</a:t>
                      </a:r>
                      <a:endParaRPr lang="en-US" sz="2200" b="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lgn="ctr"/>
                      <a:r>
                        <a:rPr lang="en-US" sz="2200" b="1" dirty="0" smtClean="0">
                          <a:solidFill>
                            <a:srgbClr val="FFFF00"/>
                          </a:solidFill>
                        </a:rPr>
                        <a:t>Function</a:t>
                      </a:r>
                      <a:endParaRPr lang="en-US" sz="2200" b="1" dirty="0">
                        <a:solidFill>
                          <a:srgbClr val="FF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10000"/>
                  </a:ext>
                </a:extLst>
              </a:tr>
              <a:tr h="1128532">
                <a:tc>
                  <a:txBody>
                    <a:bodyPr/>
                    <a:lstStyle/>
                    <a:p>
                      <a:pPr algn="ctr"/>
                      <a:r>
                        <a:rPr lang="en-US" sz="2200" dirty="0" err="1" smtClean="0"/>
                        <a:t>Astrocytes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rowSpan="6">
                  <a:txBody>
                    <a:bodyPr/>
                    <a:lstStyle/>
                    <a:p>
                      <a:pPr algn="ctr"/>
                      <a:r>
                        <a:rPr lang="en-US" sz="2200" dirty="0" smtClean="0"/>
                        <a:t>CNS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algn="l">
                        <a:buFont typeface="Arial" pitchFamily="34" charset="0"/>
                        <a:buChar char="•"/>
                      </a:pPr>
                      <a:r>
                        <a:rPr lang="en-US" sz="2200" dirty="0" smtClean="0"/>
                        <a:t> Part of blood-brain</a:t>
                      </a:r>
                      <a:r>
                        <a:rPr lang="en-US" sz="2200" baseline="0" dirty="0" smtClean="0"/>
                        <a:t> barrier</a:t>
                      </a:r>
                    </a:p>
                    <a:p>
                      <a:pPr algn="l">
                        <a:buFont typeface="Arial" pitchFamily="34" charset="0"/>
                        <a:buChar char="•"/>
                      </a:pPr>
                      <a:r>
                        <a:rPr lang="en-US" sz="2200" baseline="0" dirty="0" smtClean="0"/>
                        <a:t> Provide nutrients for neurons</a:t>
                      </a:r>
                    </a:p>
                    <a:p>
                      <a:pPr algn="l">
                        <a:buFont typeface="Arial" pitchFamily="34" charset="0"/>
                        <a:buChar char="•"/>
                      </a:pPr>
                      <a:r>
                        <a:rPr lang="en-US" sz="2200" baseline="0" dirty="0" smtClean="0"/>
                        <a:t> Form scar tissue after injury</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val="10001"/>
                  </a:ext>
                </a:extLst>
              </a:tr>
              <a:tr h="438873">
                <a:tc rowSpan="2">
                  <a:txBody>
                    <a:bodyPr/>
                    <a:lstStyle/>
                    <a:p>
                      <a:pPr algn="ctr"/>
                      <a:r>
                        <a:rPr lang="en-US" sz="2200" dirty="0" err="1" smtClean="0"/>
                        <a:t>Oligodendrocytes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vMerge="1">
                  <a:txBody>
                    <a:bodyPr/>
                    <a:lstStyle/>
                    <a:p>
                      <a:endParaRPr lang="en-US" sz="2200" dirty="0"/>
                    </a:p>
                  </a:txBody>
                  <a:tcPr/>
                </a:tc>
                <a:tc>
                  <a:txBody>
                    <a:bodyPr/>
                    <a:lstStyle/>
                    <a:p>
                      <a:pPr algn="l"/>
                      <a:r>
                        <a:rPr lang="en-US" sz="2200" dirty="0" smtClean="0"/>
                        <a:t>Form</a:t>
                      </a:r>
                      <a:r>
                        <a:rPr lang="en-US" sz="2200" baseline="0" dirty="0" smtClean="0"/>
                        <a:t> myelin sheath</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val="10002"/>
                  </a:ext>
                </a:extLst>
              </a:tr>
              <a:tr h="73146">
                <a:tc vMerge="1">
                  <a:txBody>
                    <a:bodyPr/>
                    <a:lstStyle/>
                    <a:p>
                      <a:pPr algn="ct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vMerge="1">
                  <a:txBody>
                    <a:bodyPr/>
                    <a:lstStyle/>
                    <a:p>
                      <a:endParaRPr lang="en-US" sz="2200" dirty="0"/>
                    </a:p>
                  </a:txBody>
                  <a:tcPr/>
                </a:tc>
                <a:tc rowSpan="2">
                  <a:txBody>
                    <a:bodyPr/>
                    <a:lstStyle/>
                    <a:p>
                      <a:pPr algn="l"/>
                      <a:r>
                        <a:rPr lang="en-US" sz="2200" dirty="0" smtClean="0"/>
                        <a:t>Defense</a:t>
                      </a:r>
                      <a:r>
                        <a:rPr lang="en-US" sz="2200" baseline="0" dirty="0" smtClean="0"/>
                        <a:t> (by </a:t>
                      </a:r>
                      <a:r>
                        <a:rPr lang="en-US" sz="2200" baseline="0" dirty="0" err="1" smtClean="0"/>
                        <a:t>phagocytosis</a:t>
                      </a:r>
                      <a:r>
                        <a:rPr lang="en-US" sz="2200" baseline="0" dirty="0" smtClean="0"/>
                        <a:t>)</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val="10003"/>
                  </a:ext>
                </a:extLst>
              </a:tr>
              <a:tr h="365728">
                <a:tc rowSpan="2">
                  <a:txBody>
                    <a:bodyPr/>
                    <a:lstStyle/>
                    <a:p>
                      <a:pPr algn="ctr"/>
                      <a:r>
                        <a:rPr lang="en-US" sz="2200" dirty="0" smtClean="0"/>
                        <a:t>Microglia cells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45325447"/>
                  </a:ext>
                </a:extLst>
              </a:tr>
              <a:tr h="73146">
                <a:tc vMerge="1">
                  <a:txBody>
                    <a:bodyPr/>
                    <a:lstStyle/>
                    <a:p>
                      <a:pPr algn="ct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vMerge="1">
                  <a:txBody>
                    <a:bodyPr/>
                    <a:lstStyle/>
                    <a:p>
                      <a:endParaRPr lang="en-US" sz="2200" dirty="0"/>
                    </a:p>
                  </a:txBody>
                  <a:tcPr/>
                </a:tc>
                <a:tc rowSpan="2">
                  <a:txBody>
                    <a:bodyPr/>
                    <a:lstStyle/>
                    <a:p>
                      <a:pPr algn="l"/>
                      <a:r>
                        <a:rPr lang="en-US" sz="2200" dirty="0" smtClean="0"/>
                        <a:t>Line cavities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val="10004"/>
                  </a:ext>
                </a:extLst>
              </a:tr>
              <a:tr h="590388">
                <a:tc>
                  <a:txBody>
                    <a:bodyPr/>
                    <a:lstStyle/>
                    <a:p>
                      <a:pPr algn="ctr"/>
                      <a:r>
                        <a:rPr lang="en-US" sz="2200" dirty="0" err="1" smtClean="0"/>
                        <a:t>Ependymal</a:t>
                      </a:r>
                      <a:r>
                        <a:rPr lang="en-US" sz="2200" dirty="0" smtClean="0"/>
                        <a:t> cells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43061777"/>
                  </a:ext>
                </a:extLst>
              </a:tr>
              <a:tr h="438873">
                <a:tc>
                  <a:txBody>
                    <a:bodyPr/>
                    <a:lstStyle/>
                    <a:p>
                      <a:pPr algn="ct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lgn="ct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lgn="l"/>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10005"/>
                  </a:ext>
                </a:extLst>
              </a:tr>
              <a:tr h="438873">
                <a:tc rowSpan="2">
                  <a:txBody>
                    <a:bodyPr/>
                    <a:lstStyle/>
                    <a:p>
                      <a:pPr algn="ctr"/>
                      <a:r>
                        <a:rPr lang="en-US" sz="2200" dirty="0" smtClean="0"/>
                        <a:t>Schwann cells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rowSpan="3">
                  <a:txBody>
                    <a:bodyPr/>
                    <a:lstStyle/>
                    <a:p>
                      <a:pPr algn="ctr"/>
                      <a:r>
                        <a:rPr lang="en-US" sz="2200" dirty="0" smtClean="0"/>
                        <a:t>PNS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pPr algn="l"/>
                      <a:r>
                        <a:rPr lang="en-US" sz="2200" dirty="0" smtClean="0"/>
                        <a:t>Form myelin sheath</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extLst>
                  <a:ext uri="{0D108BD9-81ED-4DB2-BD59-A6C34878D82A}">
                    <a16:rowId xmlns:a16="http://schemas.microsoft.com/office/drawing/2014/main" val="10006"/>
                  </a:ext>
                </a:extLst>
              </a:tr>
              <a:tr h="141066">
                <a:tc vMerge="1">
                  <a:txBody>
                    <a:bodyPr/>
                    <a:lstStyle/>
                    <a:p>
                      <a:pPr algn="ct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vMerge="1">
                  <a:txBody>
                    <a:bodyPr/>
                    <a:lstStyle/>
                    <a:p>
                      <a:endParaRPr lang="en-US" sz="2200" dirty="0"/>
                    </a:p>
                  </a:txBody>
                  <a:tcPr/>
                </a:tc>
                <a:tc rowSpan="2">
                  <a:txBody>
                    <a:bodyPr/>
                    <a:lstStyle/>
                    <a:p>
                      <a:pPr algn="l"/>
                      <a:r>
                        <a:rPr lang="en-US" sz="2200" dirty="0" smtClean="0"/>
                        <a:t>Support neurons in dorsal root ganglia</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extLst>
                  <a:ext uri="{0D108BD9-81ED-4DB2-BD59-A6C34878D82A}">
                    <a16:rowId xmlns:a16="http://schemas.microsoft.com/office/drawing/2014/main" val="10007"/>
                  </a:ext>
                </a:extLst>
              </a:tr>
              <a:tr h="642636">
                <a:tc>
                  <a:txBody>
                    <a:bodyPr/>
                    <a:lstStyle/>
                    <a:p>
                      <a:pPr algn="ctr"/>
                      <a:r>
                        <a:rPr lang="en-US" sz="2200" dirty="0" smtClean="0"/>
                        <a:t>Satellite cells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2328899768"/>
                  </a:ext>
                </a:extLst>
              </a:tr>
            </a:tbl>
          </a:graphicData>
        </a:graphic>
      </p:graphicFrame>
      <p:sp>
        <p:nvSpPr>
          <p:cNvPr id="6" name="Slide Number Placeholder 5"/>
          <p:cNvSpPr>
            <a:spLocks noGrp="1"/>
          </p:cNvSpPr>
          <p:nvPr>
            <p:ph type="sldNum" sz="quarter" idx="12"/>
          </p:nvPr>
        </p:nvSpPr>
        <p:spPr/>
        <p:txBody>
          <a:bodyPr/>
          <a:lstStyle/>
          <a:p>
            <a:fld id="{B6DCF029-7B87-4750-A3FB-0CCE34529C4E}" type="slidenum">
              <a:rPr lang="en-US" altLang="en-US" smtClean="0"/>
              <a:pPr/>
              <a:t>13</a:t>
            </a:fld>
            <a:endParaRPr lang="en-US" alt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1295400"/>
            <a:ext cx="6800850" cy="51435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a:off x="5476875" y="0"/>
            <a:ext cx="3667125" cy="3162300"/>
          </a:xfrm>
          <a:prstGeom prst="rect">
            <a:avLst/>
          </a:prstGeom>
          <a:noFill/>
          <a:ln w="9525">
            <a:noFill/>
            <a:miter lim="800000"/>
            <a:headEnd/>
            <a:tailEnd/>
          </a:ln>
          <a:effectLst/>
        </p:spPr>
      </p:pic>
      <p:sp>
        <p:nvSpPr>
          <p:cNvPr id="7" name="TextBox 6"/>
          <p:cNvSpPr txBox="1"/>
          <p:nvPr/>
        </p:nvSpPr>
        <p:spPr>
          <a:xfrm>
            <a:off x="457200" y="228600"/>
            <a:ext cx="7848600" cy="523220"/>
          </a:xfrm>
          <a:prstGeom prst="rect">
            <a:avLst/>
          </a:prstGeom>
          <a:noFill/>
        </p:spPr>
        <p:txBody>
          <a:bodyPr wrap="square" rtlCol="0">
            <a:spAutoFit/>
          </a:bodyPr>
          <a:lstStyle/>
          <a:p>
            <a:r>
              <a:rPr lang="en-US" sz="2800" u="sng" dirty="0" err="1" smtClean="0">
                <a:solidFill>
                  <a:srgbClr val="FF0000"/>
                </a:solidFill>
              </a:rPr>
              <a:t>Myelination</a:t>
            </a:r>
            <a:endParaRPr lang="en-US" sz="2800" u="sng" dirty="0" smtClean="0">
              <a:solidFill>
                <a:srgbClr val="FF0000"/>
              </a:solidFill>
            </a:endParaRPr>
          </a:p>
        </p:txBody>
      </p:sp>
      <p:sp>
        <p:nvSpPr>
          <p:cNvPr id="9" name="Slide Number Placeholder 8"/>
          <p:cNvSpPr>
            <a:spLocks noGrp="1"/>
          </p:cNvSpPr>
          <p:nvPr>
            <p:ph type="sldNum" sz="quarter" idx="12"/>
          </p:nvPr>
        </p:nvSpPr>
        <p:spPr/>
        <p:txBody>
          <a:bodyPr/>
          <a:lstStyle/>
          <a:p>
            <a:fld id="{B6DCF029-7B87-4750-A3FB-0CCE34529C4E}" type="slidenum">
              <a:rPr lang="en-US" altLang="en-US" smtClean="0"/>
              <a:pPr/>
              <a:t>14</a:t>
            </a:fld>
            <a:endParaRPr lang="en-US" altLang="en-US"/>
          </a:p>
        </p:txBody>
      </p:sp>
      <p:sp>
        <p:nvSpPr>
          <p:cNvPr id="8" name="TextBox 7"/>
          <p:cNvSpPr txBox="1"/>
          <p:nvPr/>
        </p:nvSpPr>
        <p:spPr>
          <a:xfrm>
            <a:off x="6934200" y="3200400"/>
            <a:ext cx="1828800" cy="3477875"/>
          </a:xfrm>
          <a:prstGeom prst="rect">
            <a:avLst/>
          </a:prstGeom>
          <a:solidFill>
            <a:schemeClr val="bg1"/>
          </a:solidFill>
          <a:ln>
            <a:solidFill>
              <a:schemeClr val="tx1"/>
            </a:solidFill>
          </a:ln>
        </p:spPr>
        <p:txBody>
          <a:bodyPr wrap="square" rtlCol="0">
            <a:spAutoFit/>
          </a:bodyPr>
          <a:lstStyle/>
          <a:p>
            <a:pPr algn="just"/>
            <a:r>
              <a:rPr lang="en-US" sz="2000" b="1" i="1" dirty="0" smtClean="0">
                <a:latin typeface="+mn-lt"/>
              </a:rPr>
              <a:t>In the PNS, Schwann cells surround both </a:t>
            </a:r>
            <a:r>
              <a:rPr lang="en-US" sz="2000" b="1" i="1" dirty="0" err="1" smtClean="0">
                <a:latin typeface="+mn-lt"/>
              </a:rPr>
              <a:t>myelinated</a:t>
            </a:r>
            <a:r>
              <a:rPr lang="en-US" sz="2000" b="1" i="1" dirty="0" smtClean="0">
                <a:latin typeface="+mn-lt"/>
              </a:rPr>
              <a:t> and </a:t>
            </a:r>
            <a:r>
              <a:rPr lang="en-US" sz="2000" b="1" i="1" dirty="0" err="1" smtClean="0">
                <a:latin typeface="+mn-lt"/>
              </a:rPr>
              <a:t>unmyelinated</a:t>
            </a:r>
            <a:r>
              <a:rPr lang="en-US" sz="2000" b="1" i="1" dirty="0" smtClean="0">
                <a:latin typeface="+mn-lt"/>
              </a:rPr>
              <a:t> fibers. </a:t>
            </a:r>
          </a:p>
          <a:p>
            <a:pPr algn="just"/>
            <a:r>
              <a:rPr lang="en-US" sz="2000" b="1" i="1" dirty="0" smtClean="0">
                <a:latin typeface="+mn-lt"/>
              </a:rPr>
              <a:t>In the CNS, </a:t>
            </a:r>
            <a:r>
              <a:rPr lang="en-US" sz="2000" b="1" i="1" dirty="0" err="1" smtClean="0">
                <a:latin typeface="+mn-lt"/>
              </a:rPr>
              <a:t>oligodendrocytes</a:t>
            </a:r>
            <a:r>
              <a:rPr lang="en-US" sz="2000" b="1" i="1" dirty="0" smtClean="0">
                <a:latin typeface="+mn-lt"/>
              </a:rPr>
              <a:t> surround </a:t>
            </a:r>
            <a:r>
              <a:rPr lang="en-US" sz="2000" b="1" i="1" dirty="0" err="1" smtClean="0">
                <a:latin typeface="+mn-lt"/>
              </a:rPr>
              <a:t>myelinated</a:t>
            </a:r>
            <a:r>
              <a:rPr lang="en-US" sz="2000" b="1" i="1" dirty="0" smtClean="0">
                <a:latin typeface="+mn-lt"/>
              </a:rPr>
              <a:t> fibers only</a:t>
            </a:r>
            <a:endParaRPr lang="en-US" sz="2000" b="1" i="1" dirty="0">
              <a:latin typeface="+mn-lt"/>
            </a:endParaRPr>
          </a:p>
        </p:txBody>
      </p:sp>
      <p:sp>
        <p:nvSpPr>
          <p:cNvPr id="10" name="TextBox 9"/>
          <p:cNvSpPr txBox="1"/>
          <p:nvPr/>
        </p:nvSpPr>
        <p:spPr>
          <a:xfrm>
            <a:off x="228600" y="6149072"/>
            <a:ext cx="5638800"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Fig.4*: The process of myelination in the peripheral nervous system and unmyelinated axons.</a:t>
            </a:r>
            <a:endParaRPr lang="en-US" dirty="0">
              <a:latin typeface="+mn-lt"/>
            </a:endParaRPr>
          </a:p>
        </p:txBody>
      </p:sp>
      <p:sp>
        <p:nvSpPr>
          <p:cNvPr id="6" name="TextBox 5"/>
          <p:cNvSpPr txBox="1"/>
          <p:nvPr/>
        </p:nvSpPr>
        <p:spPr>
          <a:xfrm>
            <a:off x="228600" y="892314"/>
            <a:ext cx="5257800" cy="400110"/>
          </a:xfrm>
          <a:prstGeom prst="rect">
            <a:avLst/>
          </a:prstGeom>
          <a:solidFill>
            <a:schemeClr val="bg1"/>
          </a:solidFill>
          <a:ln>
            <a:solidFill>
              <a:schemeClr val="tx1"/>
            </a:solidFill>
          </a:ln>
        </p:spPr>
        <p:txBody>
          <a:bodyPr wrap="square" rtlCol="0">
            <a:spAutoFit/>
          </a:bodyPr>
          <a:lstStyle/>
          <a:p>
            <a:r>
              <a:rPr lang="en-US" sz="2000" b="1" i="1" dirty="0" smtClean="0"/>
              <a:t>Myelin = multiple layers of cell membrane</a:t>
            </a:r>
            <a:endParaRPr lang="en-US" sz="2000" b="1" i="1"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Histology of a nerve</a:t>
            </a:r>
          </a:p>
        </p:txBody>
      </p:sp>
      <p:sp>
        <p:nvSpPr>
          <p:cNvPr id="5" name="TextBox 4"/>
          <p:cNvSpPr txBox="1"/>
          <p:nvPr/>
        </p:nvSpPr>
        <p:spPr>
          <a:xfrm>
            <a:off x="311727" y="1139696"/>
            <a:ext cx="8382000" cy="769441"/>
          </a:xfrm>
          <a:prstGeom prst="rect">
            <a:avLst/>
          </a:prstGeom>
          <a:noFill/>
        </p:spPr>
        <p:txBody>
          <a:bodyPr wrap="square" rtlCol="0">
            <a:spAutoFit/>
          </a:bodyPr>
          <a:lstStyle/>
          <a:p>
            <a:pPr marL="457200" indent="-457200">
              <a:buFont typeface="Wingdings" pitchFamily="2" charset="2"/>
              <a:buChar char="Ø"/>
            </a:pPr>
            <a:r>
              <a:rPr lang="en-US" sz="2200" b="1" dirty="0" smtClean="0">
                <a:latin typeface="+mn-lt"/>
              </a:rPr>
              <a:t>Nerve</a:t>
            </a:r>
            <a:r>
              <a:rPr lang="en-US" sz="2200" dirty="0" smtClean="0">
                <a:latin typeface="+mn-lt"/>
              </a:rPr>
              <a:t>: a group of bundles of nerve fibers and their covering connective tissue layers</a:t>
            </a:r>
          </a:p>
        </p:txBody>
      </p:sp>
      <p:pic>
        <p:nvPicPr>
          <p:cNvPr id="6" name="Picture 5" descr="F009_026.jpg"/>
          <p:cNvPicPr>
            <a:picLocks noChangeAspect="1"/>
          </p:cNvPicPr>
          <p:nvPr/>
        </p:nvPicPr>
        <p:blipFill>
          <a:blip r:embed="rId2" cstate="print"/>
          <a:srcRect r="59501" b="51111"/>
          <a:stretch>
            <a:fillRect/>
          </a:stretch>
        </p:blipFill>
        <p:spPr>
          <a:xfrm>
            <a:off x="4267200" y="1981200"/>
            <a:ext cx="4740133" cy="4448058"/>
          </a:xfrm>
          <a:prstGeom prst="rect">
            <a:avLst/>
          </a:prstGeom>
          <a:ln>
            <a:solidFill>
              <a:schemeClr val="tx1"/>
            </a:solidFill>
          </a:ln>
        </p:spPr>
      </p:pic>
      <p:sp>
        <p:nvSpPr>
          <p:cNvPr id="7" name="TextBox 6"/>
          <p:cNvSpPr txBox="1"/>
          <p:nvPr/>
        </p:nvSpPr>
        <p:spPr>
          <a:xfrm>
            <a:off x="304800" y="2297014"/>
            <a:ext cx="3886200" cy="3477875"/>
          </a:xfrm>
          <a:prstGeom prst="rect">
            <a:avLst/>
          </a:prstGeom>
          <a:noFill/>
        </p:spPr>
        <p:txBody>
          <a:bodyPr wrap="square" rtlCol="0">
            <a:spAutoFit/>
          </a:bodyPr>
          <a:lstStyle/>
          <a:p>
            <a:pPr marL="457200" indent="-457200">
              <a:buFont typeface="Wingdings" pitchFamily="2" charset="2"/>
              <a:buChar char="Ø"/>
            </a:pPr>
            <a:r>
              <a:rPr lang="en-US" sz="2200" dirty="0" smtClean="0">
                <a:latin typeface="+mn-lt"/>
              </a:rPr>
              <a:t>The whole nerve is surrounded by  the </a:t>
            </a:r>
            <a:r>
              <a:rPr lang="en-US" sz="2200" b="1" dirty="0" err="1" smtClean="0">
                <a:latin typeface="+mn-lt"/>
              </a:rPr>
              <a:t>epineurium</a:t>
            </a:r>
            <a:endParaRPr lang="en-US" sz="2200" b="1" dirty="0" smtClean="0">
              <a:latin typeface="+mn-lt"/>
            </a:endParaRPr>
          </a:p>
          <a:p>
            <a:pPr marL="457200" indent="-457200">
              <a:buFont typeface="Wingdings" pitchFamily="2" charset="2"/>
              <a:buChar char="Ø"/>
            </a:pPr>
            <a:r>
              <a:rPr lang="en-US" sz="2200" dirty="0" smtClean="0">
                <a:latin typeface="+mn-lt"/>
              </a:rPr>
              <a:t>Each bundle is surrounded by the </a:t>
            </a:r>
            <a:r>
              <a:rPr lang="en-US" sz="2200" b="1" dirty="0" err="1" smtClean="0">
                <a:latin typeface="+mn-lt"/>
              </a:rPr>
              <a:t>perineurium</a:t>
            </a:r>
            <a:r>
              <a:rPr lang="en-US" sz="2200" b="1" dirty="0" smtClean="0">
                <a:latin typeface="+mn-lt"/>
              </a:rPr>
              <a:t>,</a:t>
            </a:r>
            <a:r>
              <a:rPr lang="en-US" sz="2200" dirty="0" smtClean="0">
                <a:latin typeface="+mn-lt"/>
              </a:rPr>
              <a:t> which forms a blood-nerve barrier</a:t>
            </a:r>
          </a:p>
          <a:p>
            <a:pPr marL="457200" indent="-457200">
              <a:buFont typeface="Wingdings" pitchFamily="2" charset="2"/>
              <a:buChar char="Ø"/>
            </a:pPr>
            <a:r>
              <a:rPr lang="en-US" sz="2200" dirty="0" smtClean="0">
                <a:latin typeface="+mn-lt"/>
              </a:rPr>
              <a:t>Each nerve fiber (axon) is surrounded by myelin sheath an areolar connective tissue </a:t>
            </a:r>
            <a:r>
              <a:rPr lang="en-US" sz="2200" b="1" dirty="0" err="1" smtClean="0">
                <a:latin typeface="+mn-lt"/>
              </a:rPr>
              <a:t>endoneurium</a:t>
            </a:r>
            <a:endParaRPr lang="en-US" sz="2200" b="1" dirty="0" smtClean="0">
              <a:latin typeface="+mn-lt"/>
            </a:endParaRPr>
          </a:p>
        </p:txBody>
      </p:sp>
      <p:sp>
        <p:nvSpPr>
          <p:cNvPr id="8" name="Slide Number Placeholder 7"/>
          <p:cNvSpPr>
            <a:spLocks noGrp="1"/>
          </p:cNvSpPr>
          <p:nvPr>
            <p:ph type="sldNum" sz="quarter" idx="12"/>
          </p:nvPr>
        </p:nvSpPr>
        <p:spPr/>
        <p:txBody>
          <a:bodyPr/>
          <a:lstStyle/>
          <a:p>
            <a:fld id="{B6DCF029-7B87-4750-A3FB-0CCE34529C4E}" type="slidenum">
              <a:rPr lang="en-US" altLang="en-US" smtClean="0"/>
              <a:pPr/>
              <a:t>15</a:t>
            </a:fld>
            <a:endParaRPr lang="en-US" altLang="en-US"/>
          </a:p>
        </p:txBody>
      </p:sp>
      <p:sp>
        <p:nvSpPr>
          <p:cNvPr id="9" name="TextBox 8"/>
          <p:cNvSpPr txBox="1"/>
          <p:nvPr/>
        </p:nvSpPr>
        <p:spPr>
          <a:xfrm>
            <a:off x="685800" y="6183868"/>
            <a:ext cx="4572000"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Fig.5: Peripheral nerve and its covering layers.</a:t>
            </a:r>
            <a:endParaRPr lang="en-US" dirty="0">
              <a:latin typeface="+mn-l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482025"/>
            <a:ext cx="7239000" cy="1077218"/>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FFFF00"/>
                </a:solidFill>
                <a:effectLst>
                  <a:outerShdw blurRad="50800" dist="39000" dir="5460000" algn="tl">
                    <a:srgbClr val="000000">
                      <a:alpha val="38000"/>
                    </a:srgbClr>
                  </a:outerShdw>
                </a:effectLst>
              </a:rPr>
              <a:t>The Central Nervous System - </a:t>
            </a:r>
          </a:p>
          <a:p>
            <a:pPr algn="ctr"/>
            <a:r>
              <a:rPr lang="en-US" sz="3200" b="1" dirty="0" smtClean="0">
                <a:ln w="11430"/>
                <a:solidFill>
                  <a:srgbClr val="FFFF00"/>
                </a:solidFill>
                <a:effectLst>
                  <a:outerShdw blurRad="50800" dist="39000" dir="5460000" algn="tl">
                    <a:srgbClr val="000000">
                      <a:alpha val="38000"/>
                    </a:srgbClr>
                  </a:outerShdw>
                </a:effectLst>
              </a:rPr>
              <a:t>The Brain</a:t>
            </a:r>
          </a:p>
        </p:txBody>
      </p:sp>
      <p:sp>
        <p:nvSpPr>
          <p:cNvPr id="5" name="TextBox 4"/>
          <p:cNvSpPr txBox="1"/>
          <p:nvPr/>
        </p:nvSpPr>
        <p:spPr>
          <a:xfrm>
            <a:off x="533400" y="1981200"/>
            <a:ext cx="8305800" cy="3477875"/>
          </a:xfrm>
          <a:prstGeom prst="rect">
            <a:avLst/>
          </a:prstGeom>
          <a:noFill/>
        </p:spPr>
        <p:txBody>
          <a:bodyPr wrap="square" rtlCol="0">
            <a:spAutoFit/>
          </a:bodyPr>
          <a:lstStyle/>
          <a:p>
            <a:pPr marL="457200" indent="-457200" algn="just">
              <a:buFont typeface="Wingdings" pitchFamily="2" charset="2"/>
              <a:buChar char="Ø"/>
            </a:pPr>
            <a:r>
              <a:rPr lang="en-US" sz="2200" dirty="0" smtClean="0">
                <a:latin typeface="+mn-lt"/>
              </a:rPr>
              <a:t>The brain is the part of the nervous system present within the skull. The brain is formed of two halves which are similar to each other grossly. The two halves are connected with each by a number of nerve bundles.</a:t>
            </a:r>
          </a:p>
          <a:p>
            <a:pPr marL="457200" indent="-457200" algn="just">
              <a:buFont typeface="Wingdings" pitchFamily="2" charset="2"/>
              <a:buChar char="Ø"/>
            </a:pPr>
            <a:endParaRPr lang="en-US" sz="2200" dirty="0" smtClean="0">
              <a:latin typeface="+mn-lt"/>
            </a:endParaRPr>
          </a:p>
          <a:p>
            <a:pPr marL="457200" indent="-457200" algn="just">
              <a:buFont typeface="Wingdings" pitchFamily="2" charset="2"/>
              <a:buChar char="Ø"/>
            </a:pPr>
            <a:r>
              <a:rPr lang="en-US" sz="2200" dirty="0" smtClean="0">
                <a:latin typeface="+mn-lt"/>
              </a:rPr>
              <a:t>The brain is formed of:</a:t>
            </a:r>
          </a:p>
          <a:p>
            <a:pPr marL="457200" indent="-457200" algn="just">
              <a:buFont typeface="+mj-lt"/>
              <a:buAutoNum type="arabicParenR"/>
            </a:pPr>
            <a:r>
              <a:rPr lang="en-US" sz="2200" dirty="0" smtClean="0">
                <a:latin typeface="+mn-lt"/>
              </a:rPr>
              <a:t>The Cerebrum</a:t>
            </a:r>
          </a:p>
          <a:p>
            <a:pPr marL="457200" indent="-457200" algn="just">
              <a:buFont typeface="+mj-lt"/>
              <a:buAutoNum type="arabicParenR"/>
            </a:pPr>
            <a:r>
              <a:rPr lang="en-US" sz="2200" dirty="0" smtClean="0">
                <a:latin typeface="+mn-lt"/>
              </a:rPr>
              <a:t>The Diencephalon</a:t>
            </a:r>
          </a:p>
          <a:p>
            <a:pPr marL="457200" indent="-457200" algn="just">
              <a:buFont typeface="+mj-lt"/>
              <a:buAutoNum type="arabicParenR"/>
            </a:pPr>
            <a:r>
              <a:rPr lang="en-US" sz="2200" dirty="0" smtClean="0">
                <a:latin typeface="+mn-lt"/>
              </a:rPr>
              <a:t>The Cerebellum</a:t>
            </a:r>
          </a:p>
          <a:p>
            <a:pPr marL="457200" indent="-457200" algn="just">
              <a:buFont typeface="+mj-lt"/>
              <a:buAutoNum type="arabicParenR"/>
            </a:pPr>
            <a:r>
              <a:rPr lang="en-US" sz="2200" dirty="0" smtClean="0">
                <a:latin typeface="+mn-lt"/>
              </a:rPr>
              <a:t>The Brainstem</a:t>
            </a:r>
          </a:p>
        </p:txBody>
      </p:sp>
      <p:sp>
        <p:nvSpPr>
          <p:cNvPr id="6" name="Slide Number Placeholder 5"/>
          <p:cNvSpPr>
            <a:spLocks noGrp="1"/>
          </p:cNvSpPr>
          <p:nvPr>
            <p:ph type="sldNum" sz="quarter" idx="12"/>
          </p:nvPr>
        </p:nvSpPr>
        <p:spPr/>
        <p:txBody>
          <a:bodyPr/>
          <a:lstStyle/>
          <a:p>
            <a:fld id="{B6DCF029-7B87-4750-A3FB-0CCE34529C4E}" type="slidenum">
              <a:rPr lang="en-US" altLang="en-US" smtClean="0"/>
              <a:pPr/>
              <a:t>16</a:t>
            </a:fld>
            <a:endParaRPr lang="en-US" alt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2666" t="17338" r="11864"/>
          <a:stretch>
            <a:fillRect/>
          </a:stretch>
        </p:blipFill>
        <p:spPr bwMode="auto">
          <a:xfrm>
            <a:off x="1447800" y="1169530"/>
            <a:ext cx="7543807" cy="5612270"/>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l="8629" t="16667" r="67950" b="56173"/>
          <a:stretch>
            <a:fillRect/>
          </a:stretch>
        </p:blipFill>
        <p:spPr bwMode="auto">
          <a:xfrm>
            <a:off x="0" y="0"/>
            <a:ext cx="2895600" cy="1676400"/>
          </a:xfrm>
          <a:prstGeom prst="rect">
            <a:avLst/>
          </a:prstGeom>
          <a:noFill/>
          <a:ln w="9525">
            <a:noFill/>
            <a:miter lim="800000"/>
            <a:headEnd/>
            <a:tailEnd/>
          </a:ln>
          <a:effectLst/>
        </p:spPr>
      </p:pic>
      <p:sp>
        <p:nvSpPr>
          <p:cNvPr id="6" name="Rectangle 5"/>
          <p:cNvSpPr/>
          <p:nvPr/>
        </p:nvSpPr>
        <p:spPr>
          <a:xfrm>
            <a:off x="1447800" y="1676400"/>
            <a:ext cx="144780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47800" y="3581400"/>
            <a:ext cx="15240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47800" y="5181600"/>
            <a:ext cx="12954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1295400"/>
            <a:ext cx="1066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B6DCF029-7B87-4750-A3FB-0CCE34529C4E}" type="slidenum">
              <a:rPr lang="en-US" altLang="en-US" smtClean="0"/>
              <a:pPr/>
              <a:t>17</a:t>
            </a:fld>
            <a:endParaRPr lang="en-US" altLang="en-US"/>
          </a:p>
        </p:txBody>
      </p:sp>
      <p:sp>
        <p:nvSpPr>
          <p:cNvPr id="11" name="TextBox 10"/>
          <p:cNvSpPr txBox="1"/>
          <p:nvPr/>
        </p:nvSpPr>
        <p:spPr>
          <a:xfrm>
            <a:off x="609600" y="6395064"/>
            <a:ext cx="7467600"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Fig.6: Sagittal section, medial view showing parts of the right side of the brain.</a:t>
            </a:r>
            <a:endParaRPr lang="en-US" dirty="0">
              <a:latin typeface="+mn-l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Ventricular system</a:t>
            </a:r>
          </a:p>
        </p:txBody>
      </p:sp>
      <p:sp>
        <p:nvSpPr>
          <p:cNvPr id="5" name="TextBox 4"/>
          <p:cNvSpPr txBox="1"/>
          <p:nvPr/>
        </p:nvSpPr>
        <p:spPr>
          <a:xfrm>
            <a:off x="381000" y="990600"/>
            <a:ext cx="8305800" cy="769441"/>
          </a:xfrm>
          <a:prstGeom prst="rect">
            <a:avLst/>
          </a:prstGeom>
          <a:noFill/>
        </p:spPr>
        <p:txBody>
          <a:bodyPr wrap="square" rtlCol="0">
            <a:spAutoFit/>
          </a:bodyPr>
          <a:lstStyle/>
          <a:p>
            <a:pPr marL="457200" indent="-457200" algn="just">
              <a:buFont typeface="Wingdings" pitchFamily="2" charset="2"/>
              <a:buChar char="Ø"/>
            </a:pPr>
            <a:r>
              <a:rPr lang="en-US" sz="2200" dirty="0" smtClean="0">
                <a:latin typeface="+mn-lt"/>
              </a:rPr>
              <a:t>Within the different parts of the brain, there are several cavities lined by </a:t>
            </a:r>
            <a:r>
              <a:rPr lang="en-US" sz="2200" dirty="0" err="1" smtClean="0">
                <a:latin typeface="+mn-lt"/>
              </a:rPr>
              <a:t>ependymal</a:t>
            </a:r>
            <a:r>
              <a:rPr lang="en-US" sz="2200" dirty="0" smtClean="0">
                <a:latin typeface="+mn-lt"/>
              </a:rPr>
              <a:t> cells and filled with Cerebrospinal fluid</a:t>
            </a:r>
          </a:p>
        </p:txBody>
      </p:sp>
      <p:pic>
        <p:nvPicPr>
          <p:cNvPr id="2050" name="Picture 2"/>
          <p:cNvPicPr>
            <a:picLocks noChangeAspect="1" noChangeArrowheads="1"/>
          </p:cNvPicPr>
          <p:nvPr/>
        </p:nvPicPr>
        <p:blipFill>
          <a:blip r:embed="rId2" cstate="print"/>
          <a:srcRect l="14792" t="10494" r="11864" b="19136"/>
          <a:stretch>
            <a:fillRect/>
          </a:stretch>
        </p:blipFill>
        <p:spPr bwMode="auto">
          <a:xfrm>
            <a:off x="76200" y="2057400"/>
            <a:ext cx="9067800" cy="4343400"/>
          </a:xfrm>
          <a:prstGeom prst="rect">
            <a:avLst/>
          </a:prstGeom>
          <a:noFill/>
          <a:ln w="9525">
            <a:noFill/>
            <a:miter lim="800000"/>
            <a:headEnd/>
            <a:tailEnd/>
          </a:ln>
          <a:effectLst/>
        </p:spPr>
      </p:pic>
      <p:sp>
        <p:nvSpPr>
          <p:cNvPr id="7" name="Rectangle 6"/>
          <p:cNvSpPr/>
          <p:nvPr/>
        </p:nvSpPr>
        <p:spPr>
          <a:xfrm>
            <a:off x="152400" y="3810000"/>
            <a:ext cx="1524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81800" y="3276600"/>
            <a:ext cx="17526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0" y="3810000"/>
            <a:ext cx="1371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B6DCF029-7B87-4750-A3FB-0CCE34529C4E}" type="slidenum">
              <a:rPr lang="en-US" altLang="en-US" smtClean="0"/>
              <a:pPr/>
              <a:t>18</a:t>
            </a:fld>
            <a:endParaRPr lang="en-US" altLang="en-US"/>
          </a:p>
        </p:txBody>
      </p:sp>
      <p:sp>
        <p:nvSpPr>
          <p:cNvPr id="11" name="TextBox 10"/>
          <p:cNvSpPr txBox="1"/>
          <p:nvPr/>
        </p:nvSpPr>
        <p:spPr>
          <a:xfrm>
            <a:off x="2514600" y="6299056"/>
            <a:ext cx="2971800"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Fig.7: Ventricles of the brain.</a:t>
            </a:r>
            <a:endParaRPr lang="en-US" dirty="0">
              <a:latin typeface="+mn-l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7800"/>
            <a:ext cx="8229600" cy="4419600"/>
          </a:xfrm>
        </p:spPr>
        <p:txBody>
          <a:bodyPr/>
          <a:lstStyle/>
          <a:p>
            <a:pPr marL="571500" indent="-571500" algn="just" eaLnBrk="1" hangingPunct="1">
              <a:buFont typeface="Wingdings" pitchFamily="2" charset="2"/>
              <a:buChar char="n"/>
              <a:defRPr/>
            </a:pPr>
            <a:r>
              <a:rPr lang="en-US" sz="2600" dirty="0" smtClean="0"/>
              <a:t>The cranium</a:t>
            </a:r>
          </a:p>
          <a:p>
            <a:pPr marL="571500" indent="-571500" algn="just" eaLnBrk="1" hangingPunct="1">
              <a:buFont typeface="Wingdings" pitchFamily="2" charset="2"/>
              <a:buChar char="n"/>
              <a:defRPr/>
            </a:pPr>
            <a:r>
              <a:rPr lang="en-US" sz="2600" dirty="0" smtClean="0"/>
              <a:t>The cranial </a:t>
            </a:r>
            <a:r>
              <a:rPr lang="en-US" sz="2600" dirty="0" err="1" smtClean="0"/>
              <a:t>meninges</a:t>
            </a:r>
            <a:r>
              <a:rPr lang="en-US" sz="2600" dirty="0" smtClean="0"/>
              <a:t>: </a:t>
            </a:r>
          </a:p>
          <a:p>
            <a:pPr marL="571500" indent="-571500" algn="just" eaLnBrk="1" hangingPunct="1">
              <a:buFont typeface="+mj-lt"/>
              <a:buAutoNum type="arabicPeriod"/>
              <a:defRPr/>
            </a:pPr>
            <a:r>
              <a:rPr lang="en-US" sz="2600" b="1" u="sng" dirty="0" smtClean="0"/>
              <a:t>Dura mater</a:t>
            </a:r>
            <a:r>
              <a:rPr lang="en-US" sz="2600" dirty="0" smtClean="0"/>
              <a:t>: the hard outermost layer. Separated from the skull bones by the epidural space. The venous sinuses of the brain are located within the </a:t>
            </a:r>
            <a:r>
              <a:rPr lang="en-US" sz="2600" dirty="0" err="1" smtClean="0"/>
              <a:t>dura</a:t>
            </a:r>
            <a:r>
              <a:rPr lang="en-US" sz="2600" dirty="0" smtClean="0"/>
              <a:t> mater</a:t>
            </a:r>
          </a:p>
          <a:p>
            <a:pPr marL="571500" indent="-571500" algn="just" eaLnBrk="1" hangingPunct="1">
              <a:buFont typeface="+mj-lt"/>
              <a:buAutoNum type="arabicPeriod"/>
              <a:defRPr/>
            </a:pPr>
            <a:r>
              <a:rPr lang="en-US" sz="2600" b="1" u="sng" dirty="0" err="1" smtClean="0"/>
              <a:t>Arachnoid</a:t>
            </a:r>
            <a:r>
              <a:rPr lang="en-US" sz="2600" b="1" u="sng" dirty="0" smtClean="0"/>
              <a:t> mater </a:t>
            </a:r>
            <a:r>
              <a:rPr lang="en-US" sz="2600" dirty="0" smtClean="0"/>
              <a:t>: the thin middle layer. Separated from the </a:t>
            </a:r>
            <a:r>
              <a:rPr lang="en-US" sz="2600" dirty="0" err="1" smtClean="0"/>
              <a:t>dura</a:t>
            </a:r>
            <a:r>
              <a:rPr lang="en-US" sz="2600" dirty="0" smtClean="0"/>
              <a:t> by the subdural space. Beneath the arachnoid, we have the large subarachnoid space</a:t>
            </a:r>
          </a:p>
          <a:p>
            <a:pPr marL="571500" indent="-571500" algn="just" eaLnBrk="1" hangingPunct="1">
              <a:buFont typeface="+mj-lt"/>
              <a:buAutoNum type="arabicPeriod"/>
              <a:defRPr/>
            </a:pPr>
            <a:r>
              <a:rPr lang="en-US" sz="2600" b="1" u="sng" dirty="0" smtClean="0"/>
              <a:t>Pia mater</a:t>
            </a:r>
            <a:r>
              <a:rPr lang="en-US" sz="2600" dirty="0" smtClean="0"/>
              <a:t>: thin innermost layer. Directly covers the brain.</a:t>
            </a:r>
          </a:p>
          <a:p>
            <a:pPr algn="just">
              <a:buFont typeface="Wingdings" pitchFamily="2" charset="2"/>
              <a:buNone/>
              <a:defRPr/>
            </a:pPr>
            <a:endParaRPr lang="en-US" sz="2600" dirty="0"/>
          </a:p>
        </p:txBody>
      </p:sp>
      <p:sp>
        <p:nvSpPr>
          <p:cNvPr id="7" name="TextBox 6"/>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Protective coverings of the brain</a:t>
            </a:r>
          </a:p>
        </p:txBody>
      </p:sp>
      <p:sp>
        <p:nvSpPr>
          <p:cNvPr id="4" name="Slide Number Placeholder 3"/>
          <p:cNvSpPr>
            <a:spLocks noGrp="1"/>
          </p:cNvSpPr>
          <p:nvPr>
            <p:ph type="sldNum" sz="quarter" idx="12"/>
          </p:nvPr>
        </p:nvSpPr>
        <p:spPr/>
        <p:txBody>
          <a:bodyPr/>
          <a:lstStyle/>
          <a:p>
            <a:fld id="{3C7A94A4-3D31-4503-92CF-62B77C754B5E}" type="slidenum">
              <a:rPr lang="en-US" altLang="en-US" smtClean="0"/>
              <a:pPr/>
              <a:t>19</a:t>
            </a:fld>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3" name="Rectangle 3"/>
          <p:cNvSpPr>
            <a:spLocks noGrp="1" noChangeArrowheads="1"/>
          </p:cNvSpPr>
          <p:nvPr>
            <p:ph type="body" idx="1"/>
          </p:nvPr>
        </p:nvSpPr>
        <p:spPr>
          <a:xfrm>
            <a:off x="457200" y="1600200"/>
            <a:ext cx="8001000" cy="3124199"/>
          </a:xfrm>
        </p:spPr>
        <p:txBody>
          <a:bodyPr/>
          <a:lstStyle/>
          <a:p>
            <a:pPr algn="just"/>
            <a:r>
              <a:rPr lang="en-US" sz="2800" i="1" dirty="0" smtClean="0"/>
              <a:t>The nervous system is the system that </a:t>
            </a:r>
            <a:r>
              <a:rPr lang="en-US" sz="2800" b="1" i="1" dirty="0" smtClean="0"/>
              <a:t>controls</a:t>
            </a:r>
            <a:r>
              <a:rPr lang="en-US" sz="2800" i="1" dirty="0" smtClean="0"/>
              <a:t> the various functions of the body by the means of </a:t>
            </a:r>
            <a:r>
              <a:rPr lang="en-US" sz="2800" b="1" i="1" dirty="0" smtClean="0"/>
              <a:t>electrical impulses</a:t>
            </a:r>
          </a:p>
          <a:p>
            <a:pPr algn="just"/>
            <a:endParaRPr lang="en-US" sz="2400" dirty="0" smtClean="0"/>
          </a:p>
          <a:p>
            <a:pPr algn="just"/>
            <a:r>
              <a:rPr lang="en-US" sz="2400" dirty="0" smtClean="0"/>
              <a:t>In comparison, the endocrine system controls various functions of the body by means of chemical substances called hormones</a:t>
            </a:r>
            <a:endParaRPr lang="en-US" sz="2400" dirty="0"/>
          </a:p>
        </p:txBody>
      </p:sp>
      <p:sp>
        <p:nvSpPr>
          <p:cNvPr id="7" name="TextBox 6"/>
          <p:cNvSpPr txBox="1"/>
          <p:nvPr/>
        </p:nvSpPr>
        <p:spPr>
          <a:xfrm>
            <a:off x="457200" y="228600"/>
            <a:ext cx="7239000" cy="584775"/>
          </a:xfrm>
          <a:prstGeom prst="rect">
            <a:avLst/>
          </a:prstGeom>
          <a:noFill/>
        </p:spPr>
        <p:txBody>
          <a:bodyPr wrap="square" rtlCol="0">
            <a:spAutoFit/>
          </a:bodyPr>
          <a:lstStyle/>
          <a:p>
            <a:r>
              <a:rPr lang="en-US" sz="3200" b="1" u="sng" dirty="0" smtClean="0">
                <a:solidFill>
                  <a:srgbClr val="FF0000"/>
                </a:solidFill>
              </a:rPr>
              <a:t>Overview</a:t>
            </a:r>
          </a:p>
        </p:txBody>
      </p:sp>
      <p:sp>
        <p:nvSpPr>
          <p:cNvPr id="4" name="Slide Number Placeholder 3"/>
          <p:cNvSpPr>
            <a:spLocks noGrp="1"/>
          </p:cNvSpPr>
          <p:nvPr>
            <p:ph type="sldNum" sz="quarter" idx="12"/>
          </p:nvPr>
        </p:nvSpPr>
        <p:spPr/>
        <p:txBody>
          <a:bodyPr/>
          <a:lstStyle/>
          <a:p>
            <a:fld id="{B6DCF029-7B87-4750-A3FB-0CCE34529C4E}" type="slidenum">
              <a:rPr lang="en-US" altLang="en-US" smtClean="0"/>
              <a:pPr/>
              <a:t>2</a:t>
            </a:fld>
            <a:endParaRPr lang="en-US" alt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g.corewalking.com/wp-content/uploads/2012/10/Meninges_1.jpg"/>
          <p:cNvPicPr>
            <a:picLocks noChangeAspect="1" noChangeArrowheads="1"/>
          </p:cNvPicPr>
          <p:nvPr/>
        </p:nvPicPr>
        <p:blipFill rotWithShape="1">
          <a:blip r:embed="rId2"/>
          <a:srcRect b="4849"/>
          <a:stretch/>
        </p:blipFill>
        <p:spPr bwMode="auto">
          <a:xfrm>
            <a:off x="0" y="342900"/>
            <a:ext cx="9144000" cy="5981700"/>
          </a:xfrm>
          <a:prstGeom prst="rect">
            <a:avLst/>
          </a:prstGeom>
          <a:noFill/>
        </p:spPr>
      </p:pic>
      <p:cxnSp>
        <p:nvCxnSpPr>
          <p:cNvPr id="4" name="Straight Connector 3"/>
          <p:cNvCxnSpPr/>
          <p:nvPr/>
        </p:nvCxnSpPr>
        <p:spPr>
          <a:xfrm>
            <a:off x="7391400" y="1598612"/>
            <a:ext cx="762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391400" y="1979612"/>
            <a:ext cx="762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391400" y="2514600"/>
            <a:ext cx="762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305800" y="1752600"/>
            <a:ext cx="838200" cy="4572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3C7A94A4-3D31-4503-92CF-62B77C754B5E}" type="slidenum">
              <a:rPr lang="en-US" altLang="en-US" smtClean="0"/>
              <a:pPr/>
              <a:t>20</a:t>
            </a:fld>
            <a:endParaRPr lang="en-US" altLang="en-US"/>
          </a:p>
        </p:txBody>
      </p:sp>
      <p:sp>
        <p:nvSpPr>
          <p:cNvPr id="9" name="TextBox 8"/>
          <p:cNvSpPr txBox="1"/>
          <p:nvPr/>
        </p:nvSpPr>
        <p:spPr>
          <a:xfrm>
            <a:off x="3581400" y="6331506"/>
            <a:ext cx="3810000"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Fig.8: The cranial and spinal meninges.</a:t>
            </a:r>
            <a:endParaRPr lang="en-US" dirty="0">
              <a:latin typeface="+mn-lt"/>
            </a:endParaRPr>
          </a:p>
        </p:txBody>
      </p:sp>
      <p:sp>
        <p:nvSpPr>
          <p:cNvPr id="10" name="Rectangle 9"/>
          <p:cNvSpPr/>
          <p:nvPr/>
        </p:nvSpPr>
        <p:spPr>
          <a:xfrm>
            <a:off x="8001000" y="4953000"/>
            <a:ext cx="838200" cy="4572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6"/>
          <p:cNvSpPr>
            <a:spLocks noGrp="1" noChangeArrowheads="1"/>
          </p:cNvSpPr>
          <p:nvPr>
            <p:ph type="body" idx="1"/>
          </p:nvPr>
        </p:nvSpPr>
        <p:spPr>
          <a:xfrm>
            <a:off x="457200" y="1600201"/>
            <a:ext cx="8229600" cy="4114799"/>
          </a:xfrm>
        </p:spPr>
        <p:txBody>
          <a:bodyPr/>
          <a:lstStyle/>
          <a:p>
            <a:pPr algn="just" eaLnBrk="1" hangingPunct="1"/>
            <a:r>
              <a:rPr lang="en-US" sz="2600" dirty="0" smtClean="0"/>
              <a:t>Clear fluid. </a:t>
            </a:r>
          </a:p>
          <a:p>
            <a:pPr algn="just" eaLnBrk="1" hangingPunct="1"/>
            <a:r>
              <a:rPr lang="en-US" sz="2600" dirty="0" smtClean="0"/>
              <a:t>Circulates through cavities in the brain (ventricles) and the spinal cord (central canal) and also in the subarachnoid space.</a:t>
            </a:r>
          </a:p>
          <a:p>
            <a:pPr algn="just" eaLnBrk="1" hangingPunct="1"/>
            <a:r>
              <a:rPr lang="en-US" sz="2600" b="1" i="1" dirty="0" smtClean="0">
                <a:solidFill>
                  <a:srgbClr val="FF0000"/>
                </a:solidFill>
              </a:rPr>
              <a:t>Functions:</a:t>
            </a:r>
          </a:p>
          <a:p>
            <a:pPr marL="514350" indent="-514350" algn="just" eaLnBrk="1" hangingPunct="1">
              <a:buFont typeface="+mj-lt"/>
              <a:buAutoNum type="arabicPeriod"/>
            </a:pPr>
            <a:r>
              <a:rPr lang="en-US" sz="2600" b="1" i="1" dirty="0" smtClean="0">
                <a:solidFill>
                  <a:srgbClr val="FF0000"/>
                </a:solidFill>
              </a:rPr>
              <a:t>Absorbs shock and protects the brain and the spinal cord.</a:t>
            </a:r>
          </a:p>
          <a:p>
            <a:pPr marL="514350" indent="-514350" algn="just" eaLnBrk="1" hangingPunct="1">
              <a:buFont typeface="+mj-lt"/>
              <a:buAutoNum type="arabicPeriod"/>
            </a:pPr>
            <a:r>
              <a:rPr lang="en-US" sz="2600" b="1" i="1" dirty="0" smtClean="0">
                <a:solidFill>
                  <a:srgbClr val="FF0000"/>
                </a:solidFill>
              </a:rPr>
              <a:t>Helps transport nutrients and wastes from the blood and the nervous tissue.</a:t>
            </a:r>
            <a:endParaRPr lang="en-US" sz="2600" dirty="0" smtClean="0"/>
          </a:p>
          <a:p>
            <a:pPr algn="just" eaLnBrk="1" hangingPunct="1"/>
            <a:endParaRPr lang="en-US" sz="2600" dirty="0" smtClean="0"/>
          </a:p>
        </p:txBody>
      </p:sp>
      <p:sp>
        <p:nvSpPr>
          <p:cNvPr id="5" name="TextBox 4"/>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The Cerebrospinal Fluid (CSF)</a:t>
            </a:r>
          </a:p>
        </p:txBody>
      </p:sp>
      <p:sp>
        <p:nvSpPr>
          <p:cNvPr id="4" name="Slide Number Placeholder 3"/>
          <p:cNvSpPr>
            <a:spLocks noGrp="1"/>
          </p:cNvSpPr>
          <p:nvPr>
            <p:ph type="sldNum" sz="quarter" idx="12"/>
          </p:nvPr>
        </p:nvSpPr>
        <p:spPr/>
        <p:txBody>
          <a:bodyPr/>
          <a:lstStyle/>
          <a:p>
            <a:fld id="{B6DCF029-7B87-4750-A3FB-0CCE34529C4E}" type="slidenum">
              <a:rPr lang="en-US" altLang="en-US" smtClean="0"/>
              <a:pPr/>
              <a:t>21</a:t>
            </a:fld>
            <a:endParaRPr lang="en-US"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6"/>
          <p:cNvSpPr>
            <a:spLocks noGrp="1" noChangeArrowheads="1"/>
          </p:cNvSpPr>
          <p:nvPr>
            <p:ph type="body" idx="1"/>
          </p:nvPr>
        </p:nvSpPr>
        <p:spPr>
          <a:xfrm>
            <a:off x="457200" y="1295400"/>
            <a:ext cx="8229600" cy="1219200"/>
          </a:xfrm>
        </p:spPr>
        <p:txBody>
          <a:bodyPr/>
          <a:lstStyle/>
          <a:p>
            <a:pPr algn="just" eaLnBrk="1" hangingPunct="1"/>
            <a:r>
              <a:rPr lang="en-US" sz="2400" dirty="0" smtClean="0"/>
              <a:t>This include a number of structures that control the passage of substances from blood to the nervous tissue to protect it against harmful agents.</a:t>
            </a:r>
          </a:p>
        </p:txBody>
      </p:sp>
      <p:sp>
        <p:nvSpPr>
          <p:cNvPr id="5" name="TextBox 4"/>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The Blood-Brain Barrier</a:t>
            </a:r>
          </a:p>
        </p:txBody>
      </p:sp>
      <p:pic>
        <p:nvPicPr>
          <p:cNvPr id="6" name="Picture 5" descr="bbb2.jpg"/>
          <p:cNvPicPr>
            <a:picLocks noChangeAspect="1"/>
          </p:cNvPicPr>
          <p:nvPr/>
        </p:nvPicPr>
        <p:blipFill>
          <a:blip r:embed="rId2" cstate="print"/>
          <a:stretch>
            <a:fillRect/>
          </a:stretch>
        </p:blipFill>
        <p:spPr>
          <a:xfrm>
            <a:off x="4495800" y="2895600"/>
            <a:ext cx="4526280" cy="3806190"/>
          </a:xfrm>
          <a:prstGeom prst="rect">
            <a:avLst/>
          </a:prstGeom>
        </p:spPr>
      </p:pic>
      <p:sp>
        <p:nvSpPr>
          <p:cNvPr id="7" name="Rectangle 6"/>
          <p:cNvSpPr/>
          <p:nvPr/>
        </p:nvSpPr>
        <p:spPr>
          <a:xfrm>
            <a:off x="381000" y="2590800"/>
            <a:ext cx="3962400" cy="2973122"/>
          </a:xfrm>
          <a:prstGeom prst="rect">
            <a:avLst/>
          </a:prstGeom>
        </p:spPr>
        <p:txBody>
          <a:bodyPr wrap="square">
            <a:spAutoFit/>
          </a:bodyPr>
          <a:lstStyle/>
          <a:p>
            <a:pPr marL="342900" lvl="0" indent="-342900" algn="just">
              <a:spcBef>
                <a:spcPct val="20000"/>
              </a:spcBef>
              <a:buClr>
                <a:srgbClr val="808080"/>
              </a:buClr>
              <a:buSzPct val="65000"/>
              <a:buFont typeface="Wingdings" pitchFamily="2" charset="2"/>
              <a:buChar char="n"/>
            </a:pPr>
            <a:r>
              <a:rPr lang="en-US" sz="2400" kern="0" dirty="0" smtClean="0">
                <a:solidFill>
                  <a:srgbClr val="000000"/>
                </a:solidFill>
                <a:latin typeface="Times New Roman"/>
              </a:rPr>
              <a:t>It’s formed of:</a:t>
            </a:r>
          </a:p>
          <a:p>
            <a:pPr marL="457200" lvl="0" indent="-457200" algn="just">
              <a:spcBef>
                <a:spcPct val="20000"/>
              </a:spcBef>
              <a:buClr>
                <a:srgbClr val="808080"/>
              </a:buClr>
              <a:buSzPct val="65000"/>
              <a:buFont typeface="+mj-lt"/>
              <a:buAutoNum type="arabicParenR"/>
            </a:pPr>
            <a:r>
              <a:rPr lang="en-US" sz="2400" kern="0" dirty="0" smtClean="0">
                <a:solidFill>
                  <a:srgbClr val="000000"/>
                </a:solidFill>
                <a:latin typeface="Times New Roman"/>
              </a:rPr>
              <a:t>Endothelium of capillaries</a:t>
            </a:r>
          </a:p>
          <a:p>
            <a:pPr marL="457200" lvl="0" indent="-457200" algn="just">
              <a:spcBef>
                <a:spcPct val="20000"/>
              </a:spcBef>
              <a:buClr>
                <a:srgbClr val="808080"/>
              </a:buClr>
              <a:buSzPct val="65000"/>
              <a:buFont typeface="+mj-lt"/>
              <a:buAutoNum type="arabicParenR"/>
            </a:pPr>
            <a:r>
              <a:rPr lang="en-US" sz="2400" kern="0" dirty="0" err="1" smtClean="0">
                <a:solidFill>
                  <a:srgbClr val="000000"/>
                </a:solidFill>
                <a:latin typeface="Times New Roman"/>
              </a:rPr>
              <a:t>Pericytes</a:t>
            </a:r>
            <a:r>
              <a:rPr lang="en-US" sz="2400" kern="0" dirty="0" smtClean="0">
                <a:solidFill>
                  <a:srgbClr val="000000"/>
                </a:solidFill>
                <a:latin typeface="Times New Roman"/>
              </a:rPr>
              <a:t>: cells present around the capillaries beneath its basal lamina</a:t>
            </a:r>
          </a:p>
          <a:p>
            <a:pPr marL="457200" lvl="0" indent="-457200" algn="just">
              <a:spcBef>
                <a:spcPct val="20000"/>
              </a:spcBef>
              <a:buClr>
                <a:srgbClr val="808080"/>
              </a:buClr>
              <a:buSzPct val="65000"/>
              <a:buFont typeface="+mj-lt"/>
              <a:buAutoNum type="arabicParenR"/>
            </a:pPr>
            <a:r>
              <a:rPr lang="en-US" sz="2400" kern="0" dirty="0" smtClean="0">
                <a:solidFill>
                  <a:srgbClr val="000000"/>
                </a:solidFill>
                <a:latin typeface="Times New Roman"/>
              </a:rPr>
              <a:t>Basal lamina</a:t>
            </a:r>
          </a:p>
          <a:p>
            <a:pPr marL="457200" lvl="0" indent="-457200" algn="just">
              <a:spcBef>
                <a:spcPct val="20000"/>
              </a:spcBef>
              <a:buClr>
                <a:srgbClr val="808080"/>
              </a:buClr>
              <a:buSzPct val="65000"/>
              <a:buFont typeface="+mj-lt"/>
              <a:buAutoNum type="arabicParenR"/>
            </a:pPr>
            <a:r>
              <a:rPr lang="en-US" sz="2400" kern="0" dirty="0" smtClean="0">
                <a:solidFill>
                  <a:srgbClr val="000000"/>
                </a:solidFill>
                <a:latin typeface="Times New Roman"/>
              </a:rPr>
              <a:t>Processes of </a:t>
            </a:r>
            <a:r>
              <a:rPr lang="en-US" sz="2400" kern="0" dirty="0" err="1" smtClean="0">
                <a:solidFill>
                  <a:srgbClr val="000000"/>
                </a:solidFill>
                <a:latin typeface="Times New Roman"/>
              </a:rPr>
              <a:t>astrocytes</a:t>
            </a:r>
            <a:endParaRPr lang="en-US" sz="2400" kern="0" dirty="0" smtClean="0">
              <a:solidFill>
                <a:srgbClr val="000000"/>
              </a:solidFill>
              <a:latin typeface="Times New Roman"/>
            </a:endParaRPr>
          </a:p>
        </p:txBody>
      </p:sp>
      <p:sp>
        <p:nvSpPr>
          <p:cNvPr id="8" name="Slide Number Placeholder 7"/>
          <p:cNvSpPr>
            <a:spLocks noGrp="1"/>
          </p:cNvSpPr>
          <p:nvPr>
            <p:ph type="sldNum" sz="quarter" idx="12"/>
          </p:nvPr>
        </p:nvSpPr>
        <p:spPr/>
        <p:txBody>
          <a:bodyPr/>
          <a:lstStyle/>
          <a:p>
            <a:fld id="{B6DCF029-7B87-4750-A3FB-0CCE34529C4E}" type="slidenum">
              <a:rPr lang="en-US" altLang="en-US" smtClean="0"/>
              <a:pPr/>
              <a:t>22</a:t>
            </a:fld>
            <a:endParaRPr lang="en-US" altLang="en-US"/>
          </a:p>
        </p:txBody>
      </p:sp>
      <p:sp>
        <p:nvSpPr>
          <p:cNvPr id="10" name="TextBox 9"/>
          <p:cNvSpPr txBox="1"/>
          <p:nvPr/>
        </p:nvSpPr>
        <p:spPr>
          <a:xfrm>
            <a:off x="1281545" y="6058972"/>
            <a:ext cx="3048000"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Fig.9: The blood-brain barrier.</a:t>
            </a:r>
            <a:endParaRPr lang="en-US" dirty="0">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6"/>
          <p:cNvSpPr>
            <a:spLocks noGrp="1" noChangeArrowheads="1"/>
          </p:cNvSpPr>
          <p:nvPr>
            <p:ph type="body" idx="1"/>
          </p:nvPr>
        </p:nvSpPr>
        <p:spPr>
          <a:xfrm>
            <a:off x="304800" y="1371600"/>
            <a:ext cx="3810000" cy="2667000"/>
          </a:xfrm>
        </p:spPr>
        <p:txBody>
          <a:bodyPr/>
          <a:lstStyle/>
          <a:p>
            <a:pPr algn="just" eaLnBrk="1" hangingPunct="1"/>
            <a:r>
              <a:rPr lang="en-US" sz="2400" dirty="0" smtClean="0"/>
              <a:t>All motor commands issue from the cerebrum. All sensations are perceived here. In addition, this part is responsible for emotions, behavior and memory</a:t>
            </a:r>
          </a:p>
        </p:txBody>
      </p:sp>
      <p:sp>
        <p:nvSpPr>
          <p:cNvPr id="5" name="TextBox 4"/>
          <p:cNvSpPr txBox="1"/>
          <p:nvPr/>
        </p:nvSpPr>
        <p:spPr>
          <a:xfrm>
            <a:off x="457200" y="329625"/>
            <a:ext cx="3124200" cy="584775"/>
          </a:xfrm>
          <a:prstGeom prst="rect">
            <a:avLst/>
          </a:prstGeom>
          <a:noFill/>
          <a:ln w="28575">
            <a:solidFill>
              <a:srgbClr val="FF0000"/>
            </a:solidFill>
          </a:ln>
        </p:spPr>
        <p:txBody>
          <a:bodyPr wrap="square" rtlCol="0">
            <a:spAutoFit/>
          </a:bodyPr>
          <a:lstStyle/>
          <a:p>
            <a:r>
              <a:rPr lang="en-US" sz="3200" b="1" u="sng" dirty="0" smtClean="0">
                <a:solidFill>
                  <a:srgbClr val="FF0000"/>
                </a:solidFill>
              </a:rPr>
              <a:t>The Cerebrum</a:t>
            </a:r>
          </a:p>
        </p:txBody>
      </p:sp>
      <p:sp>
        <p:nvSpPr>
          <p:cNvPr id="6" name="Rectangle 5"/>
          <p:cNvSpPr/>
          <p:nvPr/>
        </p:nvSpPr>
        <p:spPr>
          <a:xfrm>
            <a:off x="228600" y="4038600"/>
            <a:ext cx="8534400" cy="2382191"/>
          </a:xfrm>
          <a:prstGeom prst="rect">
            <a:avLst/>
          </a:prstGeom>
          <a:solidFill>
            <a:schemeClr val="bg1"/>
          </a:solidFill>
        </p:spPr>
        <p:txBody>
          <a:bodyPr wrap="square">
            <a:spAutoFit/>
          </a:bodyPr>
          <a:lstStyle/>
          <a:p>
            <a:pPr marL="342900" lvl="0" indent="-342900" algn="just">
              <a:spcBef>
                <a:spcPct val="20000"/>
              </a:spcBef>
              <a:buClr>
                <a:srgbClr val="808080"/>
              </a:buClr>
              <a:buSzPct val="65000"/>
              <a:buFont typeface="Wingdings" pitchFamily="2" charset="2"/>
              <a:buChar char="n"/>
            </a:pPr>
            <a:r>
              <a:rPr lang="en-US" sz="2400" kern="0" dirty="0" smtClean="0">
                <a:solidFill>
                  <a:srgbClr val="000000"/>
                </a:solidFill>
                <a:latin typeface="Times New Roman"/>
              </a:rPr>
              <a:t>The cerebrum is formed of two parts (called hemispheres) each of which is formed of four lobes: frontal lobe, parietal lobe, temporal lobe and occipital lobe.</a:t>
            </a:r>
          </a:p>
          <a:p>
            <a:pPr marL="342900" lvl="0" indent="-342900" algn="just">
              <a:spcBef>
                <a:spcPct val="20000"/>
              </a:spcBef>
              <a:buClr>
                <a:srgbClr val="808080"/>
              </a:buClr>
              <a:buSzPct val="65000"/>
              <a:buFont typeface="Wingdings" pitchFamily="2" charset="2"/>
              <a:buChar char="n"/>
            </a:pPr>
            <a:r>
              <a:rPr lang="en-US" sz="2400" kern="0" dirty="0" smtClean="0">
                <a:solidFill>
                  <a:srgbClr val="000000"/>
                </a:solidFill>
                <a:latin typeface="Times New Roman"/>
              </a:rPr>
              <a:t>It’s characterized by the presence of fissures called sulci and protrusions called gyri (Fig.12). The cavity within it is the lateral ventricle.</a:t>
            </a:r>
          </a:p>
        </p:txBody>
      </p:sp>
      <p:pic>
        <p:nvPicPr>
          <p:cNvPr id="7" name="Picture 2"/>
          <p:cNvPicPr>
            <a:picLocks noChangeAspect="1" noChangeArrowheads="1"/>
          </p:cNvPicPr>
          <p:nvPr/>
        </p:nvPicPr>
        <p:blipFill>
          <a:blip r:embed="rId2" cstate="print"/>
          <a:srcRect l="4545" t="10377" r="9740" b="10377"/>
          <a:stretch>
            <a:fillRect/>
          </a:stretch>
        </p:blipFill>
        <p:spPr bwMode="auto">
          <a:xfrm>
            <a:off x="4114800" y="838200"/>
            <a:ext cx="5029200" cy="32004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B6DCF029-7B87-4750-A3FB-0CCE34529C4E}" type="slidenum">
              <a:rPr lang="en-US" altLang="en-US" smtClean="0"/>
              <a:pPr/>
              <a:t>23</a:t>
            </a:fld>
            <a:endParaRPr lang="en-US" altLang="en-US"/>
          </a:p>
        </p:txBody>
      </p:sp>
      <p:sp>
        <p:nvSpPr>
          <p:cNvPr id="9" name="TextBox 8"/>
          <p:cNvSpPr txBox="1"/>
          <p:nvPr/>
        </p:nvSpPr>
        <p:spPr>
          <a:xfrm>
            <a:off x="5029200" y="372779"/>
            <a:ext cx="3733800"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Fig.10*: The Cerebrum (lateral view).</a:t>
            </a:r>
            <a:endParaRPr lang="en-US" dirty="0">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ChangeArrowheads="1"/>
          </p:cNvSpPr>
          <p:nvPr/>
        </p:nvSpPr>
        <p:spPr bwMode="auto">
          <a:xfrm>
            <a:off x="380999" y="304800"/>
            <a:ext cx="8601075" cy="205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The</a:t>
            </a:r>
            <a:r>
              <a:rPr kumimoji="0" lang="en-US" sz="2400" b="0" i="0" u="none" strike="noStrike" kern="0" cap="none" spc="0" normalizeH="0" noProof="0" dirty="0" smtClean="0">
                <a:ln>
                  <a:noFill/>
                </a:ln>
                <a:solidFill>
                  <a:schemeClr val="tx1"/>
                </a:solidFill>
                <a:effectLst/>
                <a:uLnTx/>
                <a:uFillTx/>
                <a:latin typeface="+mn-lt"/>
                <a:ea typeface="+mn-ea"/>
                <a:cs typeface="+mn-cs"/>
              </a:rPr>
              <a:t> outer layer of the cerebrum is called the </a:t>
            </a:r>
            <a:r>
              <a:rPr kumimoji="0" lang="en-US" sz="2400" b="1" i="0" u="none" strike="noStrike" kern="0" cap="none" spc="0" normalizeH="0" noProof="0" dirty="0" smtClean="0">
                <a:ln>
                  <a:noFill/>
                </a:ln>
                <a:solidFill>
                  <a:schemeClr val="tx1"/>
                </a:solidFill>
                <a:effectLst/>
                <a:uLnTx/>
                <a:uFillTx/>
                <a:latin typeface="+mn-lt"/>
                <a:ea typeface="+mn-ea"/>
                <a:cs typeface="+mn-cs"/>
              </a:rPr>
              <a:t>cerebral cortex</a:t>
            </a:r>
            <a:r>
              <a:rPr kumimoji="0" lang="en-US" sz="2400" b="0" i="0" u="none" strike="noStrike" kern="0" cap="none" spc="0" normalizeH="0" noProof="0" dirty="0" smtClean="0">
                <a:ln>
                  <a:noFill/>
                </a:ln>
                <a:solidFill>
                  <a:schemeClr val="tx1"/>
                </a:solidFill>
                <a:effectLst/>
                <a:uLnTx/>
                <a:uFillTx/>
                <a:latin typeface="+mn-lt"/>
                <a:ea typeface="+mn-ea"/>
                <a:cs typeface="+mn-cs"/>
              </a:rPr>
              <a:t>. </a:t>
            </a:r>
            <a:r>
              <a:rPr lang="en-US" sz="2400" kern="0" baseline="0" dirty="0" smtClean="0">
                <a:latin typeface="+mn-lt"/>
              </a:rPr>
              <a:t>It’s formed mainly of the body of neurons</a:t>
            </a:r>
            <a:r>
              <a:rPr lang="en-US" sz="2400" kern="0" dirty="0" smtClean="0">
                <a:latin typeface="+mn-lt"/>
              </a:rPr>
              <a:t> and therefore it’s called the </a:t>
            </a:r>
            <a:r>
              <a:rPr lang="en-US" sz="2400" b="1" kern="0" dirty="0" smtClean="0">
                <a:latin typeface="+mn-lt"/>
              </a:rPr>
              <a:t>gray matter</a:t>
            </a:r>
            <a:r>
              <a:rPr lang="en-US" sz="2400" kern="0" dirty="0" smtClean="0">
                <a:latin typeface="+mn-lt"/>
              </a:rPr>
              <a:t>. Deep to it, we have the </a:t>
            </a:r>
            <a:r>
              <a:rPr lang="en-US" sz="2400" b="1" kern="0" dirty="0" smtClean="0">
                <a:latin typeface="+mn-lt"/>
              </a:rPr>
              <a:t>white matter, </a:t>
            </a:r>
            <a:r>
              <a:rPr lang="en-US" sz="2400" kern="0" dirty="0" smtClean="0">
                <a:latin typeface="+mn-lt"/>
              </a:rPr>
              <a:t>formed mainly of nerve fibers.</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In</a:t>
            </a:r>
            <a:r>
              <a:rPr kumimoji="0" lang="en-US" sz="2400" b="0" i="0" u="none" strike="noStrike" kern="0" cap="none" spc="0" normalizeH="0" noProof="0" dirty="0" smtClean="0">
                <a:ln>
                  <a:noFill/>
                </a:ln>
                <a:solidFill>
                  <a:schemeClr val="tx1"/>
                </a:solidFill>
                <a:effectLst/>
                <a:uLnTx/>
                <a:uFillTx/>
                <a:latin typeface="+mn-lt"/>
                <a:ea typeface="+mn-ea"/>
                <a:cs typeface="+mn-cs"/>
              </a:rPr>
              <a:t> the spinal cord, the arrangement is reversed</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6" name="Picture 5" descr="gray vs white.bmp"/>
          <p:cNvPicPr>
            <a:picLocks noChangeAspect="1"/>
          </p:cNvPicPr>
          <p:nvPr/>
        </p:nvPicPr>
        <p:blipFill>
          <a:blip r:embed="rId2" cstate="print"/>
          <a:stretch>
            <a:fillRect/>
          </a:stretch>
        </p:blipFill>
        <p:spPr>
          <a:xfrm>
            <a:off x="152400" y="2286000"/>
            <a:ext cx="8829675" cy="3914775"/>
          </a:xfrm>
          <a:prstGeom prst="rect">
            <a:avLst/>
          </a:prstGeom>
        </p:spPr>
      </p:pic>
      <p:sp>
        <p:nvSpPr>
          <p:cNvPr id="4" name="Slide Number Placeholder 3"/>
          <p:cNvSpPr>
            <a:spLocks noGrp="1"/>
          </p:cNvSpPr>
          <p:nvPr>
            <p:ph type="sldNum" sz="quarter" idx="12"/>
          </p:nvPr>
        </p:nvSpPr>
        <p:spPr/>
        <p:txBody>
          <a:bodyPr/>
          <a:lstStyle/>
          <a:p>
            <a:fld id="{B6DCF029-7B87-4750-A3FB-0CCE34529C4E}" type="slidenum">
              <a:rPr lang="en-US" altLang="en-US" smtClean="0"/>
              <a:pPr/>
              <a:t>24</a:t>
            </a:fld>
            <a:endParaRPr lang="en-US" altLang="en-US"/>
          </a:p>
        </p:txBody>
      </p:sp>
      <p:sp>
        <p:nvSpPr>
          <p:cNvPr id="7" name="TextBox 6"/>
          <p:cNvSpPr txBox="1"/>
          <p:nvPr/>
        </p:nvSpPr>
        <p:spPr>
          <a:xfrm>
            <a:off x="2286000" y="6096000"/>
            <a:ext cx="4495800"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Fig.11: The arrangement of the gray and white matter in the cerebrum and spinal cord.</a:t>
            </a:r>
            <a:endParaRPr lang="en-US" dirty="0">
              <a:latin typeface="+mn-l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r="1055"/>
          <a:stretch/>
        </p:blipFill>
        <p:spPr bwMode="auto">
          <a:xfrm>
            <a:off x="76200" y="76200"/>
            <a:ext cx="8934450" cy="657225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DCF029-7B87-4750-A3FB-0CCE34529C4E}" type="slidenum">
              <a:rPr lang="en-US" altLang="en-US" smtClean="0"/>
              <a:pPr/>
              <a:t>25</a:t>
            </a:fld>
            <a:endParaRPr lang="en-US" altLang="en-US"/>
          </a:p>
        </p:txBody>
      </p:sp>
      <p:sp>
        <p:nvSpPr>
          <p:cNvPr id="6" name="TextBox 5"/>
          <p:cNvSpPr txBox="1"/>
          <p:nvPr/>
        </p:nvSpPr>
        <p:spPr>
          <a:xfrm>
            <a:off x="76200" y="152400"/>
            <a:ext cx="4800600" cy="461665"/>
          </a:xfrm>
          <a:prstGeom prst="rect">
            <a:avLst/>
          </a:prstGeom>
          <a:solidFill>
            <a:schemeClr val="bg1"/>
          </a:solidFill>
          <a:ln>
            <a:solidFill>
              <a:schemeClr val="tx1"/>
            </a:solidFill>
          </a:ln>
        </p:spPr>
        <p:txBody>
          <a:bodyPr wrap="square" rtlCol="0">
            <a:spAutoFit/>
          </a:bodyPr>
          <a:lstStyle/>
          <a:p>
            <a:pPr algn="just"/>
            <a:r>
              <a:rPr lang="en-US" sz="2400" b="1" u="sng" dirty="0" smtClean="0">
                <a:solidFill>
                  <a:srgbClr val="FF0000"/>
                </a:solidFill>
                <a:latin typeface="+mn-lt"/>
              </a:rPr>
              <a:t>Fig.12*: Important Sulci and Gyri:</a:t>
            </a:r>
            <a:endParaRPr lang="en-US" sz="2400" b="1" u="sng" dirty="0">
              <a:solidFill>
                <a:srgbClr val="FF0000"/>
              </a:solidFill>
              <a:latin typeface="+mn-l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b="10108"/>
          <a:stretch>
            <a:fillRect/>
          </a:stretch>
        </p:blipFill>
        <p:spPr bwMode="auto">
          <a:xfrm>
            <a:off x="3162300" y="1885950"/>
            <a:ext cx="5981700" cy="4743450"/>
          </a:xfrm>
          <a:prstGeom prst="rect">
            <a:avLst/>
          </a:prstGeom>
          <a:noFill/>
          <a:ln w="9525">
            <a:noFill/>
            <a:miter lim="800000"/>
            <a:headEnd/>
            <a:tailEnd/>
          </a:ln>
          <a:effectLst/>
        </p:spPr>
      </p:pic>
      <p:sp>
        <p:nvSpPr>
          <p:cNvPr id="4" name="TextBox 3"/>
          <p:cNvSpPr txBox="1"/>
          <p:nvPr/>
        </p:nvSpPr>
        <p:spPr>
          <a:xfrm>
            <a:off x="533400" y="329625"/>
            <a:ext cx="3886200" cy="584775"/>
          </a:xfrm>
          <a:prstGeom prst="rect">
            <a:avLst/>
          </a:prstGeom>
          <a:noFill/>
          <a:ln w="28575">
            <a:solidFill>
              <a:srgbClr val="FF0000"/>
            </a:solidFill>
          </a:ln>
        </p:spPr>
        <p:txBody>
          <a:bodyPr wrap="square" rtlCol="0">
            <a:spAutoFit/>
          </a:bodyPr>
          <a:lstStyle/>
          <a:p>
            <a:r>
              <a:rPr lang="en-US" sz="3200" b="1" u="sng" dirty="0" smtClean="0">
                <a:solidFill>
                  <a:srgbClr val="FF0000"/>
                </a:solidFill>
              </a:rPr>
              <a:t>The Diencephalon</a:t>
            </a:r>
          </a:p>
        </p:txBody>
      </p:sp>
      <p:sp>
        <p:nvSpPr>
          <p:cNvPr id="5" name="Rectangle 6"/>
          <p:cNvSpPr txBox="1">
            <a:spLocks noChangeArrowheads="1"/>
          </p:cNvSpPr>
          <p:nvPr/>
        </p:nvSpPr>
        <p:spPr bwMode="auto">
          <a:xfrm>
            <a:off x="685800" y="1066800"/>
            <a:ext cx="7772400" cy="3124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This part of the brain is located on</a:t>
            </a:r>
            <a:r>
              <a:rPr kumimoji="0" lang="en-US" sz="2400" b="0" i="0" u="none" strike="noStrike" kern="0" cap="none" spc="0" normalizeH="0" noProof="0" dirty="0" smtClean="0">
                <a:ln>
                  <a:noFill/>
                </a:ln>
                <a:solidFill>
                  <a:schemeClr val="tx1"/>
                </a:solidFill>
                <a:effectLst/>
                <a:uLnTx/>
                <a:uFillTx/>
                <a:latin typeface="+mn-lt"/>
                <a:ea typeface="+mn-ea"/>
                <a:cs typeface="+mn-cs"/>
              </a:rPr>
              <a:t> the medial aspect of the cerebrum. The cavity here is the 3</a:t>
            </a:r>
            <a:r>
              <a:rPr kumimoji="0" lang="en-US" sz="2400" b="0" i="0" u="none" strike="noStrike" kern="0" cap="none" spc="0" normalizeH="0" baseline="30000" noProof="0" dirty="0" smtClean="0">
                <a:ln>
                  <a:noFill/>
                </a:ln>
                <a:solidFill>
                  <a:schemeClr val="tx1"/>
                </a:solidFill>
                <a:effectLst/>
                <a:uLnTx/>
                <a:uFillTx/>
                <a:latin typeface="+mn-lt"/>
                <a:ea typeface="+mn-ea"/>
                <a:cs typeface="+mn-cs"/>
              </a:rPr>
              <a:t>rd</a:t>
            </a:r>
            <a:r>
              <a:rPr kumimoji="0" lang="en-US" sz="2400" b="0" i="0" u="none" strike="noStrike" kern="0" cap="none" spc="0" normalizeH="0" noProof="0" dirty="0" smtClean="0">
                <a:ln>
                  <a:noFill/>
                </a:ln>
                <a:solidFill>
                  <a:schemeClr val="tx1"/>
                </a:solidFill>
                <a:effectLst/>
                <a:uLnTx/>
                <a:uFillTx/>
                <a:latin typeface="+mn-lt"/>
                <a:ea typeface="+mn-ea"/>
                <a:cs typeface="+mn-cs"/>
              </a:rPr>
              <a:t> ventricle</a:t>
            </a: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kumimoji="0" lang="en-US" sz="2400" b="0" i="0" u="none" strike="noStrike" kern="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lang="en-US" sz="2400" kern="0" baseline="0" dirty="0" smtClean="0">
                <a:latin typeface="+mn-lt"/>
              </a:rPr>
              <a:t>It’s formed of the:</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kumimoji="0" lang="en-US" sz="2400" b="0" i="0" u="none" strike="noStrike" kern="0" cap="none" spc="0" normalizeH="0" noProof="0" dirty="0" smtClean="0">
                <a:ln>
                  <a:noFill/>
                </a:ln>
                <a:solidFill>
                  <a:schemeClr val="tx1"/>
                </a:solidFill>
                <a:effectLst/>
                <a:uLnTx/>
                <a:uFillTx/>
                <a:latin typeface="+mn-lt"/>
                <a:ea typeface="+mn-ea"/>
                <a:cs typeface="+mn-cs"/>
              </a:rPr>
              <a:t>Thalamus</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lang="en-US" sz="2400" kern="0" baseline="0" dirty="0" smtClean="0">
                <a:latin typeface="+mn-lt"/>
              </a:rPr>
              <a:t>Hypothalamus</a:t>
            </a:r>
          </a:p>
          <a:p>
            <a:pPr marL="457200" marR="0" lvl="0" indent="-457200" algn="l"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kumimoji="0" lang="en-US" sz="2400" b="0" i="0" u="none" strike="noStrike" kern="0" cap="none" spc="0" normalizeH="0" noProof="0" dirty="0" err="1" smtClean="0">
                <a:ln>
                  <a:noFill/>
                </a:ln>
                <a:solidFill>
                  <a:schemeClr val="tx1"/>
                </a:solidFill>
                <a:effectLst/>
                <a:uLnTx/>
                <a:uFillTx/>
                <a:latin typeface="+mn-lt"/>
                <a:ea typeface="+mn-ea"/>
                <a:cs typeface="+mn-cs"/>
              </a:rPr>
              <a:t>Epithalamus</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cxnSp>
        <p:nvCxnSpPr>
          <p:cNvPr id="10" name="Straight Arrow Connector 9"/>
          <p:cNvCxnSpPr/>
          <p:nvPr/>
        </p:nvCxnSpPr>
        <p:spPr>
          <a:xfrm>
            <a:off x="2590800" y="2971800"/>
            <a:ext cx="3657600" cy="1066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24200" y="3429000"/>
            <a:ext cx="3657600" cy="1219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19400" y="3886200"/>
            <a:ext cx="28194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B6DCF029-7B87-4750-A3FB-0CCE34529C4E}" type="slidenum">
              <a:rPr lang="en-US" altLang="en-US" smtClean="0"/>
              <a:pPr/>
              <a:t>26</a:t>
            </a:fld>
            <a:endParaRPr lang="en-US" altLang="en-US" dirty="0"/>
          </a:p>
        </p:txBody>
      </p:sp>
      <p:sp>
        <p:nvSpPr>
          <p:cNvPr id="9" name="TextBox 8"/>
          <p:cNvSpPr txBox="1"/>
          <p:nvPr/>
        </p:nvSpPr>
        <p:spPr>
          <a:xfrm>
            <a:off x="678873" y="5868084"/>
            <a:ext cx="3048000"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Fig.13: The location and parts of the diencephalon.</a:t>
            </a:r>
            <a:endParaRPr lang="en-US" dirty="0">
              <a:latin typeface="+mn-l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61838007"/>
              </p:ext>
            </p:extLst>
          </p:nvPr>
        </p:nvGraphicFramePr>
        <p:xfrm>
          <a:off x="1066800" y="1397000"/>
          <a:ext cx="7391401" cy="32918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5181601">
                  <a:extLst>
                    <a:ext uri="{9D8B030D-6E8A-4147-A177-3AD203B41FA5}">
                      <a16:colId xmlns:a16="http://schemas.microsoft.com/office/drawing/2014/main" val="20001"/>
                    </a:ext>
                  </a:extLst>
                </a:gridCol>
              </a:tblGrid>
              <a:tr h="370840">
                <a:tc>
                  <a:txBody>
                    <a:bodyPr/>
                    <a:lstStyle/>
                    <a:p>
                      <a:pPr algn="ctr"/>
                      <a:r>
                        <a:rPr lang="en-US" sz="2400" dirty="0" smtClean="0"/>
                        <a:t>Part</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Main Function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400" dirty="0" smtClean="0"/>
                        <a:t>Thalamus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Relay station for most sensation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400" dirty="0" smtClean="0"/>
                        <a:t>Hypothalamus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buFont typeface="+mj-lt"/>
                        <a:buAutoNum type="arabicPeriod"/>
                      </a:pPr>
                      <a:r>
                        <a:rPr lang="en-US" sz="2400" dirty="0" smtClean="0"/>
                        <a:t>Controls hormone secretions of all endocrine glands in the body</a:t>
                      </a:r>
                    </a:p>
                    <a:p>
                      <a:pPr marL="457200" indent="-457200">
                        <a:buFont typeface="+mj-lt"/>
                        <a:buAutoNum type="arabicPeriod"/>
                      </a:pPr>
                      <a:r>
                        <a:rPr lang="en-US" sz="2400" dirty="0" smtClean="0"/>
                        <a:t>Control body temperature</a:t>
                      </a:r>
                    </a:p>
                    <a:p>
                      <a:pPr marL="457200" indent="-457200">
                        <a:buFont typeface="+mj-lt"/>
                        <a:buAutoNum type="arabicPeriod"/>
                      </a:pPr>
                      <a:r>
                        <a:rPr lang="en-US" sz="2400" dirty="0" smtClean="0"/>
                        <a:t>Control</a:t>
                      </a:r>
                      <a:r>
                        <a:rPr lang="en-US" sz="2400" baseline="0" dirty="0" smtClean="0"/>
                        <a:t> eating and drinking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2400" dirty="0" smtClean="0"/>
                        <a:t>Pineal gland of the </a:t>
                      </a:r>
                      <a:r>
                        <a:rPr lang="en-US" sz="2400" dirty="0" err="1" smtClean="0"/>
                        <a:t>epithalamus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Secrete melatonin hormone which regulates diurnal (day-night) cycles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B6DCF029-7B87-4750-A3FB-0CCE34529C4E}" type="slidenum">
              <a:rPr lang="en-US" altLang="en-US" smtClean="0"/>
              <a:pPr/>
              <a:t>27</a:t>
            </a:fld>
            <a:endParaRPr lang="en-US"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6"/>
          <p:cNvSpPr>
            <a:spLocks noGrp="1" noChangeArrowheads="1"/>
          </p:cNvSpPr>
          <p:nvPr>
            <p:ph type="body" idx="1"/>
          </p:nvPr>
        </p:nvSpPr>
        <p:spPr>
          <a:xfrm>
            <a:off x="457200" y="1600200"/>
            <a:ext cx="8229600" cy="4343399"/>
          </a:xfrm>
        </p:spPr>
        <p:txBody>
          <a:bodyPr/>
          <a:lstStyle/>
          <a:p>
            <a:pPr algn="just" eaLnBrk="1" hangingPunct="1">
              <a:lnSpc>
                <a:spcPct val="90000"/>
              </a:lnSpc>
            </a:pPr>
            <a:r>
              <a:rPr lang="en-US" sz="2400" dirty="0" smtClean="0"/>
              <a:t>Second largest part of the brain.</a:t>
            </a:r>
          </a:p>
          <a:p>
            <a:pPr algn="just" eaLnBrk="1" hangingPunct="1">
              <a:lnSpc>
                <a:spcPct val="90000"/>
              </a:lnSpc>
              <a:buFont typeface="Wingdings" pitchFamily="20" charset="2"/>
              <a:buNone/>
            </a:pPr>
            <a:endParaRPr lang="en-US" sz="2400" dirty="0" smtClean="0"/>
          </a:p>
          <a:p>
            <a:pPr algn="just" eaLnBrk="1" hangingPunct="1">
              <a:lnSpc>
                <a:spcPct val="90000"/>
              </a:lnSpc>
            </a:pPr>
            <a:r>
              <a:rPr lang="en-US" sz="2400" dirty="0" smtClean="0"/>
              <a:t>The central constricted area is the </a:t>
            </a:r>
            <a:r>
              <a:rPr lang="en-US" sz="2400" b="1" dirty="0" err="1" smtClean="0"/>
              <a:t>vermis</a:t>
            </a:r>
            <a:r>
              <a:rPr lang="en-US" sz="2400" dirty="0" smtClean="0"/>
              <a:t>. On each side of the </a:t>
            </a:r>
            <a:r>
              <a:rPr lang="en-US" sz="2400" dirty="0" err="1" smtClean="0"/>
              <a:t>vermis</a:t>
            </a:r>
            <a:r>
              <a:rPr lang="en-US" sz="2400" dirty="0" smtClean="0"/>
              <a:t>, we have the expanded </a:t>
            </a:r>
            <a:r>
              <a:rPr lang="en-US" sz="2400" b="1" dirty="0" err="1" smtClean="0"/>
              <a:t>cerebellar</a:t>
            </a:r>
            <a:r>
              <a:rPr lang="en-US" sz="2400" b="1" dirty="0" smtClean="0"/>
              <a:t> hemispheres</a:t>
            </a:r>
          </a:p>
          <a:p>
            <a:pPr algn="just" eaLnBrk="1" hangingPunct="1">
              <a:lnSpc>
                <a:spcPct val="90000"/>
              </a:lnSpc>
            </a:pPr>
            <a:endParaRPr lang="en-US" sz="2400" dirty="0" smtClean="0"/>
          </a:p>
          <a:p>
            <a:pPr algn="just" eaLnBrk="1" hangingPunct="1">
              <a:lnSpc>
                <a:spcPct val="90000"/>
              </a:lnSpc>
            </a:pPr>
            <a:r>
              <a:rPr lang="en-US" sz="2400" dirty="0" smtClean="0"/>
              <a:t>The cerebellum is located inferior to the occipital lobe and posterior to the brainstem. It’s separated from the brainstem by the 4</a:t>
            </a:r>
            <a:r>
              <a:rPr lang="en-US" sz="2400" baseline="30000" dirty="0" smtClean="0"/>
              <a:t>th</a:t>
            </a:r>
            <a:r>
              <a:rPr lang="en-US" sz="2400" dirty="0" smtClean="0"/>
              <a:t> ventricle</a:t>
            </a:r>
          </a:p>
          <a:p>
            <a:pPr algn="just" eaLnBrk="1" hangingPunct="1">
              <a:lnSpc>
                <a:spcPct val="90000"/>
              </a:lnSpc>
            </a:pPr>
            <a:endParaRPr lang="en-US" sz="2400" dirty="0" smtClean="0"/>
          </a:p>
          <a:p>
            <a:pPr algn="just" eaLnBrk="1" hangingPunct="1">
              <a:lnSpc>
                <a:spcPct val="90000"/>
              </a:lnSpc>
            </a:pPr>
            <a:r>
              <a:rPr lang="en-US" sz="2400" b="1" i="1" dirty="0" smtClean="0">
                <a:solidFill>
                  <a:srgbClr val="FF0000"/>
                </a:solidFill>
              </a:rPr>
              <a:t>The function of the cerebellum is the coordination of movement and the maintaining of balance</a:t>
            </a:r>
          </a:p>
          <a:p>
            <a:pPr algn="just" eaLnBrk="1" hangingPunct="1">
              <a:lnSpc>
                <a:spcPct val="90000"/>
              </a:lnSpc>
              <a:buFont typeface="Wingdings" pitchFamily="20" charset="2"/>
              <a:buNone/>
            </a:pPr>
            <a:endParaRPr lang="en-US" sz="2400" dirty="0" smtClean="0"/>
          </a:p>
        </p:txBody>
      </p:sp>
      <p:sp>
        <p:nvSpPr>
          <p:cNvPr id="5" name="TextBox 4"/>
          <p:cNvSpPr txBox="1"/>
          <p:nvPr/>
        </p:nvSpPr>
        <p:spPr>
          <a:xfrm>
            <a:off x="533400" y="329625"/>
            <a:ext cx="3886200" cy="584775"/>
          </a:xfrm>
          <a:prstGeom prst="rect">
            <a:avLst/>
          </a:prstGeom>
          <a:noFill/>
          <a:ln w="28575">
            <a:solidFill>
              <a:srgbClr val="FF0000"/>
            </a:solidFill>
          </a:ln>
        </p:spPr>
        <p:txBody>
          <a:bodyPr wrap="square" rtlCol="0">
            <a:spAutoFit/>
          </a:bodyPr>
          <a:lstStyle/>
          <a:p>
            <a:r>
              <a:rPr lang="en-US" sz="3200" b="1" u="sng" dirty="0" smtClean="0">
                <a:solidFill>
                  <a:srgbClr val="FF0000"/>
                </a:solidFill>
              </a:rPr>
              <a:t>The Cerebellum</a:t>
            </a:r>
          </a:p>
        </p:txBody>
      </p:sp>
      <p:sp>
        <p:nvSpPr>
          <p:cNvPr id="4" name="Slide Number Placeholder 3"/>
          <p:cNvSpPr>
            <a:spLocks noGrp="1"/>
          </p:cNvSpPr>
          <p:nvPr>
            <p:ph type="sldNum" sz="quarter" idx="12"/>
          </p:nvPr>
        </p:nvSpPr>
        <p:spPr/>
        <p:txBody>
          <a:bodyPr/>
          <a:lstStyle/>
          <a:p>
            <a:fld id="{B6DCF029-7B87-4750-A3FB-0CCE34529C4E}" type="slidenum">
              <a:rPr lang="en-US" altLang="en-US" smtClean="0"/>
              <a:pPr/>
              <a:t>28</a:t>
            </a:fld>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0"/>
            <a:ext cx="4972050" cy="3981450"/>
          </a:xfrm>
          <a:prstGeom prst="rect">
            <a:avLst/>
          </a:prstGeom>
          <a:noFill/>
          <a:ln w="9525">
            <a:noFill/>
            <a:miter lim="800000"/>
            <a:headEnd/>
            <a:tailEnd/>
          </a:ln>
          <a:effectLst/>
        </p:spPr>
      </p:pic>
      <p:pic>
        <p:nvPicPr>
          <p:cNvPr id="24577" name="Picture 1"/>
          <p:cNvPicPr>
            <a:picLocks noChangeAspect="1" noChangeArrowheads="1"/>
          </p:cNvPicPr>
          <p:nvPr/>
        </p:nvPicPr>
        <p:blipFill>
          <a:blip r:embed="rId3" cstate="print"/>
          <a:srcRect/>
          <a:stretch>
            <a:fillRect/>
          </a:stretch>
        </p:blipFill>
        <p:spPr bwMode="auto">
          <a:xfrm>
            <a:off x="4381500" y="2371725"/>
            <a:ext cx="4762500" cy="4486275"/>
          </a:xfrm>
          <a:prstGeom prst="rect">
            <a:avLst/>
          </a:prstGeom>
          <a:noFill/>
          <a:ln w="9525">
            <a:noFill/>
            <a:miter lim="800000"/>
            <a:headEnd/>
            <a:tailEnd/>
          </a:ln>
          <a:effectLst/>
        </p:spPr>
      </p:pic>
      <p:sp>
        <p:nvSpPr>
          <p:cNvPr id="4" name="TextBox 3"/>
          <p:cNvSpPr txBox="1"/>
          <p:nvPr/>
        </p:nvSpPr>
        <p:spPr>
          <a:xfrm>
            <a:off x="6400800" y="1905000"/>
            <a:ext cx="1524000" cy="400110"/>
          </a:xfrm>
          <a:prstGeom prst="rect">
            <a:avLst/>
          </a:prstGeom>
          <a:noFill/>
        </p:spPr>
        <p:txBody>
          <a:bodyPr wrap="square" rtlCol="0">
            <a:spAutoFit/>
          </a:bodyPr>
          <a:lstStyle/>
          <a:p>
            <a:pPr algn="ctr"/>
            <a:r>
              <a:rPr lang="en-US" sz="2000" dirty="0" smtClean="0">
                <a:latin typeface="+mn-lt"/>
              </a:rPr>
              <a:t>4</a:t>
            </a:r>
            <a:r>
              <a:rPr lang="en-US" sz="2000" baseline="30000" dirty="0" smtClean="0">
                <a:latin typeface="+mn-lt"/>
              </a:rPr>
              <a:t>th</a:t>
            </a:r>
            <a:r>
              <a:rPr lang="en-US" sz="2000" dirty="0" smtClean="0">
                <a:latin typeface="+mn-lt"/>
              </a:rPr>
              <a:t> ventricle</a:t>
            </a:r>
            <a:endParaRPr lang="en-US" sz="2000" dirty="0">
              <a:latin typeface="+mn-lt"/>
            </a:endParaRPr>
          </a:p>
        </p:txBody>
      </p:sp>
      <p:sp>
        <p:nvSpPr>
          <p:cNvPr id="5" name="TextBox 4"/>
          <p:cNvSpPr txBox="1"/>
          <p:nvPr/>
        </p:nvSpPr>
        <p:spPr>
          <a:xfrm>
            <a:off x="2133600" y="4495800"/>
            <a:ext cx="1524000" cy="400110"/>
          </a:xfrm>
          <a:prstGeom prst="rect">
            <a:avLst/>
          </a:prstGeom>
          <a:noFill/>
        </p:spPr>
        <p:txBody>
          <a:bodyPr wrap="square" rtlCol="0">
            <a:spAutoFit/>
          </a:bodyPr>
          <a:lstStyle/>
          <a:p>
            <a:pPr algn="ctr"/>
            <a:r>
              <a:rPr lang="en-US" sz="2000" dirty="0" smtClean="0">
                <a:latin typeface="+mn-lt"/>
              </a:rPr>
              <a:t>Gray matter</a:t>
            </a:r>
            <a:endParaRPr lang="en-US" sz="2000" dirty="0">
              <a:latin typeface="+mn-lt"/>
            </a:endParaRPr>
          </a:p>
        </p:txBody>
      </p:sp>
      <p:sp>
        <p:nvSpPr>
          <p:cNvPr id="6" name="TextBox 5"/>
          <p:cNvSpPr txBox="1"/>
          <p:nvPr/>
        </p:nvSpPr>
        <p:spPr>
          <a:xfrm>
            <a:off x="2286000" y="5238690"/>
            <a:ext cx="1524000" cy="400110"/>
          </a:xfrm>
          <a:prstGeom prst="rect">
            <a:avLst/>
          </a:prstGeom>
          <a:noFill/>
        </p:spPr>
        <p:txBody>
          <a:bodyPr wrap="square" rtlCol="0">
            <a:spAutoFit/>
          </a:bodyPr>
          <a:lstStyle/>
          <a:p>
            <a:pPr algn="ctr"/>
            <a:r>
              <a:rPr lang="en-US" sz="2000" dirty="0" smtClean="0">
                <a:latin typeface="+mn-lt"/>
              </a:rPr>
              <a:t>White matter</a:t>
            </a:r>
            <a:endParaRPr lang="en-US" sz="2000" dirty="0">
              <a:latin typeface="+mn-lt"/>
            </a:endParaRPr>
          </a:p>
        </p:txBody>
      </p:sp>
      <p:cxnSp>
        <p:nvCxnSpPr>
          <p:cNvPr id="8" name="Straight Arrow Connector 7"/>
          <p:cNvCxnSpPr>
            <a:stCxn id="5" idx="3"/>
          </p:cNvCxnSpPr>
          <p:nvPr/>
        </p:nvCxnSpPr>
        <p:spPr>
          <a:xfrm flipV="1">
            <a:off x="3657600" y="4343400"/>
            <a:ext cx="1447800" cy="3524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p:cNvCxnSpPr>
          <p:nvPr/>
        </p:nvCxnSpPr>
        <p:spPr>
          <a:xfrm flipV="1">
            <a:off x="3810000" y="4495800"/>
            <a:ext cx="2971800" cy="9429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2"/>
          </p:cNvCxnSpPr>
          <p:nvPr/>
        </p:nvCxnSpPr>
        <p:spPr>
          <a:xfrm rot="16200000" flipH="1">
            <a:off x="5991255" y="3476655"/>
            <a:ext cx="241929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B6DCF029-7B87-4750-A3FB-0CCE34529C4E}" type="slidenum">
              <a:rPr lang="en-US" altLang="en-US" smtClean="0"/>
              <a:pPr/>
              <a:t>29</a:t>
            </a:fld>
            <a:endParaRPr lang="en-US" altLang="en-US"/>
          </a:p>
        </p:txBody>
      </p:sp>
      <p:sp>
        <p:nvSpPr>
          <p:cNvPr id="11" name="TextBox 10"/>
          <p:cNvSpPr txBox="1"/>
          <p:nvPr/>
        </p:nvSpPr>
        <p:spPr>
          <a:xfrm>
            <a:off x="1309254" y="5963706"/>
            <a:ext cx="2528455"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Fig.14: The cerebellum.</a:t>
            </a:r>
            <a:endParaRPr lang="en-US" dirty="0">
              <a:latin typeface="+mn-l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natomic divisions of the nervous system"/>
          <p:cNvPicPr>
            <a:picLocks noChangeAspect="1" noChangeArrowheads="1"/>
          </p:cNvPicPr>
          <p:nvPr/>
        </p:nvPicPr>
        <p:blipFill>
          <a:blip r:embed="rId2" cstate="print"/>
          <a:srcRect/>
          <a:stretch>
            <a:fillRect/>
          </a:stretch>
        </p:blipFill>
        <p:spPr bwMode="auto">
          <a:xfrm>
            <a:off x="5311775" y="1306109"/>
            <a:ext cx="3832225" cy="4825365"/>
          </a:xfrm>
          <a:prstGeom prst="rect">
            <a:avLst/>
          </a:prstGeom>
          <a:noFill/>
        </p:spPr>
      </p:pic>
      <p:sp>
        <p:nvSpPr>
          <p:cNvPr id="4" name="TextBox 3"/>
          <p:cNvSpPr txBox="1"/>
          <p:nvPr/>
        </p:nvSpPr>
        <p:spPr>
          <a:xfrm>
            <a:off x="457200" y="228600"/>
            <a:ext cx="7239000" cy="584775"/>
          </a:xfrm>
          <a:prstGeom prst="rect">
            <a:avLst/>
          </a:prstGeom>
          <a:noFill/>
        </p:spPr>
        <p:txBody>
          <a:bodyPr wrap="square" rtlCol="0">
            <a:spAutoFit/>
          </a:bodyPr>
          <a:lstStyle/>
          <a:p>
            <a:r>
              <a:rPr lang="en-US" sz="3200" b="1" u="sng" dirty="0" smtClean="0">
                <a:solidFill>
                  <a:srgbClr val="FF0000"/>
                </a:solidFill>
              </a:rPr>
              <a:t>Divisions of the nervous system</a:t>
            </a:r>
          </a:p>
        </p:txBody>
      </p:sp>
      <p:sp>
        <p:nvSpPr>
          <p:cNvPr id="6" name="Slide Number Placeholder 5"/>
          <p:cNvSpPr>
            <a:spLocks noGrp="1"/>
          </p:cNvSpPr>
          <p:nvPr>
            <p:ph type="sldNum" sz="quarter" idx="12"/>
          </p:nvPr>
        </p:nvSpPr>
        <p:spPr/>
        <p:txBody>
          <a:bodyPr/>
          <a:lstStyle/>
          <a:p>
            <a:fld id="{B6DCF029-7B87-4750-A3FB-0CCE34529C4E}" type="slidenum">
              <a:rPr lang="en-US" altLang="en-US" smtClean="0"/>
              <a:pPr/>
              <a:t>3</a:t>
            </a:fld>
            <a:endParaRPr lang="en-US" altLang="en-US"/>
          </a:p>
        </p:txBody>
      </p:sp>
      <p:sp>
        <p:nvSpPr>
          <p:cNvPr id="2" name="TextBox 1"/>
          <p:cNvSpPr txBox="1"/>
          <p:nvPr/>
        </p:nvSpPr>
        <p:spPr>
          <a:xfrm>
            <a:off x="4495800" y="6254876"/>
            <a:ext cx="3886200" cy="369332"/>
          </a:xfrm>
          <a:prstGeom prst="rect">
            <a:avLst/>
          </a:prstGeom>
          <a:noFill/>
          <a:ln>
            <a:solidFill>
              <a:schemeClr val="tx1"/>
            </a:solidFill>
          </a:ln>
        </p:spPr>
        <p:txBody>
          <a:bodyPr wrap="square" rtlCol="0">
            <a:spAutoFit/>
          </a:bodyPr>
          <a:lstStyle/>
          <a:p>
            <a:r>
              <a:rPr lang="en-US" dirty="0" smtClean="0">
                <a:latin typeface="+mn-lt"/>
              </a:rPr>
              <a:t>Fig.1: Divisions of the nervous system.</a:t>
            </a:r>
            <a:endParaRPr lang="en-US" dirty="0">
              <a:latin typeface="+mn-lt"/>
            </a:endParaRPr>
          </a:p>
        </p:txBody>
      </p:sp>
      <p:graphicFrame>
        <p:nvGraphicFramePr>
          <p:cNvPr id="10" name="Diagram 9"/>
          <p:cNvGraphicFramePr/>
          <p:nvPr>
            <p:extLst>
              <p:ext uri="{D42A27DB-BD31-4B8C-83A1-F6EECF244321}">
                <p14:modId xmlns:p14="http://schemas.microsoft.com/office/powerpoint/2010/main" val="3108832302"/>
              </p:ext>
            </p:extLst>
          </p:nvPr>
        </p:nvGraphicFramePr>
        <p:xfrm>
          <a:off x="-228600" y="153698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29625"/>
            <a:ext cx="3886200" cy="584775"/>
          </a:xfrm>
          <a:prstGeom prst="rect">
            <a:avLst/>
          </a:prstGeom>
          <a:noFill/>
          <a:ln w="28575">
            <a:solidFill>
              <a:srgbClr val="FF0000"/>
            </a:solidFill>
          </a:ln>
        </p:spPr>
        <p:txBody>
          <a:bodyPr wrap="square" rtlCol="0">
            <a:spAutoFit/>
          </a:bodyPr>
          <a:lstStyle/>
          <a:p>
            <a:r>
              <a:rPr lang="en-US" sz="3200" b="1" u="sng" dirty="0" smtClean="0">
                <a:solidFill>
                  <a:srgbClr val="FF0000"/>
                </a:solidFill>
              </a:rPr>
              <a:t>The Brainstem</a:t>
            </a:r>
          </a:p>
        </p:txBody>
      </p:sp>
      <p:sp>
        <p:nvSpPr>
          <p:cNvPr id="5" name="Rectangle 6"/>
          <p:cNvSpPr txBox="1">
            <a:spLocks noChangeArrowheads="1"/>
          </p:cNvSpPr>
          <p:nvPr/>
        </p:nvSpPr>
        <p:spPr bwMode="auto">
          <a:xfrm>
            <a:off x="457200" y="1143000"/>
            <a:ext cx="8382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90000"/>
              </a:lnSpc>
              <a:spcBef>
                <a:spcPct val="20000"/>
              </a:spcBef>
              <a:spcAft>
                <a:spcPct val="0"/>
              </a:spcAft>
              <a:buClr>
                <a:schemeClr val="accent1"/>
              </a:buClr>
              <a:buSzPct val="65000"/>
              <a:buFont typeface="Wingdings" pitchFamily="2" charset="2"/>
              <a:buChar char="ü"/>
              <a:tabLst/>
              <a:defRPr/>
            </a:pPr>
            <a:r>
              <a:rPr lang="en-US" sz="2000" kern="0" dirty="0" smtClean="0">
                <a:latin typeface="+mn-lt"/>
              </a:rPr>
              <a:t>The part of the brain that connects the diencephalon with the spinal cord</a:t>
            </a:r>
          </a:p>
        </p:txBody>
      </p:sp>
      <p:sp>
        <p:nvSpPr>
          <p:cNvPr id="7" name="Slide Number Placeholder 6"/>
          <p:cNvSpPr>
            <a:spLocks noGrp="1"/>
          </p:cNvSpPr>
          <p:nvPr>
            <p:ph type="sldNum" sz="quarter" idx="12"/>
          </p:nvPr>
        </p:nvSpPr>
        <p:spPr/>
        <p:txBody>
          <a:bodyPr/>
          <a:lstStyle/>
          <a:p>
            <a:fld id="{B6DCF029-7B87-4750-A3FB-0CCE34529C4E}" type="slidenum">
              <a:rPr lang="en-US" altLang="en-US" smtClean="0"/>
              <a:pPr/>
              <a:t>30</a:t>
            </a:fld>
            <a:endParaRPr lang="en-US" altLang="en-US"/>
          </a:p>
        </p:txBody>
      </p:sp>
      <p:pic>
        <p:nvPicPr>
          <p:cNvPr id="2" name="Picture 1"/>
          <p:cNvPicPr>
            <a:picLocks noChangeAspect="1"/>
          </p:cNvPicPr>
          <p:nvPr/>
        </p:nvPicPr>
        <p:blipFill>
          <a:blip r:embed="rId2"/>
          <a:stretch>
            <a:fillRect/>
          </a:stretch>
        </p:blipFill>
        <p:spPr>
          <a:xfrm>
            <a:off x="4572000" y="1985962"/>
            <a:ext cx="4232910" cy="4033838"/>
          </a:xfrm>
          <a:prstGeom prst="rect">
            <a:avLst/>
          </a:prstGeom>
        </p:spPr>
      </p:pic>
      <p:sp>
        <p:nvSpPr>
          <p:cNvPr id="3" name="Rectangle 2"/>
          <p:cNvSpPr/>
          <p:nvPr/>
        </p:nvSpPr>
        <p:spPr>
          <a:xfrm>
            <a:off x="422564" y="1540907"/>
            <a:ext cx="4149436" cy="4555093"/>
          </a:xfrm>
          <a:prstGeom prst="rect">
            <a:avLst/>
          </a:prstGeom>
        </p:spPr>
        <p:txBody>
          <a:bodyPr wrap="square">
            <a:spAutoFit/>
          </a:bodyPr>
          <a:lstStyle/>
          <a:p>
            <a:pPr marL="457200" lvl="0" indent="-457200" algn="just">
              <a:lnSpc>
                <a:spcPct val="90000"/>
              </a:lnSpc>
              <a:spcBef>
                <a:spcPct val="20000"/>
              </a:spcBef>
              <a:buClr>
                <a:schemeClr val="accent1"/>
              </a:buClr>
              <a:buSzPct val="65000"/>
              <a:buFont typeface="Wingdings" pitchFamily="2" charset="2"/>
              <a:buChar char="ü"/>
              <a:defRPr/>
            </a:pPr>
            <a:r>
              <a:rPr lang="en-US" sz="2000" kern="0" dirty="0">
                <a:latin typeface="+mn-lt"/>
              </a:rPr>
              <a:t>Formed of 3 parts</a:t>
            </a:r>
            <a:r>
              <a:rPr lang="en-US" sz="2000" kern="0" dirty="0" smtClean="0">
                <a:latin typeface="+mn-lt"/>
              </a:rPr>
              <a:t>:</a:t>
            </a:r>
          </a:p>
          <a:p>
            <a:pPr marL="914400" lvl="1" indent="-457200" algn="just">
              <a:lnSpc>
                <a:spcPct val="90000"/>
              </a:lnSpc>
              <a:spcBef>
                <a:spcPct val="20000"/>
              </a:spcBef>
              <a:buClr>
                <a:schemeClr val="accent1"/>
              </a:buClr>
              <a:buSzPct val="65000"/>
              <a:buFont typeface="Arial" panose="020B0604020202020204" pitchFamily="34" charset="0"/>
              <a:buChar char="•"/>
              <a:defRPr/>
            </a:pPr>
            <a:r>
              <a:rPr lang="en-US" sz="2000" kern="0" dirty="0" smtClean="0">
                <a:latin typeface="+mn-lt"/>
              </a:rPr>
              <a:t>Midbrain (MB)</a:t>
            </a:r>
          </a:p>
          <a:p>
            <a:pPr marL="914400" lvl="1" indent="-457200" algn="just">
              <a:lnSpc>
                <a:spcPct val="90000"/>
              </a:lnSpc>
              <a:spcBef>
                <a:spcPct val="20000"/>
              </a:spcBef>
              <a:buClr>
                <a:schemeClr val="accent1"/>
              </a:buClr>
              <a:buSzPct val="65000"/>
              <a:buFont typeface="Arial" panose="020B0604020202020204" pitchFamily="34" charset="0"/>
              <a:buChar char="•"/>
              <a:defRPr/>
            </a:pPr>
            <a:r>
              <a:rPr lang="en-US" sz="2000" kern="0" dirty="0" smtClean="0">
                <a:latin typeface="+mn-lt"/>
              </a:rPr>
              <a:t>Pons – connect several parts of the CNS together. Contains respiratory centers.</a:t>
            </a:r>
          </a:p>
          <a:p>
            <a:pPr marL="914400" lvl="1" indent="-457200" algn="just">
              <a:lnSpc>
                <a:spcPct val="90000"/>
              </a:lnSpc>
              <a:spcBef>
                <a:spcPct val="20000"/>
              </a:spcBef>
              <a:buClr>
                <a:schemeClr val="accent1"/>
              </a:buClr>
              <a:buSzPct val="65000"/>
              <a:buFont typeface="Arial" panose="020B0604020202020204" pitchFamily="34" charset="0"/>
              <a:buChar char="•"/>
              <a:defRPr/>
            </a:pPr>
            <a:r>
              <a:rPr lang="en-US" sz="2000" kern="0" dirty="0">
                <a:latin typeface="+mn-lt"/>
              </a:rPr>
              <a:t>M</a:t>
            </a:r>
            <a:r>
              <a:rPr lang="en-US" sz="2000" kern="0" dirty="0" smtClean="0">
                <a:latin typeface="+mn-lt"/>
              </a:rPr>
              <a:t>edulla </a:t>
            </a:r>
            <a:r>
              <a:rPr lang="en-US" sz="2000" kern="0" dirty="0">
                <a:latin typeface="+mn-lt"/>
              </a:rPr>
              <a:t>oblongata</a:t>
            </a:r>
          </a:p>
          <a:p>
            <a:pPr marL="457200" lvl="0" indent="-457200" algn="just">
              <a:lnSpc>
                <a:spcPct val="90000"/>
              </a:lnSpc>
              <a:spcBef>
                <a:spcPct val="20000"/>
              </a:spcBef>
              <a:buClr>
                <a:schemeClr val="accent1"/>
              </a:buClr>
              <a:buSzPct val="65000"/>
              <a:buFont typeface="Wingdings" pitchFamily="2" charset="2"/>
              <a:buChar char="ü"/>
              <a:defRPr/>
            </a:pPr>
            <a:r>
              <a:rPr lang="en-US" sz="2000" kern="0" dirty="0" smtClean="0">
                <a:latin typeface="+mn-lt"/>
              </a:rPr>
              <a:t>The brainstem contains </a:t>
            </a:r>
            <a:r>
              <a:rPr lang="en-US" sz="2000" kern="0" dirty="0">
                <a:latin typeface="+mn-lt"/>
              </a:rPr>
              <a:t>several important control centers and the </a:t>
            </a:r>
            <a:r>
              <a:rPr lang="en-US" sz="2000" kern="0" dirty="0" smtClean="0">
                <a:latin typeface="+mn-lt"/>
              </a:rPr>
              <a:t>attachment </a:t>
            </a:r>
            <a:r>
              <a:rPr lang="en-US" sz="2000" kern="0" dirty="0">
                <a:latin typeface="+mn-lt"/>
              </a:rPr>
              <a:t>of several cranial </a:t>
            </a:r>
            <a:r>
              <a:rPr lang="en-US" sz="2000" kern="0" dirty="0" smtClean="0">
                <a:latin typeface="+mn-lt"/>
              </a:rPr>
              <a:t>nerves</a:t>
            </a:r>
          </a:p>
          <a:p>
            <a:pPr marL="457200" lvl="0" indent="-457200" algn="just">
              <a:lnSpc>
                <a:spcPct val="90000"/>
              </a:lnSpc>
              <a:spcBef>
                <a:spcPct val="20000"/>
              </a:spcBef>
              <a:buClr>
                <a:schemeClr val="accent1"/>
              </a:buClr>
              <a:buSzPct val="65000"/>
              <a:buFont typeface="Wingdings" pitchFamily="2" charset="2"/>
              <a:buChar char="ü"/>
              <a:defRPr/>
            </a:pPr>
            <a:r>
              <a:rPr lang="en-US" sz="2000" kern="0" dirty="0" smtClean="0">
                <a:latin typeface="+mn-lt"/>
              </a:rPr>
              <a:t>Also in the brainstem is the </a:t>
            </a:r>
            <a:r>
              <a:rPr lang="en-US" sz="2000" b="1" i="1" kern="0" dirty="0" smtClean="0">
                <a:latin typeface="+mn-lt"/>
              </a:rPr>
              <a:t>Reticular Formation</a:t>
            </a:r>
            <a:r>
              <a:rPr lang="en-US" sz="2000" kern="0" dirty="0" smtClean="0">
                <a:latin typeface="+mn-lt"/>
              </a:rPr>
              <a:t>. This an area of mixed gray and white matter related to consciousness and muscle tone.</a:t>
            </a:r>
            <a:endParaRPr lang="en-US" sz="2000" kern="0" dirty="0">
              <a:latin typeface="+mn-lt"/>
            </a:endParaRPr>
          </a:p>
        </p:txBody>
      </p:sp>
      <p:sp>
        <p:nvSpPr>
          <p:cNvPr id="8" name="TextBox 7"/>
          <p:cNvSpPr txBox="1"/>
          <p:nvPr/>
        </p:nvSpPr>
        <p:spPr>
          <a:xfrm>
            <a:off x="5254336" y="6054507"/>
            <a:ext cx="2597727"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Fig.15: Location and parts of the brainstem.</a:t>
            </a:r>
            <a:endParaRPr lang="en-US" dirty="0">
              <a:latin typeface="+mn-l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82171" y="1512358"/>
            <a:ext cx="4170308" cy="3364688"/>
          </a:xfrm>
          <a:prstGeom prst="rect">
            <a:avLst/>
          </a:prstGeom>
        </p:spPr>
      </p:pic>
      <p:sp>
        <p:nvSpPr>
          <p:cNvPr id="18" name="TextBox 17"/>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The Midbrain</a:t>
            </a:r>
          </a:p>
        </p:txBody>
      </p:sp>
      <p:sp>
        <p:nvSpPr>
          <p:cNvPr id="19" name="TextBox 18"/>
          <p:cNvSpPr txBox="1"/>
          <p:nvPr/>
        </p:nvSpPr>
        <p:spPr>
          <a:xfrm>
            <a:off x="3939771" y="1185150"/>
            <a:ext cx="4572000" cy="923330"/>
          </a:xfrm>
          <a:prstGeom prst="rect">
            <a:avLst/>
          </a:prstGeom>
          <a:noFill/>
        </p:spPr>
        <p:txBody>
          <a:bodyPr wrap="square" rtlCol="0">
            <a:spAutoFit/>
          </a:bodyPr>
          <a:lstStyle/>
          <a:p>
            <a:pPr algn="just"/>
            <a:r>
              <a:rPr lang="en-US" b="1" dirty="0" smtClean="0">
                <a:solidFill>
                  <a:srgbClr val="0070C0"/>
                </a:solidFill>
                <a:latin typeface="Times New Roman" panose="02020603050405020304" pitchFamily="18" charset="0"/>
                <a:cs typeface="Times New Roman" panose="02020603050405020304" pitchFamily="18" charset="0"/>
              </a:rPr>
              <a:t>Superior colliculus </a:t>
            </a:r>
            <a:r>
              <a:rPr lang="en-US" dirty="0" smtClean="0">
                <a:latin typeface="Times New Roman" panose="02020603050405020304" pitchFamily="18" charset="0"/>
                <a:cs typeface="Times New Roman" panose="02020603050405020304" pitchFamily="18" charset="0"/>
              </a:rPr>
              <a:t>– related to visual reflexes</a:t>
            </a:r>
          </a:p>
          <a:p>
            <a:pPr algn="just"/>
            <a:r>
              <a:rPr lang="en-US" b="1" dirty="0" smtClean="0">
                <a:solidFill>
                  <a:srgbClr val="0070C0"/>
                </a:solidFill>
                <a:latin typeface="Times New Roman" panose="02020603050405020304" pitchFamily="18" charset="0"/>
                <a:cs typeface="Times New Roman" panose="02020603050405020304" pitchFamily="18" charset="0"/>
              </a:rPr>
              <a:t>Inferior colliculus (not shown) </a:t>
            </a:r>
            <a:r>
              <a:rPr lang="en-US" dirty="0" smtClean="0">
                <a:latin typeface="Times New Roman" panose="02020603050405020304" pitchFamily="18" charset="0"/>
                <a:cs typeface="Times New Roman" panose="02020603050405020304" pitchFamily="18" charset="0"/>
              </a:rPr>
              <a:t>– related to auditory pathway</a:t>
            </a:r>
            <a:endParaRPr lang="en-US"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939771" y="4447427"/>
            <a:ext cx="3964940" cy="646331"/>
          </a:xfrm>
          <a:prstGeom prst="rect">
            <a:avLst/>
          </a:prstGeom>
          <a:noFill/>
        </p:spPr>
        <p:txBody>
          <a:bodyPr wrap="square" rtlCol="0">
            <a:spAutoFit/>
          </a:bodyPr>
          <a:lstStyle/>
          <a:p>
            <a:pPr algn="just"/>
            <a:r>
              <a:rPr lang="en-US" b="1" dirty="0" smtClean="0">
                <a:solidFill>
                  <a:srgbClr val="0070C0"/>
                </a:solidFill>
                <a:latin typeface="Times New Roman" panose="02020603050405020304" pitchFamily="18" charset="0"/>
                <a:cs typeface="Times New Roman" panose="02020603050405020304" pitchFamily="18" charset="0"/>
              </a:rPr>
              <a:t>Red nucleus </a:t>
            </a:r>
            <a:r>
              <a:rPr lang="en-US" dirty="0" smtClean="0">
                <a:latin typeface="Times New Roman" panose="02020603050405020304" pitchFamily="18" charset="0"/>
                <a:cs typeface="Times New Roman" panose="02020603050405020304" pitchFamily="18" charset="0"/>
              </a:rPr>
              <a:t>– involved in coordination of muscle activity</a:t>
            </a:r>
            <a:endParaRPr lang="en-US"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09600" y="5373469"/>
            <a:ext cx="7086600" cy="646331"/>
          </a:xfrm>
          <a:prstGeom prst="rect">
            <a:avLst/>
          </a:prstGeom>
          <a:solidFill>
            <a:schemeClr val="bg1"/>
          </a:solidFill>
        </p:spPr>
        <p:txBody>
          <a:bodyPr wrap="square" rtlCol="0">
            <a:spAutoFit/>
          </a:bodyPr>
          <a:lstStyle/>
          <a:p>
            <a:pPr algn="just"/>
            <a:r>
              <a:rPr lang="en-US" b="1" dirty="0" smtClean="0">
                <a:solidFill>
                  <a:srgbClr val="0070C0"/>
                </a:solidFill>
                <a:latin typeface="Times New Roman" panose="02020603050405020304" pitchFamily="18" charset="0"/>
                <a:cs typeface="Times New Roman" panose="02020603050405020304" pitchFamily="18" charset="0"/>
              </a:rPr>
              <a:t>Substantia </a:t>
            </a:r>
            <a:r>
              <a:rPr lang="en-US" b="1" dirty="0" err="1" smtClean="0">
                <a:solidFill>
                  <a:srgbClr val="0070C0"/>
                </a:solidFill>
                <a:latin typeface="Times New Roman" panose="02020603050405020304" pitchFamily="18" charset="0"/>
                <a:cs typeface="Times New Roman" panose="02020603050405020304" pitchFamily="18" charset="0"/>
              </a:rPr>
              <a:t>nigra</a:t>
            </a:r>
            <a:r>
              <a:rPr lang="en-US" dirty="0" smtClean="0">
                <a:latin typeface="Times New Roman" panose="02020603050405020304" pitchFamily="18" charset="0"/>
                <a:cs typeface="Times New Roman" panose="02020603050405020304" pitchFamily="18" charset="0"/>
              </a:rPr>
              <a:t> – neurons here release </a:t>
            </a:r>
            <a:r>
              <a:rPr lang="en-US" dirty="0" err="1" smtClean="0">
                <a:latin typeface="Times New Roman" panose="02020603050405020304" pitchFamily="18" charset="0"/>
                <a:cs typeface="Times New Roman" panose="02020603050405020304" pitchFamily="18" charset="0"/>
              </a:rPr>
              <a:t>Dopmaine</a:t>
            </a:r>
            <a:r>
              <a:rPr lang="en-US" dirty="0" smtClean="0">
                <a:latin typeface="Times New Roman" panose="02020603050405020304" pitchFamily="18" charset="0"/>
                <a:cs typeface="Times New Roman" panose="02020603050405020304" pitchFamily="18" charset="0"/>
              </a:rPr>
              <a:t> and is involved in muscular activity. Lesion in this area is associated with Parkinson’s disease</a:t>
            </a:r>
            <a:endParaRPr lang="en-US" dirty="0">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a:off x="2796771" y="1359958"/>
            <a:ext cx="1143000"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1"/>
          </p:cNvCxnSpPr>
          <p:nvPr/>
        </p:nvCxnSpPr>
        <p:spPr>
          <a:xfrm flipH="1" flipV="1">
            <a:off x="2796771" y="3264958"/>
            <a:ext cx="1143000" cy="15056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1196571" y="3417358"/>
            <a:ext cx="76200" cy="19561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1170827"/>
            <a:ext cx="1120371" cy="646331"/>
          </a:xfrm>
          <a:prstGeom prst="rect">
            <a:avLst/>
          </a:prstGeom>
          <a:noFill/>
        </p:spPr>
        <p:txBody>
          <a:bodyPr wrap="square" rtlCol="0">
            <a:spAutoFit/>
          </a:bodyPr>
          <a:lstStyle/>
          <a:p>
            <a:pPr algn="just"/>
            <a:r>
              <a:rPr lang="en-US" b="1" dirty="0" smtClean="0">
                <a:solidFill>
                  <a:srgbClr val="0070C0"/>
                </a:solidFill>
                <a:latin typeface="Times New Roman" panose="02020603050405020304" pitchFamily="18" charset="0"/>
                <a:cs typeface="Times New Roman" panose="02020603050405020304" pitchFamily="18" charset="0"/>
              </a:rPr>
              <a:t>Cerebral aqueduct</a:t>
            </a:r>
            <a:endParaRPr lang="en-US" dirty="0">
              <a:latin typeface="Times New Roman" panose="02020603050405020304" pitchFamily="18" charset="0"/>
              <a:cs typeface="Times New Roman" panose="02020603050405020304" pitchFamily="18" charset="0"/>
            </a:endParaRPr>
          </a:p>
        </p:txBody>
      </p:sp>
      <p:cxnSp>
        <p:nvCxnSpPr>
          <p:cNvPr id="32" name="Straight Arrow Connector 31"/>
          <p:cNvCxnSpPr>
            <a:stCxn id="31" idx="3"/>
          </p:cNvCxnSpPr>
          <p:nvPr/>
        </p:nvCxnSpPr>
        <p:spPr>
          <a:xfrm>
            <a:off x="1272771" y="1493993"/>
            <a:ext cx="1094554" cy="7711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572000" y="2501232"/>
            <a:ext cx="3939771" cy="1754326"/>
          </a:xfrm>
          <a:prstGeom prst="rect">
            <a:avLst/>
          </a:prstGeom>
          <a:noFill/>
        </p:spPr>
        <p:txBody>
          <a:bodyPr wrap="square" rtlCol="0">
            <a:spAutoFit/>
          </a:bodyPr>
          <a:lstStyle/>
          <a:p>
            <a:pPr algn="just"/>
            <a:r>
              <a:rPr lang="en-US" b="1" dirty="0" smtClean="0">
                <a:solidFill>
                  <a:srgbClr val="0070C0"/>
                </a:solidFill>
                <a:latin typeface="Times New Roman" panose="02020603050405020304" pitchFamily="18" charset="0"/>
                <a:cs typeface="Times New Roman" panose="02020603050405020304" pitchFamily="18" charset="0"/>
              </a:rPr>
              <a:t>Mesencephalic nucleus – </a:t>
            </a:r>
            <a:r>
              <a:rPr lang="en-US" dirty="0" smtClean="0">
                <a:latin typeface="Times New Roman" panose="02020603050405020304" pitchFamily="18" charset="0"/>
                <a:cs typeface="Times New Roman" panose="02020603050405020304" pitchFamily="18" charset="0"/>
              </a:rPr>
              <a:t>contains </a:t>
            </a:r>
            <a:r>
              <a:rPr lang="en-US" dirty="0" err="1" smtClean="0">
                <a:latin typeface="Times New Roman" panose="02020603050405020304" pitchFamily="18" charset="0"/>
                <a:cs typeface="Times New Roman" panose="02020603050405020304" pitchFamily="18" charset="0"/>
              </a:rPr>
              <a:t>pseudounipolar</a:t>
            </a:r>
            <a:r>
              <a:rPr lang="en-US" dirty="0" smtClean="0">
                <a:latin typeface="Times New Roman" panose="02020603050405020304" pitchFamily="18" charset="0"/>
                <a:cs typeface="Times New Roman" panose="02020603050405020304" pitchFamily="18" charset="0"/>
              </a:rPr>
              <a:t> neurons that carry proprioceptive sensations from the face. The </a:t>
            </a:r>
            <a:r>
              <a:rPr lang="en-US" dirty="0">
                <a:latin typeface="Times New Roman" panose="02020603050405020304" pitchFamily="18" charset="0"/>
                <a:cs typeface="Times New Roman" panose="02020603050405020304" pitchFamily="18" charset="0"/>
              </a:rPr>
              <a:t>o</a:t>
            </a:r>
            <a:r>
              <a:rPr lang="en-US" dirty="0" smtClean="0">
                <a:latin typeface="Times New Roman" panose="02020603050405020304" pitchFamily="18" charset="0"/>
                <a:cs typeface="Times New Roman" panose="02020603050405020304" pitchFamily="18" charset="0"/>
              </a:rPr>
              <a:t>nly place in the CNS with such neurons; all other </a:t>
            </a:r>
            <a:r>
              <a:rPr lang="en-US" dirty="0" err="1" smtClean="0">
                <a:latin typeface="Times New Roman" panose="02020603050405020304" pitchFamily="18" charset="0"/>
                <a:cs typeface="Times New Roman" panose="02020603050405020304" pitchFamily="18" charset="0"/>
              </a:rPr>
              <a:t>pseudounipolar</a:t>
            </a:r>
            <a:r>
              <a:rPr lang="en-US" dirty="0" smtClean="0">
                <a:latin typeface="Times New Roman" panose="02020603050405020304" pitchFamily="18" charset="0"/>
                <a:cs typeface="Times New Roman" panose="02020603050405020304" pitchFamily="18" charset="0"/>
              </a:rPr>
              <a:t> neurons are located in peripheral ganglia</a:t>
            </a:r>
            <a:endParaRPr lang="en-US" dirty="0">
              <a:latin typeface="Times New Roman" panose="02020603050405020304" pitchFamily="18" charset="0"/>
              <a:cs typeface="Times New Roman" panose="02020603050405020304" pitchFamily="18" charset="0"/>
            </a:endParaRPr>
          </a:p>
        </p:txBody>
      </p:sp>
      <p:cxnSp>
        <p:nvCxnSpPr>
          <p:cNvPr id="49" name="Straight Arrow Connector 48"/>
          <p:cNvCxnSpPr>
            <a:endCxn id="53" idx="6"/>
          </p:cNvCxnSpPr>
          <p:nvPr/>
        </p:nvCxnSpPr>
        <p:spPr>
          <a:xfrm flipH="1" flipV="1">
            <a:off x="2842029" y="2300629"/>
            <a:ext cx="1729972" cy="3547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2743200" y="2174500"/>
            <a:ext cx="98829" cy="25225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905000" y="2198158"/>
            <a:ext cx="98829" cy="25225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DCF029-7B87-4750-A3FB-0CCE34529C4E}" type="slidenum">
              <a:rPr lang="en-US" altLang="en-US" smtClean="0"/>
              <a:pPr/>
              <a:t>31</a:t>
            </a:fld>
            <a:endParaRPr lang="en-US" altLang="en-US"/>
          </a:p>
        </p:txBody>
      </p:sp>
      <p:sp>
        <p:nvSpPr>
          <p:cNvPr id="22" name="TextBox 21"/>
          <p:cNvSpPr txBox="1"/>
          <p:nvPr/>
        </p:nvSpPr>
        <p:spPr>
          <a:xfrm>
            <a:off x="2856576" y="356946"/>
            <a:ext cx="3685309"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Fig.16: Section through the midbrain.</a:t>
            </a:r>
            <a:endParaRPr lang="en-US" dirty="0">
              <a:latin typeface="+mn-lt"/>
            </a:endParaRPr>
          </a:p>
        </p:txBody>
      </p:sp>
    </p:spTree>
    <p:extLst>
      <p:ext uri="{BB962C8B-B14F-4D97-AF65-F5344CB8AC3E}">
        <p14:creationId xmlns:p14="http://schemas.microsoft.com/office/powerpoint/2010/main" val="84145985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49135" y="640687"/>
            <a:ext cx="3118665" cy="5074313"/>
          </a:xfrm>
          <a:prstGeom prst="rect">
            <a:avLst/>
          </a:prstGeom>
        </p:spPr>
      </p:pic>
      <p:sp>
        <p:nvSpPr>
          <p:cNvPr id="3" name="TextBox 2"/>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The Medulla Oblongata</a:t>
            </a:r>
          </a:p>
        </p:txBody>
      </p:sp>
      <p:sp>
        <p:nvSpPr>
          <p:cNvPr id="4" name="Rectangle 3"/>
          <p:cNvSpPr/>
          <p:nvPr/>
        </p:nvSpPr>
        <p:spPr>
          <a:xfrm>
            <a:off x="228600" y="1224231"/>
            <a:ext cx="5943600" cy="4459682"/>
          </a:xfrm>
          <a:prstGeom prst="rect">
            <a:avLst/>
          </a:prstGeom>
        </p:spPr>
        <p:txBody>
          <a:bodyPr wrap="square">
            <a:spAutoFit/>
          </a:bodyPr>
          <a:lstStyle/>
          <a:p>
            <a:pPr marL="457200" lvl="0" indent="-457200" algn="just">
              <a:lnSpc>
                <a:spcPct val="90000"/>
              </a:lnSpc>
              <a:spcBef>
                <a:spcPct val="20000"/>
              </a:spcBef>
              <a:buClr>
                <a:schemeClr val="accent1"/>
              </a:buClr>
              <a:buSzPct val="65000"/>
              <a:buFont typeface="Wingdings" pitchFamily="2" charset="2"/>
              <a:buChar char="ü"/>
              <a:defRPr/>
            </a:pPr>
            <a:r>
              <a:rPr lang="en-US" sz="2200" kern="0" dirty="0" smtClean="0">
                <a:latin typeface="+mn-lt"/>
              </a:rPr>
              <a:t>Contains important control centers:</a:t>
            </a:r>
          </a:p>
          <a:p>
            <a:pPr marL="914400" lvl="1" indent="-457200" algn="just">
              <a:lnSpc>
                <a:spcPct val="90000"/>
              </a:lnSpc>
              <a:spcBef>
                <a:spcPct val="20000"/>
              </a:spcBef>
              <a:buClr>
                <a:schemeClr val="accent1"/>
              </a:buClr>
              <a:buSzPct val="65000"/>
              <a:buFont typeface="Arial" panose="020B0604020202020204" pitchFamily="34" charset="0"/>
              <a:buChar char="•"/>
              <a:defRPr/>
            </a:pPr>
            <a:r>
              <a:rPr lang="en-US" sz="2200" kern="0" dirty="0" smtClean="0">
                <a:latin typeface="+mn-lt"/>
              </a:rPr>
              <a:t>Cardiovascular center</a:t>
            </a:r>
          </a:p>
          <a:p>
            <a:pPr marL="914400" lvl="1" indent="-457200" algn="just">
              <a:lnSpc>
                <a:spcPct val="90000"/>
              </a:lnSpc>
              <a:spcBef>
                <a:spcPct val="20000"/>
              </a:spcBef>
              <a:buClr>
                <a:schemeClr val="accent1"/>
              </a:buClr>
              <a:buSzPct val="65000"/>
              <a:buFont typeface="Arial" panose="020B0604020202020204" pitchFamily="34" charset="0"/>
              <a:buChar char="•"/>
              <a:defRPr/>
            </a:pPr>
            <a:r>
              <a:rPr lang="en-US" sz="2200" kern="0" dirty="0" smtClean="0">
                <a:latin typeface="+mn-lt"/>
              </a:rPr>
              <a:t>Respiratory center</a:t>
            </a:r>
          </a:p>
          <a:p>
            <a:pPr marL="914400" lvl="1" indent="-457200" algn="just">
              <a:lnSpc>
                <a:spcPct val="90000"/>
              </a:lnSpc>
              <a:spcBef>
                <a:spcPct val="20000"/>
              </a:spcBef>
              <a:buClr>
                <a:schemeClr val="accent1"/>
              </a:buClr>
              <a:buSzPct val="65000"/>
              <a:buFont typeface="Arial" panose="020B0604020202020204" pitchFamily="34" charset="0"/>
              <a:buChar char="•"/>
              <a:defRPr/>
            </a:pPr>
            <a:endParaRPr lang="en-US" sz="2200" kern="0" dirty="0" smtClean="0">
              <a:latin typeface="+mn-lt"/>
            </a:endParaRPr>
          </a:p>
          <a:p>
            <a:pPr marL="457200" lvl="0" indent="-457200" algn="just">
              <a:lnSpc>
                <a:spcPct val="90000"/>
              </a:lnSpc>
              <a:spcBef>
                <a:spcPct val="20000"/>
              </a:spcBef>
              <a:buClr>
                <a:schemeClr val="accent1"/>
              </a:buClr>
              <a:buSzPct val="65000"/>
              <a:buFont typeface="Wingdings" pitchFamily="2" charset="2"/>
              <a:buChar char="ü"/>
              <a:defRPr/>
            </a:pPr>
            <a:r>
              <a:rPr lang="en-US" sz="2200" kern="0" dirty="0" smtClean="0">
                <a:latin typeface="+mn-lt"/>
              </a:rPr>
              <a:t>Anteriorly, near the midline, are </a:t>
            </a:r>
            <a:r>
              <a:rPr lang="en-US" sz="2200" b="1" i="1" kern="0" dirty="0" smtClean="0">
                <a:latin typeface="+mn-lt"/>
              </a:rPr>
              <a:t>the</a:t>
            </a:r>
            <a:r>
              <a:rPr lang="en-US" sz="2200" kern="0" dirty="0" smtClean="0">
                <a:latin typeface="+mn-lt"/>
              </a:rPr>
              <a:t> </a:t>
            </a:r>
            <a:r>
              <a:rPr lang="en-US" sz="2200" b="1" i="1" kern="0" dirty="0" smtClean="0">
                <a:latin typeface="+mn-lt"/>
              </a:rPr>
              <a:t>pyramids</a:t>
            </a:r>
            <a:r>
              <a:rPr lang="en-US" sz="2200" kern="0" dirty="0" smtClean="0">
                <a:latin typeface="+mn-lt"/>
              </a:rPr>
              <a:t> which are formed by the descending motor tracts.</a:t>
            </a:r>
          </a:p>
          <a:p>
            <a:pPr marL="457200" lvl="0" indent="-457200" algn="just">
              <a:lnSpc>
                <a:spcPct val="90000"/>
              </a:lnSpc>
              <a:spcBef>
                <a:spcPct val="20000"/>
              </a:spcBef>
              <a:buClr>
                <a:schemeClr val="accent1"/>
              </a:buClr>
              <a:buSzPct val="65000"/>
              <a:buFont typeface="Wingdings" pitchFamily="2" charset="2"/>
              <a:buChar char="ü"/>
              <a:defRPr/>
            </a:pPr>
            <a:r>
              <a:rPr lang="en-US" sz="2200" kern="0" dirty="0" smtClean="0">
                <a:latin typeface="+mn-lt"/>
              </a:rPr>
              <a:t>At a certain point in the medulla, the majority of the fibers in these tracts will cross to the other side forming the </a:t>
            </a:r>
            <a:r>
              <a:rPr lang="en-US" sz="2200" b="1" i="1" kern="0" dirty="0" smtClean="0">
                <a:latin typeface="+mn-lt"/>
              </a:rPr>
              <a:t>decussation of the pyramid</a:t>
            </a:r>
            <a:r>
              <a:rPr lang="en-US" sz="2200" kern="0" dirty="0" smtClean="0">
                <a:latin typeface="+mn-lt"/>
              </a:rPr>
              <a:t>.</a:t>
            </a:r>
          </a:p>
          <a:p>
            <a:pPr marL="457200" lvl="0" indent="-457200" algn="just">
              <a:lnSpc>
                <a:spcPct val="90000"/>
              </a:lnSpc>
              <a:spcBef>
                <a:spcPct val="20000"/>
              </a:spcBef>
              <a:buClr>
                <a:schemeClr val="accent1"/>
              </a:buClr>
              <a:buSzPct val="65000"/>
              <a:buFont typeface="Wingdings" pitchFamily="2" charset="2"/>
              <a:buChar char="ü"/>
              <a:defRPr/>
            </a:pPr>
            <a:r>
              <a:rPr lang="en-US" sz="2200" kern="0" dirty="0" smtClean="0">
                <a:latin typeface="+mn-lt"/>
              </a:rPr>
              <a:t>This is why each half of the brain controls the opposite side of the body.</a:t>
            </a:r>
            <a:endParaRPr lang="en-US" sz="2200" kern="0" dirty="0">
              <a:latin typeface="+mn-lt"/>
            </a:endParaRPr>
          </a:p>
        </p:txBody>
      </p:sp>
      <p:cxnSp>
        <p:nvCxnSpPr>
          <p:cNvPr id="5" name="Straight Arrow Connector 4"/>
          <p:cNvCxnSpPr/>
          <p:nvPr/>
        </p:nvCxnSpPr>
        <p:spPr>
          <a:xfrm flipV="1">
            <a:off x="6172201" y="2362200"/>
            <a:ext cx="914399" cy="4572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172200" y="2438400"/>
            <a:ext cx="1447800" cy="3810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172200" y="3886200"/>
            <a:ext cx="1143000" cy="609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B6DCF029-7B87-4750-A3FB-0CCE34529C4E}" type="slidenum">
              <a:rPr lang="en-US" altLang="en-US" smtClean="0"/>
              <a:pPr/>
              <a:t>32</a:t>
            </a:fld>
            <a:endParaRPr lang="en-US" altLang="en-US"/>
          </a:p>
        </p:txBody>
      </p:sp>
      <p:sp>
        <p:nvSpPr>
          <p:cNvPr id="23" name="TextBox 22"/>
          <p:cNvSpPr txBox="1"/>
          <p:nvPr/>
        </p:nvSpPr>
        <p:spPr>
          <a:xfrm>
            <a:off x="5713268" y="5908637"/>
            <a:ext cx="3125932"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Fig.17: The medulla oblongata.</a:t>
            </a:r>
            <a:endParaRPr lang="en-US" dirty="0">
              <a:latin typeface="+mn-lt"/>
            </a:endParaRPr>
          </a:p>
        </p:txBody>
      </p:sp>
    </p:spTree>
    <p:extLst>
      <p:ext uri="{BB962C8B-B14F-4D97-AF65-F5344CB8AC3E}">
        <p14:creationId xmlns:p14="http://schemas.microsoft.com/office/powerpoint/2010/main" val="337939546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381000"/>
            <a:ext cx="5486400" cy="156966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FFFF00"/>
                </a:solidFill>
                <a:effectLst>
                  <a:outerShdw blurRad="50800" dist="39000" dir="5460000" algn="tl">
                    <a:srgbClr val="000000">
                      <a:alpha val="38000"/>
                    </a:srgbClr>
                  </a:outerShdw>
                </a:effectLst>
              </a:rPr>
              <a:t>The Central Nervous System - </a:t>
            </a:r>
          </a:p>
          <a:p>
            <a:pPr algn="ctr"/>
            <a:r>
              <a:rPr lang="en-US" sz="3200" b="1" dirty="0" smtClean="0">
                <a:ln w="11430"/>
                <a:solidFill>
                  <a:srgbClr val="FFFF00"/>
                </a:solidFill>
                <a:effectLst>
                  <a:outerShdw blurRad="50800" dist="39000" dir="5460000" algn="tl">
                    <a:srgbClr val="000000">
                      <a:alpha val="38000"/>
                    </a:srgbClr>
                  </a:outerShdw>
                </a:effectLst>
              </a:rPr>
              <a:t>The Spinal Cord</a:t>
            </a:r>
          </a:p>
        </p:txBody>
      </p:sp>
      <p:sp>
        <p:nvSpPr>
          <p:cNvPr id="9" name="Rectangle 8"/>
          <p:cNvSpPr/>
          <p:nvPr/>
        </p:nvSpPr>
        <p:spPr>
          <a:xfrm>
            <a:off x="304800" y="2057400"/>
            <a:ext cx="5486400" cy="4154984"/>
          </a:xfrm>
          <a:prstGeom prst="rect">
            <a:avLst/>
          </a:prstGeom>
        </p:spPr>
        <p:txBody>
          <a:bodyPr wrap="square">
            <a:spAutoFit/>
          </a:bodyPr>
          <a:lstStyle/>
          <a:p>
            <a:pPr marL="457200" indent="-457200" algn="just">
              <a:buFont typeface="Arial" pitchFamily="34" charset="0"/>
              <a:buChar char="•"/>
            </a:pPr>
            <a:r>
              <a:rPr lang="en-US" sz="2200" dirty="0" smtClean="0">
                <a:latin typeface="+mn-lt"/>
              </a:rPr>
              <a:t> A grayish-white cylindrical structure.</a:t>
            </a:r>
          </a:p>
          <a:p>
            <a:pPr marL="457200" indent="-457200" algn="just">
              <a:buFont typeface="Arial" pitchFamily="34" charset="0"/>
              <a:buChar char="•"/>
            </a:pPr>
            <a:endParaRPr lang="en-US" sz="2200" dirty="0" smtClean="0">
              <a:latin typeface="+mn-lt"/>
            </a:endParaRPr>
          </a:p>
          <a:p>
            <a:pPr marL="457200" indent="-457200" algn="just">
              <a:buFont typeface="Arial" pitchFamily="34" charset="0"/>
              <a:buChar char="•"/>
            </a:pPr>
            <a:r>
              <a:rPr lang="en-US" sz="2200" dirty="0" smtClean="0">
                <a:latin typeface="+mn-lt"/>
              </a:rPr>
              <a:t>Starts at the foramen magnum and ends at lower border of L1 in adults. In children, it ends at L3.</a:t>
            </a:r>
          </a:p>
          <a:p>
            <a:pPr marL="457200" indent="-457200" algn="just">
              <a:buFont typeface="Arial" pitchFamily="34" charset="0"/>
              <a:buChar char="•"/>
            </a:pPr>
            <a:endParaRPr lang="en-US" sz="2200" dirty="0" smtClean="0">
              <a:latin typeface="+mn-lt"/>
            </a:endParaRPr>
          </a:p>
          <a:p>
            <a:pPr marL="457200" indent="-457200" algn="just">
              <a:buFont typeface="Arial" pitchFamily="34" charset="0"/>
              <a:buChar char="•"/>
            </a:pPr>
            <a:r>
              <a:rPr lang="en-US" sz="2200" dirty="0" smtClean="0">
                <a:latin typeface="+mn-lt"/>
              </a:rPr>
              <a:t>Protected by the vertebral column and the three layers of meninges.</a:t>
            </a:r>
          </a:p>
          <a:p>
            <a:pPr marL="457200" indent="-457200" algn="just">
              <a:buFont typeface="Arial" pitchFamily="34" charset="0"/>
              <a:buChar char="•"/>
            </a:pPr>
            <a:endParaRPr lang="en-US" sz="2200" dirty="0" smtClean="0">
              <a:latin typeface="+mn-lt"/>
            </a:endParaRPr>
          </a:p>
          <a:p>
            <a:pPr marL="457200" indent="-457200" algn="just">
              <a:buFont typeface="Arial" pitchFamily="34" charset="0"/>
              <a:buChar char="•"/>
            </a:pPr>
            <a:r>
              <a:rPr lang="en-US" sz="2200" dirty="0" smtClean="0">
                <a:latin typeface="+mn-lt"/>
              </a:rPr>
              <a:t>The pia matter will continue after the termination of the spinal cord as a thin thread called the filum </a:t>
            </a:r>
            <a:r>
              <a:rPr lang="en-US" sz="2200" dirty="0" err="1" smtClean="0">
                <a:latin typeface="+mn-lt"/>
              </a:rPr>
              <a:t>terminale</a:t>
            </a:r>
            <a:r>
              <a:rPr lang="en-US" sz="2200" dirty="0" smtClean="0">
                <a:latin typeface="+mn-lt"/>
              </a:rPr>
              <a:t>.</a:t>
            </a:r>
            <a:endParaRPr lang="en-US" sz="2200" dirty="0">
              <a:latin typeface="+mn-lt"/>
            </a:endParaRPr>
          </a:p>
        </p:txBody>
      </p:sp>
      <p:pic>
        <p:nvPicPr>
          <p:cNvPr id="10" name="Picture 9" descr="sc1.bmp"/>
          <p:cNvPicPr>
            <a:picLocks noChangeAspect="1"/>
          </p:cNvPicPr>
          <p:nvPr/>
        </p:nvPicPr>
        <p:blipFill>
          <a:blip r:embed="rId2" cstate="print"/>
          <a:stretch>
            <a:fillRect/>
          </a:stretch>
        </p:blipFill>
        <p:spPr>
          <a:xfrm>
            <a:off x="6096000" y="114300"/>
            <a:ext cx="3038475" cy="6515100"/>
          </a:xfrm>
          <a:prstGeom prst="rect">
            <a:avLst/>
          </a:prstGeom>
        </p:spPr>
      </p:pic>
      <p:sp>
        <p:nvSpPr>
          <p:cNvPr id="5" name="Slide Number Placeholder 4"/>
          <p:cNvSpPr>
            <a:spLocks noGrp="1"/>
          </p:cNvSpPr>
          <p:nvPr>
            <p:ph type="sldNum" sz="quarter" idx="12"/>
          </p:nvPr>
        </p:nvSpPr>
        <p:spPr/>
        <p:txBody>
          <a:bodyPr/>
          <a:lstStyle/>
          <a:p>
            <a:pPr>
              <a:defRPr/>
            </a:pPr>
            <a:fld id="{236B8E2A-2B4F-4FEB-B305-9CAB6A479D8C}" type="slidenum">
              <a:rPr lang="en-US" altLang="en-US" smtClean="0">
                <a:solidFill>
                  <a:srgbClr val="000000"/>
                </a:solidFill>
              </a:rPr>
              <a:pPr>
                <a:defRPr/>
              </a:pPr>
              <a:t>33</a:t>
            </a:fld>
            <a:endParaRPr lang="en-US" altLang="en-US">
              <a:solidFill>
                <a:srgbClr val="000000"/>
              </a:solidFill>
            </a:endParaRPr>
          </a:p>
        </p:txBody>
      </p:sp>
      <p:sp>
        <p:nvSpPr>
          <p:cNvPr id="6" name="TextBox 5"/>
          <p:cNvSpPr txBox="1"/>
          <p:nvPr/>
        </p:nvSpPr>
        <p:spPr>
          <a:xfrm>
            <a:off x="4419600" y="6225021"/>
            <a:ext cx="2440132"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Fig.18: The spinal cord.</a:t>
            </a:r>
            <a:endParaRPr lang="en-US" dirty="0">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219200"/>
            <a:ext cx="6858000" cy="2286000"/>
          </a:xfrm>
        </p:spPr>
        <p:txBody>
          <a:bodyPr/>
          <a:lstStyle/>
          <a:p>
            <a:pPr algn="just" eaLnBrk="1" hangingPunct="1"/>
            <a:r>
              <a:rPr lang="en-US" sz="2200" dirty="0" smtClean="0"/>
              <a:t>It has two enlargements: cervical and lumbar. The cervical enlargement is the origin of the cervical and brachial plexuses. The lumbar enlargement is the origin of the lumbar and sacral plexuses.</a:t>
            </a:r>
          </a:p>
          <a:p>
            <a:pPr algn="just" eaLnBrk="1" hangingPunct="1"/>
            <a:r>
              <a:rPr lang="en-US" sz="2200" dirty="0" smtClean="0"/>
              <a:t>The terminal part of the spinal cord is cone shaped and called the </a:t>
            </a:r>
            <a:r>
              <a:rPr lang="en-US" sz="2200" b="1" dirty="0" smtClean="0"/>
              <a:t>Conus </a:t>
            </a:r>
            <a:r>
              <a:rPr lang="en-US" sz="2200" b="1" dirty="0" err="1" smtClean="0"/>
              <a:t>medullaris</a:t>
            </a:r>
            <a:r>
              <a:rPr lang="en-US" sz="2200" b="1" dirty="0" smtClean="0"/>
              <a:t>.</a:t>
            </a:r>
          </a:p>
        </p:txBody>
      </p:sp>
      <p:sp>
        <p:nvSpPr>
          <p:cNvPr id="6" name="TextBox 5"/>
          <p:cNvSpPr txBox="1"/>
          <p:nvPr/>
        </p:nvSpPr>
        <p:spPr>
          <a:xfrm>
            <a:off x="457200" y="304800"/>
            <a:ext cx="7848600" cy="523220"/>
          </a:xfrm>
          <a:prstGeom prst="rect">
            <a:avLst/>
          </a:prstGeom>
          <a:noFill/>
        </p:spPr>
        <p:txBody>
          <a:bodyPr wrap="square" rtlCol="0">
            <a:spAutoFit/>
          </a:bodyPr>
          <a:lstStyle/>
          <a:p>
            <a:r>
              <a:rPr lang="en-US" sz="2800" b="1" u="sng" dirty="0" smtClean="0">
                <a:solidFill>
                  <a:srgbClr val="FF0000"/>
                </a:solidFill>
              </a:rPr>
              <a:t>External features of the spinal cord</a:t>
            </a:r>
          </a:p>
        </p:txBody>
      </p:sp>
      <p:pic>
        <p:nvPicPr>
          <p:cNvPr id="2050" name="Picture 2"/>
          <p:cNvPicPr>
            <a:picLocks noChangeAspect="1" noChangeArrowheads="1"/>
          </p:cNvPicPr>
          <p:nvPr/>
        </p:nvPicPr>
        <p:blipFill>
          <a:blip r:embed="rId2" cstate="print"/>
          <a:srcRect l="11628"/>
          <a:stretch>
            <a:fillRect/>
          </a:stretch>
        </p:blipFill>
        <p:spPr bwMode="auto">
          <a:xfrm>
            <a:off x="7833360" y="2209800"/>
            <a:ext cx="1158240" cy="20574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236B8E2A-2B4F-4FEB-B305-9CAB6A479D8C}" type="slidenum">
              <a:rPr lang="en-US" altLang="en-US" smtClean="0">
                <a:solidFill>
                  <a:srgbClr val="000000"/>
                </a:solidFill>
              </a:rPr>
              <a:pPr>
                <a:defRPr/>
              </a:pPr>
              <a:t>34</a:t>
            </a:fld>
            <a:endParaRPr lang="en-US" altLang="en-US">
              <a:solidFill>
                <a:srgbClr val="000000"/>
              </a:solidFill>
            </a:endParaRPr>
          </a:p>
        </p:txBody>
      </p:sp>
      <p:cxnSp>
        <p:nvCxnSpPr>
          <p:cNvPr id="8" name="Straight Arrow Connector 7"/>
          <p:cNvCxnSpPr>
            <a:endCxn id="2050" idx="1"/>
          </p:cNvCxnSpPr>
          <p:nvPr/>
        </p:nvCxnSpPr>
        <p:spPr>
          <a:xfrm>
            <a:off x="4267200" y="3200400"/>
            <a:ext cx="3566160" cy="381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84868" y="4267200"/>
            <a:ext cx="1906732"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Fig.19: The conus </a:t>
            </a:r>
            <a:r>
              <a:rPr lang="en-US" dirty="0" err="1" smtClean="0">
                <a:latin typeface="+mn-lt"/>
              </a:rPr>
              <a:t>medullaris</a:t>
            </a:r>
            <a:r>
              <a:rPr lang="en-US" dirty="0" smtClean="0">
                <a:latin typeface="+mn-lt"/>
              </a:rPr>
              <a:t>.</a:t>
            </a:r>
            <a:endParaRPr lang="en-US" dirty="0">
              <a:latin typeface="+mn-lt"/>
            </a:endParaRPr>
          </a:p>
        </p:txBody>
      </p:sp>
      <p:sp>
        <p:nvSpPr>
          <p:cNvPr id="2" name="Rectangle 1"/>
          <p:cNvSpPr/>
          <p:nvPr/>
        </p:nvSpPr>
        <p:spPr>
          <a:xfrm>
            <a:off x="457200" y="3442871"/>
            <a:ext cx="6324600" cy="2123658"/>
          </a:xfrm>
          <a:prstGeom prst="rect">
            <a:avLst/>
          </a:prstGeom>
        </p:spPr>
        <p:txBody>
          <a:bodyPr wrap="square">
            <a:spAutoFit/>
          </a:bodyPr>
          <a:lstStyle/>
          <a:p>
            <a:pPr marL="342900" lvl="0" indent="-342900" algn="just">
              <a:spcBef>
                <a:spcPct val="20000"/>
              </a:spcBef>
              <a:buClr>
                <a:srgbClr val="808080"/>
              </a:buClr>
              <a:buSzPct val="65000"/>
              <a:buFont typeface="Wingdings" pitchFamily="20" charset="2"/>
              <a:buChar char="n"/>
            </a:pPr>
            <a:r>
              <a:rPr lang="en-US" sz="2200" kern="0" dirty="0">
                <a:solidFill>
                  <a:srgbClr val="000000"/>
                </a:solidFill>
                <a:latin typeface="Times New Roman"/>
              </a:rPr>
              <a:t>From the spinal cord arise the dorsal (posterior) and ventral (anterior) roots of the spinal nerves. The dorsal root possesses a swelling called the </a:t>
            </a:r>
            <a:r>
              <a:rPr lang="en-US" sz="2200" b="1" kern="0" dirty="0">
                <a:solidFill>
                  <a:srgbClr val="000000"/>
                </a:solidFill>
                <a:latin typeface="Times New Roman"/>
              </a:rPr>
              <a:t>Dorsal Root Ganglion </a:t>
            </a:r>
            <a:r>
              <a:rPr lang="en-US" sz="2200" kern="0" dirty="0">
                <a:solidFill>
                  <a:srgbClr val="000000"/>
                </a:solidFill>
                <a:latin typeface="Times New Roman"/>
              </a:rPr>
              <a:t>which contains bodies of </a:t>
            </a:r>
            <a:r>
              <a:rPr lang="en-US" sz="2200" kern="0" dirty="0" err="1">
                <a:solidFill>
                  <a:srgbClr val="000000"/>
                </a:solidFill>
                <a:latin typeface="Times New Roman"/>
              </a:rPr>
              <a:t>pseudounipolar</a:t>
            </a:r>
            <a:r>
              <a:rPr lang="en-US" sz="2200" kern="0" dirty="0">
                <a:solidFill>
                  <a:srgbClr val="000000"/>
                </a:solidFill>
                <a:latin typeface="Times New Roman"/>
              </a:rPr>
              <a:t> neurons. The two roots unite to form the spinal </a:t>
            </a:r>
            <a:r>
              <a:rPr lang="en-US" sz="2200" kern="0" dirty="0" smtClean="0">
                <a:solidFill>
                  <a:srgbClr val="000000"/>
                </a:solidFill>
                <a:latin typeface="Times New Roman"/>
              </a:rPr>
              <a:t>nerves.</a:t>
            </a:r>
            <a:endParaRPr lang="en-US" sz="2200" kern="0" dirty="0">
              <a:solidFill>
                <a:srgbClr val="000000"/>
              </a:solidFill>
              <a:latin typeface="Times New Roman"/>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4981575" y="2286000"/>
            <a:ext cx="4086225" cy="4333875"/>
          </a:xfrm>
          <a:prstGeom prst="rect">
            <a:avLst/>
          </a:prstGeom>
          <a:noFill/>
          <a:ln w="9525">
            <a:noFill/>
            <a:miter lim="800000"/>
            <a:headEnd/>
            <a:tailEnd/>
          </a:ln>
          <a:effectLst/>
        </p:spPr>
      </p:pic>
      <p:sp>
        <p:nvSpPr>
          <p:cNvPr id="4" name="Content Placeholder 2"/>
          <p:cNvSpPr>
            <a:spLocks noGrp="1"/>
          </p:cNvSpPr>
          <p:nvPr>
            <p:ph idx="1"/>
          </p:nvPr>
        </p:nvSpPr>
        <p:spPr>
          <a:xfrm>
            <a:off x="457200" y="762000"/>
            <a:ext cx="8229600" cy="1600200"/>
          </a:xfrm>
        </p:spPr>
        <p:txBody>
          <a:bodyPr/>
          <a:lstStyle/>
          <a:p>
            <a:pPr algn="just" eaLnBrk="1" hangingPunct="1"/>
            <a:r>
              <a:rPr lang="en-US" sz="2400" dirty="0" smtClean="0"/>
              <a:t>The spinal cord is divided into segments: 8 Cervical, 12 Thoracic, 5 Lumbar, 5 Sacral and 1 </a:t>
            </a:r>
            <a:r>
              <a:rPr lang="en-US" sz="2400" dirty="0" err="1" smtClean="0"/>
              <a:t>Coccygeal</a:t>
            </a:r>
            <a:r>
              <a:rPr lang="en-US" sz="2400" dirty="0" smtClean="0"/>
              <a:t>. From each segment arises a pair of spinal nerves. Thus, we have a total of 31 pairs of spinal nerves.</a:t>
            </a:r>
          </a:p>
        </p:txBody>
      </p:sp>
      <p:sp>
        <p:nvSpPr>
          <p:cNvPr id="6" name="Rectangle 5"/>
          <p:cNvSpPr/>
          <p:nvPr/>
        </p:nvSpPr>
        <p:spPr>
          <a:xfrm>
            <a:off x="381000" y="2438400"/>
            <a:ext cx="4572000" cy="3416320"/>
          </a:xfrm>
          <a:prstGeom prst="rect">
            <a:avLst/>
          </a:prstGeom>
        </p:spPr>
        <p:txBody>
          <a:bodyPr>
            <a:spAutoFit/>
          </a:bodyPr>
          <a:lstStyle/>
          <a:p>
            <a:pPr marL="342900" lvl="0" indent="-342900" algn="just">
              <a:spcBef>
                <a:spcPct val="20000"/>
              </a:spcBef>
              <a:buClr>
                <a:srgbClr val="808080"/>
              </a:buClr>
              <a:buSzPct val="65000"/>
              <a:buFont typeface="Wingdings" pitchFamily="20" charset="2"/>
              <a:buChar char="n"/>
            </a:pPr>
            <a:r>
              <a:rPr lang="en-US" sz="2400" kern="0" dirty="0" smtClean="0">
                <a:solidFill>
                  <a:srgbClr val="000000"/>
                </a:solidFill>
                <a:latin typeface="Times New Roman"/>
              </a:rPr>
              <a:t>The nerves pass laterally to exit the vertebral column. The spinal cord is shorter than the spine. Therefore the lower  nerves must pass down for a distance before exiting. These will form a structure like a wisp of hair around the filum </a:t>
            </a:r>
            <a:r>
              <a:rPr lang="en-US" sz="2400" kern="0" dirty="0" err="1" smtClean="0">
                <a:solidFill>
                  <a:srgbClr val="000000"/>
                </a:solidFill>
                <a:latin typeface="Times New Roman"/>
              </a:rPr>
              <a:t>terminale</a:t>
            </a:r>
            <a:r>
              <a:rPr lang="en-US" sz="2400" kern="0" dirty="0" smtClean="0">
                <a:solidFill>
                  <a:srgbClr val="000000"/>
                </a:solidFill>
                <a:latin typeface="Times New Roman"/>
              </a:rPr>
              <a:t> called the </a:t>
            </a:r>
            <a:r>
              <a:rPr lang="en-US" sz="2400" b="1" kern="0" dirty="0" smtClean="0">
                <a:solidFill>
                  <a:srgbClr val="000000"/>
                </a:solidFill>
                <a:latin typeface="Times New Roman"/>
              </a:rPr>
              <a:t>Cauda </a:t>
            </a:r>
            <a:r>
              <a:rPr lang="en-US" sz="2400" b="1" kern="0" dirty="0" err="1" smtClean="0">
                <a:solidFill>
                  <a:srgbClr val="000000"/>
                </a:solidFill>
                <a:latin typeface="Times New Roman"/>
              </a:rPr>
              <a:t>Equina</a:t>
            </a:r>
            <a:r>
              <a:rPr lang="en-US" sz="2400" b="1" kern="0" dirty="0" smtClean="0">
                <a:solidFill>
                  <a:srgbClr val="000000"/>
                </a:solidFill>
                <a:latin typeface="Times New Roman"/>
              </a:rPr>
              <a:t>.</a:t>
            </a:r>
          </a:p>
        </p:txBody>
      </p:sp>
      <p:sp>
        <p:nvSpPr>
          <p:cNvPr id="7" name="Slide Number Placeholder 6"/>
          <p:cNvSpPr>
            <a:spLocks noGrp="1"/>
          </p:cNvSpPr>
          <p:nvPr>
            <p:ph type="sldNum" sz="quarter" idx="12"/>
          </p:nvPr>
        </p:nvSpPr>
        <p:spPr/>
        <p:txBody>
          <a:bodyPr/>
          <a:lstStyle/>
          <a:p>
            <a:pPr>
              <a:defRPr/>
            </a:pPr>
            <a:fld id="{236B8E2A-2B4F-4FEB-B305-9CAB6A479D8C}" type="slidenum">
              <a:rPr lang="en-US" altLang="en-US" smtClean="0">
                <a:solidFill>
                  <a:srgbClr val="000000"/>
                </a:solidFill>
              </a:rPr>
              <a:pPr>
                <a:defRPr/>
              </a:pPr>
              <a:t>35</a:t>
            </a:fld>
            <a:endParaRPr lang="en-US" altLang="en-US">
              <a:solidFill>
                <a:srgbClr val="000000"/>
              </a:solidFill>
            </a:endParaRPr>
          </a:p>
        </p:txBody>
      </p:sp>
      <p:sp>
        <p:nvSpPr>
          <p:cNvPr id="8" name="TextBox 7"/>
          <p:cNvSpPr txBox="1"/>
          <p:nvPr/>
        </p:nvSpPr>
        <p:spPr>
          <a:xfrm>
            <a:off x="2514600" y="6027881"/>
            <a:ext cx="2592532"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Fig.20: The cauda </a:t>
            </a:r>
            <a:r>
              <a:rPr lang="en-US" dirty="0" err="1" smtClean="0">
                <a:latin typeface="+mn-lt"/>
              </a:rPr>
              <a:t>equina</a:t>
            </a:r>
            <a:r>
              <a:rPr lang="en-US" dirty="0" smtClean="0">
                <a:latin typeface="+mn-lt"/>
              </a:rPr>
              <a:t>.</a:t>
            </a:r>
            <a:endParaRPr lang="en-US" dirty="0">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2327" t="3086" r="15562" b="19136"/>
          <a:stretch>
            <a:fillRect/>
          </a:stretch>
        </p:blipFill>
        <p:spPr bwMode="auto">
          <a:xfrm>
            <a:off x="76200" y="1219200"/>
            <a:ext cx="8915400" cy="4800600"/>
          </a:xfrm>
          <a:prstGeom prst="rect">
            <a:avLst/>
          </a:prstGeom>
          <a:noFill/>
          <a:ln w="9525">
            <a:noFill/>
            <a:miter lim="800000"/>
            <a:headEnd/>
            <a:tailEnd/>
          </a:ln>
          <a:effectLst/>
        </p:spPr>
      </p:pic>
      <p:sp>
        <p:nvSpPr>
          <p:cNvPr id="5" name="TextBox 4"/>
          <p:cNvSpPr txBox="1"/>
          <p:nvPr/>
        </p:nvSpPr>
        <p:spPr>
          <a:xfrm>
            <a:off x="457200" y="304800"/>
            <a:ext cx="7848600" cy="523220"/>
          </a:xfrm>
          <a:prstGeom prst="rect">
            <a:avLst/>
          </a:prstGeom>
          <a:noFill/>
        </p:spPr>
        <p:txBody>
          <a:bodyPr wrap="square" rtlCol="0">
            <a:spAutoFit/>
          </a:bodyPr>
          <a:lstStyle/>
          <a:p>
            <a:r>
              <a:rPr lang="en-US" sz="2800" b="1" u="sng" dirty="0" smtClean="0">
                <a:solidFill>
                  <a:srgbClr val="FF0000"/>
                </a:solidFill>
              </a:rPr>
              <a:t>Internal features of the spinal cord</a:t>
            </a:r>
          </a:p>
        </p:txBody>
      </p:sp>
      <p:sp>
        <p:nvSpPr>
          <p:cNvPr id="4" name="Slide Number Placeholder 3"/>
          <p:cNvSpPr>
            <a:spLocks noGrp="1"/>
          </p:cNvSpPr>
          <p:nvPr>
            <p:ph type="sldNum" sz="quarter" idx="12"/>
          </p:nvPr>
        </p:nvSpPr>
        <p:spPr/>
        <p:txBody>
          <a:bodyPr/>
          <a:lstStyle/>
          <a:p>
            <a:pPr>
              <a:defRPr/>
            </a:pPr>
            <a:fld id="{236B8E2A-2B4F-4FEB-B305-9CAB6A479D8C}" type="slidenum">
              <a:rPr lang="en-US" altLang="en-US" smtClean="0">
                <a:solidFill>
                  <a:srgbClr val="000000"/>
                </a:solidFill>
              </a:rPr>
              <a:pPr>
                <a:defRPr/>
              </a:pPr>
              <a:t>36</a:t>
            </a:fld>
            <a:endParaRPr lang="en-US" altLang="en-US" dirty="0">
              <a:solidFill>
                <a:srgbClr val="000000"/>
              </a:solidFill>
            </a:endParaRPr>
          </a:p>
        </p:txBody>
      </p:sp>
      <p:sp>
        <p:nvSpPr>
          <p:cNvPr id="6" name="TextBox 5"/>
          <p:cNvSpPr txBox="1"/>
          <p:nvPr/>
        </p:nvSpPr>
        <p:spPr>
          <a:xfrm>
            <a:off x="2133600" y="5735852"/>
            <a:ext cx="4495800"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Fig.21*: Cross section through the spinal cord showing important internal features.</a:t>
            </a:r>
            <a:endParaRPr lang="en-US" dirty="0">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3400" y="381000"/>
            <a:ext cx="7391400" cy="1077218"/>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FFFF00"/>
                </a:solidFill>
                <a:effectLst>
                  <a:outerShdw blurRad="50800" dist="39000" dir="5460000" algn="tl">
                    <a:srgbClr val="000000">
                      <a:alpha val="38000"/>
                    </a:srgbClr>
                  </a:outerShdw>
                </a:effectLst>
              </a:rPr>
              <a:t>The Peripheral Nervous System - </a:t>
            </a:r>
          </a:p>
          <a:p>
            <a:pPr algn="ctr"/>
            <a:r>
              <a:rPr lang="en-US" sz="3200" b="1" dirty="0" smtClean="0">
                <a:ln w="11430"/>
                <a:solidFill>
                  <a:srgbClr val="FFFF00"/>
                </a:solidFill>
                <a:effectLst>
                  <a:outerShdw blurRad="50800" dist="39000" dir="5460000" algn="tl">
                    <a:srgbClr val="000000">
                      <a:alpha val="38000"/>
                    </a:srgbClr>
                  </a:outerShdw>
                </a:effectLst>
              </a:rPr>
              <a:t>The Cranial Nerves</a:t>
            </a:r>
          </a:p>
        </p:txBody>
      </p:sp>
      <p:graphicFrame>
        <p:nvGraphicFramePr>
          <p:cNvPr id="12" name="Table 11"/>
          <p:cNvGraphicFramePr>
            <a:graphicFrameLocks noGrp="1"/>
          </p:cNvGraphicFramePr>
          <p:nvPr>
            <p:extLst>
              <p:ext uri="{D42A27DB-BD31-4B8C-83A1-F6EECF244321}">
                <p14:modId xmlns:p14="http://schemas.microsoft.com/office/powerpoint/2010/main" val="2116796633"/>
              </p:ext>
            </p:extLst>
          </p:nvPr>
        </p:nvGraphicFramePr>
        <p:xfrm>
          <a:off x="533400" y="2138506"/>
          <a:ext cx="8305800" cy="3383280"/>
        </p:xfrm>
        <a:graphic>
          <a:graphicData uri="http://schemas.openxmlformats.org/drawingml/2006/table">
            <a:tbl>
              <a:tblPr firstRow="1" bandRow="1">
                <a:tableStyleId>{5C22544A-7EE6-4342-B048-85BDC9FD1C3A}</a:tableStyleId>
              </a:tblPr>
              <a:tblGrid>
                <a:gridCol w="2115628">
                  <a:extLst>
                    <a:ext uri="{9D8B030D-6E8A-4147-A177-3AD203B41FA5}">
                      <a16:colId xmlns:a16="http://schemas.microsoft.com/office/drawing/2014/main" val="20000"/>
                    </a:ext>
                  </a:extLst>
                </a:gridCol>
                <a:gridCol w="2380172">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370840">
                <a:tc>
                  <a:txBody>
                    <a:bodyPr/>
                    <a:lstStyle/>
                    <a:p>
                      <a:pPr algn="ctr"/>
                      <a:r>
                        <a:rPr lang="en-US" sz="2000" dirty="0" smtClean="0"/>
                        <a:t>Cranial Nerve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Central Attachment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Main Functions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000" dirty="0" smtClean="0"/>
                        <a:t>I – Olfactory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Cerebrum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Olfaction (Smelling)</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000" dirty="0" smtClean="0"/>
                        <a:t>II – Optic</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Cerebrum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Vision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000" dirty="0" smtClean="0"/>
                        <a:t>III – </a:t>
                      </a:r>
                      <a:r>
                        <a:rPr lang="en-US" sz="2000" dirty="0" err="1" smtClean="0"/>
                        <a:t>Oculomotor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000" dirty="0" smtClean="0"/>
                        <a:t>Midbrain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000" dirty="0" smtClean="0"/>
                        <a:t>Supplies</a:t>
                      </a:r>
                      <a:r>
                        <a:rPr lang="en-US" sz="2000" baseline="0" dirty="0" smtClean="0"/>
                        <a:t> extrinsic muscles of eye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2000" dirty="0" smtClean="0"/>
                        <a:t>IV - </a:t>
                      </a:r>
                      <a:r>
                        <a:rPr lang="en-US" sz="2000" dirty="0" err="1" smtClean="0"/>
                        <a:t>Trochlear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2000" dirty="0" smtClean="0"/>
                        <a:t>V – Trigeminal</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Pons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mj-lt"/>
                        <a:buAutoNum type="arabicPeriod"/>
                      </a:pPr>
                      <a:r>
                        <a:rPr lang="en-US" sz="2000" dirty="0" smtClean="0"/>
                        <a:t>Carries sensation from face</a:t>
                      </a:r>
                    </a:p>
                    <a:p>
                      <a:pPr marL="342900" indent="-342900">
                        <a:buFont typeface="+mj-lt"/>
                        <a:buAutoNum type="arabicPeriod"/>
                      </a:pPr>
                      <a:r>
                        <a:rPr lang="en-US" sz="2000" dirty="0" smtClean="0"/>
                        <a:t>Supplies muscles of mastication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sz="2000" dirty="0" smtClean="0"/>
                        <a:t>VI – </a:t>
                      </a:r>
                      <a:r>
                        <a:rPr lang="en-US" sz="2000" dirty="0" err="1" smtClean="0"/>
                        <a:t>Abducent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Between </a:t>
                      </a:r>
                      <a:r>
                        <a:rPr lang="en-US" sz="2000" dirty="0" err="1" smtClean="0"/>
                        <a:t>pons</a:t>
                      </a:r>
                      <a:r>
                        <a:rPr lang="en-US" sz="2000" dirty="0" smtClean="0"/>
                        <a:t> and medulla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Supplies</a:t>
                      </a:r>
                      <a:r>
                        <a:rPr lang="en-US" sz="2000" baseline="0" dirty="0" smtClean="0"/>
                        <a:t> extrinsic muscles of eye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p:txBody>
          <a:bodyPr/>
          <a:lstStyle/>
          <a:p>
            <a:pPr>
              <a:defRPr/>
            </a:pPr>
            <a:fld id="{236B8E2A-2B4F-4FEB-B305-9CAB6A479D8C}" type="slidenum">
              <a:rPr lang="en-US" altLang="en-US" smtClean="0">
                <a:solidFill>
                  <a:srgbClr val="000000"/>
                </a:solidFill>
              </a:rPr>
              <a:pPr>
                <a:defRPr/>
              </a:pPr>
              <a:t>37</a:t>
            </a:fld>
            <a:endParaRPr lang="en-US" altLang="en-US">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32010378"/>
              </p:ext>
            </p:extLst>
          </p:nvPr>
        </p:nvGraphicFramePr>
        <p:xfrm>
          <a:off x="228600" y="502920"/>
          <a:ext cx="8686800" cy="588264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4191000">
                  <a:extLst>
                    <a:ext uri="{9D8B030D-6E8A-4147-A177-3AD203B41FA5}">
                      <a16:colId xmlns:a16="http://schemas.microsoft.com/office/drawing/2014/main" val="20002"/>
                    </a:ext>
                  </a:extLst>
                </a:gridCol>
              </a:tblGrid>
              <a:tr h="370840">
                <a:tc>
                  <a:txBody>
                    <a:bodyPr/>
                    <a:lstStyle/>
                    <a:p>
                      <a:pPr algn="ctr"/>
                      <a:r>
                        <a:rPr lang="en-US" sz="2000" dirty="0" smtClean="0"/>
                        <a:t>Cranial Nerve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Central Attachment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Main Functions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000" dirty="0" smtClean="0"/>
                        <a:t>VII – Facial</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000" dirty="0" smtClean="0"/>
                        <a:t>Between </a:t>
                      </a:r>
                      <a:r>
                        <a:rPr lang="en-US" sz="2000" dirty="0" err="1" smtClean="0"/>
                        <a:t>pons</a:t>
                      </a:r>
                      <a:r>
                        <a:rPr lang="en-US" sz="2000" dirty="0" smtClean="0"/>
                        <a:t> and medulla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buFont typeface="+mj-lt"/>
                        <a:buAutoNum type="arabicPeriod"/>
                      </a:pPr>
                      <a:r>
                        <a:rPr lang="en-US" sz="2000" dirty="0" smtClean="0"/>
                        <a:t>Supplies</a:t>
                      </a:r>
                      <a:r>
                        <a:rPr lang="en-US" sz="2000" baseline="0" dirty="0" smtClean="0"/>
                        <a:t> muscles of facial expression</a:t>
                      </a:r>
                    </a:p>
                    <a:p>
                      <a:pPr marL="457200" indent="-457200">
                        <a:buFont typeface="+mj-lt"/>
                        <a:buAutoNum type="arabicPeriod"/>
                      </a:pPr>
                      <a:r>
                        <a:rPr lang="en-US" sz="2000" baseline="0" dirty="0" smtClean="0"/>
                        <a:t>Carries taste sensations from anterior 2/3 of tongue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7200">
                <a:tc>
                  <a:txBody>
                    <a:bodyPr/>
                    <a:lstStyle/>
                    <a:p>
                      <a:r>
                        <a:rPr lang="en-US" sz="2000" dirty="0" smtClean="0"/>
                        <a:t>VIII - </a:t>
                      </a:r>
                      <a:r>
                        <a:rPr lang="en-US" sz="2000" dirty="0" err="1" smtClean="0"/>
                        <a:t>Vestibulocochlear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Hearing</a:t>
                      </a:r>
                      <a:r>
                        <a:rPr lang="en-US" sz="2000" baseline="0" dirty="0" smtClean="0"/>
                        <a:t> and equilibrium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000" dirty="0" smtClean="0"/>
                        <a:t>IX - </a:t>
                      </a:r>
                      <a:r>
                        <a:rPr lang="en-US" sz="2000" dirty="0" err="1" smtClean="0"/>
                        <a:t>Glossopharyngeal</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en-US" sz="2000" dirty="0" smtClean="0"/>
                        <a:t>Medulla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buFont typeface="+mj-lt"/>
                        <a:buAutoNum type="arabicPeriod"/>
                      </a:pPr>
                      <a:r>
                        <a:rPr lang="en-US" sz="2000" dirty="0" smtClean="0"/>
                        <a:t>Supplies some muscles</a:t>
                      </a:r>
                    </a:p>
                    <a:p>
                      <a:pPr marL="457200" indent="-457200">
                        <a:buFont typeface="+mj-lt"/>
                        <a:buAutoNum type="arabicPeriod"/>
                      </a:pPr>
                      <a:r>
                        <a:rPr lang="en-US" sz="2000" dirty="0" smtClean="0"/>
                        <a:t>Carries taste sensation from posterior 1/3 of tongue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2000" dirty="0" smtClean="0"/>
                        <a:t>X – </a:t>
                      </a:r>
                      <a:r>
                        <a:rPr lang="en-US" sz="2000" dirty="0" err="1" smtClean="0"/>
                        <a:t>Vagus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buFont typeface="+mj-lt"/>
                        <a:buAutoNum type="arabicPeriod"/>
                      </a:pPr>
                      <a:r>
                        <a:rPr lang="en-US" sz="2000" dirty="0" smtClean="0"/>
                        <a:t>Supplies various muscles</a:t>
                      </a:r>
                    </a:p>
                    <a:p>
                      <a:pPr marL="457200" indent="-457200">
                        <a:buFont typeface="+mj-lt"/>
                        <a:buAutoNum type="arabicPeriod"/>
                      </a:pPr>
                      <a:r>
                        <a:rPr lang="en-US" sz="2000" dirty="0" smtClean="0"/>
                        <a:t>Carries various sensation</a:t>
                      </a:r>
                    </a:p>
                    <a:p>
                      <a:pPr marL="457200" indent="-457200">
                        <a:buFont typeface="+mj-lt"/>
                        <a:buAutoNum type="arabicPeriod"/>
                      </a:pPr>
                      <a:r>
                        <a:rPr lang="en-US" sz="2000" dirty="0" smtClean="0"/>
                        <a:t>Supplies internal organs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2000" dirty="0" smtClean="0"/>
                        <a:t>XI – Accessory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Supplies the sternocleidomastoid and trapezius muscles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sz="2000" dirty="0" smtClean="0"/>
                        <a:t>XII – Hypoglossal</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Supplies all</a:t>
                      </a:r>
                      <a:r>
                        <a:rPr lang="en-US" sz="2000" baseline="0" dirty="0" smtClean="0"/>
                        <a:t> muscles of the tongue (except </a:t>
                      </a:r>
                      <a:r>
                        <a:rPr lang="en-US" sz="2000" baseline="0" dirty="0" err="1" smtClean="0"/>
                        <a:t>palatoglossus</a:t>
                      </a:r>
                      <a:r>
                        <a:rPr lang="en-US" sz="2000" baseline="0" dirty="0" smtClean="0"/>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pPr>
              <a:defRPr/>
            </a:pPr>
            <a:fld id="{236B8E2A-2B4F-4FEB-B305-9CAB6A479D8C}" type="slidenum">
              <a:rPr lang="en-US" altLang="en-US" smtClean="0">
                <a:solidFill>
                  <a:srgbClr val="000000"/>
                </a:solidFill>
              </a:rPr>
              <a:pPr>
                <a:defRPr/>
              </a:pPr>
              <a:t>38</a:t>
            </a:fld>
            <a:endParaRPr lang="en-US" altLang="en-US">
              <a:solidFill>
                <a:srgbClr val="0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57163" y="61913"/>
            <a:ext cx="8829675" cy="673417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236B8E2A-2B4F-4FEB-B305-9CAB6A479D8C}" type="slidenum">
              <a:rPr lang="en-US" altLang="en-US" smtClean="0">
                <a:solidFill>
                  <a:srgbClr val="000000"/>
                </a:solidFill>
              </a:rPr>
              <a:pPr>
                <a:defRPr/>
              </a:pPr>
              <a:t>39</a:t>
            </a:fld>
            <a:endParaRPr lang="en-US" altLang="en-US">
              <a:solidFill>
                <a:srgbClr val="000000"/>
              </a:solidFill>
            </a:endParaRPr>
          </a:p>
        </p:txBody>
      </p:sp>
      <p:sp>
        <p:nvSpPr>
          <p:cNvPr id="4" name="TextBox 3"/>
          <p:cNvSpPr txBox="1"/>
          <p:nvPr/>
        </p:nvSpPr>
        <p:spPr>
          <a:xfrm>
            <a:off x="304800" y="609600"/>
            <a:ext cx="1981200"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Fig.22: The cranial nerves.</a:t>
            </a:r>
            <a:endParaRPr lang="en-US"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1000" y="1066800"/>
            <a:ext cx="53340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noProof="0" dirty="0" smtClean="0">
                <a:ln>
                  <a:noFill/>
                </a:ln>
                <a:solidFill>
                  <a:schemeClr val="tx1"/>
                </a:solidFill>
                <a:effectLst/>
                <a:uLnTx/>
                <a:uFillTx/>
                <a:latin typeface="+mn-lt"/>
                <a:ea typeface="+mn-ea"/>
                <a:cs typeface="+mn-cs"/>
              </a:rPr>
              <a:t>Formed of the brain and spinal cord</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lang="en-US" sz="2400" kern="0" dirty="0" smtClean="0">
                <a:latin typeface="+mn-lt"/>
              </a:rPr>
              <a:t>Formed of millions of nerve cells (neurons) and supporting cells (</a:t>
            </a:r>
            <a:r>
              <a:rPr lang="en-US" sz="2400" kern="0" dirty="0" err="1" smtClean="0">
                <a:latin typeface="+mn-lt"/>
              </a:rPr>
              <a:t>glia</a:t>
            </a:r>
            <a:r>
              <a:rPr lang="en-US" sz="2400" kern="0" dirty="0" smtClean="0">
                <a:latin typeface="+mn-lt"/>
              </a:rPr>
              <a:t> cells)</a:t>
            </a:r>
            <a:endParaRPr kumimoji="0" lang="en-US" sz="2400" b="0" i="0" u="none" strike="noStrike" kern="0" cap="none" spc="0" normalizeH="0" noProof="0" dirty="0" smtClean="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lang="en-US" sz="2400" kern="0" baseline="0" dirty="0" smtClean="0">
                <a:latin typeface="+mn-lt"/>
              </a:rPr>
              <a:t>Well</a:t>
            </a:r>
            <a:r>
              <a:rPr lang="en-US" sz="2400" kern="0" dirty="0" smtClean="0">
                <a:latin typeface="+mn-lt"/>
              </a:rPr>
              <a:t> protected within the skull and vertebral column</a:t>
            </a:r>
          </a:p>
        </p:txBody>
      </p:sp>
      <p:sp>
        <p:nvSpPr>
          <p:cNvPr id="5" name="TextBox 4"/>
          <p:cNvSpPr txBox="1"/>
          <p:nvPr/>
        </p:nvSpPr>
        <p:spPr>
          <a:xfrm>
            <a:off x="457200" y="228600"/>
            <a:ext cx="7239000" cy="523220"/>
          </a:xfrm>
          <a:prstGeom prst="rect">
            <a:avLst/>
          </a:prstGeom>
          <a:noFill/>
        </p:spPr>
        <p:txBody>
          <a:bodyPr wrap="square" rtlCol="0">
            <a:spAutoFit/>
          </a:bodyPr>
          <a:lstStyle/>
          <a:p>
            <a:r>
              <a:rPr lang="en-US" sz="2800" u="sng" dirty="0" smtClean="0">
                <a:solidFill>
                  <a:srgbClr val="FF0000"/>
                </a:solidFill>
              </a:rPr>
              <a:t>The Central Nervous System (CNS)</a:t>
            </a:r>
          </a:p>
        </p:txBody>
      </p:sp>
      <p:pic>
        <p:nvPicPr>
          <p:cNvPr id="6" name="Picture 2"/>
          <p:cNvPicPr>
            <a:picLocks noChangeAspect="1" noChangeArrowheads="1"/>
          </p:cNvPicPr>
          <p:nvPr/>
        </p:nvPicPr>
        <p:blipFill>
          <a:blip r:embed="rId2" cstate="print"/>
          <a:srcRect l="29868" t="12500" r="44363" b="8333"/>
          <a:stretch>
            <a:fillRect/>
          </a:stretch>
        </p:blipFill>
        <p:spPr bwMode="auto">
          <a:xfrm>
            <a:off x="5791200" y="762000"/>
            <a:ext cx="3352800" cy="5791200"/>
          </a:xfrm>
          <a:prstGeom prst="rect">
            <a:avLst/>
          </a:prstGeom>
          <a:noFill/>
          <a:ln w="9525">
            <a:noFill/>
            <a:miter lim="800000"/>
            <a:headEnd/>
            <a:tailEnd/>
          </a:ln>
          <a:effectLst/>
        </p:spPr>
      </p:pic>
      <p:sp>
        <p:nvSpPr>
          <p:cNvPr id="7" name="Rectangle 6"/>
          <p:cNvSpPr/>
          <p:nvPr/>
        </p:nvSpPr>
        <p:spPr>
          <a:xfrm>
            <a:off x="381000" y="3581400"/>
            <a:ext cx="6934200" cy="2973122"/>
          </a:xfrm>
          <a:prstGeom prst="rect">
            <a:avLst/>
          </a:prstGeom>
        </p:spPr>
        <p:txBody>
          <a:bodyPr wrap="square">
            <a:spAutoFit/>
          </a:bodyPr>
          <a:lstStyle/>
          <a:p>
            <a:pPr marL="342900" lvl="0" indent="-342900" algn="just">
              <a:spcBef>
                <a:spcPct val="20000"/>
              </a:spcBef>
              <a:buClr>
                <a:srgbClr val="808080"/>
              </a:buClr>
              <a:buSzPct val="65000"/>
              <a:buFont typeface="Wingdings" pitchFamily="2" charset="2"/>
              <a:buChar char="n"/>
              <a:defRPr/>
            </a:pPr>
            <a:r>
              <a:rPr lang="en-US" sz="2400" b="1" kern="0" dirty="0" smtClean="0">
                <a:solidFill>
                  <a:srgbClr val="FF0000"/>
                </a:solidFill>
                <a:latin typeface="Times New Roman"/>
              </a:rPr>
              <a:t>Functions: </a:t>
            </a:r>
          </a:p>
          <a:p>
            <a:pPr marL="457200" lvl="0" indent="-457200" algn="just">
              <a:spcBef>
                <a:spcPct val="20000"/>
              </a:spcBef>
              <a:buClr>
                <a:srgbClr val="808080"/>
              </a:buClr>
              <a:buSzPct val="65000"/>
              <a:buFont typeface="+mj-lt"/>
              <a:buAutoNum type="arabicPeriod"/>
              <a:defRPr/>
            </a:pPr>
            <a:r>
              <a:rPr lang="en-US" sz="2400" b="1" kern="0" dirty="0" smtClean="0">
                <a:solidFill>
                  <a:srgbClr val="FF0000"/>
                </a:solidFill>
                <a:latin typeface="Times New Roman"/>
              </a:rPr>
              <a:t>Initiates motor commands (movement and secretions)</a:t>
            </a:r>
          </a:p>
          <a:p>
            <a:pPr marL="457200" lvl="0" indent="-457200" algn="just">
              <a:spcBef>
                <a:spcPct val="20000"/>
              </a:spcBef>
              <a:buClr>
                <a:srgbClr val="808080"/>
              </a:buClr>
              <a:buSzPct val="65000"/>
              <a:buFont typeface="+mj-lt"/>
              <a:buAutoNum type="arabicPeriod"/>
              <a:defRPr/>
            </a:pPr>
            <a:r>
              <a:rPr lang="en-US" sz="2400" b="1" kern="0" dirty="0" smtClean="0">
                <a:solidFill>
                  <a:srgbClr val="FF0000"/>
                </a:solidFill>
                <a:latin typeface="Times New Roman"/>
              </a:rPr>
              <a:t>Receives and perceives sensory information</a:t>
            </a:r>
          </a:p>
          <a:p>
            <a:pPr marL="457200" lvl="0" indent="-457200" algn="just">
              <a:spcBef>
                <a:spcPct val="20000"/>
              </a:spcBef>
              <a:buClr>
                <a:srgbClr val="808080"/>
              </a:buClr>
              <a:buSzPct val="65000"/>
              <a:buFont typeface="+mj-lt"/>
              <a:buAutoNum type="arabicPeriod"/>
              <a:defRPr/>
            </a:pPr>
            <a:r>
              <a:rPr lang="en-US" sz="2400" b="1" kern="0" dirty="0" smtClean="0">
                <a:solidFill>
                  <a:srgbClr val="FF0000"/>
                </a:solidFill>
                <a:latin typeface="Times New Roman"/>
              </a:rPr>
              <a:t>Responsible for our emotions, personality, behavior, memory and others</a:t>
            </a:r>
          </a:p>
          <a:p>
            <a:pPr marL="342900" lvl="0" indent="-342900" algn="just">
              <a:spcBef>
                <a:spcPct val="20000"/>
              </a:spcBef>
              <a:buClr>
                <a:srgbClr val="808080"/>
              </a:buClr>
              <a:buSzPct val="65000"/>
              <a:buFont typeface="Wingdings" pitchFamily="2" charset="2"/>
              <a:buChar char="n"/>
              <a:defRPr/>
            </a:pPr>
            <a:endParaRPr lang="en-US" sz="2400" kern="0" dirty="0">
              <a:solidFill>
                <a:srgbClr val="000000"/>
              </a:solidFill>
              <a:latin typeface="Times New Roman"/>
            </a:endParaRPr>
          </a:p>
        </p:txBody>
      </p:sp>
      <p:sp>
        <p:nvSpPr>
          <p:cNvPr id="8" name="Slide Number Placeholder 7"/>
          <p:cNvSpPr>
            <a:spLocks noGrp="1"/>
          </p:cNvSpPr>
          <p:nvPr>
            <p:ph type="sldNum" sz="quarter" idx="12"/>
          </p:nvPr>
        </p:nvSpPr>
        <p:spPr/>
        <p:txBody>
          <a:bodyPr/>
          <a:lstStyle/>
          <a:p>
            <a:fld id="{B6DCF029-7B87-4750-A3FB-0CCE34529C4E}" type="slidenum">
              <a:rPr lang="en-US" altLang="en-US" smtClean="0"/>
              <a:pPr/>
              <a:t>4</a:t>
            </a:fld>
            <a:endParaRPr lang="en-US" altLang="en-US"/>
          </a:p>
        </p:txBody>
      </p:sp>
      <p:sp>
        <p:nvSpPr>
          <p:cNvPr id="9" name="TextBox 8"/>
          <p:cNvSpPr txBox="1"/>
          <p:nvPr/>
        </p:nvSpPr>
        <p:spPr>
          <a:xfrm>
            <a:off x="4191000" y="6276088"/>
            <a:ext cx="3429000" cy="369332"/>
          </a:xfrm>
          <a:prstGeom prst="rect">
            <a:avLst/>
          </a:prstGeom>
          <a:noFill/>
          <a:ln>
            <a:solidFill>
              <a:schemeClr val="tx1"/>
            </a:solidFill>
          </a:ln>
        </p:spPr>
        <p:txBody>
          <a:bodyPr wrap="square" rtlCol="0">
            <a:spAutoFit/>
          </a:bodyPr>
          <a:lstStyle/>
          <a:p>
            <a:r>
              <a:rPr lang="en-US" dirty="0" smtClean="0">
                <a:latin typeface="+mn-lt"/>
              </a:rPr>
              <a:t>Fig.2: The central nervous system.</a:t>
            </a:r>
            <a:endParaRPr lang="en-US" dirty="0">
              <a:latin typeface="+mn-lt"/>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522982"/>
            <a:ext cx="7391400" cy="1077218"/>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FFFF00"/>
                </a:solidFill>
                <a:effectLst>
                  <a:outerShdw blurRad="50800" dist="39000" dir="5460000" algn="tl">
                    <a:srgbClr val="000000">
                      <a:alpha val="38000"/>
                    </a:srgbClr>
                  </a:outerShdw>
                </a:effectLst>
              </a:rPr>
              <a:t>The Peripheral Nervous System - </a:t>
            </a:r>
          </a:p>
          <a:p>
            <a:pPr algn="ctr"/>
            <a:r>
              <a:rPr lang="en-US" sz="3200" b="1" dirty="0" smtClean="0">
                <a:ln w="11430"/>
                <a:solidFill>
                  <a:srgbClr val="FFFF00"/>
                </a:solidFill>
                <a:effectLst>
                  <a:outerShdw blurRad="50800" dist="39000" dir="5460000" algn="tl">
                    <a:srgbClr val="000000">
                      <a:alpha val="38000"/>
                    </a:srgbClr>
                  </a:outerShdw>
                </a:effectLst>
              </a:rPr>
              <a:t>The Spinal Nerves</a:t>
            </a:r>
          </a:p>
        </p:txBody>
      </p:sp>
      <p:sp>
        <p:nvSpPr>
          <p:cNvPr id="3" name="Content Placeholder 2"/>
          <p:cNvSpPr>
            <a:spLocks noGrp="1"/>
          </p:cNvSpPr>
          <p:nvPr>
            <p:ph idx="1"/>
          </p:nvPr>
        </p:nvSpPr>
        <p:spPr>
          <a:xfrm>
            <a:off x="609600" y="1905000"/>
            <a:ext cx="7924800" cy="4114800"/>
          </a:xfrm>
        </p:spPr>
        <p:txBody>
          <a:bodyPr/>
          <a:lstStyle/>
          <a:p>
            <a:pPr algn="just" eaLnBrk="1" hangingPunct="1"/>
            <a:r>
              <a:rPr lang="en-US" sz="2600" dirty="0" smtClean="0"/>
              <a:t>31 pairs; mixed nerves (sensory and motor)</a:t>
            </a:r>
          </a:p>
          <a:p>
            <a:pPr algn="just" eaLnBrk="1" hangingPunct="1"/>
            <a:r>
              <a:rPr lang="en-US" sz="2600" dirty="0" smtClean="0"/>
              <a:t>Cervical (C1-C8), thoracic (T1-T12), lumbar (L1-L5), sacral (S1-S5) and </a:t>
            </a:r>
            <a:r>
              <a:rPr lang="en-US" sz="2600" dirty="0" err="1" smtClean="0"/>
              <a:t>coccygeal</a:t>
            </a:r>
            <a:r>
              <a:rPr lang="en-US" sz="2600" dirty="0" smtClean="0"/>
              <a:t> (Co).</a:t>
            </a:r>
          </a:p>
          <a:p>
            <a:pPr algn="just" eaLnBrk="1" hangingPunct="1"/>
            <a:endParaRPr lang="en-US" sz="2600" dirty="0" smtClean="0"/>
          </a:p>
          <a:p>
            <a:pPr algn="just" eaLnBrk="1" hangingPunct="1"/>
            <a:r>
              <a:rPr lang="en-US" sz="2600" dirty="0" smtClean="0"/>
              <a:t>A spinal nerve gives off two main branches: anterior ramus and </a:t>
            </a:r>
            <a:r>
              <a:rPr lang="en-US" sz="2600" dirty="0" err="1" smtClean="0"/>
              <a:t>posteior</a:t>
            </a:r>
            <a:r>
              <a:rPr lang="en-US" sz="2600" dirty="0" smtClean="0"/>
              <a:t> ramus.</a:t>
            </a:r>
          </a:p>
          <a:p>
            <a:pPr algn="just" eaLnBrk="1" hangingPunct="1"/>
            <a:r>
              <a:rPr lang="en-US" sz="2600" dirty="0" smtClean="0"/>
              <a:t>Anterior </a:t>
            </a:r>
            <a:r>
              <a:rPr lang="en-US" sz="2600" dirty="0" err="1" smtClean="0"/>
              <a:t>rami</a:t>
            </a:r>
            <a:r>
              <a:rPr lang="en-US" sz="2600" dirty="0" smtClean="0"/>
              <a:t> of spinal nerves usually arranged in groups called plexuses. These include: Cervical, Brachial, Lumbar and Sacral plexuses.</a:t>
            </a:r>
          </a:p>
          <a:p>
            <a:pPr algn="just" eaLnBrk="1" hangingPunct="1">
              <a:buFont typeface="Wingdings" pitchFamily="20" charset="2"/>
              <a:buNone/>
            </a:pPr>
            <a:endParaRPr lang="en-US" sz="2600" dirty="0" smtClean="0"/>
          </a:p>
        </p:txBody>
      </p:sp>
      <p:sp>
        <p:nvSpPr>
          <p:cNvPr id="5" name="Slide Number Placeholder 4"/>
          <p:cNvSpPr>
            <a:spLocks noGrp="1"/>
          </p:cNvSpPr>
          <p:nvPr>
            <p:ph type="sldNum" sz="quarter" idx="12"/>
          </p:nvPr>
        </p:nvSpPr>
        <p:spPr/>
        <p:txBody>
          <a:bodyPr/>
          <a:lstStyle/>
          <a:p>
            <a:pPr>
              <a:defRPr/>
            </a:pPr>
            <a:fld id="{236B8E2A-2B4F-4FEB-B305-9CAB6A479D8C}" type="slidenum">
              <a:rPr lang="en-US" altLang="en-US" smtClean="0">
                <a:solidFill>
                  <a:srgbClr val="000000"/>
                </a:solidFill>
              </a:rPr>
              <a:pPr>
                <a:defRPr/>
              </a:pPr>
              <a:t>40</a:t>
            </a:fld>
            <a:endParaRPr lang="en-US" altLang="en-US">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05157688"/>
              </p:ext>
            </p:extLst>
          </p:nvPr>
        </p:nvGraphicFramePr>
        <p:xfrm>
          <a:off x="588819" y="914400"/>
          <a:ext cx="8112066" cy="4863446"/>
        </p:xfrm>
        <a:graphic>
          <a:graphicData uri="http://schemas.openxmlformats.org/drawingml/2006/table">
            <a:tbl>
              <a:tblPr firstRow="1" bandRow="1">
                <a:tableStyleId>{5C22544A-7EE6-4342-B048-85BDC9FD1C3A}</a:tableStyleId>
              </a:tblPr>
              <a:tblGrid>
                <a:gridCol w="1898569">
                  <a:extLst>
                    <a:ext uri="{9D8B030D-6E8A-4147-A177-3AD203B41FA5}">
                      <a16:colId xmlns:a16="http://schemas.microsoft.com/office/drawing/2014/main" val="2936008752"/>
                    </a:ext>
                  </a:extLst>
                </a:gridCol>
                <a:gridCol w="2618012">
                  <a:extLst>
                    <a:ext uri="{9D8B030D-6E8A-4147-A177-3AD203B41FA5}">
                      <a16:colId xmlns:a16="http://schemas.microsoft.com/office/drawing/2014/main" val="1575636928"/>
                    </a:ext>
                  </a:extLst>
                </a:gridCol>
                <a:gridCol w="3595485">
                  <a:extLst>
                    <a:ext uri="{9D8B030D-6E8A-4147-A177-3AD203B41FA5}">
                      <a16:colId xmlns:a16="http://schemas.microsoft.com/office/drawing/2014/main" val="2162402496"/>
                    </a:ext>
                  </a:extLst>
                </a:gridCol>
              </a:tblGrid>
              <a:tr h="408495">
                <a:tc>
                  <a:txBody>
                    <a:bodyPr/>
                    <a:lstStyle/>
                    <a:p>
                      <a:pPr algn="ctr"/>
                      <a:r>
                        <a:rPr lang="en-US" sz="2200" b="1" dirty="0" smtClean="0"/>
                        <a:t>Plexus</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Main Branches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0315338"/>
                  </a:ext>
                </a:extLst>
              </a:tr>
              <a:tr h="505905">
                <a:tc>
                  <a:txBody>
                    <a:bodyPr/>
                    <a:lstStyle/>
                    <a:p>
                      <a:pPr algn="ctr"/>
                      <a:r>
                        <a:rPr lang="en-US" sz="2200" b="1" dirty="0" smtClean="0"/>
                        <a:t>Cervical</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Phrenic</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431668"/>
                  </a:ext>
                </a:extLst>
              </a:tr>
              <a:tr h="2343975">
                <a:tc>
                  <a:txBody>
                    <a:bodyPr/>
                    <a:lstStyle/>
                    <a:p>
                      <a:pPr algn="ctr"/>
                      <a:r>
                        <a:rPr lang="en-US" sz="2200" b="1" dirty="0" smtClean="0"/>
                        <a:t>Brachial</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Arial" panose="020B0604020202020204" pitchFamily="34" charset="0"/>
                        <a:buNone/>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Axillary</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Arial" panose="020B0604020202020204" pitchFamily="34" charset="0"/>
                        <a:buNone/>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Musculocutaneous</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Arial" panose="020B0604020202020204" pitchFamily="34" charset="0"/>
                        <a:buNone/>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Radial</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Arial" panose="020B0604020202020204" pitchFamily="34" charset="0"/>
                        <a:buNone/>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Median</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Arial" panose="020B0604020202020204" pitchFamily="34" charset="0"/>
                        <a:buNone/>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Ulnar</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8373539"/>
                  </a:ext>
                </a:extLst>
              </a:tr>
              <a:tr h="864124">
                <a:tc>
                  <a:txBody>
                    <a:bodyPr/>
                    <a:lstStyle/>
                    <a:p>
                      <a:pPr algn="ctr"/>
                      <a:r>
                        <a:rPr lang="en-US" sz="2200" b="1" dirty="0" smtClean="0"/>
                        <a:t>Lumbar</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Obturator</a:t>
                      </a:r>
                    </a:p>
                    <a:p>
                      <a:pPr algn="ctr"/>
                      <a:r>
                        <a:rPr lang="en-US" sz="2200" dirty="0" smtClean="0"/>
                        <a:t>Femoral</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8381984"/>
                  </a:ext>
                </a:extLst>
              </a:tr>
              <a:tr h="722722">
                <a:tc>
                  <a:txBody>
                    <a:bodyPr/>
                    <a:lstStyle/>
                    <a:p>
                      <a:pPr algn="ctr"/>
                      <a:r>
                        <a:rPr lang="en-US" sz="2200" b="1" dirty="0" smtClean="0"/>
                        <a:t>Sacral</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Sciatic</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Biggest nerve in the body</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913907"/>
                  </a:ext>
                </a:extLst>
              </a:tr>
            </a:tbl>
          </a:graphicData>
        </a:graphic>
      </p:graphicFrame>
      <p:pic>
        <p:nvPicPr>
          <p:cNvPr id="7" name="Picture 6"/>
          <p:cNvPicPr>
            <a:picLocks noChangeAspect="1"/>
          </p:cNvPicPr>
          <p:nvPr/>
        </p:nvPicPr>
        <p:blipFill>
          <a:blip r:embed="rId2"/>
          <a:stretch>
            <a:fillRect/>
          </a:stretch>
        </p:blipFill>
        <p:spPr>
          <a:xfrm>
            <a:off x="5480916" y="1981200"/>
            <a:ext cx="2901084" cy="2077922"/>
          </a:xfrm>
          <a:prstGeom prst="rect">
            <a:avLst/>
          </a:prstGeom>
        </p:spPr>
      </p:pic>
    </p:spTree>
    <p:extLst>
      <p:ext uri="{BB962C8B-B14F-4D97-AF65-F5344CB8AC3E}">
        <p14:creationId xmlns:p14="http://schemas.microsoft.com/office/powerpoint/2010/main" val="31933371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295400"/>
            <a:ext cx="8077200" cy="4832092"/>
          </a:xfrm>
          <a:prstGeom prst="rect">
            <a:avLst/>
          </a:prstGeom>
          <a:noFill/>
        </p:spPr>
        <p:txBody>
          <a:bodyPr wrap="square">
            <a:spAutoFit/>
          </a:bodyPr>
          <a:lstStyle/>
          <a:p>
            <a:pPr marL="457200" indent="-457200" algn="just">
              <a:buFont typeface="Wingdings" pitchFamily="2" charset="2"/>
              <a:buChar char="q"/>
              <a:defRPr/>
            </a:pPr>
            <a:r>
              <a:rPr lang="en-US" sz="2800" dirty="0" smtClean="0">
                <a:latin typeface="+mn-lt"/>
              </a:rPr>
              <a:t>The autonomic nervous system (ANS) is part </a:t>
            </a:r>
            <a:r>
              <a:rPr lang="en-US" sz="2800" dirty="0">
                <a:latin typeface="+mn-lt"/>
              </a:rPr>
              <a:t>of the peripheral nervous </a:t>
            </a:r>
            <a:r>
              <a:rPr lang="en-US" sz="2800" dirty="0" smtClean="0">
                <a:latin typeface="+mn-lt"/>
              </a:rPr>
              <a:t>system.</a:t>
            </a:r>
            <a:endParaRPr lang="en-US" sz="2800" dirty="0">
              <a:latin typeface="+mn-lt"/>
            </a:endParaRPr>
          </a:p>
          <a:p>
            <a:pPr marL="457200" indent="-457200" algn="just">
              <a:buFont typeface="Wingdings" pitchFamily="2" charset="2"/>
              <a:buChar char="q"/>
              <a:defRPr/>
            </a:pPr>
            <a:endParaRPr lang="en-US" sz="2800" dirty="0">
              <a:latin typeface="+mn-lt"/>
            </a:endParaRPr>
          </a:p>
          <a:p>
            <a:pPr marL="457200" indent="-457200" algn="just">
              <a:buFont typeface="Wingdings" pitchFamily="2" charset="2"/>
              <a:buChar char="q"/>
              <a:defRPr/>
            </a:pPr>
            <a:r>
              <a:rPr lang="en-US" sz="2800" dirty="0">
                <a:latin typeface="+mn-lt"/>
              </a:rPr>
              <a:t>Functionally, it operates without our conscious </a:t>
            </a:r>
            <a:r>
              <a:rPr lang="en-US" sz="2800" dirty="0" smtClean="0">
                <a:latin typeface="+mn-lt"/>
              </a:rPr>
              <a:t>control.</a:t>
            </a:r>
            <a:endParaRPr lang="en-US" sz="2800" dirty="0">
              <a:latin typeface="+mn-lt"/>
            </a:endParaRPr>
          </a:p>
          <a:p>
            <a:pPr marL="457200" indent="-457200" algn="just">
              <a:buFont typeface="Wingdings" pitchFamily="2" charset="2"/>
              <a:buChar char="q"/>
              <a:defRPr/>
            </a:pPr>
            <a:endParaRPr lang="en-US" sz="2800" dirty="0">
              <a:latin typeface="+mn-lt"/>
            </a:endParaRPr>
          </a:p>
          <a:p>
            <a:pPr marL="457200" indent="-457200" algn="just">
              <a:buFont typeface="Wingdings" pitchFamily="2" charset="2"/>
              <a:buChar char="q"/>
              <a:defRPr/>
            </a:pPr>
            <a:r>
              <a:rPr lang="en-US" sz="2800" dirty="0">
                <a:latin typeface="+mn-lt"/>
              </a:rPr>
              <a:t>It controls involuntary muscles (cardiac and smooth) and </a:t>
            </a:r>
            <a:r>
              <a:rPr lang="en-US" sz="2800" dirty="0" smtClean="0">
                <a:latin typeface="+mn-lt"/>
              </a:rPr>
              <a:t>glands.</a:t>
            </a:r>
            <a:endParaRPr lang="en-US" sz="2800" dirty="0">
              <a:latin typeface="+mn-lt"/>
            </a:endParaRPr>
          </a:p>
          <a:p>
            <a:pPr marL="457200" indent="-457200" algn="just">
              <a:buFont typeface="Wingdings" pitchFamily="2" charset="2"/>
              <a:buChar char="q"/>
              <a:defRPr/>
            </a:pPr>
            <a:endParaRPr lang="en-US" sz="2800" dirty="0">
              <a:latin typeface="+mn-lt"/>
            </a:endParaRPr>
          </a:p>
          <a:p>
            <a:pPr marL="457200" indent="-457200" algn="just">
              <a:buFont typeface="Wingdings" pitchFamily="2" charset="2"/>
              <a:buChar char="q"/>
              <a:defRPr/>
            </a:pPr>
            <a:r>
              <a:rPr lang="en-US" sz="2800" dirty="0">
                <a:latin typeface="+mn-lt"/>
              </a:rPr>
              <a:t>It’s formed of two divisions: The Sympathetic and </a:t>
            </a:r>
            <a:r>
              <a:rPr lang="en-US" sz="2800" dirty="0" smtClean="0">
                <a:latin typeface="+mn-lt"/>
              </a:rPr>
              <a:t>Parasympathetic.</a:t>
            </a:r>
            <a:endParaRPr lang="en-US" sz="2800" dirty="0">
              <a:latin typeface="+mn-lt"/>
            </a:endParaRPr>
          </a:p>
        </p:txBody>
      </p:sp>
      <p:sp>
        <p:nvSpPr>
          <p:cNvPr id="3" name="TextBox 2"/>
          <p:cNvSpPr txBox="1"/>
          <p:nvPr/>
        </p:nvSpPr>
        <p:spPr>
          <a:xfrm>
            <a:off x="609600" y="482025"/>
            <a:ext cx="7391400" cy="58477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FFFF00"/>
                </a:solidFill>
                <a:effectLst>
                  <a:outerShdw blurRad="50800" dist="39000" dir="5460000" algn="tl">
                    <a:srgbClr val="000000">
                      <a:alpha val="38000"/>
                    </a:srgbClr>
                  </a:outerShdw>
                </a:effectLst>
              </a:rPr>
              <a:t>The Autonomic Nervous system</a:t>
            </a:r>
          </a:p>
        </p:txBody>
      </p:sp>
      <p:sp>
        <p:nvSpPr>
          <p:cNvPr id="4" name="Slide Number Placeholder 3"/>
          <p:cNvSpPr>
            <a:spLocks noGrp="1"/>
          </p:cNvSpPr>
          <p:nvPr>
            <p:ph type="sldNum" sz="quarter" idx="12"/>
          </p:nvPr>
        </p:nvSpPr>
        <p:spPr/>
        <p:txBody>
          <a:bodyPr/>
          <a:lstStyle/>
          <a:p>
            <a:pPr>
              <a:defRPr/>
            </a:pPr>
            <a:fld id="{76474C7B-435F-4822-85D7-BEB87A4D1F3D}" type="slidenum">
              <a:rPr lang="en-US" altLang="en-US" smtClean="0"/>
              <a:pPr>
                <a:defRPr/>
              </a:pPr>
              <a:t>42</a:t>
            </a:fld>
            <a:endParaRPr lang="en-US"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113" y="603250"/>
            <a:ext cx="5332412" cy="5632311"/>
          </a:xfrm>
          <a:prstGeom prst="rect">
            <a:avLst/>
          </a:prstGeom>
          <a:noFill/>
        </p:spPr>
        <p:txBody>
          <a:bodyPr>
            <a:spAutoFit/>
          </a:bodyPr>
          <a:lstStyle/>
          <a:p>
            <a:pPr marL="457200" indent="-457200" algn="just">
              <a:buFont typeface="Wingdings" pitchFamily="2" charset="2"/>
              <a:buChar char="q"/>
              <a:defRPr/>
            </a:pPr>
            <a:r>
              <a:rPr lang="en-US" sz="2400" dirty="0">
                <a:latin typeface="+mn-lt"/>
              </a:rPr>
              <a:t>The ANS is formed of </a:t>
            </a:r>
            <a:r>
              <a:rPr lang="en-US" sz="2400" dirty="0" err="1">
                <a:latin typeface="+mn-lt"/>
              </a:rPr>
              <a:t>Preganglionic</a:t>
            </a:r>
            <a:r>
              <a:rPr lang="en-US" sz="2400" dirty="0">
                <a:latin typeface="+mn-lt"/>
              </a:rPr>
              <a:t> and Postganglionic fibers</a:t>
            </a:r>
          </a:p>
          <a:p>
            <a:pPr marL="457200" indent="-457200" algn="just">
              <a:buFont typeface="Wingdings" pitchFamily="2" charset="2"/>
              <a:buChar char="q"/>
              <a:defRPr/>
            </a:pPr>
            <a:endParaRPr lang="en-US" sz="2400" dirty="0">
              <a:latin typeface="+mn-lt"/>
            </a:endParaRPr>
          </a:p>
          <a:p>
            <a:pPr marL="457200" indent="-457200" algn="just">
              <a:buFont typeface="Wingdings" pitchFamily="2" charset="2"/>
              <a:buChar char="q"/>
              <a:defRPr/>
            </a:pPr>
            <a:r>
              <a:rPr lang="en-US" sz="2400" dirty="0">
                <a:latin typeface="+mn-lt"/>
              </a:rPr>
              <a:t>The preganglionic fibers arise from autonomic centers in the CNS and pass through cranial and spinal nerves to autonomic ganglia outside the </a:t>
            </a:r>
            <a:r>
              <a:rPr lang="en-US" sz="2400" dirty="0" smtClean="0">
                <a:latin typeface="+mn-lt"/>
              </a:rPr>
              <a:t>CNS.</a:t>
            </a:r>
            <a:endParaRPr lang="en-US" sz="2400" dirty="0">
              <a:latin typeface="+mn-lt"/>
            </a:endParaRPr>
          </a:p>
          <a:p>
            <a:pPr marL="457200" indent="-457200" algn="just">
              <a:buFont typeface="Wingdings" pitchFamily="2" charset="2"/>
              <a:buChar char="q"/>
              <a:defRPr/>
            </a:pPr>
            <a:endParaRPr lang="en-US" sz="2400" dirty="0">
              <a:latin typeface="+mn-lt"/>
            </a:endParaRPr>
          </a:p>
          <a:p>
            <a:pPr marL="457200" indent="-457200" algn="just">
              <a:buFont typeface="Wingdings" pitchFamily="2" charset="2"/>
              <a:buChar char="q"/>
              <a:defRPr/>
            </a:pPr>
            <a:r>
              <a:rPr lang="en-US" sz="2400" dirty="0">
                <a:latin typeface="+mn-lt"/>
              </a:rPr>
              <a:t>The postganglionic fibers arise from the autonomic ganglia to supply the involuntary muscles and glands</a:t>
            </a:r>
          </a:p>
          <a:p>
            <a:pPr marL="457200" indent="-457200" algn="just">
              <a:buFont typeface="Wingdings" pitchFamily="2" charset="2"/>
              <a:buChar char="q"/>
              <a:defRPr/>
            </a:pPr>
            <a:endParaRPr lang="en-US" sz="2400" dirty="0">
              <a:latin typeface="+mn-lt"/>
            </a:endParaRPr>
          </a:p>
          <a:p>
            <a:pPr marL="457200" indent="-457200" algn="just">
              <a:buFont typeface="Wingdings" pitchFamily="2" charset="2"/>
              <a:buChar char="q"/>
              <a:defRPr/>
            </a:pPr>
            <a:r>
              <a:rPr lang="en-US" sz="2400" dirty="0">
                <a:latin typeface="+mn-lt"/>
              </a:rPr>
              <a:t>The autonomic centers are controlled by the </a:t>
            </a:r>
            <a:r>
              <a:rPr lang="en-US" sz="2400" b="1" i="1" dirty="0">
                <a:latin typeface="+mn-lt"/>
              </a:rPr>
              <a:t>Hypothalamus</a:t>
            </a:r>
          </a:p>
        </p:txBody>
      </p:sp>
      <p:pic>
        <p:nvPicPr>
          <p:cNvPr id="6147" name="Picture 2"/>
          <p:cNvPicPr>
            <a:picLocks noChangeAspect="1" noChangeArrowheads="1"/>
          </p:cNvPicPr>
          <p:nvPr/>
        </p:nvPicPr>
        <p:blipFill>
          <a:blip r:embed="rId2"/>
          <a:srcRect/>
          <a:stretch>
            <a:fillRect/>
          </a:stretch>
        </p:blipFill>
        <p:spPr bwMode="auto">
          <a:xfrm>
            <a:off x="6053138" y="350838"/>
            <a:ext cx="2752725" cy="56769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F9C5B7E7-3A77-47D7-8578-DC31AA507D8F}" type="slidenum">
              <a:rPr lang="en-US" altLang="en-US" smtClean="0"/>
              <a:pPr>
                <a:defRPr/>
              </a:pPr>
              <a:t>43</a:t>
            </a:fld>
            <a:endParaRPr lang="en-US" altLang="en-US"/>
          </a:p>
        </p:txBody>
      </p:sp>
      <p:sp>
        <p:nvSpPr>
          <p:cNvPr id="5" name="TextBox 4"/>
          <p:cNvSpPr txBox="1"/>
          <p:nvPr/>
        </p:nvSpPr>
        <p:spPr>
          <a:xfrm>
            <a:off x="4386263" y="6102906"/>
            <a:ext cx="4419600"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Fig.23: The two-neuron pathway of the ANS.</a:t>
            </a:r>
            <a:endParaRPr lang="en-US" dirty="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7813"/>
            <a:ext cx="8229600" cy="819150"/>
          </a:xfrm>
        </p:spPr>
        <p:txBody>
          <a:bodyPr/>
          <a:lstStyle/>
          <a:p>
            <a:pPr eaLnBrk="1" hangingPunct="1"/>
            <a:r>
              <a:rPr lang="en-US" sz="3600" u="sng" dirty="0" smtClean="0"/>
              <a:t>The Sympathetic (</a:t>
            </a:r>
            <a:r>
              <a:rPr lang="en-US" sz="3600" u="sng" dirty="0" err="1" smtClean="0"/>
              <a:t>Thoracolumbar</a:t>
            </a:r>
            <a:r>
              <a:rPr lang="en-US" sz="3600" u="sng" dirty="0" smtClean="0"/>
              <a:t>) Division</a:t>
            </a:r>
          </a:p>
        </p:txBody>
      </p:sp>
      <p:sp>
        <p:nvSpPr>
          <p:cNvPr id="5" name="TextBox 4"/>
          <p:cNvSpPr txBox="1"/>
          <p:nvPr/>
        </p:nvSpPr>
        <p:spPr>
          <a:xfrm>
            <a:off x="561975" y="1096963"/>
            <a:ext cx="8188325" cy="4832350"/>
          </a:xfrm>
          <a:prstGeom prst="rect">
            <a:avLst/>
          </a:prstGeom>
          <a:noFill/>
        </p:spPr>
        <p:txBody>
          <a:bodyPr>
            <a:spAutoFit/>
          </a:bodyPr>
          <a:lstStyle/>
          <a:p>
            <a:pPr marL="457200" indent="-457200" algn="just">
              <a:buFont typeface="Wingdings" pitchFamily="2" charset="2"/>
              <a:buChar char="q"/>
              <a:defRPr/>
            </a:pPr>
            <a:r>
              <a:rPr lang="en-US" sz="2800" dirty="0">
                <a:latin typeface="+mn-lt"/>
              </a:rPr>
              <a:t>The gray matter of the </a:t>
            </a:r>
            <a:r>
              <a:rPr lang="en-US" sz="2800" b="1" i="1" dirty="0">
                <a:solidFill>
                  <a:srgbClr val="7030A0"/>
                </a:solidFill>
                <a:latin typeface="+mn-lt"/>
              </a:rPr>
              <a:t>T1-L2 segments </a:t>
            </a:r>
            <a:r>
              <a:rPr lang="en-US" sz="2800" dirty="0">
                <a:latin typeface="+mn-lt"/>
              </a:rPr>
              <a:t>of the spinal cord possess a </a:t>
            </a:r>
            <a:r>
              <a:rPr lang="en-US" sz="2800" b="1" i="1" dirty="0">
                <a:latin typeface="+mn-lt"/>
              </a:rPr>
              <a:t>lateral horn </a:t>
            </a:r>
            <a:r>
              <a:rPr lang="en-US" sz="2800" dirty="0">
                <a:latin typeface="+mn-lt"/>
              </a:rPr>
              <a:t>in which are located the cell bodies of the sympathetic </a:t>
            </a:r>
            <a:r>
              <a:rPr lang="en-US" sz="2800" dirty="0" err="1">
                <a:latin typeface="+mn-lt"/>
              </a:rPr>
              <a:t>preganglionic</a:t>
            </a:r>
            <a:r>
              <a:rPr lang="en-US" sz="2800" dirty="0">
                <a:latin typeface="+mn-lt"/>
              </a:rPr>
              <a:t> neurons.</a:t>
            </a:r>
          </a:p>
          <a:p>
            <a:pPr marL="457200" indent="-457200" algn="just">
              <a:buFont typeface="Wingdings" pitchFamily="2" charset="2"/>
              <a:buChar char="q"/>
              <a:defRPr/>
            </a:pPr>
            <a:r>
              <a:rPr lang="en-US" sz="2800" dirty="0">
                <a:latin typeface="+mn-lt"/>
              </a:rPr>
              <a:t>The </a:t>
            </a:r>
            <a:r>
              <a:rPr lang="en-US" sz="2800" dirty="0" err="1">
                <a:latin typeface="+mn-lt"/>
              </a:rPr>
              <a:t>myelinated</a:t>
            </a:r>
            <a:r>
              <a:rPr lang="en-US" sz="2800" dirty="0">
                <a:latin typeface="+mn-lt"/>
              </a:rPr>
              <a:t> axons of these neurons leave the spinal cord through the anterior root of the spinal nerves.</a:t>
            </a:r>
          </a:p>
          <a:p>
            <a:pPr marL="457200" indent="-457200" algn="just">
              <a:buFont typeface="Wingdings" pitchFamily="2" charset="2"/>
              <a:buChar char="q"/>
              <a:defRPr/>
            </a:pPr>
            <a:r>
              <a:rPr lang="en-US" sz="2800" dirty="0">
                <a:latin typeface="+mn-lt"/>
              </a:rPr>
              <a:t>They pass through the white </a:t>
            </a:r>
            <a:r>
              <a:rPr lang="en-US" sz="2800" dirty="0" err="1">
                <a:latin typeface="+mn-lt"/>
              </a:rPr>
              <a:t>ramus</a:t>
            </a:r>
            <a:r>
              <a:rPr lang="en-US" sz="2800" dirty="0">
                <a:latin typeface="+mn-lt"/>
              </a:rPr>
              <a:t> to enter the sympathetic trunk.</a:t>
            </a:r>
          </a:p>
          <a:p>
            <a:pPr marL="914400" lvl="1" indent="-457200" algn="just">
              <a:buFont typeface="Wingdings" pitchFamily="2" charset="2"/>
              <a:buChar char="§"/>
              <a:defRPr/>
            </a:pPr>
            <a:r>
              <a:rPr lang="en-US" sz="2800" i="1" u="sng" dirty="0">
                <a:latin typeface="+mn-lt"/>
              </a:rPr>
              <a:t>Sympathetic trunk </a:t>
            </a:r>
            <a:r>
              <a:rPr lang="en-US" sz="2800" dirty="0">
                <a:latin typeface="+mn-lt"/>
              </a:rPr>
              <a:t>is a chain of ganglia located on each side of the vertebral </a:t>
            </a:r>
            <a:r>
              <a:rPr lang="en-US" sz="2800" dirty="0" smtClean="0">
                <a:latin typeface="+mn-lt"/>
              </a:rPr>
              <a:t>column.</a:t>
            </a:r>
            <a:endParaRPr lang="en-US" sz="2800" dirty="0">
              <a:latin typeface="+mn-lt"/>
            </a:endParaRPr>
          </a:p>
        </p:txBody>
      </p:sp>
      <p:sp>
        <p:nvSpPr>
          <p:cNvPr id="4" name="Slide Number Placeholder 3"/>
          <p:cNvSpPr>
            <a:spLocks noGrp="1"/>
          </p:cNvSpPr>
          <p:nvPr>
            <p:ph type="sldNum" sz="quarter" idx="12"/>
          </p:nvPr>
        </p:nvSpPr>
        <p:spPr/>
        <p:txBody>
          <a:bodyPr/>
          <a:lstStyle/>
          <a:p>
            <a:pPr>
              <a:defRPr/>
            </a:pPr>
            <a:fld id="{76474C7B-435F-4822-85D7-BEB87A4D1F3D}" type="slidenum">
              <a:rPr lang="en-US" altLang="en-US" smtClean="0"/>
              <a:pPr>
                <a:defRPr/>
              </a:pPr>
              <a:t>44</a:t>
            </a:fld>
            <a:endParaRPr lang="en-US"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99157"/>
            <a:ext cx="8763000" cy="6001643"/>
          </a:xfrm>
          <a:prstGeom prst="rect">
            <a:avLst/>
          </a:prstGeom>
          <a:solidFill>
            <a:schemeClr val="bg1"/>
          </a:solidFill>
        </p:spPr>
        <p:txBody>
          <a:bodyPr wrap="square">
            <a:spAutoFit/>
          </a:bodyPr>
          <a:lstStyle/>
          <a:p>
            <a:pPr marL="457200" indent="-457200" algn="just">
              <a:buFont typeface="Wingdings" pitchFamily="2" charset="2"/>
              <a:buChar char="q"/>
              <a:defRPr/>
            </a:pPr>
            <a:r>
              <a:rPr lang="en-US" sz="2400" dirty="0">
                <a:latin typeface="+mn-lt"/>
              </a:rPr>
              <a:t>In the sympathetic trunk, the preganglionic neuron </a:t>
            </a:r>
            <a:r>
              <a:rPr lang="en-US" sz="2400" dirty="0" smtClean="0">
                <a:latin typeface="+mn-lt"/>
              </a:rPr>
              <a:t>may either:</a:t>
            </a:r>
            <a:endParaRPr lang="en-US" sz="2400" dirty="0">
              <a:latin typeface="+mn-lt"/>
            </a:endParaRPr>
          </a:p>
          <a:p>
            <a:pPr marL="914400" lvl="1" indent="-457200" algn="just">
              <a:buFont typeface="+mj-lt"/>
              <a:buAutoNum type="arabicPeriod"/>
              <a:defRPr/>
            </a:pPr>
            <a:r>
              <a:rPr lang="en-US" sz="2400" dirty="0">
                <a:latin typeface="+mn-lt"/>
              </a:rPr>
              <a:t>Synapse with the postganglionic neurons in the ganglia at the same level on the same side. In this case, the unmyelinated postganglionic fibers exit the trunk through the gray ramus to </a:t>
            </a:r>
            <a:r>
              <a:rPr lang="en-US" sz="2400" dirty="0" smtClean="0">
                <a:latin typeface="+mn-lt"/>
              </a:rPr>
              <a:t>re-enter </a:t>
            </a:r>
            <a:r>
              <a:rPr lang="en-US" sz="2400" dirty="0">
                <a:latin typeface="+mn-lt"/>
              </a:rPr>
              <a:t>the spinal nerves where they pass to supply the smooth muscles of blood vessels, sweat glands and the </a:t>
            </a:r>
            <a:r>
              <a:rPr lang="en-US" sz="2400" dirty="0" err="1">
                <a:latin typeface="+mn-lt"/>
              </a:rPr>
              <a:t>arrector</a:t>
            </a:r>
            <a:r>
              <a:rPr lang="en-US" sz="2400" dirty="0">
                <a:latin typeface="+mn-lt"/>
              </a:rPr>
              <a:t> pili muscles of the skin.</a:t>
            </a:r>
          </a:p>
          <a:p>
            <a:pPr marL="914400" lvl="1" indent="-457200" algn="just">
              <a:buFont typeface="+mj-lt"/>
              <a:buAutoNum type="arabicPeriod"/>
              <a:defRPr/>
            </a:pPr>
            <a:r>
              <a:rPr lang="en-US" sz="2400" dirty="0">
                <a:latin typeface="+mn-lt"/>
              </a:rPr>
              <a:t>Pass up/down in the sympathetic trunk to synapse with postganglionic neurons at a different </a:t>
            </a:r>
            <a:r>
              <a:rPr lang="en-US" sz="2400" dirty="0" smtClean="0">
                <a:latin typeface="+mn-lt"/>
              </a:rPr>
              <a:t>level to supply skin.</a:t>
            </a:r>
          </a:p>
          <a:p>
            <a:pPr marL="914400" lvl="1" indent="-457200" algn="just">
              <a:buFont typeface="Times New Roman" pitchFamily="18" charset="0"/>
              <a:buChar char="→"/>
              <a:defRPr/>
            </a:pPr>
            <a:r>
              <a:rPr lang="en-US" sz="2400" dirty="0" smtClean="0">
                <a:latin typeface="+mn-lt"/>
              </a:rPr>
              <a:t>Some postganglionic fibers will supply various organs in the head, chest, abdomen and pelvis.</a:t>
            </a:r>
            <a:endParaRPr lang="en-US" sz="2400" dirty="0">
              <a:latin typeface="+mn-lt"/>
            </a:endParaRPr>
          </a:p>
          <a:p>
            <a:pPr marL="914400" lvl="1" indent="-457200" algn="just">
              <a:buFont typeface="+mj-lt"/>
              <a:buAutoNum type="arabicPeriod" startAt="3"/>
              <a:defRPr/>
            </a:pPr>
            <a:r>
              <a:rPr lang="en-US" sz="2400" dirty="0">
                <a:latin typeface="+mn-lt"/>
              </a:rPr>
              <a:t>Leave the trunk without </a:t>
            </a:r>
            <a:r>
              <a:rPr lang="en-US" sz="2400" dirty="0" err="1">
                <a:latin typeface="+mn-lt"/>
              </a:rPr>
              <a:t>synapsing</a:t>
            </a:r>
            <a:r>
              <a:rPr lang="en-US" sz="2400" dirty="0">
                <a:latin typeface="+mn-lt"/>
              </a:rPr>
              <a:t>. Here preganglionic fibers will form the </a:t>
            </a:r>
            <a:r>
              <a:rPr lang="en-US" sz="2400" dirty="0" smtClean="0">
                <a:latin typeface="+mn-lt"/>
              </a:rPr>
              <a:t>Splanchnic </a:t>
            </a:r>
            <a:r>
              <a:rPr lang="en-US" sz="2400" dirty="0">
                <a:latin typeface="+mn-lt"/>
              </a:rPr>
              <a:t>nerves and they will eventually synapse with postganglionic neurons in the </a:t>
            </a:r>
            <a:r>
              <a:rPr lang="en-US" sz="2400" dirty="0" err="1">
                <a:latin typeface="+mn-lt"/>
              </a:rPr>
              <a:t>preaortic</a:t>
            </a:r>
            <a:r>
              <a:rPr lang="en-US" sz="2400" dirty="0">
                <a:latin typeface="+mn-lt"/>
              </a:rPr>
              <a:t> ganglia (celiac, superior mesenteric, inferior mesenteric and renal). The </a:t>
            </a:r>
            <a:r>
              <a:rPr lang="en-US" sz="2400" dirty="0" err="1">
                <a:latin typeface="+mn-lt"/>
              </a:rPr>
              <a:t>postganglinic</a:t>
            </a:r>
            <a:r>
              <a:rPr lang="en-US" sz="2400" dirty="0">
                <a:latin typeface="+mn-lt"/>
              </a:rPr>
              <a:t> fibers will then pass to supply the viscera.</a:t>
            </a:r>
          </a:p>
        </p:txBody>
      </p:sp>
      <p:sp>
        <p:nvSpPr>
          <p:cNvPr id="3" name="Slide Number Placeholder 2"/>
          <p:cNvSpPr>
            <a:spLocks noGrp="1"/>
          </p:cNvSpPr>
          <p:nvPr>
            <p:ph type="sldNum" sz="quarter" idx="12"/>
          </p:nvPr>
        </p:nvSpPr>
        <p:spPr/>
        <p:txBody>
          <a:bodyPr/>
          <a:lstStyle/>
          <a:p>
            <a:pPr>
              <a:defRPr/>
            </a:pPr>
            <a:fld id="{76474C7B-435F-4822-85D7-BEB87A4D1F3D}" type="slidenum">
              <a:rPr lang="en-US" altLang="en-US" smtClean="0"/>
              <a:pPr>
                <a:defRPr/>
              </a:pPr>
              <a:t>45</a:t>
            </a:fld>
            <a:endParaRPr lang="en-US"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rami.bmp"/>
          <p:cNvPicPr>
            <a:picLocks noChangeAspect="1"/>
          </p:cNvPicPr>
          <p:nvPr/>
        </p:nvPicPr>
        <p:blipFill>
          <a:blip r:embed="rId2"/>
          <a:srcRect/>
          <a:stretch>
            <a:fillRect/>
          </a:stretch>
        </p:blipFill>
        <p:spPr bwMode="auto">
          <a:xfrm>
            <a:off x="1066800" y="457200"/>
            <a:ext cx="6983412" cy="50514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6474C7B-435F-4822-85D7-BEB87A4D1F3D}" type="slidenum">
              <a:rPr lang="en-US" altLang="en-US" smtClean="0"/>
              <a:pPr>
                <a:defRPr/>
              </a:pPr>
              <a:t>46</a:t>
            </a:fld>
            <a:endParaRPr lang="en-US" altLang="en-US"/>
          </a:p>
        </p:txBody>
      </p:sp>
      <p:sp>
        <p:nvSpPr>
          <p:cNvPr id="4" name="TextBox 3"/>
          <p:cNvSpPr txBox="1"/>
          <p:nvPr/>
        </p:nvSpPr>
        <p:spPr>
          <a:xfrm>
            <a:off x="2590800" y="5508625"/>
            <a:ext cx="4699794"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Fig.24: The pathway of the sympathetic neurons.</a:t>
            </a:r>
            <a:endParaRPr lang="en-US"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15_04"/>
          <p:cNvPicPr>
            <a:picLocks noChangeAspect="1" noChangeArrowheads="1"/>
          </p:cNvPicPr>
          <p:nvPr/>
        </p:nvPicPr>
        <p:blipFill>
          <a:blip r:embed="rId2"/>
          <a:srcRect b="5602"/>
          <a:stretch>
            <a:fillRect/>
          </a:stretch>
        </p:blipFill>
        <p:spPr bwMode="auto">
          <a:xfrm>
            <a:off x="2133600" y="117187"/>
            <a:ext cx="6724355" cy="661828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6474C7B-435F-4822-85D7-BEB87A4D1F3D}" type="slidenum">
              <a:rPr lang="en-US" altLang="en-US" smtClean="0"/>
              <a:pPr>
                <a:defRPr/>
              </a:pPr>
              <a:t>47</a:t>
            </a:fld>
            <a:endParaRPr lang="en-US" altLang="en-US"/>
          </a:p>
        </p:txBody>
      </p:sp>
      <p:sp>
        <p:nvSpPr>
          <p:cNvPr id="4" name="TextBox 3"/>
          <p:cNvSpPr txBox="1"/>
          <p:nvPr/>
        </p:nvSpPr>
        <p:spPr>
          <a:xfrm>
            <a:off x="228600" y="2362200"/>
            <a:ext cx="2971800"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Fig.25: The distribution of the sympathetic nervous system.</a:t>
            </a:r>
            <a:endParaRPr lang="en-US" dirty="0">
              <a:latin typeface="+mn-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752475" y="741362"/>
            <a:ext cx="7870825" cy="5354637"/>
          </a:xfrm>
        </p:spPr>
        <p:txBody>
          <a:bodyPr/>
          <a:lstStyle/>
          <a:p>
            <a:pPr algn="just"/>
            <a:r>
              <a:rPr lang="en-US" sz="2400" dirty="0" smtClean="0"/>
              <a:t>The sympathetic splanchnic nerves are the greater, lesser, least (lowest) and lumbar splanchnic nerves.</a:t>
            </a:r>
          </a:p>
          <a:p>
            <a:pPr algn="just"/>
            <a:r>
              <a:rPr lang="en-US" sz="2400" b="1" i="1" dirty="0" smtClean="0"/>
              <a:t>Some </a:t>
            </a:r>
            <a:r>
              <a:rPr lang="en-US" sz="2400" b="1" i="1" dirty="0"/>
              <a:t>preganglionic fibers will pass, without synapsing, in the </a:t>
            </a:r>
            <a:r>
              <a:rPr lang="en-US" sz="2400" b="1" i="1" dirty="0" smtClean="0"/>
              <a:t>sympathetic chain, the greater </a:t>
            </a:r>
            <a:r>
              <a:rPr lang="en-US" sz="2400" b="1" i="1" dirty="0"/>
              <a:t>splanchnic </a:t>
            </a:r>
            <a:r>
              <a:rPr lang="en-US" sz="2400" b="1" i="1" dirty="0" smtClean="0"/>
              <a:t>nerves, </a:t>
            </a:r>
            <a:r>
              <a:rPr lang="en-US" sz="2400" b="1" i="1" dirty="0"/>
              <a:t>and the celiac ganglia to end in the Adrenal Medulla where they stimulate the release of hormones</a:t>
            </a:r>
            <a:r>
              <a:rPr lang="en-US" sz="2400" dirty="0" smtClean="0"/>
              <a:t>.</a:t>
            </a:r>
          </a:p>
          <a:p>
            <a:pPr algn="just"/>
            <a:endParaRPr lang="en-US" sz="2400" dirty="0"/>
          </a:p>
          <a:p>
            <a:pPr algn="just"/>
            <a:r>
              <a:rPr lang="en-US" sz="2400" dirty="0" smtClean="0"/>
              <a:t>A single sympathetic preganglionic fiber has many axon collaterals and may synapse with 20 or more postganglionic neurons. The postganglionic axons typically terminate in several visceral effectors.</a:t>
            </a:r>
          </a:p>
          <a:p>
            <a:pPr algn="just"/>
            <a:r>
              <a:rPr lang="en-US" sz="2400" dirty="0" smtClean="0"/>
              <a:t>Therefore the effects of sympathetic stimulation are more widespread than the effects of parasympathetic stimulation.</a:t>
            </a:r>
          </a:p>
          <a:p>
            <a:pPr algn="just"/>
            <a:endParaRPr lang="en-US" sz="2400" dirty="0" smtClean="0"/>
          </a:p>
        </p:txBody>
      </p:sp>
      <p:sp>
        <p:nvSpPr>
          <p:cNvPr id="3" name="Slide Number Placeholder 2"/>
          <p:cNvSpPr>
            <a:spLocks noGrp="1"/>
          </p:cNvSpPr>
          <p:nvPr>
            <p:ph type="sldNum" sz="quarter" idx="12"/>
          </p:nvPr>
        </p:nvSpPr>
        <p:spPr/>
        <p:txBody>
          <a:bodyPr/>
          <a:lstStyle/>
          <a:p>
            <a:pPr>
              <a:defRPr/>
            </a:pPr>
            <a:fld id="{76474C7B-435F-4822-85D7-BEB87A4D1F3D}" type="slidenum">
              <a:rPr lang="en-US" altLang="en-US" smtClean="0"/>
              <a:pPr>
                <a:defRPr/>
              </a:pPr>
              <a:t>48</a:t>
            </a:fld>
            <a:endParaRPr lang="en-US"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1290638"/>
            <a:ext cx="8229600" cy="4530725"/>
          </a:xfrm>
        </p:spPr>
        <p:txBody>
          <a:bodyPr/>
          <a:lstStyle/>
          <a:p>
            <a:pPr algn="just"/>
            <a:r>
              <a:rPr lang="en-US" sz="2600" dirty="0" smtClean="0"/>
              <a:t>Also called </a:t>
            </a:r>
            <a:r>
              <a:rPr lang="en-US" sz="2600" dirty="0" err="1" smtClean="0"/>
              <a:t>Craniosacral</a:t>
            </a:r>
            <a:r>
              <a:rPr lang="en-US" sz="2600" dirty="0" smtClean="0"/>
              <a:t> division. </a:t>
            </a:r>
          </a:p>
          <a:p>
            <a:pPr algn="just"/>
            <a:r>
              <a:rPr lang="en-US" sz="2600" dirty="0" smtClean="0"/>
              <a:t>Preganglionic neurons pass through:</a:t>
            </a:r>
          </a:p>
          <a:p>
            <a:pPr lvl="1" algn="just"/>
            <a:r>
              <a:rPr lang="en-US" dirty="0" smtClean="0"/>
              <a:t>The cranial nerves III, VII, IX and X </a:t>
            </a:r>
          </a:p>
          <a:p>
            <a:pPr lvl="1" algn="just"/>
            <a:r>
              <a:rPr lang="en-US" dirty="0" smtClean="0"/>
              <a:t>Sacral spinal nerves S2-S4 (form the Pelvic Splanchnic nerves)</a:t>
            </a:r>
          </a:p>
          <a:p>
            <a:pPr algn="just"/>
            <a:r>
              <a:rPr lang="en-US" sz="2600" dirty="0" smtClean="0"/>
              <a:t>Parasympathetic ganglia: terminal ganglia (close to or within </a:t>
            </a:r>
            <a:r>
              <a:rPr lang="en-US" sz="2600" dirty="0" err="1" smtClean="0"/>
              <a:t>effector</a:t>
            </a:r>
            <a:r>
              <a:rPr lang="en-US" sz="2600" dirty="0" smtClean="0"/>
              <a:t> organs).</a:t>
            </a:r>
          </a:p>
          <a:p>
            <a:pPr algn="just"/>
            <a:r>
              <a:rPr lang="en-US" sz="2600" dirty="0" smtClean="0"/>
              <a:t>A preganglionic neuron usually synapses with 4-5 postganglionic neurons all of which supply a single visceral effector. So the effect is limited.</a:t>
            </a:r>
          </a:p>
        </p:txBody>
      </p:sp>
      <p:sp>
        <p:nvSpPr>
          <p:cNvPr id="17411" name="Title 1"/>
          <p:cNvSpPr>
            <a:spLocks noGrp="1"/>
          </p:cNvSpPr>
          <p:nvPr>
            <p:ph type="title"/>
          </p:nvPr>
        </p:nvSpPr>
        <p:spPr>
          <a:xfrm>
            <a:off x="457200" y="277813"/>
            <a:ext cx="8229600" cy="819150"/>
          </a:xfrm>
        </p:spPr>
        <p:txBody>
          <a:bodyPr/>
          <a:lstStyle/>
          <a:p>
            <a:pPr eaLnBrk="1" hangingPunct="1"/>
            <a:r>
              <a:rPr lang="en-US" sz="3600" u="sng" dirty="0" smtClean="0"/>
              <a:t>The Parasympathetic Division</a:t>
            </a:r>
          </a:p>
        </p:txBody>
      </p:sp>
      <p:sp>
        <p:nvSpPr>
          <p:cNvPr id="4" name="Slide Number Placeholder 3"/>
          <p:cNvSpPr>
            <a:spLocks noGrp="1"/>
          </p:cNvSpPr>
          <p:nvPr>
            <p:ph type="sldNum" sz="quarter" idx="12"/>
          </p:nvPr>
        </p:nvSpPr>
        <p:spPr/>
        <p:txBody>
          <a:bodyPr/>
          <a:lstStyle/>
          <a:p>
            <a:pPr>
              <a:defRPr/>
            </a:pPr>
            <a:fld id="{76474C7B-435F-4822-85D7-BEB87A4D1F3D}" type="slidenum">
              <a:rPr lang="en-US" altLang="en-US" smtClean="0"/>
              <a:pPr>
                <a:defRPr/>
              </a:pPr>
              <a:t>49</a:t>
            </a:fld>
            <a:endParaRPr lang="en-US"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533400" y="1219200"/>
            <a:ext cx="8001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noProof="0" dirty="0" smtClean="0">
                <a:ln>
                  <a:noFill/>
                </a:ln>
                <a:solidFill>
                  <a:schemeClr val="tx1"/>
                </a:solidFill>
                <a:effectLst/>
                <a:uLnTx/>
                <a:uFillTx/>
                <a:latin typeface="+mn-lt"/>
                <a:ea typeface="+mn-ea"/>
                <a:cs typeface="+mn-cs"/>
              </a:rPr>
              <a:t>Formed of the peripheral nerves (cranial and spinal), the ganglia and the sensory receptors</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kumimoji="0" lang="en-US" sz="2400" b="0" i="0" u="none" strike="noStrike" kern="0" cap="none" spc="0" normalizeH="0" noProof="0" dirty="0" smtClean="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lang="en-US" sz="2400" kern="0" dirty="0" smtClean="0">
                <a:latin typeface="+mn-lt"/>
              </a:rPr>
              <a:t>The nerves may be sensory (carry information to CNS) or motor (carry orders from the CNS)</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noProof="0" dirty="0" smtClean="0">
                <a:ln>
                  <a:noFill/>
                </a:ln>
                <a:effectLst/>
                <a:uLnTx/>
                <a:uFillTx/>
                <a:latin typeface="+mn-lt"/>
                <a:ea typeface="+mn-ea"/>
                <a:cs typeface="+mn-cs"/>
              </a:rPr>
              <a:t>Ganglia</a:t>
            </a:r>
            <a:r>
              <a:rPr kumimoji="0" lang="en-US" sz="2400" i="0" u="none" strike="noStrike" kern="0" cap="none" spc="0" normalizeH="0" noProof="0" dirty="0" smtClean="0">
                <a:ln>
                  <a:noFill/>
                </a:ln>
                <a:effectLst/>
                <a:uLnTx/>
                <a:uFillTx/>
                <a:latin typeface="+mn-lt"/>
                <a:ea typeface="+mn-ea"/>
                <a:cs typeface="+mn-cs"/>
              </a:rPr>
              <a:t> are collection of neurons outside the central nervous system</a:t>
            </a:r>
            <a:endParaRPr lang="en-US" sz="2400" kern="0" dirty="0" smtClean="0">
              <a:latin typeface="+mn-lt"/>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noProof="0" dirty="0" smtClean="0">
                <a:ln>
                  <a:noFill/>
                </a:ln>
                <a:effectLst/>
                <a:uLnTx/>
                <a:uFillTx/>
                <a:latin typeface="+mn-lt"/>
                <a:ea typeface="+mn-ea"/>
                <a:cs typeface="+mn-cs"/>
              </a:rPr>
              <a:t>Sensory receptors </a:t>
            </a:r>
            <a:r>
              <a:rPr kumimoji="0" lang="en-US" sz="2400" i="0" u="none" strike="noStrike" kern="0" cap="none" spc="0" normalizeH="0" noProof="0" dirty="0" smtClean="0">
                <a:ln>
                  <a:noFill/>
                </a:ln>
                <a:effectLst/>
                <a:uLnTx/>
                <a:uFillTx/>
                <a:latin typeface="+mn-lt"/>
                <a:ea typeface="+mn-ea"/>
                <a:cs typeface="+mn-cs"/>
              </a:rPr>
              <a:t>are parts of neurons or specialized structures that can detect changes in the internal or external environment. The skin, for example, contains several types of receptors that detect pain, touch and heat</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The Peripheral Nervous System (PNS)</a:t>
            </a:r>
          </a:p>
        </p:txBody>
      </p:sp>
      <p:sp>
        <p:nvSpPr>
          <p:cNvPr id="4" name="Slide Number Placeholder 3"/>
          <p:cNvSpPr>
            <a:spLocks noGrp="1"/>
          </p:cNvSpPr>
          <p:nvPr>
            <p:ph type="sldNum" sz="quarter" idx="12"/>
          </p:nvPr>
        </p:nvSpPr>
        <p:spPr/>
        <p:txBody>
          <a:bodyPr/>
          <a:lstStyle/>
          <a:p>
            <a:fld id="{B6DCF029-7B87-4750-A3FB-0CCE34529C4E}" type="slidenum">
              <a:rPr lang="en-US" altLang="en-US" smtClean="0"/>
              <a:pPr/>
              <a:t>5</a:t>
            </a:fld>
            <a:endParaRPr lang="en-US" alt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15_03"/>
          <p:cNvPicPr>
            <a:picLocks noChangeAspect="1" noChangeArrowheads="1"/>
          </p:cNvPicPr>
          <p:nvPr/>
        </p:nvPicPr>
        <p:blipFill>
          <a:blip r:embed="rId2"/>
          <a:srcRect b="4970"/>
          <a:stretch>
            <a:fillRect/>
          </a:stretch>
        </p:blipFill>
        <p:spPr bwMode="auto">
          <a:xfrm>
            <a:off x="2590800" y="84408"/>
            <a:ext cx="5846674" cy="666198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6474C7B-435F-4822-85D7-BEB87A4D1F3D}" type="slidenum">
              <a:rPr lang="en-US" altLang="en-US" smtClean="0"/>
              <a:pPr>
                <a:defRPr/>
              </a:pPr>
              <a:t>50</a:t>
            </a:fld>
            <a:endParaRPr lang="en-US" altLang="en-US"/>
          </a:p>
        </p:txBody>
      </p:sp>
      <p:sp>
        <p:nvSpPr>
          <p:cNvPr id="4" name="TextBox 3"/>
          <p:cNvSpPr txBox="1"/>
          <p:nvPr/>
        </p:nvSpPr>
        <p:spPr>
          <a:xfrm>
            <a:off x="152400" y="2362200"/>
            <a:ext cx="2895600" cy="923330"/>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Fig.26: The distribution of the parasympathetic nervous system.</a:t>
            </a:r>
            <a:endParaRPr lang="en-US" dirty="0">
              <a:latin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981200"/>
            <a:ext cx="6781800" cy="144655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Arial" charset="0"/>
                <a:ea typeface="+mn-ea"/>
                <a:cs typeface="+mn-cs"/>
              </a:rPr>
              <a:t>General and Special Sensations</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3725998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770391"/>
          </a:xfrm>
        </p:spPr>
        <p:txBody>
          <a:bodyPr/>
          <a:lstStyle/>
          <a:p>
            <a:pPr eaLnBrk="1" hangingPunct="1"/>
            <a:r>
              <a:rPr lang="en-US" dirty="0" smtClean="0">
                <a:latin typeface="Times New Roman" panose="02020603050405020304" pitchFamily="18" charset="0"/>
                <a:cs typeface="Times New Roman" panose="02020603050405020304" pitchFamily="18" charset="0"/>
              </a:rPr>
              <a:t>General and Special Senses</a:t>
            </a:r>
          </a:p>
        </p:txBody>
      </p:sp>
      <p:sp>
        <p:nvSpPr>
          <p:cNvPr id="4099" name="Text Placeholder 2"/>
          <p:cNvSpPr>
            <a:spLocks noGrp="1"/>
          </p:cNvSpPr>
          <p:nvPr>
            <p:ph type="body" idx="1"/>
          </p:nvPr>
        </p:nvSpPr>
        <p:spPr>
          <a:xfrm>
            <a:off x="457200" y="1067024"/>
            <a:ext cx="4040188" cy="639762"/>
          </a:xfrm>
        </p:spPr>
        <p:txBody>
          <a:bodyPr/>
          <a:lstStyle/>
          <a:p>
            <a:pPr algn="ctr" eaLnBrk="1" hangingPunct="1"/>
            <a:r>
              <a:rPr lang="en-US" u="sng" dirty="0" smtClean="0">
                <a:latin typeface="Times New Roman" panose="02020603050405020304" pitchFamily="18" charset="0"/>
                <a:cs typeface="Times New Roman" panose="02020603050405020304" pitchFamily="18" charset="0"/>
              </a:rPr>
              <a:t>General Senses</a:t>
            </a:r>
          </a:p>
        </p:txBody>
      </p:sp>
      <p:sp>
        <p:nvSpPr>
          <p:cNvPr id="4100" name="Content Placeholder 3"/>
          <p:cNvSpPr>
            <a:spLocks noGrp="1"/>
          </p:cNvSpPr>
          <p:nvPr>
            <p:ph sz="half" idx="2"/>
          </p:nvPr>
        </p:nvSpPr>
        <p:spPr>
          <a:xfrm>
            <a:off x="457200" y="1706785"/>
            <a:ext cx="4040188" cy="4617815"/>
          </a:xfrm>
        </p:spPr>
        <p:txBody>
          <a:bodyPr/>
          <a:lstStyle/>
          <a:p>
            <a:pPr eaLnBrk="1" hangingPunct="1"/>
            <a:r>
              <a:rPr lang="en-US" dirty="0" smtClean="0">
                <a:latin typeface="Times New Roman" panose="02020603050405020304" pitchFamily="18" charset="0"/>
                <a:cs typeface="Times New Roman" panose="02020603050405020304" pitchFamily="18" charset="0"/>
              </a:rPr>
              <a:t>Include:</a:t>
            </a:r>
          </a:p>
          <a:p>
            <a:pPr lvl="1" eaLnBrk="1" hangingPunct="1"/>
            <a:r>
              <a:rPr lang="en-US" sz="2400" dirty="0" smtClean="0">
                <a:latin typeface="Times New Roman" panose="02020603050405020304" pitchFamily="18" charset="0"/>
                <a:cs typeface="Times New Roman" panose="02020603050405020304" pitchFamily="18" charset="0"/>
              </a:rPr>
              <a:t>Somatic sensations (tactile, thermal, pain, and proprioceptive – sense of position) from body and joints</a:t>
            </a:r>
          </a:p>
          <a:p>
            <a:pPr lvl="1" eaLnBrk="1" hangingPunct="1"/>
            <a:r>
              <a:rPr lang="en-US" sz="2400" dirty="0" smtClean="0">
                <a:latin typeface="Times New Roman" panose="02020603050405020304" pitchFamily="18" charset="0"/>
                <a:cs typeface="Times New Roman" panose="02020603050405020304" pitchFamily="18" charset="0"/>
              </a:rPr>
              <a:t>Visceral sensations from the organs.</a:t>
            </a:r>
          </a:p>
          <a:p>
            <a:pPr eaLnBrk="1" hangingPunct="1"/>
            <a:r>
              <a:rPr lang="en-US" dirty="0" smtClean="0">
                <a:latin typeface="Times New Roman" panose="02020603050405020304" pitchFamily="18" charset="0"/>
                <a:cs typeface="Times New Roman" panose="02020603050405020304" pitchFamily="18" charset="0"/>
              </a:rPr>
              <a:t>Scattered throughout the body.</a:t>
            </a:r>
          </a:p>
          <a:p>
            <a:pPr eaLnBrk="1" hangingPunct="1"/>
            <a:r>
              <a:rPr lang="en-US" dirty="0" smtClean="0">
                <a:latin typeface="Times New Roman" panose="02020603050405020304" pitchFamily="18" charset="0"/>
                <a:cs typeface="Times New Roman" panose="02020603050405020304" pitchFamily="18" charset="0"/>
              </a:rPr>
              <a:t>Simple structures.	</a:t>
            </a:r>
          </a:p>
        </p:txBody>
      </p:sp>
      <p:sp>
        <p:nvSpPr>
          <p:cNvPr id="4101" name="Text Placeholder 4"/>
          <p:cNvSpPr>
            <a:spLocks noGrp="1"/>
          </p:cNvSpPr>
          <p:nvPr>
            <p:ph type="body" sz="quarter" idx="3"/>
          </p:nvPr>
        </p:nvSpPr>
        <p:spPr>
          <a:xfrm>
            <a:off x="4645025" y="1067024"/>
            <a:ext cx="4041775" cy="639762"/>
          </a:xfrm>
        </p:spPr>
        <p:txBody>
          <a:bodyPr/>
          <a:lstStyle/>
          <a:p>
            <a:pPr algn="ctr" eaLnBrk="1" hangingPunct="1"/>
            <a:r>
              <a:rPr lang="en-US" u="sng" dirty="0" smtClean="0">
                <a:latin typeface="Times New Roman" panose="02020603050405020304" pitchFamily="18" charset="0"/>
                <a:cs typeface="Times New Roman" panose="02020603050405020304" pitchFamily="18" charset="0"/>
              </a:rPr>
              <a:t>Special Senses</a:t>
            </a:r>
          </a:p>
        </p:txBody>
      </p:sp>
      <p:sp>
        <p:nvSpPr>
          <p:cNvPr id="4102" name="Content Placeholder 5"/>
          <p:cNvSpPr>
            <a:spLocks noGrp="1"/>
          </p:cNvSpPr>
          <p:nvPr>
            <p:ph sz="quarter" idx="4"/>
          </p:nvPr>
        </p:nvSpPr>
        <p:spPr>
          <a:xfrm>
            <a:off x="4645025" y="1706786"/>
            <a:ext cx="4185466" cy="4304301"/>
          </a:xfrm>
        </p:spPr>
        <p:txBody>
          <a:bodyPr/>
          <a:lstStyle/>
          <a:p>
            <a:pPr eaLnBrk="1" hangingPunct="1"/>
            <a:r>
              <a:rPr lang="en-US" dirty="0" smtClean="0">
                <a:latin typeface="Times New Roman" panose="02020603050405020304" pitchFamily="18" charset="0"/>
                <a:cs typeface="Times New Roman" panose="02020603050405020304" pitchFamily="18" charset="0"/>
              </a:rPr>
              <a:t>Include</a:t>
            </a:r>
          </a:p>
          <a:p>
            <a:pPr lvl="1" eaLnBrk="1" hangingPunct="1"/>
            <a:r>
              <a:rPr lang="en-US" sz="2400" dirty="0" smtClean="0">
                <a:latin typeface="Times New Roman" panose="02020603050405020304" pitchFamily="18" charset="0"/>
                <a:cs typeface="Times New Roman" panose="02020603050405020304" pitchFamily="18" charset="0"/>
              </a:rPr>
              <a:t>Smell</a:t>
            </a:r>
          </a:p>
          <a:p>
            <a:pPr lvl="1" eaLnBrk="1" hangingPunct="1"/>
            <a:r>
              <a:rPr lang="en-US" sz="2400" dirty="0" smtClean="0">
                <a:latin typeface="Times New Roman" panose="02020603050405020304" pitchFamily="18" charset="0"/>
                <a:cs typeface="Times New Roman" panose="02020603050405020304" pitchFamily="18" charset="0"/>
              </a:rPr>
              <a:t>Taste</a:t>
            </a:r>
          </a:p>
          <a:p>
            <a:pPr lvl="1" eaLnBrk="1" hangingPunct="1"/>
            <a:r>
              <a:rPr lang="en-US" sz="2400" dirty="0" smtClean="0">
                <a:latin typeface="Times New Roman" panose="02020603050405020304" pitchFamily="18" charset="0"/>
                <a:cs typeface="Times New Roman" panose="02020603050405020304" pitchFamily="18" charset="0"/>
              </a:rPr>
              <a:t>Vision</a:t>
            </a:r>
          </a:p>
          <a:p>
            <a:pPr lvl="1" eaLnBrk="1" hangingPunct="1"/>
            <a:r>
              <a:rPr lang="en-US" sz="2400" dirty="0" smtClean="0">
                <a:latin typeface="Times New Roman" panose="02020603050405020304" pitchFamily="18" charset="0"/>
                <a:cs typeface="Times New Roman" panose="02020603050405020304" pitchFamily="18" charset="0"/>
              </a:rPr>
              <a:t>Hearing and equilibrium.</a:t>
            </a:r>
          </a:p>
          <a:p>
            <a:pPr eaLnBrk="1" hangingPunct="1"/>
            <a:r>
              <a:rPr lang="en-US" dirty="0" smtClean="0">
                <a:latin typeface="Times New Roman" panose="02020603050405020304" pitchFamily="18" charset="0"/>
                <a:cs typeface="Times New Roman" panose="02020603050405020304" pitchFamily="18" charset="0"/>
              </a:rPr>
              <a:t>Concentrated in specific locations in the head.</a:t>
            </a:r>
          </a:p>
          <a:p>
            <a:pPr eaLnBrk="1" hangingPunct="1"/>
            <a:r>
              <a:rPr lang="en-US" dirty="0" smtClean="0">
                <a:latin typeface="Times New Roman" panose="02020603050405020304" pitchFamily="18" charset="0"/>
                <a:cs typeface="Times New Roman" panose="02020603050405020304" pitchFamily="18" charset="0"/>
              </a:rPr>
              <a:t>Anatomically distinct structures.</a:t>
            </a:r>
          </a:p>
          <a:p>
            <a:pPr eaLnBrk="1" hangingPunct="1"/>
            <a:r>
              <a:rPr lang="en-US" dirty="0" smtClean="0">
                <a:latin typeface="Times New Roman" panose="02020603050405020304" pitchFamily="18" charset="0"/>
                <a:cs typeface="Times New Roman" panose="02020603050405020304" pitchFamily="18" charset="0"/>
              </a:rPr>
              <a:t>Complex neural pathway.</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A80FF4-1C21-47B3-83D4-D4C4AD9CD98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961742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68194" y="3154429"/>
            <a:ext cx="127580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All serve for tactile sensations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8850" name="Picture 2"/>
          <p:cNvPicPr>
            <a:picLocks noChangeAspect="1" noChangeArrowheads="1"/>
          </p:cNvPicPr>
          <p:nvPr/>
        </p:nvPicPr>
        <p:blipFill>
          <a:blip r:embed="rId2"/>
          <a:srcRect l="18126" t="2269" r="20493" b="3159"/>
          <a:stretch>
            <a:fillRect/>
          </a:stretch>
        </p:blipFill>
        <p:spPr bwMode="auto">
          <a:xfrm>
            <a:off x="134983" y="868424"/>
            <a:ext cx="7588746" cy="5837176"/>
          </a:xfrm>
          <a:prstGeom prst="rect">
            <a:avLst/>
          </a:prstGeom>
          <a:noFill/>
          <a:ln w="9525">
            <a:noFill/>
            <a:miter lim="800000"/>
            <a:headEnd/>
            <a:tailEnd/>
          </a:ln>
          <a:effectLst/>
        </p:spPr>
      </p:pic>
      <p:sp>
        <p:nvSpPr>
          <p:cNvPr id="5" name="TextBox 4"/>
          <p:cNvSpPr txBox="1"/>
          <p:nvPr/>
        </p:nvSpPr>
        <p:spPr>
          <a:xfrm>
            <a:off x="5334000" y="6019800"/>
            <a:ext cx="2971800"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ig.27*: Structures of General Sensations in the skin.</a:t>
            </a: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Right Brace 5"/>
          <p:cNvSpPr/>
          <p:nvPr/>
        </p:nvSpPr>
        <p:spPr>
          <a:xfrm>
            <a:off x="7384869" y="1469315"/>
            <a:ext cx="509451" cy="431074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9" name="Straight Connector 8"/>
          <p:cNvCxnSpPr/>
          <p:nvPr/>
        </p:nvCxnSpPr>
        <p:spPr>
          <a:xfrm flipV="1">
            <a:off x="1846219" y="1338687"/>
            <a:ext cx="1214845" cy="13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 y="329625"/>
            <a:ext cx="6629400" cy="58477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Arial" charset="0"/>
                <a:ea typeface="+mn-ea"/>
                <a:cs typeface="+mn-cs"/>
              </a:rPr>
              <a:t>The General Sensory Structures</a:t>
            </a: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412971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29625"/>
            <a:ext cx="7010400" cy="58477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Arial" charset="0"/>
                <a:ea typeface="+mn-ea"/>
                <a:cs typeface="+mn-cs"/>
              </a:rPr>
              <a:t>Special Senses – Olfaction = Smell</a:t>
            </a:r>
          </a:p>
        </p:txBody>
      </p:sp>
      <p:sp>
        <p:nvSpPr>
          <p:cNvPr id="5" name="Rectangle 4"/>
          <p:cNvSpPr/>
          <p:nvPr/>
        </p:nvSpPr>
        <p:spPr>
          <a:xfrm>
            <a:off x="457200" y="1143000"/>
            <a:ext cx="8382000" cy="5053691"/>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olfactory epithelium is located in the roof of the nasal cavity. It contains 10-100 million receptors.</a:t>
            </a:r>
          </a:p>
          <a:p>
            <a:pPr marL="342900" marR="0" lvl="0" indent="-342900" algn="just" defTabSz="914400" rtl="0" eaLnBrk="1" fontAlgn="base" latinLnBrk="0" hangingPunct="1">
              <a:lnSpc>
                <a:spcPct val="100000"/>
              </a:lnSpc>
              <a:spcBef>
                <a:spcPct val="20000"/>
              </a:spcBef>
              <a:spcAft>
                <a:spcPct val="0"/>
              </a:spcAft>
              <a:buClr>
                <a:srgbClr val="808080"/>
              </a:buClr>
              <a:buSzPct val="65000"/>
              <a:buFontTx/>
              <a:buNone/>
              <a:tabLst/>
              <a:defRPr/>
            </a:pPr>
            <a:endParaRPr kumimoji="0" lang="en-US" sz="2600" b="0" i="0" u="none" strike="noStrike" kern="0" cap="none" spc="0" normalizeH="0" baseline="0" noProof="0" dirty="0" smtClean="0">
              <a:ln>
                <a:noFill/>
              </a:ln>
              <a:solidFill>
                <a:srgbClr val="000000"/>
              </a:solidFill>
              <a:effectLst/>
              <a:uLnTx/>
              <a:uFillTx/>
              <a:latin typeface="Times New Roman"/>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olfactory epithelium is formed of:</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1" i="1" u="none" strike="noStrike" kern="0" cap="none" spc="0" normalizeH="0" baseline="0" noProof="0" dirty="0" smtClean="0">
                <a:ln>
                  <a:noFill/>
                </a:ln>
                <a:solidFill>
                  <a:srgbClr val="FF0000"/>
                </a:solidFill>
                <a:effectLst/>
                <a:uLnTx/>
                <a:uFillTx/>
                <a:latin typeface="Times New Roman"/>
                <a:ea typeface="+mn-ea"/>
                <a:cs typeface="+mn-cs"/>
              </a:rPr>
              <a:t>Olfactory receptors </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 bipolar neurons with cilia called olfactory hairs.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1" i="1" u="none" strike="noStrike" kern="0" cap="none" spc="0" normalizeH="0" baseline="0" noProof="0" dirty="0" smtClean="0">
                <a:ln>
                  <a:noFill/>
                </a:ln>
                <a:solidFill>
                  <a:srgbClr val="FF0000"/>
                </a:solidFill>
                <a:effectLst/>
                <a:uLnTx/>
                <a:uFillTx/>
                <a:latin typeface="Times New Roman"/>
                <a:ea typeface="+mn-ea"/>
                <a:cs typeface="+mn-cs"/>
              </a:rPr>
              <a:t>Supporting cells</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 provide support and nourishment.</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1" i="1" u="none" strike="noStrike" kern="0" cap="none" spc="0" normalizeH="0" baseline="0" noProof="0" dirty="0" smtClean="0">
                <a:ln>
                  <a:noFill/>
                </a:ln>
                <a:solidFill>
                  <a:srgbClr val="FF0000"/>
                </a:solidFill>
                <a:effectLst/>
                <a:uLnTx/>
                <a:uFillTx/>
                <a:latin typeface="Times New Roman"/>
                <a:ea typeface="+mn-ea"/>
                <a:cs typeface="+mn-cs"/>
              </a:rPr>
              <a:t>Basal cells</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 replace olfactory receptors.</a:t>
            </a:r>
          </a:p>
          <a:p>
            <a:pPr marL="971550" marR="0" lvl="1" indent="-514350" algn="just" defTabSz="914400" rtl="0" eaLnBrk="1" fontAlgn="base" latinLnBrk="0" hangingPunct="1">
              <a:lnSpc>
                <a:spcPct val="100000"/>
              </a:lnSpc>
              <a:spcBef>
                <a:spcPct val="20000"/>
              </a:spcBef>
              <a:spcAft>
                <a:spcPct val="0"/>
              </a:spcAft>
              <a:buClr>
                <a:srgbClr val="808080"/>
              </a:buClr>
              <a:buSzPct val="65000"/>
              <a:buFont typeface="+mj-lt"/>
              <a:buAutoNum type="arabicPeriod"/>
              <a:tabLst/>
              <a:defRPr/>
            </a:pPr>
            <a:endParaRPr kumimoji="0" lang="en-US" sz="26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50000"/>
              <a:buFont typeface="Wingdings" pitchFamily="2" charset="2"/>
              <a:buChar char="§"/>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Olfactory glands produce a secretion that helps in moistening the surface of the epithelium</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611243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09538" y="838200"/>
            <a:ext cx="8924925" cy="4476750"/>
          </a:xfrm>
          <a:prstGeom prst="rect">
            <a:avLst/>
          </a:prstGeom>
          <a:noFill/>
          <a:ln w="9525">
            <a:noFill/>
            <a:miter lim="800000"/>
            <a:headEnd/>
            <a:tailEnd/>
          </a:ln>
          <a:effectLst/>
        </p:spPr>
      </p:pic>
      <p:sp>
        <p:nvSpPr>
          <p:cNvPr id="4" name="Rectangle 3"/>
          <p:cNvSpPr/>
          <p:nvPr/>
        </p:nvSpPr>
        <p:spPr>
          <a:xfrm>
            <a:off x="7848600" y="3413760"/>
            <a:ext cx="990600" cy="77724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6" name="Straight Connector 5"/>
          <p:cNvCxnSpPr/>
          <p:nvPr/>
        </p:nvCxnSpPr>
        <p:spPr>
          <a:xfrm>
            <a:off x="7848600" y="4617720"/>
            <a:ext cx="990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848600" y="3337560"/>
            <a:ext cx="990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TextBox 8"/>
          <p:cNvSpPr txBox="1"/>
          <p:nvPr/>
        </p:nvSpPr>
        <p:spPr>
          <a:xfrm>
            <a:off x="1866900" y="5594628"/>
            <a:ext cx="5524500"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ig.28: Olfactory epithelium – location and types of cells.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0505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05825"/>
            <a:ext cx="7391400" cy="58477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Arial" charset="0"/>
                <a:ea typeface="+mn-ea"/>
                <a:cs typeface="+mn-cs"/>
              </a:rPr>
              <a:t>Special Senses – </a:t>
            </a:r>
            <a:r>
              <a:rPr kumimoji="0" lang="en-US" sz="3200" b="1" i="0" u="none" strike="noStrike" kern="1200" cap="none" spc="0" normalizeH="0" baseline="0" noProof="0" dirty="0" err="1" smtClean="0">
                <a:ln w="11430"/>
                <a:solidFill>
                  <a:srgbClr val="FFFF00"/>
                </a:solidFill>
                <a:effectLst>
                  <a:outerShdw blurRad="50800" dist="39000" dir="5460000" algn="tl">
                    <a:srgbClr val="000000">
                      <a:alpha val="38000"/>
                    </a:srgbClr>
                  </a:outerShdw>
                </a:effectLst>
                <a:uLnTx/>
                <a:uFillTx/>
                <a:latin typeface="Arial" charset="0"/>
                <a:ea typeface="+mn-ea"/>
                <a:cs typeface="+mn-cs"/>
              </a:rPr>
              <a:t>Gustation</a:t>
            </a:r>
            <a:r>
              <a:rPr kumimoji="0" lang="en-US" sz="32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Arial" charset="0"/>
                <a:ea typeface="+mn-ea"/>
                <a:cs typeface="+mn-cs"/>
              </a:rPr>
              <a:t> = Taste</a:t>
            </a:r>
          </a:p>
        </p:txBody>
      </p:sp>
      <p:sp>
        <p:nvSpPr>
          <p:cNvPr id="6" name="Rectangle 5"/>
          <p:cNvSpPr/>
          <p:nvPr/>
        </p:nvSpPr>
        <p:spPr>
          <a:xfrm>
            <a:off x="457200" y="1143000"/>
            <a:ext cx="8382000" cy="4493538"/>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err="1" smtClean="0">
                <a:ln>
                  <a:noFill/>
                </a:ln>
                <a:solidFill>
                  <a:srgbClr val="000000"/>
                </a:solidFill>
                <a:effectLst/>
                <a:uLnTx/>
                <a:uFillTx/>
                <a:latin typeface="Times New Roman"/>
                <a:ea typeface="+mn-ea"/>
                <a:cs typeface="+mn-cs"/>
              </a:rPr>
              <a:t>Gustation</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 is performed by specialized structures called </a:t>
            </a:r>
            <a:r>
              <a:rPr kumimoji="0" lang="en-US" sz="2600" b="1" i="1" u="none" strike="noStrike" kern="0" cap="none" spc="0" normalizeH="0" baseline="0" noProof="0" dirty="0" smtClean="0">
                <a:ln>
                  <a:noFill/>
                </a:ln>
                <a:solidFill>
                  <a:srgbClr val="000000"/>
                </a:solidFill>
                <a:effectLst/>
                <a:uLnTx/>
                <a:uFillTx/>
                <a:latin typeface="Times New Roman"/>
                <a:ea typeface="+mn-ea"/>
                <a:cs typeface="+mn-cs"/>
              </a:rPr>
              <a:t>Taste Buds </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that are mainly present in the papillae of the tongue.</a:t>
            </a:r>
          </a:p>
          <a:p>
            <a:pPr marL="342900" marR="0" lvl="0" indent="-342900" algn="just" defTabSz="914400" rtl="0" eaLnBrk="1" fontAlgn="base" latinLnBrk="0" hangingPunct="1">
              <a:lnSpc>
                <a:spcPct val="100000"/>
              </a:lnSpc>
              <a:spcBef>
                <a:spcPct val="20000"/>
              </a:spcBef>
              <a:spcAft>
                <a:spcPct val="0"/>
              </a:spcAft>
              <a:buClr>
                <a:srgbClr val="808080"/>
              </a:buClr>
              <a:buSzPct val="65000"/>
              <a:buFontTx/>
              <a:buNone/>
              <a:tabLst/>
              <a:defRPr/>
            </a:pPr>
            <a:endParaRPr kumimoji="0" lang="en-US" sz="2600" b="0" i="0" u="none" strike="noStrike" kern="0" cap="none" spc="0" normalizeH="0" baseline="0" noProof="0" dirty="0" smtClean="0">
              <a:ln>
                <a:noFill/>
              </a:ln>
              <a:solidFill>
                <a:srgbClr val="000000"/>
              </a:solidFill>
              <a:effectLst/>
              <a:uLnTx/>
              <a:uFillTx/>
              <a:latin typeface="Times New Roman"/>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Taste buds are oval structures formed of:</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1" i="1" u="none" strike="noStrike" kern="0" cap="none" spc="0" normalizeH="0" baseline="0" noProof="0" dirty="0" smtClean="0">
                <a:ln>
                  <a:noFill/>
                </a:ln>
                <a:solidFill>
                  <a:srgbClr val="FF0000"/>
                </a:solidFill>
                <a:effectLst/>
                <a:uLnTx/>
                <a:uFillTx/>
                <a:latin typeface="Times New Roman"/>
                <a:ea typeface="+mn-ea"/>
                <a:cs typeface="+mn-cs"/>
              </a:rPr>
              <a:t>Gustatory cells</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 Each one has a gustatory hair (a long microvillus) that projects through an opening in the bud called the taste pore.</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1" i="1" u="none" strike="noStrike" kern="0" cap="none" spc="0" normalizeH="0" baseline="0" noProof="0" dirty="0" smtClean="0">
                <a:ln>
                  <a:noFill/>
                </a:ln>
                <a:solidFill>
                  <a:srgbClr val="FF0000"/>
                </a:solidFill>
                <a:effectLst/>
                <a:uLnTx/>
                <a:uFillTx/>
                <a:latin typeface="Times New Roman"/>
                <a:ea typeface="+mn-ea"/>
                <a:cs typeface="+mn-cs"/>
              </a:rPr>
              <a:t>Supporting cells</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 provide support and nourishment.</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1" i="1" u="none" strike="noStrike" kern="0" cap="none" spc="0" normalizeH="0" baseline="0" noProof="0" dirty="0" smtClean="0">
                <a:ln>
                  <a:noFill/>
                </a:ln>
                <a:solidFill>
                  <a:srgbClr val="FF0000"/>
                </a:solidFill>
                <a:effectLst/>
                <a:uLnTx/>
                <a:uFillTx/>
                <a:latin typeface="Times New Roman"/>
                <a:ea typeface="+mn-ea"/>
                <a:cs typeface="+mn-cs"/>
              </a:rPr>
              <a:t>Basal cells</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 replace the other cells.</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7309813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143000" y="1050607"/>
            <a:ext cx="7181850" cy="3826193"/>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TextBox 3"/>
          <p:cNvSpPr txBox="1"/>
          <p:nvPr/>
        </p:nvSpPr>
        <p:spPr>
          <a:xfrm>
            <a:off x="3933824" y="5193268"/>
            <a:ext cx="1857375"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ig.29: Taste</a:t>
            </a:r>
            <a:r>
              <a:rPr kumimoji="0" lang="en-US" sz="1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bud.</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73678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05825"/>
            <a:ext cx="7391400" cy="58477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Arial" charset="0"/>
                <a:ea typeface="+mn-ea"/>
                <a:cs typeface="+mn-cs"/>
              </a:rPr>
              <a:t>Special Senses – Vision</a:t>
            </a:r>
          </a:p>
        </p:txBody>
      </p:sp>
      <p:sp>
        <p:nvSpPr>
          <p:cNvPr id="5" name="Rectangle 4"/>
          <p:cNvSpPr/>
          <p:nvPr/>
        </p:nvSpPr>
        <p:spPr>
          <a:xfrm>
            <a:off x="457200" y="1427369"/>
            <a:ext cx="8382000" cy="3373231"/>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Vision is the function of the eye.</a:t>
            </a:r>
          </a:p>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eyeball is located in the orbital cavity of the skull.</a:t>
            </a:r>
          </a:p>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endParaRPr kumimoji="0" lang="en-US" sz="2600" b="0" i="0" u="none" strike="noStrike" kern="0" cap="none" spc="0" normalizeH="0" baseline="0" noProof="0" dirty="0" smtClean="0">
              <a:ln>
                <a:noFill/>
              </a:ln>
              <a:solidFill>
                <a:srgbClr val="000000"/>
              </a:solidFill>
              <a:effectLst/>
              <a:uLnTx/>
              <a:uFillTx/>
              <a:latin typeface="Times New Roman"/>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Accessory structures of the eye include:</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eyelids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600" b="0" i="0" u="none" strike="noStrike" kern="0" cap="none" spc="0" normalizeH="0" baseline="0" noProof="0" dirty="0" err="1" smtClean="0">
                <a:ln>
                  <a:noFill/>
                </a:ln>
                <a:solidFill>
                  <a:srgbClr val="000000"/>
                </a:solidFill>
                <a:effectLst/>
                <a:uLnTx/>
                <a:uFillTx/>
                <a:latin typeface="Times New Roman"/>
                <a:ea typeface="+mn-ea"/>
                <a:cs typeface="+mn-cs"/>
              </a:rPr>
              <a:t>lacrimal</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 apparatus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extrinsic muscles of the eye</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5941091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28600"/>
            <a:ext cx="8229600" cy="712787"/>
          </a:xfrm>
        </p:spPr>
        <p:txBody>
          <a:bodyPr/>
          <a:lstStyle/>
          <a:p>
            <a:pPr eaLnBrk="1" hangingPunct="1"/>
            <a:r>
              <a:rPr lang="en-US" sz="3600" u="sng" dirty="0" smtClean="0"/>
              <a:t>The Eyelids (</a:t>
            </a:r>
            <a:r>
              <a:rPr lang="en-US" sz="3600" u="sng" dirty="0" err="1" smtClean="0"/>
              <a:t>Palpebrae</a:t>
            </a:r>
            <a:r>
              <a:rPr lang="en-US" sz="3600" u="sng" dirty="0" smtClean="0"/>
              <a:t>)</a:t>
            </a:r>
          </a:p>
        </p:txBody>
      </p:sp>
      <p:pic>
        <p:nvPicPr>
          <p:cNvPr id="14343" name="Picture 7" descr="17_05"/>
          <p:cNvPicPr>
            <a:picLocks noChangeAspect="1" noChangeArrowheads="1"/>
          </p:cNvPicPr>
          <p:nvPr/>
        </p:nvPicPr>
        <p:blipFill>
          <a:blip r:embed="rId2"/>
          <a:srcRect b="5678"/>
          <a:stretch>
            <a:fillRect/>
          </a:stretch>
        </p:blipFill>
        <p:spPr bwMode="auto">
          <a:xfrm>
            <a:off x="5257800" y="381000"/>
            <a:ext cx="3768725" cy="4140200"/>
          </a:xfrm>
          <a:prstGeom prst="rect">
            <a:avLst/>
          </a:prstGeom>
          <a:noFill/>
        </p:spPr>
      </p:pic>
      <p:sp>
        <p:nvSpPr>
          <p:cNvPr id="6" name="Rectangle 5"/>
          <p:cNvSpPr/>
          <p:nvPr/>
        </p:nvSpPr>
        <p:spPr>
          <a:xfrm>
            <a:off x="457199" y="914400"/>
            <a:ext cx="4755573" cy="4893647"/>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eyelids: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Protect eye from light</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Shade eye during sleep</a:t>
            </a:r>
          </a:p>
          <a:p>
            <a:pPr marL="971550" marR="0" lvl="1" indent="-514350" algn="l"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Spread lubricating secretions (tear)</a:t>
            </a:r>
          </a:p>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space between the eyelids that exposes the eyeball is called the </a:t>
            </a:r>
            <a:r>
              <a:rPr kumimoji="0" lang="en-US" sz="2600" b="1" i="1" u="none" strike="noStrike" kern="0" cap="none" spc="0" normalizeH="0" baseline="0" noProof="0" dirty="0" smtClean="0">
                <a:ln>
                  <a:noFill/>
                </a:ln>
                <a:solidFill>
                  <a:srgbClr val="000000"/>
                </a:solidFill>
                <a:effectLst/>
                <a:uLnTx/>
                <a:uFillTx/>
                <a:latin typeface="Times New Roman"/>
                <a:ea typeface="+mn-ea"/>
                <a:cs typeface="+mn-cs"/>
              </a:rPr>
              <a:t>palpebral fissure</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a:t>
            </a:r>
          </a:p>
          <a:p>
            <a:pPr marL="342900" lvl="0" indent="-342900" algn="just">
              <a:spcBef>
                <a:spcPct val="20000"/>
              </a:spcBef>
              <a:buClr>
                <a:srgbClr val="808080"/>
              </a:buClr>
              <a:buSzPct val="65000"/>
              <a:buFont typeface="Wingdings" pitchFamily="68" charset="2"/>
              <a:buChar char="n"/>
            </a:pPr>
            <a:r>
              <a:rPr lang="en-US" sz="2600" kern="0" dirty="0">
                <a:solidFill>
                  <a:srgbClr val="000000"/>
                </a:solidFill>
                <a:latin typeface="Times New Roman"/>
              </a:rPr>
              <a:t>The eyelids meet each other at the </a:t>
            </a:r>
            <a:r>
              <a:rPr lang="en-US" sz="2600" b="1" i="1" kern="0" dirty="0">
                <a:solidFill>
                  <a:srgbClr val="000000"/>
                </a:solidFill>
                <a:latin typeface="Times New Roman"/>
              </a:rPr>
              <a:t>medial and lateral </a:t>
            </a:r>
            <a:r>
              <a:rPr lang="en-US" sz="2600" b="1" i="1" kern="0" dirty="0" err="1" smtClean="0">
                <a:solidFill>
                  <a:srgbClr val="000000"/>
                </a:solidFill>
                <a:latin typeface="Times New Roman"/>
              </a:rPr>
              <a:t>commisures</a:t>
            </a:r>
            <a:r>
              <a:rPr lang="en-US" sz="2600" b="1" i="1" kern="0" dirty="0" smtClean="0">
                <a:solidFill>
                  <a:srgbClr val="000000"/>
                </a:solidFill>
                <a:latin typeface="Times New Roman"/>
              </a:rPr>
              <a:t>.</a:t>
            </a:r>
            <a:endParaRPr kumimoji="0" lang="en-US" sz="2600" b="0" i="0" u="none" strike="noStrike" kern="0" cap="none" spc="0" normalizeH="0" baseline="0" noProof="0" dirty="0" smtClean="0">
              <a:ln>
                <a:noFill/>
              </a:ln>
              <a:solidFill>
                <a:srgbClr val="000000"/>
              </a:solidFill>
              <a:effectLst/>
              <a:uLnTx/>
              <a:uFillTx/>
              <a:latin typeface="Times New Roman"/>
              <a:ea typeface="+mn-ea"/>
              <a:cs typeface="+mn-cs"/>
            </a:endParaRPr>
          </a:p>
        </p:txBody>
      </p:sp>
      <p:sp>
        <p:nvSpPr>
          <p:cNvPr id="5" name="Rectangle 4"/>
          <p:cNvSpPr/>
          <p:nvPr/>
        </p:nvSpPr>
        <p:spPr>
          <a:xfrm>
            <a:off x="502227" y="5721906"/>
            <a:ext cx="8139545" cy="892552"/>
          </a:xfrm>
          <a:prstGeom prst="rect">
            <a:avLst/>
          </a:prstGeom>
          <a:solidFill>
            <a:schemeClr val="bg1"/>
          </a:solidFill>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
                <a:srgbClr val="808080"/>
              </a:buClr>
              <a:buSzPct val="65000"/>
              <a:buFont typeface="Wingdings" pitchFamily="68" charset="2"/>
              <a:buChar char="n"/>
              <a:tabLst/>
              <a:defRPr/>
            </a:pP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600" b="1" i="1" u="none" strike="noStrike" kern="0" cap="none" spc="0" normalizeH="0" baseline="0" noProof="0" dirty="0" err="1" smtClean="0">
                <a:ln>
                  <a:noFill/>
                </a:ln>
                <a:solidFill>
                  <a:srgbClr val="000000"/>
                </a:solidFill>
                <a:effectLst/>
                <a:uLnTx/>
                <a:uFillTx/>
                <a:latin typeface="Times New Roman"/>
                <a:ea typeface="+mn-ea"/>
                <a:cs typeface="+mn-cs"/>
              </a:rPr>
              <a:t>levator</a:t>
            </a:r>
            <a:r>
              <a:rPr kumimoji="0" lang="en-US" sz="2600" b="1" i="1"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600" b="1" i="1" u="none" strike="noStrike" kern="0" cap="none" spc="0" normalizeH="0" baseline="0" noProof="0" dirty="0" err="1" smtClean="0">
                <a:ln>
                  <a:noFill/>
                </a:ln>
                <a:solidFill>
                  <a:srgbClr val="000000"/>
                </a:solidFill>
                <a:effectLst/>
                <a:uLnTx/>
                <a:uFillTx/>
                <a:latin typeface="Times New Roman"/>
                <a:ea typeface="+mn-ea"/>
                <a:cs typeface="+mn-cs"/>
              </a:rPr>
              <a:t>palpebrae</a:t>
            </a:r>
            <a:r>
              <a:rPr kumimoji="0" lang="en-US" sz="2600" b="1" i="1"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600" b="1" i="1" u="none" strike="noStrike" kern="0" cap="none" spc="0" normalizeH="0" baseline="0" noProof="0" dirty="0" err="1" smtClean="0">
                <a:ln>
                  <a:noFill/>
                </a:ln>
                <a:solidFill>
                  <a:srgbClr val="000000"/>
                </a:solidFill>
                <a:effectLst/>
                <a:uLnTx/>
                <a:uFillTx/>
                <a:latin typeface="Times New Roman"/>
                <a:ea typeface="+mn-ea"/>
                <a:cs typeface="+mn-cs"/>
              </a:rPr>
              <a:t>superioris</a:t>
            </a:r>
            <a:r>
              <a:rPr kumimoji="0" lang="en-US" sz="2600" b="1" i="1"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600" b="0" i="0" u="none" strike="noStrike" kern="0" cap="none" spc="0" normalizeH="0" baseline="0" noProof="0" dirty="0" smtClean="0">
                <a:ln>
                  <a:noFill/>
                </a:ln>
                <a:solidFill>
                  <a:srgbClr val="000000"/>
                </a:solidFill>
                <a:effectLst/>
                <a:uLnTx/>
                <a:uFillTx/>
                <a:latin typeface="Times New Roman"/>
                <a:ea typeface="+mn-ea"/>
                <a:cs typeface="+mn-cs"/>
              </a:rPr>
              <a:t>muscle raises the upper eyelid.</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BE402B-3417-46FD-9270-F203CC3BC025}"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TextBox 7"/>
          <p:cNvSpPr txBox="1"/>
          <p:nvPr/>
        </p:nvSpPr>
        <p:spPr>
          <a:xfrm>
            <a:off x="6224298" y="4673600"/>
            <a:ext cx="2081502"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ig.30: The eyelids.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2889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33400" y="457200"/>
            <a:ext cx="80010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Functionally,</a:t>
            </a:r>
            <a:r>
              <a:rPr kumimoji="0" lang="en-US" sz="2400" b="0" i="0" u="none" strike="noStrike" kern="0" cap="none" spc="0" normalizeH="0" noProof="0" dirty="0" smtClean="0">
                <a:ln>
                  <a:noFill/>
                </a:ln>
                <a:solidFill>
                  <a:schemeClr val="tx1"/>
                </a:solidFill>
                <a:effectLst/>
                <a:uLnTx/>
                <a:uFillTx/>
                <a:latin typeface="+mn-lt"/>
                <a:ea typeface="+mn-ea"/>
                <a:cs typeface="+mn-cs"/>
              </a:rPr>
              <a:t> the PNS can be divided into:</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lang="en-US" sz="2400" kern="0" baseline="0" dirty="0" smtClean="0">
              <a:latin typeface="+mn-lt"/>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noProof="0" dirty="0" smtClean="0">
                <a:ln>
                  <a:noFill/>
                </a:ln>
                <a:solidFill>
                  <a:schemeClr val="tx1"/>
                </a:solidFill>
                <a:effectLst/>
                <a:uLnTx/>
                <a:uFillTx/>
                <a:latin typeface="+mn-lt"/>
                <a:ea typeface="+mn-ea"/>
                <a:cs typeface="+mn-cs"/>
              </a:rPr>
              <a:t>Somatic part</a:t>
            </a:r>
            <a:r>
              <a:rPr kumimoji="0" lang="en-US" sz="2400" b="0" i="0" u="none" strike="noStrike" kern="0" cap="none" spc="0" normalizeH="0" noProof="0" dirty="0" smtClean="0">
                <a:ln>
                  <a:noFill/>
                </a:ln>
                <a:solidFill>
                  <a:schemeClr val="tx1"/>
                </a:solidFill>
                <a:effectLst/>
                <a:uLnTx/>
                <a:uFillTx/>
                <a:latin typeface="+mn-lt"/>
                <a:ea typeface="+mn-ea"/>
                <a:cs typeface="+mn-cs"/>
              </a:rPr>
              <a:t>: connected to skin, muscles, joints and the special senses. We are fully conscious of this part. Our voluntary movements and our sensation of pain and touch are controlled by this part</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lang="en-US" sz="2400" kern="0" baseline="0" dirty="0" smtClean="0">
              <a:latin typeface="+mn-lt"/>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noProof="0" dirty="0" smtClean="0">
                <a:ln>
                  <a:noFill/>
                </a:ln>
                <a:solidFill>
                  <a:schemeClr val="tx1"/>
                </a:solidFill>
                <a:effectLst/>
                <a:uLnTx/>
                <a:uFillTx/>
                <a:latin typeface="+mn-lt"/>
                <a:ea typeface="+mn-ea"/>
                <a:cs typeface="+mn-cs"/>
              </a:rPr>
              <a:t>Autonomic Nervous System</a:t>
            </a:r>
            <a:r>
              <a:rPr kumimoji="0" lang="en-US" sz="2400" b="0" i="0" u="none" strike="noStrike" kern="0" cap="none" spc="0" normalizeH="0" noProof="0" dirty="0" smtClean="0">
                <a:ln>
                  <a:noFill/>
                </a:ln>
                <a:solidFill>
                  <a:schemeClr val="tx1"/>
                </a:solidFill>
                <a:effectLst/>
                <a:uLnTx/>
                <a:uFillTx/>
                <a:latin typeface="+mn-lt"/>
                <a:ea typeface="+mn-ea"/>
                <a:cs typeface="+mn-cs"/>
              </a:rPr>
              <a:t>: this part usually operates without conscious control, as it controls all of our involuntary actions, like our heart rate, respiratory rate and blood pressure</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lang="en-US" sz="2400" kern="0" baseline="0" dirty="0" smtClean="0">
              <a:latin typeface="+mn-lt"/>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noProof="0" dirty="0" smtClean="0">
                <a:ln>
                  <a:noFill/>
                </a:ln>
                <a:solidFill>
                  <a:schemeClr val="tx1"/>
                </a:solidFill>
                <a:effectLst/>
                <a:uLnTx/>
                <a:uFillTx/>
                <a:latin typeface="+mn-lt"/>
                <a:ea typeface="+mn-ea"/>
                <a:cs typeface="+mn-cs"/>
              </a:rPr>
              <a:t>Enteric part</a:t>
            </a:r>
            <a:r>
              <a:rPr kumimoji="0" lang="en-US" sz="2400" b="0" i="0" u="none" strike="noStrike" kern="0" cap="none" spc="0" normalizeH="0" noProof="0" dirty="0" smtClean="0">
                <a:ln>
                  <a:noFill/>
                </a:ln>
                <a:solidFill>
                  <a:schemeClr val="tx1"/>
                </a:solidFill>
                <a:effectLst/>
                <a:uLnTx/>
                <a:uFillTx/>
                <a:latin typeface="+mn-lt"/>
                <a:ea typeface="+mn-ea"/>
                <a:cs typeface="+mn-cs"/>
              </a:rPr>
              <a:t>: controls the secretions and movements of the various parts of the digestive system unconsciously</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3" name="Slide Number Placeholder 2"/>
          <p:cNvSpPr>
            <a:spLocks noGrp="1"/>
          </p:cNvSpPr>
          <p:nvPr>
            <p:ph type="sldNum" sz="quarter" idx="12"/>
          </p:nvPr>
        </p:nvSpPr>
        <p:spPr/>
        <p:txBody>
          <a:bodyPr/>
          <a:lstStyle/>
          <a:p>
            <a:fld id="{B6DCF029-7B87-4750-A3FB-0CCE34529C4E}" type="slidenum">
              <a:rPr lang="en-US" altLang="en-US" smtClean="0"/>
              <a:pPr/>
              <a:t>6</a:t>
            </a:fld>
            <a:endParaRPr lang="en-US" alt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l="12573"/>
          <a:stretch>
            <a:fillRect/>
          </a:stretch>
        </p:blipFill>
        <p:spPr bwMode="auto">
          <a:xfrm>
            <a:off x="7074215" y="742950"/>
            <a:ext cx="1993585" cy="5200650"/>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r="20402"/>
          <a:stretch>
            <a:fillRect/>
          </a:stretch>
        </p:blipFill>
        <p:spPr bwMode="auto">
          <a:xfrm>
            <a:off x="0" y="1566863"/>
            <a:ext cx="7172325" cy="3724275"/>
          </a:xfrm>
          <a:prstGeom prst="rect">
            <a:avLst/>
          </a:prstGeom>
          <a:noFill/>
          <a:ln w="9525">
            <a:noFill/>
            <a:miter lim="800000"/>
            <a:headEnd/>
            <a:tailEnd/>
          </a:ln>
          <a:effectLst/>
        </p:spPr>
      </p:pic>
      <p:sp>
        <p:nvSpPr>
          <p:cNvPr id="6" name="Title 1"/>
          <p:cNvSpPr>
            <a:spLocks noGrp="1"/>
          </p:cNvSpPr>
          <p:nvPr>
            <p:ph type="title"/>
          </p:nvPr>
        </p:nvSpPr>
        <p:spPr>
          <a:xfrm>
            <a:off x="457200" y="277813"/>
            <a:ext cx="8229600" cy="712787"/>
          </a:xfrm>
        </p:spPr>
        <p:txBody>
          <a:bodyPr/>
          <a:lstStyle/>
          <a:p>
            <a:pPr eaLnBrk="1" hangingPunct="1"/>
            <a:r>
              <a:rPr lang="en-US" sz="3600" u="sng" dirty="0" smtClean="0"/>
              <a:t>The </a:t>
            </a:r>
            <a:r>
              <a:rPr lang="en-US" sz="3600" u="sng" dirty="0" err="1" smtClean="0"/>
              <a:t>Lacrimal</a:t>
            </a:r>
            <a:r>
              <a:rPr lang="en-US" sz="3600" u="sng" dirty="0" smtClean="0"/>
              <a:t> Apparatus</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BE402B-3417-46FD-9270-F203CC3BC025}"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9" name="Straight Connector 8"/>
          <p:cNvCxnSpPr/>
          <p:nvPr/>
        </p:nvCxnSpPr>
        <p:spPr>
          <a:xfrm>
            <a:off x="52252" y="2873828"/>
            <a:ext cx="107115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59" y="3235236"/>
            <a:ext cx="107115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569189" y="3670663"/>
            <a:ext cx="1510880" cy="43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90959" y="4049493"/>
            <a:ext cx="1280104" cy="13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590959" y="3422469"/>
            <a:ext cx="927407"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73540" y="4593783"/>
            <a:ext cx="927407"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590959" y="2843338"/>
            <a:ext cx="1510880" cy="43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00162" y="5617358"/>
            <a:ext cx="4572000"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ig.31*: Components of the lacrimal apparatus.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067275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body" idx="1"/>
          </p:nvPr>
        </p:nvSpPr>
        <p:spPr>
          <a:xfrm>
            <a:off x="457200" y="1266378"/>
            <a:ext cx="8229600" cy="1317169"/>
          </a:xfrm>
        </p:spPr>
        <p:txBody>
          <a:bodyPr/>
          <a:lstStyle/>
          <a:p>
            <a:pPr algn="just" eaLnBrk="1" hangingPunct="1">
              <a:lnSpc>
                <a:spcPct val="80000"/>
              </a:lnSpc>
            </a:pPr>
            <a:r>
              <a:rPr lang="en-US" sz="2400" dirty="0" smtClean="0"/>
              <a:t>Six </a:t>
            </a:r>
            <a:r>
              <a:rPr lang="en-US" sz="2400" b="1" dirty="0" smtClean="0"/>
              <a:t>extrinsic</a:t>
            </a:r>
            <a:r>
              <a:rPr lang="en-US" sz="2400" dirty="0" smtClean="0"/>
              <a:t> eye muscles control movements of each eyeball.  They are called</a:t>
            </a:r>
            <a:r>
              <a:rPr lang="en-US" sz="2400" b="1" dirty="0" smtClean="0"/>
              <a:t> </a:t>
            </a:r>
            <a:r>
              <a:rPr lang="en-US" sz="2400" dirty="0" smtClean="0"/>
              <a:t>extrinsic</a:t>
            </a:r>
            <a:r>
              <a:rPr lang="en-US" sz="2400" b="1" dirty="0" smtClean="0"/>
              <a:t> </a:t>
            </a:r>
            <a:r>
              <a:rPr lang="en-US" sz="2400" dirty="0" smtClean="0"/>
              <a:t>because they originate outside the eyeballs in the bony orbit and insert on the outer surface of the sclera (the white of the eye).</a:t>
            </a:r>
          </a:p>
        </p:txBody>
      </p:sp>
      <p:pic>
        <p:nvPicPr>
          <p:cNvPr id="2050" name="Picture 2"/>
          <p:cNvPicPr>
            <a:picLocks noChangeAspect="1" noChangeArrowheads="1"/>
          </p:cNvPicPr>
          <p:nvPr/>
        </p:nvPicPr>
        <p:blipFill>
          <a:blip r:embed="rId2" cstate="print"/>
          <a:srcRect/>
          <a:stretch>
            <a:fillRect/>
          </a:stretch>
        </p:blipFill>
        <p:spPr bwMode="auto">
          <a:xfrm>
            <a:off x="1302444" y="2579225"/>
            <a:ext cx="6026468" cy="3890963"/>
          </a:xfrm>
          <a:prstGeom prst="rect">
            <a:avLst/>
          </a:prstGeom>
          <a:noFill/>
          <a:ln w="9525">
            <a:noFill/>
            <a:miter lim="800000"/>
            <a:headEnd/>
            <a:tailEnd/>
          </a:ln>
          <a:effectLst/>
        </p:spPr>
      </p:pic>
      <p:sp>
        <p:nvSpPr>
          <p:cNvPr id="6" name="TextBox 5"/>
          <p:cNvSpPr txBox="1"/>
          <p:nvPr/>
        </p:nvSpPr>
        <p:spPr>
          <a:xfrm>
            <a:off x="377370" y="4426863"/>
            <a:ext cx="1219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Times New Roman"/>
                <a:ea typeface="+mn-ea"/>
                <a:cs typeface="+mn-cs"/>
              </a:rPr>
              <a:t>Abducent</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7" name="TextBox 6"/>
          <p:cNvSpPr txBox="1"/>
          <p:nvPr/>
        </p:nvSpPr>
        <p:spPr>
          <a:xfrm>
            <a:off x="1836038" y="5842005"/>
            <a:ext cx="1219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Times New Roman"/>
                <a:ea typeface="+mn-ea"/>
                <a:cs typeface="+mn-cs"/>
              </a:rPr>
              <a:t>Trochlear</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8" name="TextBox 7"/>
          <p:cNvSpPr txBox="1"/>
          <p:nvPr/>
        </p:nvSpPr>
        <p:spPr>
          <a:xfrm>
            <a:off x="7249880" y="4390579"/>
            <a:ext cx="135709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Times New Roman"/>
                <a:ea typeface="+mn-ea"/>
                <a:cs typeface="+mn-cs"/>
              </a:rPr>
              <a:t>Oculomotor</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9" name="TextBox 8"/>
          <p:cNvSpPr txBox="1"/>
          <p:nvPr/>
        </p:nvSpPr>
        <p:spPr>
          <a:xfrm>
            <a:off x="5834730" y="5820224"/>
            <a:ext cx="135709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Times New Roman"/>
                <a:ea typeface="+mn-ea"/>
                <a:cs typeface="+mn-cs"/>
              </a:rPr>
              <a:t>Oculomotor</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0" name="TextBox 9"/>
          <p:cNvSpPr txBox="1"/>
          <p:nvPr/>
        </p:nvSpPr>
        <p:spPr>
          <a:xfrm>
            <a:off x="5841990" y="3084338"/>
            <a:ext cx="135709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Times New Roman"/>
                <a:ea typeface="+mn-ea"/>
                <a:cs typeface="+mn-cs"/>
              </a:rPr>
              <a:t>Oculomotor</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1" name="TextBox 10"/>
          <p:cNvSpPr txBox="1"/>
          <p:nvPr/>
        </p:nvSpPr>
        <p:spPr>
          <a:xfrm>
            <a:off x="1582134" y="3062570"/>
            <a:ext cx="135709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Times New Roman"/>
                <a:ea typeface="+mn-ea"/>
                <a:cs typeface="+mn-cs"/>
              </a:rPr>
              <a:t>Oculomotor</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2" name="Slide Number Placeholder 1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782896-B73F-4A81-89D7-E7C345C7F31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5" name="Title 1"/>
          <p:cNvSpPr>
            <a:spLocks noGrp="1"/>
          </p:cNvSpPr>
          <p:nvPr>
            <p:ph type="title"/>
          </p:nvPr>
        </p:nvSpPr>
        <p:spPr>
          <a:xfrm>
            <a:off x="457200" y="277813"/>
            <a:ext cx="8229600" cy="712787"/>
          </a:xfrm>
        </p:spPr>
        <p:txBody>
          <a:bodyPr/>
          <a:lstStyle/>
          <a:p>
            <a:pPr eaLnBrk="1" hangingPunct="1"/>
            <a:r>
              <a:rPr lang="en-US" sz="3600" u="sng" dirty="0" smtClean="0">
                <a:solidFill>
                  <a:schemeClr val="accent3"/>
                </a:solidFill>
                <a:latin typeface="Garamond" pitchFamily="18" charset="0"/>
              </a:rPr>
              <a:t>Extrinsic Eye Muscles</a:t>
            </a:r>
          </a:p>
        </p:txBody>
      </p:sp>
    </p:spTree>
    <p:extLst>
      <p:ext uri="{BB962C8B-B14F-4D97-AF65-F5344CB8AC3E}">
        <p14:creationId xmlns:p14="http://schemas.microsoft.com/office/powerpoint/2010/main" val="25319355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50520" y="249178"/>
            <a:ext cx="4373880" cy="40671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38600" y="2091690"/>
            <a:ext cx="4787265" cy="408051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B2B57A-7848-4B08-A1A1-3F1C3E6AF1D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p:cNvSpPr txBox="1"/>
          <p:nvPr/>
        </p:nvSpPr>
        <p:spPr>
          <a:xfrm>
            <a:off x="350520" y="4876800"/>
            <a:ext cx="3575729"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ig.32: Extrinsic muscles of the eye. (A) superior view. (B) lateral view.</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736108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b="2930"/>
          <a:stretch>
            <a:fillRect/>
          </a:stretch>
        </p:blipFill>
        <p:spPr bwMode="auto">
          <a:xfrm>
            <a:off x="1524000" y="1657350"/>
            <a:ext cx="7404735" cy="5048250"/>
          </a:xfrm>
          <a:prstGeom prst="rect">
            <a:avLst/>
          </a:prstGeom>
          <a:noFill/>
          <a:ln w="9525">
            <a:noFill/>
            <a:miter lim="800000"/>
            <a:headEnd/>
            <a:tailEnd/>
          </a:ln>
          <a:effectLst/>
        </p:spPr>
      </p:pic>
      <p:sp>
        <p:nvSpPr>
          <p:cNvPr id="4" name="Title 1"/>
          <p:cNvSpPr>
            <a:spLocks noGrp="1"/>
          </p:cNvSpPr>
          <p:nvPr>
            <p:ph type="title"/>
          </p:nvPr>
        </p:nvSpPr>
        <p:spPr>
          <a:xfrm>
            <a:off x="762000" y="304800"/>
            <a:ext cx="7620000" cy="712787"/>
          </a:xfrm>
        </p:spPr>
        <p:style>
          <a:lnRef idx="0">
            <a:schemeClr val="accent2"/>
          </a:lnRef>
          <a:fillRef idx="3">
            <a:schemeClr val="accent2"/>
          </a:fillRef>
          <a:effectRef idx="3">
            <a:schemeClr val="accent2"/>
          </a:effectRef>
          <a:fontRef idx="minor">
            <a:schemeClr val="lt1"/>
          </a:fontRef>
        </p:style>
        <p:txBody>
          <a:bodyPr/>
          <a:lstStyle/>
          <a:p>
            <a:pPr algn="ctr" eaLnBrk="1" hangingPunct="1"/>
            <a:r>
              <a:rPr lang="en-US" sz="3600" u="sng" dirty="0" smtClean="0">
                <a:solidFill>
                  <a:srgbClr val="002060"/>
                </a:solidFill>
              </a:rPr>
              <a:t>Anatomy of the Eyeball</a:t>
            </a:r>
          </a:p>
        </p:txBody>
      </p:sp>
      <p:sp>
        <p:nvSpPr>
          <p:cNvPr id="5" name="Rectangle 4"/>
          <p:cNvSpPr/>
          <p:nvPr/>
        </p:nvSpPr>
        <p:spPr>
          <a:xfrm>
            <a:off x="358873" y="1066800"/>
            <a:ext cx="4060727"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0" cap="none" spc="0" normalizeH="0" baseline="0" noProof="0" dirty="0" smtClean="0">
                <a:ln>
                  <a:noFill/>
                </a:ln>
                <a:solidFill>
                  <a:srgbClr val="CC0000"/>
                </a:solidFill>
                <a:effectLst/>
                <a:uLnTx/>
                <a:uFillTx/>
                <a:latin typeface="Times New Roman"/>
                <a:ea typeface="+mn-ea"/>
                <a:cs typeface="+mn-cs"/>
              </a:rPr>
              <a:t>The Wall of the eyeball</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TextBox 5"/>
          <p:cNvSpPr txBox="1"/>
          <p:nvPr/>
        </p:nvSpPr>
        <p:spPr>
          <a:xfrm>
            <a:off x="838200" y="2586335"/>
            <a:ext cx="990600" cy="461665"/>
          </a:xfrm>
          <a:prstGeom prst="rect">
            <a:avLst/>
          </a:prstGeom>
          <a:no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a:ea typeface="+mn-ea"/>
                <a:cs typeface="+mn-cs"/>
              </a:rPr>
              <a:t>Outer</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p:cNvSpPr txBox="1"/>
          <p:nvPr/>
        </p:nvSpPr>
        <p:spPr>
          <a:xfrm>
            <a:off x="7772400" y="4415135"/>
            <a:ext cx="1143000" cy="461665"/>
          </a:xfrm>
          <a:prstGeom prst="rect">
            <a:avLst/>
          </a:prstGeom>
          <a:no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a:ea typeface="+mn-ea"/>
                <a:cs typeface="+mn-cs"/>
              </a:rPr>
              <a:t>Middle</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TextBox 7"/>
          <p:cNvSpPr txBox="1"/>
          <p:nvPr/>
        </p:nvSpPr>
        <p:spPr>
          <a:xfrm>
            <a:off x="287383" y="4495800"/>
            <a:ext cx="931817" cy="461665"/>
          </a:xfrm>
          <a:prstGeom prst="rect">
            <a:avLst/>
          </a:prstGeom>
          <a:no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a:ea typeface="+mn-ea"/>
                <a:cs typeface="+mn-cs"/>
              </a:rPr>
              <a:t>Inner</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10" name="Straight Arrow Connector 9"/>
          <p:cNvCxnSpPr>
            <a:stCxn id="6" idx="3"/>
          </p:cNvCxnSpPr>
          <p:nvPr/>
        </p:nvCxnSpPr>
        <p:spPr>
          <a:xfrm flipV="1">
            <a:off x="1828800" y="2814935"/>
            <a:ext cx="533400" cy="22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3"/>
          </p:cNvCxnSpPr>
          <p:nvPr/>
        </p:nvCxnSpPr>
        <p:spPr>
          <a:xfrm flipV="1">
            <a:off x="1219200" y="4724401"/>
            <a:ext cx="457200" cy="22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0"/>
          </p:cNvCxnSpPr>
          <p:nvPr/>
        </p:nvCxnSpPr>
        <p:spPr>
          <a:xfrm rot="16200000" flipV="1">
            <a:off x="8098483" y="4169718"/>
            <a:ext cx="452735" cy="38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Down Ribbon 11"/>
          <p:cNvSpPr/>
          <p:nvPr/>
        </p:nvSpPr>
        <p:spPr>
          <a:xfrm>
            <a:off x="914400" y="2057400"/>
            <a:ext cx="685800" cy="381000"/>
          </a:xfrm>
          <a:prstGeom prst="ribb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Times New Roman"/>
                <a:ea typeface="+mn-ea"/>
                <a:cs typeface="+mn-cs"/>
              </a:rPr>
              <a:t>1</a:t>
            </a: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4" name="Down Ribbon 13"/>
          <p:cNvSpPr/>
          <p:nvPr/>
        </p:nvSpPr>
        <p:spPr>
          <a:xfrm>
            <a:off x="7924800" y="5029200"/>
            <a:ext cx="685800" cy="381000"/>
          </a:xfrm>
          <a:prstGeom prst="ribb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Times New Roman"/>
                <a:ea typeface="+mn-ea"/>
                <a:cs typeface="+mn-cs"/>
              </a:rPr>
              <a:t>2</a:t>
            </a: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5" name="Down Ribbon 14"/>
          <p:cNvSpPr/>
          <p:nvPr/>
        </p:nvSpPr>
        <p:spPr>
          <a:xfrm>
            <a:off x="457200" y="5105400"/>
            <a:ext cx="685800" cy="381000"/>
          </a:xfrm>
          <a:prstGeom prst="ribb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Times New Roman"/>
                <a:ea typeface="+mn-ea"/>
                <a:cs typeface="+mn-cs"/>
              </a:rPr>
              <a:t>3</a:t>
            </a: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Slide Number Placeholder 1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7" name="TextBox 16"/>
          <p:cNvSpPr txBox="1"/>
          <p:nvPr/>
        </p:nvSpPr>
        <p:spPr>
          <a:xfrm>
            <a:off x="457200" y="6102906"/>
            <a:ext cx="3276600"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ig.33*: The wall of the eyeball.</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2603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229600" cy="5767733"/>
          </a:xfrm>
          <a:prstGeom prst="rect">
            <a:avLst/>
          </a:prstGeom>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800" b="1" i="1" u="sng" strike="noStrike" kern="0" cap="none" spc="0" normalizeH="0" baseline="0" noProof="0" dirty="0" smtClean="0">
                <a:ln>
                  <a:noFill/>
                </a:ln>
                <a:solidFill>
                  <a:srgbClr val="7030A0"/>
                </a:solidFill>
                <a:effectLst/>
                <a:uLnTx/>
                <a:uFillTx/>
                <a:latin typeface="Times New Roman"/>
                <a:ea typeface="+mn-ea"/>
                <a:cs typeface="+mn-cs"/>
              </a:rPr>
              <a:t>Fibrous tunic (layer)</a:t>
            </a:r>
            <a:endParaRPr kumimoji="0" lang="en-US" sz="2800" b="0" i="0" u="none" strike="noStrike" kern="0" cap="none" spc="0" normalizeH="0" baseline="0" noProof="0" dirty="0" smtClean="0">
              <a:ln>
                <a:noFill/>
              </a:ln>
              <a:solidFill>
                <a:srgbClr val="7030A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r>
              <a:rPr kumimoji="0" lang="en-US" sz="2400" b="1" i="0" u="none" strike="noStrike" kern="0" cap="none" spc="0" normalizeH="0" baseline="0" noProof="0" dirty="0" smtClean="0">
                <a:ln>
                  <a:noFill/>
                </a:ln>
                <a:solidFill>
                  <a:srgbClr val="000000"/>
                </a:solidFill>
                <a:effectLst/>
                <a:uLnTx/>
                <a:uFillTx/>
                <a:latin typeface="Times New Roman"/>
                <a:ea typeface="+mn-ea"/>
                <a:cs typeface="+mn-cs"/>
              </a:rPr>
              <a:t>Sclera</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“white” of the eye</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larger posterior part.</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A strong fibrous layer.</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sng" strike="noStrike" kern="0" cap="none" spc="0" normalizeH="0" baseline="0" noProof="0" dirty="0" smtClean="0">
                <a:ln>
                  <a:noFill/>
                </a:ln>
                <a:solidFill>
                  <a:srgbClr val="FF0000"/>
                </a:solidFill>
                <a:effectLst/>
                <a:uLnTx/>
                <a:uFillTx/>
                <a:latin typeface="Times New Roman"/>
                <a:ea typeface="+mn-ea"/>
                <a:cs typeface="+mn-cs"/>
              </a:rPr>
              <a:t>Functions:</a:t>
            </a:r>
          </a:p>
          <a:p>
            <a:pPr marL="1428750" marR="0" lvl="2"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Protect the eye.</a:t>
            </a:r>
          </a:p>
          <a:p>
            <a:pPr marL="1428750" marR="0" lvl="2"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Help maintain shape of the eye.</a:t>
            </a:r>
          </a:p>
          <a:p>
            <a:pPr marL="1428750" marR="0" lvl="2"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Site of attachment of extrinsic eye muscles.</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r>
              <a:rPr kumimoji="0" lang="en-US" sz="2400" b="1" i="0" u="none" strike="noStrike" kern="0" cap="none" spc="0" normalizeH="0" baseline="0" noProof="0" dirty="0" smtClean="0">
                <a:ln>
                  <a:noFill/>
                </a:ln>
                <a:solidFill>
                  <a:srgbClr val="000000"/>
                </a:solidFill>
                <a:effectLst/>
                <a:uLnTx/>
                <a:uFillTx/>
                <a:latin typeface="Times New Roman"/>
                <a:ea typeface="+mn-ea"/>
                <a:cs typeface="+mn-cs"/>
              </a:rPr>
              <a:t>Cornea</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smaller anterior part. Located in front of the iris.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Transparent.</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sng" strike="noStrike" kern="0" cap="none" spc="0" normalizeH="0" baseline="0" noProof="0" dirty="0" smtClean="0">
                <a:ln>
                  <a:noFill/>
                </a:ln>
                <a:solidFill>
                  <a:srgbClr val="FF0000"/>
                </a:solidFill>
                <a:effectLst/>
                <a:uLnTx/>
                <a:uFillTx/>
                <a:latin typeface="Times New Roman"/>
                <a:ea typeface="+mn-ea"/>
                <a:cs typeface="+mn-cs"/>
              </a:rPr>
              <a:t>Function</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it allows light to enter the eye and it’s the major  refractory structure in the eye.</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3163839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632662"/>
            <a:ext cx="8001000" cy="4548938"/>
          </a:xfrm>
          <a:prstGeom prst="rect">
            <a:avLst/>
          </a:prstGeom>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startAt="2"/>
              <a:tabLst/>
              <a:defRPr/>
            </a:pPr>
            <a:r>
              <a:rPr kumimoji="0" lang="en-US" sz="3200" b="1" i="1" u="sng" strike="noStrike" kern="0" cap="none" spc="0" normalizeH="0" baseline="0" noProof="0" dirty="0" smtClean="0">
                <a:ln>
                  <a:noFill/>
                </a:ln>
                <a:solidFill>
                  <a:srgbClr val="7030A0"/>
                </a:solidFill>
                <a:effectLst/>
                <a:uLnTx/>
                <a:uFillTx/>
                <a:latin typeface="Times New Roman"/>
                <a:ea typeface="+mn-ea"/>
                <a:cs typeface="+mn-cs"/>
              </a:rPr>
              <a:t>Vascular tunic</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r>
              <a:rPr kumimoji="0" lang="en-US" sz="2800" b="1" i="0" u="none" strike="noStrike" kern="0" cap="none" spc="0" normalizeH="0" baseline="0" noProof="0" dirty="0" smtClean="0">
                <a:ln>
                  <a:noFill/>
                </a:ln>
                <a:solidFill>
                  <a:srgbClr val="000000"/>
                </a:solidFill>
                <a:effectLst/>
                <a:uLnTx/>
                <a:uFillTx/>
                <a:latin typeface="Times New Roman"/>
                <a:ea typeface="+mn-ea"/>
                <a:cs typeface="+mn-cs"/>
              </a:rPr>
              <a:t>Choroid</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The large posterior part.</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Highly vascular layer with numerous melanin-producing melanocytes.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800" b="0" i="0" u="sng" strike="noStrike" kern="0" cap="none" spc="0" normalizeH="0" baseline="0" noProof="0" dirty="0" smtClean="0">
                <a:ln>
                  <a:noFill/>
                </a:ln>
                <a:solidFill>
                  <a:srgbClr val="FF0000"/>
                </a:solidFill>
                <a:effectLst/>
                <a:uLnTx/>
                <a:uFillTx/>
                <a:latin typeface="Times New Roman"/>
                <a:ea typeface="+mn-ea"/>
                <a:cs typeface="+mn-cs"/>
              </a:rPr>
              <a:t>Functions:</a:t>
            </a:r>
          </a:p>
          <a:p>
            <a:pPr marL="1428750" marR="0" lvl="2"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Supply nutrients to the retina.</a:t>
            </a:r>
          </a:p>
          <a:p>
            <a:pPr marL="1428750" marR="0" lvl="2"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Melanin pigment absorbs any stray lights, thus, making the image sharp.</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9204902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759797"/>
            <a:ext cx="8001000" cy="4450449"/>
          </a:xfrm>
          <a:prstGeom prst="rect">
            <a:avLst/>
          </a:prstGeom>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startAt="2"/>
              <a:tabLst/>
              <a:defRPr/>
            </a:pPr>
            <a:r>
              <a:rPr kumimoji="0" lang="en-US" sz="2400" b="1" i="0" u="none" strike="noStrike" kern="0" cap="none" spc="0" normalizeH="0" baseline="0" noProof="0" dirty="0" smtClean="0">
                <a:ln>
                  <a:noFill/>
                </a:ln>
                <a:solidFill>
                  <a:srgbClr val="000000"/>
                </a:solidFill>
                <a:effectLst/>
                <a:uLnTx/>
                <a:uFillTx/>
                <a:latin typeface="Times New Roman"/>
                <a:ea typeface="+mn-ea"/>
                <a:cs typeface="+mn-cs"/>
              </a:rPr>
              <a:t>Ciliary body (</a:t>
            </a:r>
            <a:r>
              <a:rPr kumimoji="0" lang="en-US" sz="2400" b="1" i="0" u="none" strike="noStrike" kern="0" cap="none" spc="0" normalizeH="0" baseline="0" noProof="0" dirty="0" smtClean="0">
                <a:ln>
                  <a:noFill/>
                </a:ln>
                <a:solidFill>
                  <a:srgbClr val="000000"/>
                </a:solidFill>
                <a:effectLst/>
                <a:uLnTx/>
                <a:uFillTx/>
                <a:latin typeface="Times New Roman"/>
                <a:ea typeface="+mn-ea"/>
                <a:cs typeface="+mn-cs"/>
              </a:rPr>
              <a:t>Fig.35)</a:t>
            </a:r>
            <a:endParaRPr kumimoji="0" lang="en-US" sz="2400" b="1" i="0" u="none" strike="noStrike" kern="0" cap="none" spc="0" normalizeH="0" baseline="0" noProof="0" dirty="0" smtClean="0">
              <a:ln>
                <a:noFill/>
              </a:ln>
              <a:solidFill>
                <a:srgbClr val="000000"/>
              </a:solidFill>
              <a:effectLst/>
              <a:uLnTx/>
              <a:uFillTx/>
              <a:latin typeface="Times New Roman"/>
              <a:ea typeface="+mn-ea"/>
              <a:cs typeface="+mn-cs"/>
            </a:endParaRP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middle part of the vascular tunic.</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Located just posterior to the junction of the cornea and sclera.</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Has numerous protrusions called the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ciliary</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processess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These produce the aqueous humor. From them extend the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zonular</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 fibers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suspensory</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ligaments) that are attached to the lens.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ciliary</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 muscle</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is a smooth muscle within the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ciliary</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body. It’s responsible for changing the shape of the lens.</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3713558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875216"/>
            <a:ext cx="8001000" cy="1717393"/>
          </a:xfrm>
          <a:prstGeom prst="rect">
            <a:avLst/>
          </a:prstGeom>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startAt="3"/>
              <a:tabLst/>
              <a:defRPr/>
            </a:pPr>
            <a:r>
              <a:rPr kumimoji="0" lang="en-US" sz="2400" b="1" i="0" u="none" strike="noStrike" kern="0" cap="none" spc="0" normalizeH="0" baseline="0" noProof="0" dirty="0" smtClean="0">
                <a:ln>
                  <a:noFill/>
                </a:ln>
                <a:solidFill>
                  <a:srgbClr val="000000"/>
                </a:solidFill>
                <a:effectLst/>
                <a:uLnTx/>
                <a:uFillTx/>
                <a:latin typeface="Times New Roman"/>
                <a:ea typeface="+mn-ea"/>
                <a:cs typeface="+mn-cs"/>
              </a:rPr>
              <a:t>The Iris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anterior colored portion of the vascular tunic.</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opening in the middle of the iris is called 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pupil</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Through this pupil light can pass to the lens.</a:t>
            </a:r>
          </a:p>
        </p:txBody>
      </p:sp>
      <p:pic>
        <p:nvPicPr>
          <p:cNvPr id="5" name="Picture 2"/>
          <p:cNvPicPr>
            <a:picLocks noChangeAspect="1" noChangeArrowheads="1"/>
          </p:cNvPicPr>
          <p:nvPr/>
        </p:nvPicPr>
        <p:blipFill>
          <a:blip r:embed="rId2"/>
          <a:srcRect l="8012" t="44872" r="55008" b="7692"/>
          <a:stretch>
            <a:fillRect/>
          </a:stretch>
        </p:blipFill>
        <p:spPr bwMode="auto">
          <a:xfrm>
            <a:off x="4495800" y="2819400"/>
            <a:ext cx="4572000" cy="2819400"/>
          </a:xfrm>
          <a:prstGeom prst="rect">
            <a:avLst/>
          </a:prstGeom>
          <a:noFill/>
          <a:ln w="9525">
            <a:noFill/>
            <a:miter lim="800000"/>
            <a:headEnd/>
            <a:tailEnd/>
          </a:ln>
          <a:effectLst/>
        </p:spPr>
      </p:pic>
      <p:sp>
        <p:nvSpPr>
          <p:cNvPr id="6" name="Rectangle 5"/>
          <p:cNvSpPr/>
          <p:nvPr/>
        </p:nvSpPr>
        <p:spPr>
          <a:xfrm>
            <a:off x="685800" y="2667000"/>
            <a:ext cx="3581400" cy="3785652"/>
          </a:xfrm>
          <a:prstGeom prst="rect">
            <a:avLst/>
          </a:prstGeom>
          <a:solidFill>
            <a:schemeClr val="bg1"/>
          </a:solidFill>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Arial"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iris contains the circular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sphincter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pupillae</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 muscle</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and the radial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dilator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pupillae</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 muscle</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These muscles change the diameter of the pupil regulating the amount of light passing through it.</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TextBox 7"/>
          <p:cNvSpPr txBox="1"/>
          <p:nvPr/>
        </p:nvSpPr>
        <p:spPr>
          <a:xfrm>
            <a:off x="4419600" y="5715000"/>
            <a:ext cx="4572000"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ig.34*: The muscles of the iris. Note the effect of the two divisions of the ANS on them.</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72454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17_11"/>
          <p:cNvPicPr>
            <a:picLocks noChangeAspect="1" noChangeArrowheads="1"/>
          </p:cNvPicPr>
          <p:nvPr/>
        </p:nvPicPr>
        <p:blipFill>
          <a:blip r:embed="rId2"/>
          <a:srcRect b="7801"/>
          <a:stretch>
            <a:fillRect/>
          </a:stretch>
        </p:blipFill>
        <p:spPr bwMode="auto">
          <a:xfrm>
            <a:off x="65315" y="507305"/>
            <a:ext cx="8961120" cy="5588695"/>
          </a:xfrm>
          <a:prstGeom prst="rect">
            <a:avLst/>
          </a:prstGeom>
          <a:noFill/>
        </p:spPr>
      </p:pic>
      <p:sp>
        <p:nvSpPr>
          <p:cNvPr id="6" name="Rectangle 5"/>
          <p:cNvSpPr/>
          <p:nvPr/>
        </p:nvSpPr>
        <p:spPr>
          <a:xfrm>
            <a:off x="3304860" y="4781008"/>
            <a:ext cx="3017562" cy="705392"/>
          </a:xfrm>
          <a:prstGeom prst="rect">
            <a:avLst/>
          </a:prstGeom>
          <a:solidFill>
            <a:schemeClr val="accent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p:cNvSpPr/>
          <p:nvPr/>
        </p:nvSpPr>
        <p:spPr>
          <a:xfrm>
            <a:off x="7950883" y="1295400"/>
            <a:ext cx="709791" cy="409301"/>
          </a:xfrm>
          <a:prstGeom prst="rect">
            <a:avLst/>
          </a:prstGeom>
          <a:solidFill>
            <a:schemeClr val="accent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TextBox 7"/>
          <p:cNvSpPr txBox="1"/>
          <p:nvPr/>
        </p:nvSpPr>
        <p:spPr>
          <a:xfrm>
            <a:off x="3304860" y="6096000"/>
            <a:ext cx="3622413"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ig.35: The ciliary body and the iris.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8639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48" y="446285"/>
            <a:ext cx="4850674" cy="6210931"/>
          </a:xfrm>
          <a:prstGeom prst="rect">
            <a:avLst/>
          </a:prstGeom>
          <a:solidFill>
            <a:schemeClr val="bg1"/>
          </a:solidFill>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startAt="3"/>
              <a:tabLst/>
              <a:defRPr/>
            </a:pPr>
            <a:r>
              <a:rPr kumimoji="0" lang="en-US" sz="2800" b="1" i="1" u="sng" strike="noStrike" kern="0" cap="none" spc="0" normalizeH="0" baseline="0" noProof="0" dirty="0" smtClean="0">
                <a:ln>
                  <a:noFill/>
                </a:ln>
                <a:solidFill>
                  <a:srgbClr val="7030A0"/>
                </a:solidFill>
                <a:effectLst/>
                <a:uLnTx/>
                <a:uFillTx/>
                <a:latin typeface="Times New Roman"/>
                <a:ea typeface="+mn-ea"/>
                <a:cs typeface="+mn-cs"/>
              </a:rPr>
              <a:t>The Retina</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Located in the posterior 2/3 of the eyeball</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Formed of two layers: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An outer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Pigmented layer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which contains melanin that absorbs any stray light</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An inner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Neural layer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formed of several types of cells including the photoreceptors</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Times New Roman" pitchFamily="18"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Axons from the neural layer will come together to form the Optic nerve (CN II)</a:t>
            </a:r>
          </a:p>
        </p:txBody>
      </p:sp>
      <p:pic>
        <p:nvPicPr>
          <p:cNvPr id="1026" name="Picture 2"/>
          <p:cNvPicPr>
            <a:picLocks noChangeAspect="1" noChangeArrowheads="1"/>
          </p:cNvPicPr>
          <p:nvPr/>
        </p:nvPicPr>
        <p:blipFill>
          <a:blip r:embed="rId2"/>
          <a:srcRect/>
          <a:stretch>
            <a:fillRect/>
          </a:stretch>
        </p:blipFill>
        <p:spPr bwMode="auto">
          <a:xfrm>
            <a:off x="5659213" y="1358271"/>
            <a:ext cx="3181350" cy="5238750"/>
          </a:xfrm>
          <a:prstGeom prst="rect">
            <a:avLst/>
          </a:prstGeom>
          <a:noFill/>
          <a:ln w="9525">
            <a:noFill/>
            <a:miter lim="800000"/>
            <a:headEnd/>
            <a:tailEnd/>
          </a:ln>
          <a:effectLst/>
        </p:spPr>
      </p:pic>
      <p:sp>
        <p:nvSpPr>
          <p:cNvPr id="4" name="Left Brace 3"/>
          <p:cNvSpPr/>
          <p:nvPr/>
        </p:nvSpPr>
        <p:spPr>
          <a:xfrm>
            <a:off x="5381900" y="2547264"/>
            <a:ext cx="496388" cy="338328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6" name="Straight Arrow Connector 5"/>
          <p:cNvCxnSpPr/>
          <p:nvPr/>
        </p:nvCxnSpPr>
        <p:spPr>
          <a:xfrm flipV="1">
            <a:off x="5460274" y="2103121"/>
            <a:ext cx="548640" cy="3265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TextBox 7"/>
          <p:cNvSpPr txBox="1"/>
          <p:nvPr/>
        </p:nvSpPr>
        <p:spPr>
          <a:xfrm>
            <a:off x="6295656" y="773668"/>
            <a:ext cx="1908464"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ig.36: The retina.</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2715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482025"/>
            <a:ext cx="7239000" cy="58477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FFFF00"/>
                </a:solidFill>
                <a:effectLst>
                  <a:outerShdw blurRad="50800" dist="39000" dir="5460000" algn="tl">
                    <a:srgbClr val="000000">
                      <a:alpha val="38000"/>
                    </a:srgbClr>
                  </a:outerShdw>
                </a:effectLst>
              </a:rPr>
              <a:t>Histology Of The Nervous System</a:t>
            </a:r>
          </a:p>
        </p:txBody>
      </p:sp>
      <p:sp>
        <p:nvSpPr>
          <p:cNvPr id="5" name="Rectangle 3"/>
          <p:cNvSpPr txBox="1">
            <a:spLocks noChangeArrowheads="1"/>
          </p:cNvSpPr>
          <p:nvPr/>
        </p:nvSpPr>
        <p:spPr bwMode="auto">
          <a:xfrm>
            <a:off x="533400" y="1600200"/>
            <a:ext cx="8001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The nervous tissue is</a:t>
            </a:r>
            <a:r>
              <a:rPr kumimoji="0" lang="en-US" sz="2400" b="0" i="0" u="none" strike="noStrike" kern="0" cap="none" spc="0" normalizeH="0" noProof="0" dirty="0" smtClean="0">
                <a:ln>
                  <a:noFill/>
                </a:ln>
                <a:solidFill>
                  <a:schemeClr val="tx1"/>
                </a:solidFill>
                <a:effectLst/>
                <a:uLnTx/>
                <a:uFillTx/>
                <a:latin typeface="+mn-lt"/>
                <a:ea typeface="+mn-ea"/>
                <a:cs typeface="+mn-cs"/>
              </a:rPr>
              <a:t> formed of two types of cells:</a:t>
            </a:r>
          </a:p>
          <a:p>
            <a:pPr marL="457200" marR="0" lvl="0" indent="-457200" algn="just"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lang="en-US" sz="2400" kern="0" baseline="0" dirty="0" smtClean="0">
                <a:latin typeface="+mn-lt"/>
              </a:rPr>
              <a:t>The</a:t>
            </a:r>
            <a:r>
              <a:rPr lang="en-US" sz="2400" kern="0" dirty="0" smtClean="0">
                <a:latin typeface="+mn-lt"/>
              </a:rPr>
              <a:t> nerve cell – Neurons</a:t>
            </a:r>
          </a:p>
          <a:p>
            <a:pPr marL="457200" marR="0" lvl="0" indent="-457200" algn="just" defTabSz="914400" rtl="0" eaLnBrk="1" fontAlgn="base" latinLnBrk="0" hangingPunct="1">
              <a:lnSpc>
                <a:spcPct val="100000"/>
              </a:lnSpc>
              <a:spcBef>
                <a:spcPct val="20000"/>
              </a:spcBef>
              <a:spcAft>
                <a:spcPct val="0"/>
              </a:spcAft>
              <a:buClr>
                <a:schemeClr val="accent1"/>
              </a:buClr>
              <a:buSzPct val="65000"/>
              <a:buFont typeface="+mj-lt"/>
              <a:buAutoNum type="arabicPeriod"/>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Supporting cells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Neuroglia</a:t>
            </a:r>
            <a:r>
              <a:rPr kumimoji="0" lang="en-US" sz="2400" b="0" i="0" u="none" strike="noStrike" kern="0" cap="none" spc="0" normalizeH="0" baseline="0" noProof="0" dirty="0" smtClean="0">
                <a:ln>
                  <a:noFill/>
                </a:ln>
                <a:solidFill>
                  <a:schemeClr val="tx1"/>
                </a:solidFill>
                <a:effectLst/>
                <a:uLnTx/>
                <a:uFillTx/>
                <a:latin typeface="+mn-lt"/>
                <a:ea typeface="+mn-ea"/>
                <a:cs typeface="+mn-cs"/>
              </a:rPr>
              <a:t> or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Glia</a:t>
            </a:r>
            <a:r>
              <a:rPr kumimoji="0" lang="en-US" sz="2400" b="0" i="0" u="none" strike="noStrike" kern="0" cap="none" spc="0" normalizeH="0" baseline="0" noProof="0" dirty="0" smtClean="0">
                <a:ln>
                  <a:noFill/>
                </a:ln>
                <a:solidFill>
                  <a:schemeClr val="tx1"/>
                </a:solidFill>
                <a:effectLst/>
                <a:uLnTx/>
                <a:uFillTx/>
                <a:latin typeface="+mn-lt"/>
                <a:ea typeface="+mn-ea"/>
                <a:cs typeface="+mn-cs"/>
              </a:rPr>
              <a:t> cells</a:t>
            </a: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endParaRPr lang="en-US" sz="2400" kern="0" dirty="0" smtClean="0">
              <a:latin typeface="+mn-lt"/>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In the nervous tissue, there is </a:t>
            </a:r>
            <a:r>
              <a:rPr kumimoji="0" lang="en-US" sz="2400" b="1" i="1" u="none" strike="noStrike" kern="0" cap="none" spc="0" normalizeH="0" baseline="0" noProof="0" dirty="0" smtClean="0">
                <a:ln>
                  <a:noFill/>
                </a:ln>
                <a:solidFill>
                  <a:srgbClr val="FF0000"/>
                </a:solidFill>
                <a:effectLst/>
                <a:uLnTx/>
                <a:uFillTx/>
                <a:latin typeface="+mn-lt"/>
                <a:ea typeface="+mn-ea"/>
                <a:cs typeface="+mn-cs"/>
              </a:rPr>
              <a:t>a very small amount of extracellular matrix </a:t>
            </a:r>
            <a:r>
              <a:rPr kumimoji="0" lang="en-US" sz="2400" u="none" strike="noStrike" kern="0" cap="none" spc="0" normalizeH="0" baseline="0" noProof="0" dirty="0" smtClean="0">
                <a:ln>
                  <a:noFill/>
                </a:ln>
                <a:effectLst/>
                <a:uLnTx/>
                <a:uFillTx/>
                <a:latin typeface="+mn-lt"/>
                <a:ea typeface="+mn-ea"/>
                <a:cs typeface="+mn-cs"/>
              </a:rPr>
              <a:t>found around the blood vessels.</a:t>
            </a:r>
            <a:endParaRPr kumimoji="0" lang="en-US" sz="2400" u="none" strike="noStrike" kern="0" cap="none" spc="0" normalizeH="0" noProof="0" dirty="0" smtClean="0">
              <a:ln>
                <a:noFill/>
              </a:ln>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a:pPr>
            <a:r>
              <a:rPr lang="en-US" sz="2400" kern="0" baseline="0" dirty="0" smtClean="0">
                <a:latin typeface="+mn-lt"/>
              </a:rPr>
              <a:t>The</a:t>
            </a:r>
            <a:r>
              <a:rPr lang="en-US" sz="2400" kern="0" dirty="0" smtClean="0">
                <a:latin typeface="+mn-lt"/>
              </a:rPr>
              <a:t> space between the cells is filled with </a:t>
            </a:r>
            <a:r>
              <a:rPr lang="en-US" sz="2400" b="1" kern="0" dirty="0" smtClean="0">
                <a:latin typeface="+mn-lt"/>
              </a:rPr>
              <a:t>neuropil</a:t>
            </a:r>
            <a:r>
              <a:rPr lang="en-US" sz="2400" kern="0" dirty="0" smtClean="0">
                <a:latin typeface="+mn-lt"/>
              </a:rPr>
              <a:t> which is formed of the processes of both neurons and glia cells and some fluid.</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fld id="{B6DCF029-7B87-4750-A3FB-0CCE34529C4E}" type="slidenum">
              <a:rPr lang="en-US" altLang="en-US" smtClean="0"/>
              <a:pPr/>
              <a:t>7</a:t>
            </a:fld>
            <a:endParaRPr lang="en-US" alt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b="5483"/>
          <a:stretch>
            <a:fillRect/>
          </a:stretch>
        </p:blipFill>
        <p:spPr bwMode="auto">
          <a:xfrm>
            <a:off x="3928671" y="52252"/>
            <a:ext cx="4343400" cy="6662057"/>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3"/>
          <p:cNvSpPr/>
          <p:nvPr/>
        </p:nvSpPr>
        <p:spPr>
          <a:xfrm>
            <a:off x="437252" y="361398"/>
            <a:ext cx="3272600"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sng" strike="noStrike" kern="0" cap="none" spc="0" normalizeH="0" baseline="0" noProof="0" dirty="0" smtClean="0">
                <a:ln>
                  <a:noFill/>
                </a:ln>
                <a:solidFill>
                  <a:srgbClr val="CC0000"/>
                </a:solidFill>
                <a:effectLst/>
                <a:uLnTx/>
                <a:uFillTx/>
                <a:latin typeface="Times New Roman"/>
                <a:ea typeface="+mn-ea"/>
                <a:cs typeface="+mn-cs"/>
              </a:rPr>
              <a:t>The Photoreceptors of the retina – Rods and Cones</a:t>
            </a: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p:cNvSpPr txBox="1"/>
          <p:nvPr/>
        </p:nvSpPr>
        <p:spPr>
          <a:xfrm>
            <a:off x="696909" y="5562600"/>
            <a:ext cx="2753286"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ig.37: The rods and cones.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45129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807446983"/>
              </p:ext>
            </p:extLst>
          </p:nvPr>
        </p:nvGraphicFramePr>
        <p:xfrm>
          <a:off x="653143" y="469527"/>
          <a:ext cx="8138160" cy="5556804"/>
        </p:xfrm>
        <a:graphic>
          <a:graphicData uri="http://schemas.openxmlformats.org/drawingml/2006/table">
            <a:tbl>
              <a:tblPr firstRow="1" bandRow="1">
                <a:tableStyleId>{5C22544A-7EE6-4342-B048-85BDC9FD1C3A}</a:tableStyleId>
              </a:tblPr>
              <a:tblGrid>
                <a:gridCol w="2928257">
                  <a:extLst>
                    <a:ext uri="{9D8B030D-6E8A-4147-A177-3AD203B41FA5}">
                      <a16:colId xmlns:a16="http://schemas.microsoft.com/office/drawing/2014/main" val="20000"/>
                    </a:ext>
                  </a:extLst>
                </a:gridCol>
                <a:gridCol w="2497183">
                  <a:extLst>
                    <a:ext uri="{9D8B030D-6E8A-4147-A177-3AD203B41FA5}">
                      <a16:colId xmlns:a16="http://schemas.microsoft.com/office/drawing/2014/main" val="20001"/>
                    </a:ext>
                  </a:extLst>
                </a:gridCol>
                <a:gridCol w="2712720">
                  <a:extLst>
                    <a:ext uri="{9D8B030D-6E8A-4147-A177-3AD203B41FA5}">
                      <a16:colId xmlns:a16="http://schemas.microsoft.com/office/drawing/2014/main" val="20002"/>
                    </a:ext>
                  </a:extLst>
                </a:gridCol>
              </a:tblGrid>
              <a:tr h="370840">
                <a:tc>
                  <a:txBody>
                    <a:bodyPr/>
                    <a:lstStyle/>
                    <a:p>
                      <a:pPr algn="ctr"/>
                      <a:r>
                        <a:rPr lang="en-US" sz="2200" dirty="0" smtClean="0">
                          <a:latin typeface="Times New Roman" pitchFamily="18" charset="0"/>
                          <a:cs typeface="Times New Roman" pitchFamily="18" charset="0"/>
                        </a:rPr>
                        <a:t>Cones</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chemeClr val="bg1"/>
                          </a:solidFill>
                          <a:latin typeface="Times New Roman" pitchFamily="18" charset="0"/>
                          <a:cs typeface="Times New Roman" pitchFamily="18" charset="0"/>
                        </a:rPr>
                        <a:t>Feature</a:t>
                      </a:r>
                      <a:endParaRPr lang="en-US" sz="2200" b="1" dirty="0">
                        <a:solidFill>
                          <a:schemeClr val="bg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cs typeface="Times New Roman" pitchFamily="18" charset="0"/>
                        </a:rPr>
                        <a:t>Rods</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200" dirty="0" smtClean="0">
                          <a:latin typeface="Times New Roman" pitchFamily="18" charset="0"/>
                          <a:cs typeface="Times New Roman" pitchFamily="18" charset="0"/>
                        </a:rPr>
                        <a:t>Cone-shaped</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FF0000"/>
                          </a:solidFill>
                          <a:latin typeface="Times New Roman" pitchFamily="18" charset="0"/>
                          <a:cs typeface="Times New Roman" pitchFamily="18" charset="0"/>
                        </a:rPr>
                        <a:t>Outer</a:t>
                      </a:r>
                      <a:r>
                        <a:rPr lang="en-US" sz="2200" b="1" baseline="0" dirty="0" smtClean="0">
                          <a:solidFill>
                            <a:srgbClr val="FF0000"/>
                          </a:solidFill>
                          <a:latin typeface="Times New Roman" pitchFamily="18" charset="0"/>
                          <a:cs typeface="Times New Roman" pitchFamily="18" charset="0"/>
                        </a:rPr>
                        <a:t> segment</a:t>
                      </a:r>
                      <a:endParaRPr lang="en-US" sz="2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cs typeface="Times New Roman" pitchFamily="18" charset="0"/>
                        </a:rPr>
                        <a:t>Rod-shaped</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200" dirty="0" smtClean="0">
                          <a:latin typeface="Times New Roman" pitchFamily="18" charset="0"/>
                          <a:cs typeface="Times New Roman" pitchFamily="18" charset="0"/>
                        </a:rPr>
                        <a:t>Continuous with the cell membrane</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FF0000"/>
                          </a:solidFill>
                          <a:latin typeface="Times New Roman" pitchFamily="18" charset="0"/>
                          <a:cs typeface="Times New Roman" pitchFamily="18" charset="0"/>
                        </a:rPr>
                        <a:t>Membranous discs</a:t>
                      </a:r>
                      <a:endParaRPr lang="en-US" sz="2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cs typeface="Times New Roman" pitchFamily="18" charset="0"/>
                        </a:rPr>
                        <a:t>Stacked on each other and separated from the cell membrane</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smtClean="0">
                          <a:latin typeface="Times New Roman" pitchFamily="18" charset="0"/>
                          <a:cs typeface="Times New Roman" pitchFamily="18" charset="0"/>
                        </a:rPr>
                        <a:t>Contains the nucleus,</a:t>
                      </a:r>
                      <a:r>
                        <a:rPr lang="en-US" sz="2200" baseline="0" dirty="0" smtClean="0">
                          <a:latin typeface="Times New Roman" pitchFamily="18" charset="0"/>
                          <a:cs typeface="Times New Roman" pitchFamily="18" charset="0"/>
                        </a:rPr>
                        <a:t> mitochondria, Golgi and </a:t>
                      </a:r>
                      <a:r>
                        <a:rPr lang="en-US" sz="2200" baseline="0" dirty="0" err="1" smtClean="0">
                          <a:latin typeface="Times New Roman" pitchFamily="18" charset="0"/>
                          <a:cs typeface="Times New Roman" pitchFamily="18" charset="0"/>
                        </a:rPr>
                        <a:t>polyribosomes</a:t>
                      </a:r>
                      <a:endParaRPr lang="en-US" sz="2200" dirty="0" smtClean="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FF0000"/>
                          </a:solidFill>
                          <a:latin typeface="Times New Roman" pitchFamily="18" charset="0"/>
                          <a:cs typeface="Times New Roman" pitchFamily="18" charset="0"/>
                        </a:rPr>
                        <a:t>Inner segment</a:t>
                      </a:r>
                      <a:endParaRPr lang="en-US" sz="2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cs typeface="Times New Roman" pitchFamily="18" charset="0"/>
                        </a:rPr>
                        <a:t>Contains the nucleus,</a:t>
                      </a:r>
                      <a:r>
                        <a:rPr lang="en-US" sz="2200" baseline="0" dirty="0" smtClean="0">
                          <a:latin typeface="Times New Roman" pitchFamily="18" charset="0"/>
                          <a:cs typeface="Times New Roman" pitchFamily="18" charset="0"/>
                        </a:rPr>
                        <a:t> mitochondria, Golgi and </a:t>
                      </a:r>
                      <a:r>
                        <a:rPr lang="en-US" sz="2200" baseline="0" dirty="0" err="1" smtClean="0">
                          <a:latin typeface="Times New Roman" pitchFamily="18" charset="0"/>
                          <a:cs typeface="Times New Roman" pitchFamily="18" charset="0"/>
                        </a:rPr>
                        <a:t>polyribosomes</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2200" dirty="0" smtClean="0">
                          <a:latin typeface="Times New Roman" pitchFamily="18" charset="0"/>
                          <a:cs typeface="Times New Roman" pitchFamily="18" charset="0"/>
                        </a:rPr>
                        <a:t>Modified cilium</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FF0000"/>
                          </a:solidFill>
                          <a:latin typeface="Times New Roman" pitchFamily="18" charset="0"/>
                          <a:cs typeface="Times New Roman" pitchFamily="18" charset="0"/>
                        </a:rPr>
                        <a:t>2 segments connected by</a:t>
                      </a:r>
                      <a:endParaRPr lang="en-US" sz="2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cs typeface="Times New Roman" pitchFamily="18" charset="0"/>
                        </a:rPr>
                        <a:t>Modified cilium</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US" sz="2200" dirty="0" smtClean="0">
                          <a:latin typeface="Times New Roman" pitchFamily="18" charset="0"/>
                          <a:cs typeface="Times New Roman" pitchFamily="18" charset="0"/>
                        </a:rPr>
                        <a:t>Less</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FF0000"/>
                          </a:solidFill>
                          <a:latin typeface="Times New Roman" pitchFamily="18" charset="0"/>
                          <a:cs typeface="Times New Roman" pitchFamily="18" charset="0"/>
                        </a:rPr>
                        <a:t>Sensitivity to light</a:t>
                      </a:r>
                      <a:endParaRPr lang="en-US" sz="2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cs typeface="Times New Roman" pitchFamily="18" charset="0"/>
                        </a:rPr>
                        <a:t>More</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8084">
                <a:tc>
                  <a:txBody>
                    <a:bodyPr/>
                    <a:lstStyle/>
                    <a:p>
                      <a:pPr algn="ctr"/>
                      <a:r>
                        <a:rPr lang="en-US" sz="2200" dirty="0" smtClean="0">
                          <a:latin typeface="Times New Roman" pitchFamily="18" charset="0"/>
                          <a:cs typeface="Times New Roman" pitchFamily="18" charset="0"/>
                        </a:rPr>
                        <a:t>Color</a:t>
                      </a:r>
                      <a:r>
                        <a:rPr lang="en-US" sz="2200" baseline="0" dirty="0" smtClean="0">
                          <a:latin typeface="Times New Roman" pitchFamily="18" charset="0"/>
                          <a:cs typeface="Times New Roman" pitchFamily="18" charset="0"/>
                        </a:rPr>
                        <a:t> vision</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FF0000"/>
                          </a:solidFill>
                          <a:latin typeface="Times New Roman" pitchFamily="18" charset="0"/>
                          <a:cs typeface="Times New Roman" pitchFamily="18" charset="0"/>
                        </a:rPr>
                        <a:t>Specialized in</a:t>
                      </a:r>
                      <a:endParaRPr lang="en-US" sz="2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cs typeface="Times New Roman" pitchFamily="18" charset="0"/>
                        </a:rPr>
                        <a:t>Dark vision</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ctr"/>
                      <a:r>
                        <a:rPr lang="en-US" sz="2200" dirty="0" smtClean="0">
                          <a:latin typeface="Times New Roman" pitchFamily="18" charset="0"/>
                          <a:cs typeface="Times New Roman" pitchFamily="18" charset="0"/>
                        </a:rPr>
                        <a:t>Mostly in the center</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FF0000"/>
                          </a:solidFill>
                          <a:latin typeface="Times New Roman" pitchFamily="18" charset="0"/>
                          <a:cs typeface="Times New Roman" pitchFamily="18" charset="0"/>
                        </a:rPr>
                        <a:t>Location in Retina</a:t>
                      </a:r>
                      <a:endParaRPr lang="en-US" sz="2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cs typeface="Times New Roman" pitchFamily="18" charset="0"/>
                        </a:rPr>
                        <a:t>Mostly on the periphery</a:t>
                      </a:r>
                      <a:endParaRPr lang="en-US" sz="2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8" name="Picture 7"/>
          <p:cNvPicPr>
            <a:picLocks noChangeAspect="1"/>
          </p:cNvPicPr>
          <p:nvPr/>
        </p:nvPicPr>
        <p:blipFill>
          <a:blip r:embed="rId2"/>
          <a:stretch>
            <a:fillRect/>
          </a:stretch>
        </p:blipFill>
        <p:spPr>
          <a:xfrm>
            <a:off x="838200" y="6072788"/>
            <a:ext cx="2263140" cy="754380"/>
          </a:xfrm>
          <a:prstGeom prst="rect">
            <a:avLst/>
          </a:prstGeom>
        </p:spPr>
      </p:pic>
      <p:pic>
        <p:nvPicPr>
          <p:cNvPr id="9" name="Picture 8"/>
          <p:cNvPicPr>
            <a:picLocks noChangeAspect="1"/>
          </p:cNvPicPr>
          <p:nvPr/>
        </p:nvPicPr>
        <p:blipFill>
          <a:blip r:embed="rId3"/>
          <a:stretch>
            <a:fillRect/>
          </a:stretch>
        </p:blipFill>
        <p:spPr>
          <a:xfrm>
            <a:off x="6140767" y="6084570"/>
            <a:ext cx="2546033" cy="387668"/>
          </a:xfrm>
          <a:prstGeom prst="rect">
            <a:avLst/>
          </a:prstGeom>
        </p:spPr>
      </p:pic>
    </p:spTree>
    <p:extLst>
      <p:ext uri="{BB962C8B-B14F-4D97-AF65-F5344CB8AC3E}">
        <p14:creationId xmlns:p14="http://schemas.microsoft.com/office/powerpoint/2010/main" val="2202629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5169" y="524673"/>
            <a:ext cx="8014064" cy="5607689"/>
          </a:xfrm>
          <a:prstGeom prst="rect">
            <a:avLst/>
          </a:prstGeom>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Arial" pitchFamily="34" charset="0"/>
              <a:buChar char="•"/>
              <a:tabLst/>
              <a:defRPr/>
            </a:pPr>
            <a:r>
              <a:rPr kumimoji="0" lang="en-US" sz="2800" b="1" i="0" u="none" strike="noStrike" kern="0" cap="none" spc="0" normalizeH="0" baseline="0" noProof="0" dirty="0" smtClean="0">
                <a:ln>
                  <a:noFill/>
                </a:ln>
                <a:solidFill>
                  <a:srgbClr val="000000"/>
                </a:solidFill>
                <a:effectLst/>
                <a:uLnTx/>
                <a:uFillTx/>
                <a:latin typeface="Times New Roman"/>
                <a:ea typeface="+mn-ea"/>
                <a:cs typeface="+mn-cs"/>
              </a:rPr>
              <a:t>Macula </a:t>
            </a:r>
            <a:r>
              <a:rPr kumimoji="0" lang="en-US" sz="2800" b="1" i="0" u="none" strike="noStrike" kern="0" cap="none" spc="0" normalizeH="0" baseline="0" noProof="0" dirty="0" err="1" smtClean="0">
                <a:ln>
                  <a:noFill/>
                </a:ln>
                <a:solidFill>
                  <a:srgbClr val="000000"/>
                </a:solidFill>
                <a:effectLst/>
                <a:uLnTx/>
                <a:uFillTx/>
                <a:latin typeface="Times New Roman"/>
                <a:ea typeface="+mn-ea"/>
                <a:cs typeface="+mn-cs"/>
              </a:rPr>
              <a:t>lutea</a:t>
            </a:r>
            <a:r>
              <a:rPr kumimoji="0" lang="en-US" sz="2800" b="1" i="0"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is in the exact center of the posterior portion of the retina, at the visual axis of the eye.</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Arial" pitchFamily="34" charset="0"/>
              <a:buChar char="•"/>
              <a:tabLst/>
              <a:defRPr/>
            </a:pPr>
            <a:endParaRPr kumimoji="0" lang="en-US" sz="28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Arial" pitchFamily="34" charset="0"/>
              <a:buChar char="•"/>
              <a:tabLst/>
              <a:defRPr/>
            </a:pPr>
            <a:r>
              <a:rPr kumimoji="0" lang="en-US" sz="2800" b="1" i="0" u="none" strike="noStrike" kern="0" cap="none" spc="0" normalizeH="0" baseline="0" noProof="0" dirty="0" smtClean="0">
                <a:ln>
                  <a:noFill/>
                </a:ln>
                <a:solidFill>
                  <a:srgbClr val="000000"/>
                </a:solidFill>
                <a:effectLst/>
                <a:uLnTx/>
                <a:uFillTx/>
                <a:latin typeface="Times New Roman"/>
                <a:ea typeface="+mn-ea"/>
                <a:cs typeface="+mn-cs"/>
              </a:rPr>
              <a:t>Fovea </a:t>
            </a:r>
            <a:r>
              <a:rPr kumimoji="0" lang="en-US" sz="2800" b="1" i="0" u="none" strike="noStrike" kern="0" cap="none" spc="0" normalizeH="0" baseline="0" noProof="0" dirty="0" err="1" smtClean="0">
                <a:ln>
                  <a:noFill/>
                </a:ln>
                <a:solidFill>
                  <a:srgbClr val="000000"/>
                </a:solidFill>
                <a:effectLst/>
                <a:uLnTx/>
                <a:uFillTx/>
                <a:latin typeface="Times New Roman"/>
                <a:ea typeface="+mn-ea"/>
                <a:cs typeface="+mn-cs"/>
              </a:rPr>
              <a:t>centralis</a:t>
            </a:r>
            <a:r>
              <a:rPr kumimoji="0" lang="en-US" sz="2800" b="1" i="0"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a small depression in the center of the macula </a:t>
            </a:r>
            <a:r>
              <a:rPr kumimoji="0" lang="en-US" sz="2800" b="0" i="0" u="none" strike="noStrike" kern="0" cap="none" spc="0" normalizeH="0" baseline="0" noProof="0" dirty="0" err="1" smtClean="0">
                <a:ln>
                  <a:noFill/>
                </a:ln>
                <a:solidFill>
                  <a:srgbClr val="000000"/>
                </a:solidFill>
                <a:effectLst/>
                <a:uLnTx/>
                <a:uFillTx/>
                <a:latin typeface="Times New Roman"/>
                <a:ea typeface="+mn-ea"/>
                <a:cs typeface="+mn-cs"/>
              </a:rPr>
              <a:t>lutea</a:t>
            </a: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 contains only cones. Thus, any image falling on this spot will have a high resolution.</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Arial" pitchFamily="34" charset="0"/>
              <a:buChar char="•"/>
              <a:tabLst/>
              <a:defRPr/>
            </a:pPr>
            <a:endParaRPr kumimoji="0" lang="en-US" sz="28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Arial" pitchFamily="34" charset="0"/>
              <a:buChar char="•"/>
              <a:tabLst/>
              <a:defRPr/>
            </a:pPr>
            <a:r>
              <a:rPr kumimoji="0" lang="en-US" sz="2800" b="1" i="0" u="none" strike="noStrike" kern="0" cap="none" spc="0" normalizeH="0" baseline="0" noProof="0" dirty="0" smtClean="0">
                <a:ln>
                  <a:noFill/>
                </a:ln>
                <a:solidFill>
                  <a:srgbClr val="000000"/>
                </a:solidFill>
                <a:effectLst/>
                <a:uLnTx/>
                <a:uFillTx/>
                <a:latin typeface="Times New Roman"/>
                <a:ea typeface="+mn-ea"/>
                <a:cs typeface="+mn-cs"/>
              </a:rPr>
              <a:t>Optic disc </a:t>
            </a: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is the point in the retina at which the optic nerve exits the eyeball. This area has no cones or rods and, therefore, it’s called the </a:t>
            </a:r>
            <a:r>
              <a:rPr kumimoji="0" lang="en-US" sz="2800" b="1" i="1" u="none" strike="noStrike" kern="0" cap="none" spc="0" normalizeH="0" baseline="0" noProof="0" dirty="0" smtClean="0">
                <a:ln>
                  <a:noFill/>
                </a:ln>
                <a:solidFill>
                  <a:srgbClr val="000000"/>
                </a:solidFill>
                <a:effectLst/>
                <a:uLnTx/>
                <a:uFillTx/>
                <a:latin typeface="Times New Roman"/>
                <a:ea typeface="+mn-ea"/>
                <a:cs typeface="+mn-cs"/>
              </a:rPr>
              <a:t>blind spot</a:t>
            </a:r>
            <a:r>
              <a:rPr kumimoji="0" lang="en-US" sz="2800" b="0" i="0" u="none" strike="noStrike" kern="0" cap="none" spc="0" normalizeH="0" baseline="0" noProof="0" dirty="0" smtClean="0">
                <a:ln>
                  <a:noFill/>
                </a:ln>
                <a:solidFill>
                  <a:srgbClr val="000000"/>
                </a:solidFill>
                <a:effectLst/>
                <a:uLnTx/>
                <a:uFillTx/>
                <a:latin typeface="Times New Roman"/>
                <a:ea typeface="+mn-ea"/>
                <a:cs typeface="+mn-cs"/>
              </a:rPr>
              <a:t>.</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0694180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490"/>
          <a:stretch>
            <a:fillRect/>
          </a:stretch>
        </p:blipFill>
        <p:spPr bwMode="auto">
          <a:xfrm>
            <a:off x="1550819" y="328613"/>
            <a:ext cx="7095953" cy="6143625"/>
          </a:xfrm>
          <a:prstGeom prst="rect">
            <a:avLst/>
          </a:prstGeom>
          <a:noFill/>
          <a:ln w="9525">
            <a:noFill/>
            <a:miter lim="800000"/>
            <a:headEnd/>
            <a:tailEnd/>
          </a:ln>
          <a:effectLst/>
        </p:spPr>
      </p:pic>
      <p:sp>
        <p:nvSpPr>
          <p:cNvPr id="6" name="TextBox 5"/>
          <p:cNvSpPr txBox="1"/>
          <p:nvPr/>
        </p:nvSpPr>
        <p:spPr>
          <a:xfrm>
            <a:off x="304800" y="4456878"/>
            <a:ext cx="2505892" cy="1477328"/>
          </a:xfrm>
          <a:prstGeom prst="rect">
            <a:avLst/>
          </a:prstGeom>
          <a:noFill/>
          <a:ln>
            <a:solidFill>
              <a:schemeClr val="tx1"/>
            </a:solidFill>
          </a:ln>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b="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Fig.38*: The optic nerve. Note how the central retinal artery and vein run in the center of the optic nerve</a:t>
            </a:r>
            <a:endParaRPr kumimoji="0" lang="en-US" b="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7627524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391886" y="790300"/>
            <a:ext cx="8752114" cy="5910538"/>
          </a:xfrm>
          <a:solidFill>
            <a:schemeClr val="bg1"/>
          </a:solidFill>
        </p:spPr>
        <p:txBody>
          <a:bodyPr>
            <a:noAutofit/>
          </a:bodyPr>
          <a:lstStyle/>
          <a:p>
            <a:pPr eaLnBrk="1" hangingPunct="1"/>
            <a:r>
              <a:rPr lang="en-US" sz="2200" b="1" i="1" u="sng" dirty="0" smtClean="0">
                <a:latin typeface="Times New Roman" pitchFamily="18" charset="0"/>
                <a:cs typeface="Times New Roman" pitchFamily="18" charset="0"/>
              </a:rPr>
              <a:t>Lens</a:t>
            </a:r>
            <a:r>
              <a:rPr lang="en-US" sz="2200" dirty="0" smtClean="0">
                <a:latin typeface="Times New Roman" pitchFamily="18" charset="0"/>
                <a:cs typeface="Times New Roman" pitchFamily="18" charset="0"/>
              </a:rPr>
              <a:t> </a:t>
            </a:r>
          </a:p>
          <a:p>
            <a:pPr lvl="1" eaLnBrk="1" hangingPunct="1"/>
            <a:r>
              <a:rPr lang="en-US" sz="2200" dirty="0" smtClean="0">
                <a:latin typeface="Times New Roman" pitchFamily="18" charset="0"/>
                <a:cs typeface="Times New Roman" pitchFamily="18" charset="0"/>
              </a:rPr>
              <a:t>Transparent structure.</a:t>
            </a:r>
          </a:p>
          <a:p>
            <a:pPr lvl="1" eaLnBrk="1" hangingPunct="1"/>
            <a:r>
              <a:rPr lang="en-US" sz="2200" dirty="0" smtClean="0">
                <a:latin typeface="Times New Roman" pitchFamily="18" charset="0"/>
                <a:cs typeface="Times New Roman" pitchFamily="18" charset="0"/>
              </a:rPr>
              <a:t>Lacks blood vessels.</a:t>
            </a:r>
          </a:p>
          <a:p>
            <a:pPr lvl="1" eaLnBrk="1" hangingPunct="1"/>
            <a:r>
              <a:rPr lang="en-US" sz="2200" dirty="0" smtClean="0">
                <a:latin typeface="Times New Roman" pitchFamily="18" charset="0"/>
                <a:cs typeface="Times New Roman" pitchFamily="18" charset="0"/>
              </a:rPr>
              <a:t>Divides the eyeball into two cavities: anterior and posterior.</a:t>
            </a:r>
          </a:p>
          <a:p>
            <a:pPr eaLnBrk="1" hangingPunct="1"/>
            <a:r>
              <a:rPr lang="en-US" sz="2200" b="1" i="1" u="sng" dirty="0" smtClean="0">
                <a:latin typeface="Times New Roman" pitchFamily="18" charset="0"/>
                <a:cs typeface="Times New Roman" pitchFamily="18" charset="0"/>
              </a:rPr>
              <a:t>Anterior cavity</a:t>
            </a:r>
          </a:p>
          <a:p>
            <a:pPr lvl="1" eaLnBrk="1" hangingPunct="1"/>
            <a:r>
              <a:rPr lang="en-US" sz="2200" dirty="0" smtClean="0">
                <a:latin typeface="Times New Roman" pitchFamily="18" charset="0"/>
                <a:cs typeface="Times New Roman" pitchFamily="18" charset="0"/>
              </a:rPr>
              <a:t>Between the cornea and the lens.</a:t>
            </a:r>
          </a:p>
          <a:p>
            <a:pPr lvl="1" eaLnBrk="1" hangingPunct="1"/>
            <a:r>
              <a:rPr lang="en-US" sz="2200" dirty="0" smtClean="0">
                <a:latin typeface="Times New Roman" pitchFamily="18" charset="0"/>
                <a:cs typeface="Times New Roman" pitchFamily="18" charset="0"/>
              </a:rPr>
              <a:t>Contains </a:t>
            </a:r>
            <a:r>
              <a:rPr lang="en-US" sz="2200" i="1" dirty="0" smtClean="0">
                <a:solidFill>
                  <a:srgbClr val="7030A0"/>
                </a:solidFill>
                <a:latin typeface="Times New Roman" pitchFamily="18" charset="0"/>
                <a:cs typeface="Times New Roman" pitchFamily="18" charset="0"/>
              </a:rPr>
              <a:t>aqueous </a:t>
            </a:r>
            <a:r>
              <a:rPr lang="en-US" sz="2200" i="1" dirty="0" smtClean="0">
                <a:solidFill>
                  <a:srgbClr val="7030A0"/>
                </a:solidFill>
                <a:latin typeface="Times New Roman" pitchFamily="18" charset="0"/>
                <a:cs typeface="Times New Roman" pitchFamily="18" charset="0"/>
              </a:rPr>
              <a:t>humor </a:t>
            </a:r>
            <a:r>
              <a:rPr lang="en-US" sz="2200" dirty="0" smtClean="0">
                <a:latin typeface="Times New Roman" pitchFamily="18" charset="0"/>
                <a:cs typeface="Times New Roman" pitchFamily="18" charset="0"/>
              </a:rPr>
              <a:t>which helps to provide nutrients for the lens and cornea.</a:t>
            </a:r>
            <a:endParaRPr lang="en-US" sz="2200" dirty="0" smtClean="0">
              <a:latin typeface="Times New Roman" pitchFamily="18" charset="0"/>
              <a:cs typeface="Times New Roman" pitchFamily="18" charset="0"/>
            </a:endParaRPr>
          </a:p>
          <a:p>
            <a:pPr lvl="1" eaLnBrk="1" hangingPunct="1"/>
            <a:r>
              <a:rPr lang="en-US" sz="2200" dirty="0" smtClean="0">
                <a:latin typeface="Times New Roman" pitchFamily="18" charset="0"/>
                <a:cs typeface="Times New Roman" pitchFamily="18" charset="0"/>
              </a:rPr>
              <a:t> Further divided into:</a:t>
            </a:r>
          </a:p>
          <a:p>
            <a:pPr marL="1128712" lvl="2" indent="-457200" eaLnBrk="1" hangingPunct="1">
              <a:buFont typeface="+mj-lt"/>
              <a:buAutoNum type="arabicPeriod"/>
            </a:pPr>
            <a:r>
              <a:rPr lang="en-US" dirty="0" smtClean="0">
                <a:latin typeface="Times New Roman" pitchFamily="18" charset="0"/>
                <a:cs typeface="Times New Roman" pitchFamily="18" charset="0"/>
              </a:rPr>
              <a:t>Anterior chamber: between cornea and iris</a:t>
            </a:r>
          </a:p>
          <a:p>
            <a:pPr marL="1128712" lvl="2" indent="-457200" eaLnBrk="1" hangingPunct="1">
              <a:buFont typeface="+mj-lt"/>
              <a:buAutoNum type="arabicPeriod"/>
            </a:pPr>
            <a:r>
              <a:rPr lang="en-US" dirty="0" smtClean="0">
                <a:latin typeface="Times New Roman" pitchFamily="18" charset="0"/>
                <a:cs typeface="Times New Roman" pitchFamily="18" charset="0"/>
              </a:rPr>
              <a:t>Posterior chamber: between iris and lens</a:t>
            </a:r>
          </a:p>
          <a:p>
            <a:pPr eaLnBrk="1" hangingPunct="1"/>
            <a:r>
              <a:rPr lang="en-US" sz="2200" b="1" i="1" u="sng" dirty="0" smtClean="0">
                <a:latin typeface="Times New Roman" pitchFamily="18" charset="0"/>
                <a:cs typeface="Times New Roman" pitchFamily="18" charset="0"/>
              </a:rPr>
              <a:t>Posterior cavity </a:t>
            </a:r>
          </a:p>
          <a:p>
            <a:pPr lvl="1" eaLnBrk="1" hangingPunct="1"/>
            <a:r>
              <a:rPr lang="en-US" sz="2200" dirty="0" smtClean="0">
                <a:latin typeface="Times New Roman" pitchFamily="18" charset="0"/>
                <a:cs typeface="Times New Roman" pitchFamily="18" charset="0"/>
              </a:rPr>
              <a:t>Posterior to the lens.</a:t>
            </a:r>
          </a:p>
          <a:p>
            <a:pPr lvl="1" eaLnBrk="1" hangingPunct="1"/>
            <a:r>
              <a:rPr lang="en-US" sz="2200" dirty="0" smtClean="0">
                <a:latin typeface="Times New Roman" pitchFamily="18" charset="0"/>
                <a:cs typeface="Times New Roman" pitchFamily="18" charset="0"/>
              </a:rPr>
              <a:t>Filled with the gelatinous </a:t>
            </a:r>
            <a:r>
              <a:rPr lang="en-US" sz="2200" i="1" dirty="0" smtClean="0">
                <a:solidFill>
                  <a:srgbClr val="7030A0"/>
                </a:solidFill>
                <a:latin typeface="Times New Roman" pitchFamily="18" charset="0"/>
                <a:cs typeface="Times New Roman" pitchFamily="18" charset="0"/>
              </a:rPr>
              <a:t>vitreous humor </a:t>
            </a:r>
            <a:r>
              <a:rPr lang="en-US" sz="2200" dirty="0" smtClean="0">
                <a:latin typeface="Times New Roman" pitchFamily="18" charset="0"/>
                <a:cs typeface="Times New Roman" pitchFamily="18" charset="0"/>
              </a:rPr>
              <a:t>which maintains the shape of the eye.</a:t>
            </a:r>
          </a:p>
        </p:txBody>
      </p:sp>
      <p:sp>
        <p:nvSpPr>
          <p:cNvPr id="5" name="Rectangle 4"/>
          <p:cNvSpPr/>
          <p:nvPr/>
        </p:nvSpPr>
        <p:spPr>
          <a:xfrm>
            <a:off x="502566" y="191579"/>
            <a:ext cx="4491935"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0" cap="none" spc="0" normalizeH="0" baseline="0" noProof="0" dirty="0" smtClean="0">
                <a:ln>
                  <a:noFill/>
                </a:ln>
                <a:solidFill>
                  <a:srgbClr val="CC0000"/>
                </a:solidFill>
                <a:effectLst/>
                <a:uLnTx/>
                <a:uFillTx/>
                <a:latin typeface="Times New Roman"/>
                <a:ea typeface="+mn-ea"/>
                <a:cs typeface="+mn-cs"/>
              </a:rPr>
              <a:t>The Interior of the eyeball</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629847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Content Placeholder 2"/>
          <p:cNvSpPr>
            <a:spLocks noGrp="1"/>
          </p:cNvSpPr>
          <p:nvPr>
            <p:ph idx="1"/>
          </p:nvPr>
        </p:nvSpPr>
        <p:spPr>
          <a:xfrm>
            <a:off x="457200" y="304800"/>
            <a:ext cx="8382000" cy="5675814"/>
          </a:xfrm>
          <a:solidFill>
            <a:schemeClr val="bg1"/>
          </a:solidFill>
        </p:spPr>
        <p:txBody>
          <a:bodyPr>
            <a:noAutofit/>
          </a:bodyPr>
          <a:lstStyle/>
          <a:p>
            <a:pPr marL="0" indent="0" algn="just" eaLnBrk="1" hangingPunct="1">
              <a:spcBef>
                <a:spcPts val="0"/>
              </a:spcBef>
              <a:buNone/>
            </a:pPr>
            <a:r>
              <a:rPr lang="en-US" sz="2400" b="1" i="1" u="sng" dirty="0" smtClean="0">
                <a:solidFill>
                  <a:srgbClr val="FF0000"/>
                </a:solidFill>
                <a:latin typeface="Times New Roman" pitchFamily="18" charset="0"/>
                <a:cs typeface="Times New Roman" pitchFamily="18" charset="0"/>
              </a:rPr>
              <a:t>Glaucoma</a:t>
            </a:r>
          </a:p>
          <a:p>
            <a:pPr marL="0" indent="0" algn="just" eaLnBrk="1" hangingPunct="1">
              <a:spcBef>
                <a:spcPts val="0"/>
              </a:spcBef>
              <a:buNone/>
            </a:pPr>
            <a:endParaRPr lang="en-US" sz="2200" dirty="0">
              <a:latin typeface="Times New Roman" pitchFamily="18" charset="0"/>
              <a:cs typeface="Times New Roman" pitchFamily="18" charset="0"/>
            </a:endParaRPr>
          </a:p>
          <a:p>
            <a:pPr algn="just" eaLnBrk="1" hangingPunct="1">
              <a:spcBef>
                <a:spcPts val="0"/>
              </a:spcBef>
              <a:buFont typeface="Wingdings" panose="05000000000000000000" pitchFamily="2" charset="2"/>
              <a:buChar char="Ø"/>
            </a:pPr>
            <a:r>
              <a:rPr lang="en-US" sz="2200" dirty="0" smtClean="0">
                <a:latin typeface="Times New Roman" pitchFamily="18" charset="0"/>
                <a:cs typeface="Times New Roman" pitchFamily="18" charset="0"/>
              </a:rPr>
              <a:t>The aqueous humor is a fluid present inside a closed space (the anterior cavity); therefor, a pressure is formed in this space called ‘</a:t>
            </a:r>
            <a:r>
              <a:rPr lang="en-US" sz="2200" i="1" dirty="0" smtClean="0">
                <a:solidFill>
                  <a:srgbClr val="FF0000"/>
                </a:solidFill>
                <a:latin typeface="Times New Roman" pitchFamily="18" charset="0"/>
                <a:cs typeface="Times New Roman" pitchFamily="18" charset="0"/>
              </a:rPr>
              <a:t>The intraocular pressure</a:t>
            </a:r>
            <a:r>
              <a:rPr lang="en-US" sz="2200" dirty="0" smtClean="0">
                <a:latin typeface="Times New Roman" pitchFamily="18" charset="0"/>
                <a:cs typeface="Times New Roman" pitchFamily="18" charset="0"/>
              </a:rPr>
              <a:t>’.</a:t>
            </a:r>
          </a:p>
          <a:p>
            <a:pPr algn="just" eaLnBrk="1" hangingPunct="1">
              <a:spcBef>
                <a:spcPts val="0"/>
              </a:spcBef>
              <a:buFont typeface="Wingdings" panose="05000000000000000000" pitchFamily="2" charset="2"/>
              <a:buChar char="Ø"/>
            </a:pPr>
            <a:endParaRPr lang="en-US" sz="2200" dirty="0">
              <a:latin typeface="Times New Roman" pitchFamily="18" charset="0"/>
              <a:cs typeface="Times New Roman" pitchFamily="18" charset="0"/>
            </a:endParaRPr>
          </a:p>
          <a:p>
            <a:pPr algn="just" eaLnBrk="1" hangingPunct="1">
              <a:spcBef>
                <a:spcPts val="0"/>
              </a:spcBef>
              <a:buFont typeface="Wingdings" panose="05000000000000000000" pitchFamily="2" charset="2"/>
              <a:buChar char="Ø"/>
            </a:pPr>
            <a:r>
              <a:rPr lang="en-US" sz="2200" dirty="0" smtClean="0">
                <a:latin typeface="Times New Roman" pitchFamily="18" charset="0"/>
                <a:cs typeface="Times New Roman" pitchFamily="18" charset="0"/>
              </a:rPr>
              <a:t>The aqueous humor is produced by the ciliary processes and circulates in the posterior chamber. After passing through the pupil, it enters and circulates in the anterior chamber. In the angle between the iris and the cornea, there several channels through which this humor passes to enter the systemic venous circulation (Fig.39).</a:t>
            </a:r>
          </a:p>
          <a:p>
            <a:pPr algn="just" eaLnBrk="1" hangingPunct="1">
              <a:spcBef>
                <a:spcPts val="0"/>
              </a:spcBef>
              <a:buFont typeface="Wingdings" panose="05000000000000000000" pitchFamily="2" charset="2"/>
              <a:buChar char="Ø"/>
            </a:pPr>
            <a:endParaRPr lang="en-US" sz="2200" dirty="0">
              <a:latin typeface="Times New Roman" pitchFamily="18" charset="0"/>
              <a:cs typeface="Times New Roman" pitchFamily="18" charset="0"/>
            </a:endParaRPr>
          </a:p>
          <a:p>
            <a:pPr algn="just" eaLnBrk="1" hangingPunct="1">
              <a:spcBef>
                <a:spcPts val="0"/>
              </a:spcBef>
              <a:buFont typeface="Wingdings" panose="05000000000000000000" pitchFamily="2" charset="2"/>
              <a:buChar char="Ø"/>
            </a:pPr>
            <a:r>
              <a:rPr lang="en-US" sz="2200" dirty="0" smtClean="0">
                <a:latin typeface="Times New Roman" pitchFamily="18" charset="0"/>
                <a:cs typeface="Times New Roman" pitchFamily="18" charset="0"/>
              </a:rPr>
              <a:t>There is a balance between the rate of production and removal of the aqueous humor. Any problem that leads to accumulation of thi</a:t>
            </a:r>
            <a:r>
              <a:rPr lang="en-US" sz="2200" dirty="0" smtClean="0">
                <a:latin typeface="Times New Roman" pitchFamily="18" charset="0"/>
                <a:cs typeface="Times New Roman" pitchFamily="18" charset="0"/>
              </a:rPr>
              <a:t>s humor will lead to increased intraocular pressure; and this is a serious condition known as ‘Glaucoma’.</a:t>
            </a:r>
            <a:endParaRPr lang="en-US" sz="2200" dirty="0" smtClean="0">
              <a:latin typeface="Times New Roman" pitchFamily="18" charset="0"/>
              <a:cs typeface="Times New Roman" pitchFamily="18" charset="0"/>
            </a:endParaRPr>
          </a:p>
          <a:p>
            <a:pPr marL="0" indent="0" algn="just" eaLnBrk="1" hangingPunct="1">
              <a:spcBef>
                <a:spcPts val="0"/>
              </a:spcBef>
              <a:buNone/>
            </a:pPr>
            <a:endParaRPr lang="en-US" sz="2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1300227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17_11"/>
          <p:cNvPicPr>
            <a:picLocks noChangeAspect="1" noChangeArrowheads="1"/>
          </p:cNvPicPr>
          <p:nvPr/>
        </p:nvPicPr>
        <p:blipFill>
          <a:blip r:embed="rId2"/>
          <a:srcRect b="7801"/>
          <a:stretch>
            <a:fillRect/>
          </a:stretch>
        </p:blipFill>
        <p:spPr bwMode="auto">
          <a:xfrm>
            <a:off x="65315" y="655137"/>
            <a:ext cx="8961120" cy="5588695"/>
          </a:xfrm>
          <a:prstGeom prst="rect">
            <a:avLst/>
          </a:prstGeom>
          <a:noFill/>
        </p:spPr>
      </p:pic>
      <p:sp>
        <p:nvSpPr>
          <p:cNvPr id="5" name="Rectangle 4"/>
          <p:cNvSpPr/>
          <p:nvPr/>
        </p:nvSpPr>
        <p:spPr>
          <a:xfrm>
            <a:off x="3095897" y="914400"/>
            <a:ext cx="1502229" cy="82296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ectangle 5"/>
          <p:cNvSpPr/>
          <p:nvPr/>
        </p:nvSpPr>
        <p:spPr>
          <a:xfrm>
            <a:off x="7184571" y="4754880"/>
            <a:ext cx="1306286" cy="57476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p:cNvSpPr/>
          <p:nvPr/>
        </p:nvSpPr>
        <p:spPr>
          <a:xfrm>
            <a:off x="8621484" y="2699640"/>
            <a:ext cx="470264" cy="34400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 name="TextBox 9"/>
          <p:cNvSpPr txBox="1"/>
          <p:nvPr/>
        </p:nvSpPr>
        <p:spPr>
          <a:xfrm>
            <a:off x="2971800" y="6287572"/>
            <a:ext cx="4397028"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ig.39: The cavities and chambers of the eye.</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734151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05825"/>
            <a:ext cx="7391400" cy="58477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Arial" charset="0"/>
                <a:ea typeface="+mn-ea"/>
                <a:cs typeface="+mn-cs"/>
              </a:rPr>
              <a:t>Special Senses – Hearing</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p:nvPr/>
        </p:nvSpPr>
        <p:spPr>
          <a:xfrm>
            <a:off x="489854" y="1269264"/>
            <a:ext cx="4761415" cy="4819781"/>
          </a:xfrm>
          <a:prstGeom prst="rect">
            <a:avLst/>
          </a:prstGeom>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Arial"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Hearing (and equilibrium) is the function of the ear.</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Arial"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ear is formed of 3 parts:</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external ear</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which collects sound waves and channels them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inward.</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middle ear</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which conveys sound vibrations to the oval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window.</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mj-lt"/>
              <a:buAutoNum type="arabicPeriod"/>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internal (inner) ear</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which houses the receptors for hearing and equilibrium.</a:t>
            </a:r>
          </a:p>
        </p:txBody>
      </p:sp>
      <p:pic>
        <p:nvPicPr>
          <p:cNvPr id="9" name="Picture 2"/>
          <p:cNvPicPr>
            <a:picLocks noChangeAspect="1" noChangeArrowheads="1"/>
          </p:cNvPicPr>
          <p:nvPr/>
        </p:nvPicPr>
        <p:blipFill>
          <a:blip r:embed="rId2"/>
          <a:srcRect l="5656" t="26238" r="74658" b="20646"/>
          <a:stretch>
            <a:fillRect/>
          </a:stretch>
        </p:blipFill>
        <p:spPr bwMode="auto">
          <a:xfrm>
            <a:off x="5410200" y="1290046"/>
            <a:ext cx="3407417" cy="4292309"/>
          </a:xfrm>
          <a:prstGeom prst="rect">
            <a:avLst/>
          </a:prstGeom>
          <a:noFill/>
          <a:ln w="9525">
            <a:noFill/>
            <a:miter lim="800000"/>
            <a:headEnd/>
            <a:tailEnd/>
          </a:ln>
          <a:effectLst/>
        </p:spPr>
      </p:pic>
      <p:sp>
        <p:nvSpPr>
          <p:cNvPr id="8" name="TextBox 7"/>
          <p:cNvSpPr txBox="1"/>
          <p:nvPr/>
        </p:nvSpPr>
        <p:spPr>
          <a:xfrm>
            <a:off x="5650086" y="5765879"/>
            <a:ext cx="2274714"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ig.40: </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The </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three parts of the ear.</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46511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2565" y="191579"/>
            <a:ext cx="357304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sng" strike="noStrike" kern="0" cap="none" spc="0" normalizeH="0" baseline="0" noProof="0" dirty="0" smtClean="0">
                <a:ln>
                  <a:noFill/>
                </a:ln>
                <a:solidFill>
                  <a:srgbClr val="CC0000"/>
                </a:solidFill>
                <a:effectLst/>
                <a:uLnTx/>
                <a:uFillTx/>
                <a:latin typeface="Times New Roman"/>
                <a:ea typeface="+mn-ea"/>
                <a:cs typeface="+mn-cs"/>
              </a:rPr>
              <a:t>The External Ear</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280846" y="890437"/>
            <a:ext cx="8601896" cy="5706177"/>
          </a:xfrm>
          <a:prstGeom prst="rect">
            <a:avLst/>
          </a:prstGeom>
          <a:solidFill>
            <a:schemeClr val="bg1"/>
          </a:solidFill>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Formed of the auricle, the external auditory canal and the tympanic membrane (eardrum).</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auricle</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pinna</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of the ear is formed of elastic cartilage covered by skin. Its rim is called the </a:t>
            </a:r>
            <a:r>
              <a:rPr kumimoji="0" lang="en-US" sz="2400" b="0" i="1" u="none" strike="noStrike" kern="0" cap="none" spc="0" normalizeH="0" baseline="0" noProof="0" dirty="0" smtClean="0">
                <a:ln>
                  <a:noFill/>
                </a:ln>
                <a:solidFill>
                  <a:srgbClr val="7030A0"/>
                </a:solidFill>
                <a:effectLst/>
                <a:uLnTx/>
                <a:uFillTx/>
                <a:latin typeface="Times New Roman"/>
                <a:ea typeface="+mn-ea"/>
                <a:cs typeface="+mn-cs"/>
              </a:rPr>
              <a:t>helix</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and its inferior part is called the </a:t>
            </a:r>
            <a:r>
              <a:rPr kumimoji="0" lang="en-US" sz="2400" b="0" i="1" u="none" strike="noStrike" kern="0" cap="none" spc="0" normalizeH="0" baseline="0" noProof="0" dirty="0" smtClean="0">
                <a:ln>
                  <a:noFill/>
                </a:ln>
                <a:solidFill>
                  <a:srgbClr val="7030A0"/>
                </a:solidFill>
                <a:effectLst/>
                <a:uLnTx/>
                <a:uFillTx/>
                <a:latin typeface="Times New Roman"/>
                <a:ea typeface="+mn-ea"/>
                <a:cs typeface="+mn-cs"/>
              </a:rPr>
              <a:t>lobule</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external auditory canal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conveys sounds from the auricle to the eardrum. It contains ceruminous glands and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hairs.</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eardrum</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is a thin semitransparent partition between the external and middle ears. It’s convex towards the middle ear. To it is attached the malleus bone</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It transmits sound to the middle ear.</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0277917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17_18"/>
          <p:cNvPicPr>
            <a:picLocks noChangeAspect="1" noChangeArrowheads="1"/>
          </p:cNvPicPr>
          <p:nvPr/>
        </p:nvPicPr>
        <p:blipFill>
          <a:blip r:embed="rId2"/>
          <a:srcRect l="21418" b="15301"/>
          <a:stretch>
            <a:fillRect/>
          </a:stretch>
        </p:blipFill>
        <p:spPr bwMode="auto">
          <a:xfrm>
            <a:off x="281854" y="228172"/>
            <a:ext cx="8718453" cy="6336342"/>
          </a:xfrm>
          <a:prstGeom prst="rect">
            <a:avLst/>
          </a:prstGeom>
          <a:noFill/>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p:nvPr/>
        </p:nvSpPr>
        <p:spPr>
          <a:xfrm>
            <a:off x="248195" y="3135085"/>
            <a:ext cx="666206" cy="326572"/>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p:cNvSpPr/>
          <p:nvPr/>
        </p:nvSpPr>
        <p:spPr>
          <a:xfrm>
            <a:off x="1471748" y="6200503"/>
            <a:ext cx="1793966" cy="326572"/>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7"/>
          <p:cNvSpPr/>
          <p:nvPr/>
        </p:nvSpPr>
        <p:spPr>
          <a:xfrm>
            <a:off x="3322320" y="6222274"/>
            <a:ext cx="1628504" cy="326572"/>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10" name="Straight Connector 9"/>
          <p:cNvCxnSpPr/>
          <p:nvPr/>
        </p:nvCxnSpPr>
        <p:spPr>
          <a:xfrm>
            <a:off x="1084217" y="1946367"/>
            <a:ext cx="444137" cy="130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92924" y="5246952"/>
            <a:ext cx="526870" cy="43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245324" y="6008914"/>
            <a:ext cx="701042" cy="43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5343" y="123579"/>
            <a:ext cx="3136977"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ig.41: Parts of the external ear.</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918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3"/>
          <p:cNvSpPr>
            <a:spLocks noGrp="1" noChangeArrowheads="1"/>
          </p:cNvSpPr>
          <p:nvPr>
            <p:ph type="body" idx="1"/>
          </p:nvPr>
        </p:nvSpPr>
        <p:spPr>
          <a:xfrm>
            <a:off x="533400" y="1143000"/>
            <a:ext cx="8382000" cy="4876800"/>
          </a:xfrm>
        </p:spPr>
        <p:txBody>
          <a:bodyPr/>
          <a:lstStyle/>
          <a:p>
            <a:pPr algn="just">
              <a:lnSpc>
                <a:spcPct val="90000"/>
              </a:lnSpc>
            </a:pPr>
            <a:r>
              <a:rPr lang="en-US" sz="2400" dirty="0"/>
              <a:t>Functional unit of nervous system</a:t>
            </a:r>
          </a:p>
          <a:p>
            <a:pPr algn="just">
              <a:lnSpc>
                <a:spcPct val="90000"/>
              </a:lnSpc>
            </a:pPr>
            <a:r>
              <a:rPr lang="en-US" sz="2400" dirty="0"/>
              <a:t>Have capacity to produce action potentials</a:t>
            </a:r>
          </a:p>
          <a:p>
            <a:pPr algn="just">
              <a:lnSpc>
                <a:spcPct val="90000"/>
              </a:lnSpc>
            </a:pPr>
            <a:r>
              <a:rPr lang="en-US" sz="2400" b="1" i="1" dirty="0" smtClean="0"/>
              <a:t>Cell </a:t>
            </a:r>
            <a:r>
              <a:rPr lang="en-US" sz="2400" b="1" i="1" dirty="0"/>
              <a:t>body</a:t>
            </a:r>
          </a:p>
          <a:p>
            <a:pPr lvl="1" algn="just">
              <a:lnSpc>
                <a:spcPct val="90000"/>
              </a:lnSpc>
            </a:pPr>
            <a:r>
              <a:rPr lang="en-US" sz="2400" dirty="0"/>
              <a:t>S</a:t>
            </a:r>
            <a:r>
              <a:rPr lang="en-US" sz="2400" dirty="0" smtClean="0"/>
              <a:t>ingle </a:t>
            </a:r>
            <a:r>
              <a:rPr lang="en-US" sz="2400" dirty="0"/>
              <a:t>nucleus with prominent nucleolus</a:t>
            </a:r>
          </a:p>
          <a:p>
            <a:pPr lvl="1" algn="just">
              <a:lnSpc>
                <a:spcPct val="90000"/>
              </a:lnSpc>
            </a:pPr>
            <a:r>
              <a:rPr lang="en-US" sz="2400" dirty="0" err="1"/>
              <a:t>Nissl</a:t>
            </a:r>
            <a:r>
              <a:rPr lang="en-US" sz="2400" dirty="0"/>
              <a:t> </a:t>
            </a:r>
            <a:r>
              <a:rPr lang="en-US" sz="2400" dirty="0" smtClean="0"/>
              <a:t>bodies formed of rough endoplasmic reticulum </a:t>
            </a:r>
            <a:r>
              <a:rPr lang="en-US" sz="2400" dirty="0"/>
              <a:t>&amp; free </a:t>
            </a:r>
            <a:r>
              <a:rPr lang="en-US" sz="2400" dirty="0" err="1"/>
              <a:t>ribosomes</a:t>
            </a:r>
            <a:r>
              <a:rPr lang="en-US" sz="2400" dirty="0"/>
              <a:t> for protein </a:t>
            </a:r>
            <a:r>
              <a:rPr lang="en-US" sz="2400" dirty="0" smtClean="0"/>
              <a:t>synthesis. These will give the cytoplasm a dark appearance</a:t>
            </a:r>
            <a:endParaRPr lang="en-US" sz="2400" dirty="0"/>
          </a:p>
          <a:p>
            <a:pPr lvl="1" algn="just">
              <a:lnSpc>
                <a:spcPct val="90000"/>
              </a:lnSpc>
            </a:pPr>
            <a:r>
              <a:rPr lang="en-US" sz="2400" dirty="0" err="1"/>
              <a:t>N</a:t>
            </a:r>
            <a:r>
              <a:rPr lang="en-US" sz="2400" dirty="0" err="1" smtClean="0"/>
              <a:t>eurofilaments</a:t>
            </a:r>
            <a:r>
              <a:rPr lang="en-US" sz="2400" dirty="0" smtClean="0"/>
              <a:t> </a:t>
            </a:r>
            <a:r>
              <a:rPr lang="en-US" sz="2400" dirty="0"/>
              <a:t>give cell shape and </a:t>
            </a:r>
            <a:r>
              <a:rPr lang="en-US" sz="2400" dirty="0" smtClean="0"/>
              <a:t>support (these give the cell a dark color when stained with silver)</a:t>
            </a:r>
            <a:endParaRPr lang="en-US" sz="2400" dirty="0"/>
          </a:p>
          <a:p>
            <a:pPr algn="just">
              <a:lnSpc>
                <a:spcPct val="80000"/>
              </a:lnSpc>
            </a:pPr>
            <a:r>
              <a:rPr lang="en-US" sz="2400" b="1" i="1" dirty="0" smtClean="0"/>
              <a:t>Cell </a:t>
            </a:r>
            <a:r>
              <a:rPr lang="en-US" sz="2400" b="1" i="1" dirty="0"/>
              <a:t>processes </a:t>
            </a:r>
            <a:r>
              <a:rPr lang="en-US" sz="2400" dirty="0"/>
              <a:t>= dendrites &amp; </a:t>
            </a:r>
            <a:r>
              <a:rPr lang="en-US" sz="2400" dirty="0" smtClean="0"/>
              <a:t>axons</a:t>
            </a:r>
          </a:p>
          <a:p>
            <a:pPr algn="just">
              <a:lnSpc>
                <a:spcPct val="80000"/>
              </a:lnSpc>
            </a:pPr>
            <a:endParaRPr lang="en-US" sz="2400" dirty="0" smtClean="0"/>
          </a:p>
          <a:p>
            <a:pPr algn="just">
              <a:lnSpc>
                <a:spcPct val="80000"/>
              </a:lnSpc>
            </a:pPr>
            <a:r>
              <a:rPr lang="en-US" sz="2400" b="1" i="1" dirty="0" smtClean="0">
                <a:solidFill>
                  <a:srgbClr val="FF0000"/>
                </a:solidFill>
              </a:rPr>
              <a:t>Mature neurons cannot divide. A damaged neuron cannot be repaired and is replaced by fibrous tissue</a:t>
            </a:r>
            <a:endParaRPr lang="en-US" sz="2400" b="1" i="1" dirty="0">
              <a:solidFill>
                <a:srgbClr val="FF0000"/>
              </a:solidFill>
            </a:endParaRPr>
          </a:p>
          <a:p>
            <a:pPr algn="just">
              <a:lnSpc>
                <a:spcPct val="90000"/>
              </a:lnSpc>
            </a:pPr>
            <a:endParaRPr lang="en-US" sz="2400" b="1" dirty="0"/>
          </a:p>
        </p:txBody>
      </p:sp>
      <p:sp>
        <p:nvSpPr>
          <p:cNvPr id="7" name="TextBox 6"/>
          <p:cNvSpPr txBox="1"/>
          <p:nvPr/>
        </p:nvSpPr>
        <p:spPr>
          <a:xfrm>
            <a:off x="457200" y="228600"/>
            <a:ext cx="7848600" cy="523220"/>
          </a:xfrm>
          <a:prstGeom prst="rect">
            <a:avLst/>
          </a:prstGeom>
          <a:noFill/>
        </p:spPr>
        <p:txBody>
          <a:bodyPr wrap="square" rtlCol="0">
            <a:spAutoFit/>
          </a:bodyPr>
          <a:lstStyle/>
          <a:p>
            <a:r>
              <a:rPr lang="en-US" sz="2800" u="sng" dirty="0" smtClean="0">
                <a:solidFill>
                  <a:srgbClr val="FF0000"/>
                </a:solidFill>
              </a:rPr>
              <a:t>Neurons</a:t>
            </a:r>
          </a:p>
        </p:txBody>
      </p:sp>
      <p:sp>
        <p:nvSpPr>
          <p:cNvPr id="4" name="Slide Number Placeholder 3"/>
          <p:cNvSpPr>
            <a:spLocks noGrp="1"/>
          </p:cNvSpPr>
          <p:nvPr>
            <p:ph type="sldNum" sz="quarter" idx="12"/>
          </p:nvPr>
        </p:nvSpPr>
        <p:spPr/>
        <p:txBody>
          <a:bodyPr/>
          <a:lstStyle/>
          <a:p>
            <a:fld id="{B6DCF029-7B87-4750-A3FB-0CCE34529C4E}" type="slidenum">
              <a:rPr lang="en-US" altLang="en-US" smtClean="0"/>
              <a:pPr/>
              <a:t>8</a:t>
            </a:fld>
            <a:endParaRPr lang="en-US" alt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2565" y="191579"/>
            <a:ext cx="357304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sng" strike="noStrike" kern="0" cap="none" spc="0" normalizeH="0" baseline="0" noProof="0" dirty="0" smtClean="0">
                <a:ln>
                  <a:noFill/>
                </a:ln>
                <a:solidFill>
                  <a:srgbClr val="CC0000"/>
                </a:solidFill>
                <a:effectLst/>
                <a:uLnTx/>
                <a:uFillTx/>
                <a:latin typeface="Times New Roman"/>
                <a:ea typeface="+mn-ea"/>
                <a:cs typeface="+mn-cs"/>
              </a:rPr>
              <a:t>The Middle Ear</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280846" y="890437"/>
            <a:ext cx="8601896" cy="5632311"/>
          </a:xfrm>
          <a:prstGeom prst="rect">
            <a:avLst/>
          </a:prstGeom>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A small, air-filled, epithelium-lined cavity in the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petrous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part of the temporal bone.</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It contains 3 very small bones (ear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ossicles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the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malleus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incus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and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stapes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These bones articulate with each other by synovial joints.</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stapes fits into an opening called 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oval windows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Below this is another opening called 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round window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which is closed by a membrane called 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secondary tympanic membrane</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Tensor tympani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muscle increases tension in the eardrum. The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stapedius</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muscle dampens vibrations of the stapes. These skeletal muscles protect the inner ear from loud noises.</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auditory tube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connects the middle ear with the pharynx. This help equalize air-pressure around the eardrum.</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510874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t="3335"/>
          <a:stretch>
            <a:fillRect/>
          </a:stretch>
        </p:blipFill>
        <p:spPr bwMode="auto">
          <a:xfrm>
            <a:off x="156758" y="457200"/>
            <a:ext cx="8840629" cy="5256931"/>
          </a:xfrm>
          <a:prstGeom prst="rect">
            <a:avLst/>
          </a:prstGeom>
          <a:noFill/>
          <a:ln w="9525">
            <a:noFill/>
            <a:miter lim="800000"/>
            <a:headEnd/>
            <a:tailEnd/>
          </a:ln>
          <a:effectLst/>
        </p:spPr>
      </p:pic>
      <p:sp>
        <p:nvSpPr>
          <p:cNvPr id="7" name="Rectangle 6"/>
          <p:cNvSpPr/>
          <p:nvPr/>
        </p:nvSpPr>
        <p:spPr>
          <a:xfrm>
            <a:off x="2743201" y="992777"/>
            <a:ext cx="666206" cy="326572"/>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7"/>
          <p:cNvSpPr/>
          <p:nvPr/>
        </p:nvSpPr>
        <p:spPr>
          <a:xfrm>
            <a:off x="4632961" y="1040673"/>
            <a:ext cx="526868" cy="370115"/>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7106193" y="1105989"/>
            <a:ext cx="1567543" cy="396239"/>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7576458" y="3714206"/>
            <a:ext cx="1254034" cy="396239"/>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7728858" y="4206244"/>
            <a:ext cx="1153885" cy="396239"/>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859488" y="5225158"/>
            <a:ext cx="984066" cy="32655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471815" y="5429810"/>
            <a:ext cx="1275842" cy="32655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Slide Number Placeholder 1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TextBox 14"/>
          <p:cNvSpPr txBox="1"/>
          <p:nvPr/>
        </p:nvSpPr>
        <p:spPr>
          <a:xfrm>
            <a:off x="3920572" y="6014066"/>
            <a:ext cx="2378328"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ig.42: </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The </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middle ear.</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5722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2565" y="191579"/>
            <a:ext cx="580679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sng" strike="noStrike" kern="0" cap="none" spc="0" normalizeH="0" baseline="0" noProof="0" dirty="0" smtClean="0">
                <a:ln>
                  <a:noFill/>
                </a:ln>
                <a:solidFill>
                  <a:srgbClr val="CC0000"/>
                </a:solidFill>
                <a:effectLst/>
                <a:uLnTx/>
                <a:uFillTx/>
                <a:latin typeface="Times New Roman"/>
                <a:ea typeface="+mn-ea"/>
                <a:cs typeface="+mn-cs"/>
              </a:rPr>
              <a:t>The Inner Ear (The Labyrinth)</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398413" y="1047193"/>
            <a:ext cx="8353703" cy="5401479"/>
          </a:xfrm>
          <a:prstGeom prst="rect">
            <a:avLst/>
          </a:prstGeom>
          <a:solidFill>
            <a:schemeClr val="bg1"/>
          </a:solidFill>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Formed of the </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vestibule</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 cochlea and semicircular </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canals.</a:t>
            </a:r>
            <a:endParaRPr kumimoji="0" lang="en-US" sz="23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These structures are bony cavities that lie within the </a:t>
            </a:r>
            <a:r>
              <a:rPr kumimoji="0" lang="en-US" sz="2300" b="0" i="0" u="none" strike="noStrike" kern="0" cap="none" spc="0" normalizeH="0" baseline="0" noProof="0" dirty="0" err="1" smtClean="0">
                <a:ln>
                  <a:noFill/>
                </a:ln>
                <a:solidFill>
                  <a:srgbClr val="000000"/>
                </a:solidFill>
                <a:effectLst/>
                <a:uLnTx/>
                <a:uFillTx/>
                <a:latin typeface="Times New Roman"/>
                <a:ea typeface="+mn-ea"/>
                <a:cs typeface="+mn-cs"/>
              </a:rPr>
              <a:t>petrous</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 part of the temporal bone. Inside them is another set of membranous structures that have the same shape (the membranous labyrinth).</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Between the bony and membranous labyrinths, we have a fluid called </a:t>
            </a:r>
            <a:r>
              <a:rPr kumimoji="0" lang="en-US" sz="2300" b="1" i="1" u="none" strike="noStrike" kern="0" cap="none" spc="0" normalizeH="0" baseline="0" noProof="0" dirty="0" err="1" smtClean="0">
                <a:ln>
                  <a:noFill/>
                </a:ln>
                <a:solidFill>
                  <a:srgbClr val="000000"/>
                </a:solidFill>
                <a:effectLst/>
                <a:uLnTx/>
                <a:uFillTx/>
                <a:latin typeface="Times New Roman"/>
                <a:ea typeface="+mn-ea"/>
                <a:cs typeface="+mn-cs"/>
              </a:rPr>
              <a:t>perilymph</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 Inside the membranous labyrinth, we have another fluid called </a:t>
            </a:r>
            <a:r>
              <a:rPr kumimoji="0" lang="en-US" sz="2300" b="1" i="1" u="none" strike="noStrike" kern="0" cap="none" spc="0" normalizeH="0" baseline="0" noProof="0" dirty="0" err="1" smtClean="0">
                <a:ln>
                  <a:noFill/>
                </a:ln>
                <a:solidFill>
                  <a:srgbClr val="000000"/>
                </a:solidFill>
                <a:effectLst/>
                <a:uLnTx/>
                <a:uFillTx/>
                <a:latin typeface="Times New Roman"/>
                <a:ea typeface="+mn-ea"/>
                <a:cs typeface="+mn-cs"/>
              </a:rPr>
              <a:t>endolymph</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endParaRPr kumimoji="0" lang="en-US" sz="2300" b="0" i="0" u="none" strike="noStrike" kern="0" cap="none" spc="0" normalizeH="0" baseline="0" noProof="0" dirty="0" smtClean="0">
              <a:ln>
                <a:noFill/>
              </a:ln>
              <a:solidFill>
                <a:srgbClr val="000000"/>
              </a:solidFill>
              <a:effectLst/>
              <a:uLnTx/>
              <a:uFillTx/>
              <a:latin typeface="Times New Roman"/>
              <a:ea typeface="+mn-ea"/>
              <a:cs typeface="+mn-cs"/>
            </a:endParaRP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300" b="1" i="1" u="none" strike="noStrike" kern="0" cap="none" spc="0" normalizeH="0" baseline="0" noProof="0" dirty="0" smtClean="0">
                <a:ln>
                  <a:noFill/>
                </a:ln>
                <a:solidFill>
                  <a:srgbClr val="000000"/>
                </a:solidFill>
                <a:effectLst/>
                <a:uLnTx/>
                <a:uFillTx/>
                <a:latin typeface="Times New Roman"/>
                <a:ea typeface="+mn-ea"/>
                <a:cs typeface="+mn-cs"/>
              </a:rPr>
              <a:t>vestibule</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 is the central portion of the labyrinth. Inside the vestibule, there are two membranous sacs: the </a:t>
            </a:r>
            <a:r>
              <a:rPr kumimoji="0" lang="en-US" sz="2300" b="0" i="1" u="none" strike="noStrike" kern="0" cap="none" spc="0" normalizeH="0" baseline="0" noProof="0" dirty="0" smtClean="0">
                <a:ln>
                  <a:noFill/>
                </a:ln>
                <a:solidFill>
                  <a:srgbClr val="7030A0"/>
                </a:solidFill>
                <a:effectLst/>
                <a:uLnTx/>
                <a:uFillTx/>
                <a:latin typeface="Times New Roman"/>
                <a:ea typeface="+mn-ea"/>
                <a:cs typeface="+mn-cs"/>
              </a:rPr>
              <a:t>utricle</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 and </a:t>
            </a:r>
            <a:r>
              <a:rPr kumimoji="0" lang="en-US" sz="2300" b="0" i="1" u="none" strike="noStrike" kern="0" cap="none" spc="0" normalizeH="0" baseline="0" noProof="0" dirty="0" err="1" smtClean="0">
                <a:ln>
                  <a:noFill/>
                </a:ln>
                <a:solidFill>
                  <a:srgbClr val="7030A0"/>
                </a:solidFill>
                <a:effectLst/>
                <a:uLnTx/>
                <a:uFillTx/>
                <a:latin typeface="Times New Roman"/>
                <a:ea typeface="+mn-ea"/>
                <a:cs typeface="+mn-cs"/>
              </a:rPr>
              <a:t>saccule</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a:t>
            </a:r>
          </a:p>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There are three </a:t>
            </a:r>
            <a:r>
              <a:rPr kumimoji="0" lang="en-US" sz="2300" b="1" i="1" u="none" strike="noStrike" kern="0" cap="none" spc="0" normalizeH="0" baseline="0" noProof="0" dirty="0" smtClean="0">
                <a:ln>
                  <a:noFill/>
                </a:ln>
                <a:solidFill>
                  <a:srgbClr val="000000"/>
                </a:solidFill>
                <a:effectLst/>
                <a:uLnTx/>
                <a:uFillTx/>
                <a:latin typeface="Times New Roman"/>
                <a:ea typeface="+mn-ea"/>
                <a:cs typeface="+mn-cs"/>
              </a:rPr>
              <a:t>semicircular canals</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 At one end of each, there’s an </a:t>
            </a:r>
            <a:r>
              <a:rPr kumimoji="0" lang="en-US" sz="2300" b="0" i="1" u="none" strike="noStrike" kern="0" cap="none" spc="0" normalizeH="0" baseline="0" noProof="0" dirty="0" smtClean="0">
                <a:ln>
                  <a:noFill/>
                </a:ln>
                <a:solidFill>
                  <a:srgbClr val="7030A0"/>
                </a:solidFill>
                <a:effectLst/>
                <a:uLnTx/>
                <a:uFillTx/>
                <a:latin typeface="Times New Roman"/>
                <a:ea typeface="+mn-ea"/>
                <a:cs typeface="+mn-cs"/>
              </a:rPr>
              <a:t>ampulla</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 The membranous  </a:t>
            </a:r>
            <a:r>
              <a:rPr kumimoji="0" lang="en-US" sz="2300" b="0" i="1" u="none" strike="noStrike" kern="0" cap="none" spc="0" normalizeH="0" baseline="0" noProof="0" dirty="0" smtClean="0">
                <a:ln>
                  <a:noFill/>
                </a:ln>
                <a:solidFill>
                  <a:srgbClr val="7030A0"/>
                </a:solidFill>
                <a:effectLst/>
                <a:uLnTx/>
                <a:uFillTx/>
                <a:latin typeface="Times New Roman"/>
                <a:ea typeface="+mn-ea"/>
                <a:cs typeface="+mn-cs"/>
              </a:rPr>
              <a:t>semicircular ducts</a:t>
            </a:r>
            <a:r>
              <a:rPr kumimoji="0" lang="en-US" sz="2300" b="0" i="0" u="none" strike="noStrike" kern="0" cap="none" spc="0" normalizeH="0" baseline="0" noProof="0" dirty="0" smtClean="0">
                <a:ln>
                  <a:noFill/>
                </a:ln>
                <a:solidFill>
                  <a:srgbClr val="000000"/>
                </a:solidFill>
                <a:effectLst/>
                <a:uLnTx/>
                <a:uFillTx/>
                <a:latin typeface="Times New Roman"/>
                <a:ea typeface="+mn-ea"/>
                <a:cs typeface="+mn-cs"/>
              </a:rPr>
              <a:t> are present inside the canals.</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8924844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17_20"/>
          <p:cNvPicPr>
            <a:picLocks noChangeAspect="1" noChangeArrowheads="1"/>
          </p:cNvPicPr>
          <p:nvPr/>
        </p:nvPicPr>
        <p:blipFill>
          <a:blip r:embed="rId2"/>
          <a:srcRect l="27573" b="11417"/>
          <a:stretch>
            <a:fillRect/>
          </a:stretch>
        </p:blipFill>
        <p:spPr bwMode="auto">
          <a:xfrm>
            <a:off x="1005838" y="420185"/>
            <a:ext cx="7417452" cy="5605220"/>
          </a:xfrm>
          <a:prstGeom prst="rect">
            <a:avLst/>
          </a:prstGeom>
          <a:noFill/>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4"/>
          <p:cNvSpPr/>
          <p:nvPr/>
        </p:nvSpPr>
        <p:spPr>
          <a:xfrm>
            <a:off x="1097281" y="1528353"/>
            <a:ext cx="1476102" cy="613955"/>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ectangle 5"/>
          <p:cNvSpPr/>
          <p:nvPr/>
        </p:nvSpPr>
        <p:spPr>
          <a:xfrm>
            <a:off x="1236618" y="2333896"/>
            <a:ext cx="775062" cy="866504"/>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p:cNvSpPr/>
          <p:nvPr/>
        </p:nvSpPr>
        <p:spPr>
          <a:xfrm>
            <a:off x="6383383" y="2425336"/>
            <a:ext cx="709748" cy="23948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7"/>
          <p:cNvSpPr/>
          <p:nvPr/>
        </p:nvSpPr>
        <p:spPr>
          <a:xfrm>
            <a:off x="6300649" y="2133594"/>
            <a:ext cx="709748" cy="23948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6374671" y="2939144"/>
            <a:ext cx="709748" cy="23948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10" name="Straight Connector 9"/>
          <p:cNvCxnSpPr/>
          <p:nvPr/>
        </p:nvCxnSpPr>
        <p:spPr>
          <a:xfrm flipV="1">
            <a:off x="1088568" y="4637314"/>
            <a:ext cx="1236621" cy="4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322419" y="1854926"/>
            <a:ext cx="2233752" cy="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46407" y="6045191"/>
            <a:ext cx="2849594"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ig.43: Parts of the inner ear.</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314482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3098" y="185036"/>
            <a:ext cx="8523519" cy="6223242"/>
          </a:xfrm>
          <a:prstGeom prst="rect">
            <a:avLst/>
          </a:prstGeom>
          <a:solidFill>
            <a:schemeClr val="bg1"/>
          </a:solidFill>
        </p:spPr>
        <p:txBody>
          <a:bodyPr wrap="square">
            <a:spAutoFit/>
          </a:bodyPr>
          <a:lstStyle/>
          <a:p>
            <a:pPr marL="514350" marR="0" lvl="0"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Ø"/>
              <a:tabLst/>
              <a:defRPr/>
            </a:pP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The cochlea </a:t>
            </a: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A snail-shaped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structure.</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It spirals for almost 3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turns.</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Formed of 3 channels:</a:t>
            </a:r>
          </a:p>
          <a:p>
            <a:pPr marL="1428750" marR="0" lvl="2"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The cochlear duct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continuation of the membranous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labyrinth.</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1428750" marR="0" lvl="2"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scala</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vestibuli</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opens at the oval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window.</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1428750" marR="0" lvl="2" indent="-514350" algn="just" defTabSz="914400" rtl="0" eaLnBrk="1" fontAlgn="base" latinLnBrk="0" hangingPunct="1">
              <a:lnSpc>
                <a:spcPct val="100000"/>
              </a:lnSpc>
              <a:spcBef>
                <a:spcPct val="20000"/>
              </a:spcBef>
              <a:spcAft>
                <a:spcPct val="0"/>
              </a:spcAft>
              <a:buClr>
                <a:srgbClr val="808080"/>
              </a:buClr>
              <a:buSzPct val="100000"/>
              <a:buFont typeface="+mj-lt"/>
              <a:buAutoNum type="alphaLcParenR"/>
              <a:tabLst/>
              <a:defRPr/>
            </a:pP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scala</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 tympani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opens at the round </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window.</a:t>
            </a:r>
            <a:endParaRPr kumimoji="0" lang="en-US" sz="2400" b="0" i="0" u="none" strike="noStrike" kern="0" cap="none" spc="0" normalizeH="0" baseline="0" noProof="0" dirty="0" smtClean="0">
              <a:ln>
                <a:noFill/>
              </a:ln>
              <a:solidFill>
                <a:srgbClr val="000000"/>
              </a:solidFill>
              <a:effectLst/>
              <a:uLnTx/>
              <a:uFillTx/>
              <a:latin typeface="Times New Roman"/>
              <a:ea typeface="+mn-ea"/>
              <a:cs typeface="+mn-cs"/>
            </a:endParaRP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scala</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vestibuli</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and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scala</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tympani are completely separated from each other by the cochlear duct until they reach the apex of the cochlea where they’ll meet at the </a:t>
            </a:r>
            <a:r>
              <a:rPr kumimoji="0" lang="en-US" sz="2400" b="1" i="1" u="none" strike="noStrike" kern="0" cap="none" spc="0" normalizeH="0" baseline="0" noProof="0" dirty="0" err="1" smtClean="0">
                <a:ln>
                  <a:noFill/>
                </a:ln>
                <a:solidFill>
                  <a:srgbClr val="000000"/>
                </a:solidFill>
                <a:effectLst/>
                <a:uLnTx/>
                <a:uFillTx/>
                <a:latin typeface="Times New Roman"/>
                <a:ea typeface="+mn-ea"/>
                <a:cs typeface="+mn-cs"/>
              </a:rPr>
              <a:t>helicotrema</a:t>
            </a:r>
            <a:r>
              <a:rPr kumimoji="0" lang="en-US" sz="2400" b="1" i="1" u="none" strike="noStrike" kern="0" cap="none" spc="0" normalizeH="0" baseline="0" noProof="0" dirty="0" smtClean="0">
                <a:ln>
                  <a:noFill/>
                </a:ln>
                <a:solidFill>
                  <a:srgbClr val="000000"/>
                </a:solidFill>
                <a:effectLst/>
                <a:uLnTx/>
                <a:uFillTx/>
                <a:latin typeface="Times New Roman"/>
                <a:ea typeface="+mn-ea"/>
                <a:cs typeface="+mn-cs"/>
              </a:rPr>
              <a:t>.</a:t>
            </a:r>
            <a:endParaRPr kumimoji="0" lang="en-US" sz="2400" b="1" i="1" u="none" strike="noStrike" kern="0" cap="none" spc="0" normalizeH="0" baseline="0" noProof="0" dirty="0" smtClean="0">
              <a:ln>
                <a:noFill/>
              </a:ln>
              <a:solidFill>
                <a:srgbClr val="000000"/>
              </a:solidFill>
              <a:effectLst/>
              <a:uLnTx/>
              <a:uFillTx/>
              <a:latin typeface="Times New Roman"/>
              <a:ea typeface="+mn-ea"/>
              <a:cs typeface="+mn-cs"/>
            </a:endParaRPr>
          </a:p>
          <a:p>
            <a:pPr marL="971550" marR="0" lvl="1" indent="-514350" algn="just" defTabSz="914400" rtl="0" eaLnBrk="1" fontAlgn="base" latinLnBrk="0" hangingPunct="1">
              <a:lnSpc>
                <a:spcPct val="100000"/>
              </a:lnSpc>
              <a:spcBef>
                <a:spcPct val="20000"/>
              </a:spcBef>
              <a:spcAft>
                <a:spcPct val="0"/>
              </a:spcAft>
              <a:buClr>
                <a:srgbClr val="808080"/>
              </a:buClr>
              <a:buSzPct val="100000"/>
              <a:buFont typeface="Wingdings" pitchFamily="2" charset="2"/>
              <a:buChar char="§"/>
              <a:tabLst/>
              <a:defRPr/>
            </a:pP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The spiral organ (of </a:t>
            </a:r>
            <a:r>
              <a:rPr kumimoji="0" lang="en-US" sz="2400" b="0" i="0" u="none" strike="noStrike" kern="0" cap="none" spc="0" normalizeH="0" baseline="0" noProof="0" dirty="0" err="1" smtClean="0">
                <a:ln>
                  <a:noFill/>
                </a:ln>
                <a:solidFill>
                  <a:srgbClr val="000000"/>
                </a:solidFill>
                <a:effectLst/>
                <a:uLnTx/>
                <a:uFillTx/>
                <a:latin typeface="Times New Roman"/>
                <a:ea typeface="+mn-ea"/>
                <a:cs typeface="+mn-cs"/>
              </a:rPr>
              <a:t>Corti</a:t>
            </a:r>
            <a:r>
              <a:rPr kumimoji="0" lang="en-US" sz="2400" b="0" i="0" u="none" strike="noStrike" kern="0" cap="none" spc="0" normalizeH="0" baseline="0" noProof="0" dirty="0" smtClean="0">
                <a:ln>
                  <a:noFill/>
                </a:ln>
                <a:solidFill>
                  <a:srgbClr val="000000"/>
                </a:solidFill>
                <a:effectLst/>
                <a:uLnTx/>
                <a:uFillTx/>
                <a:latin typeface="Times New Roman"/>
                <a:ea typeface="+mn-ea"/>
                <a:cs typeface="+mn-cs"/>
              </a:rPr>
              <a:t>) lies within the cochlea and spirals with it. It contains hair cells that are responsible for the sensation of sound.</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099296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80071" y="304800"/>
            <a:ext cx="8191024" cy="5360670"/>
          </a:xfrm>
          <a:prstGeom prst="rect">
            <a:avLst/>
          </a:prstGeom>
          <a:noFill/>
          <a:ln w="9525">
            <a:noFill/>
            <a:miter lim="800000"/>
            <a:headEnd/>
            <a:tailEnd/>
          </a:ln>
          <a:effectLst/>
        </p:spPr>
      </p:pic>
      <p:sp>
        <p:nvSpPr>
          <p:cNvPr id="3" name="Rectangle 2"/>
          <p:cNvSpPr/>
          <p:nvPr/>
        </p:nvSpPr>
        <p:spPr>
          <a:xfrm>
            <a:off x="7458893" y="2628902"/>
            <a:ext cx="731518" cy="24819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7471956" y="2955473"/>
            <a:ext cx="1175655" cy="75764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TextBox 5"/>
          <p:cNvSpPr txBox="1"/>
          <p:nvPr/>
        </p:nvSpPr>
        <p:spPr>
          <a:xfrm>
            <a:off x="3593686" y="6058972"/>
            <a:ext cx="2163793"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ig.44: The cochlea.</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35772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0" y="558800"/>
            <a:ext cx="9118600" cy="5449888"/>
            <a:chOff x="0" y="352"/>
            <a:chExt cx="5744" cy="3433"/>
          </a:xfrm>
        </p:grpSpPr>
        <p:pic>
          <p:nvPicPr>
            <p:cNvPr id="77828" name="Picture 4" descr="pha11e_22_14_0"/>
            <p:cNvPicPr>
              <a:picLocks noChangeAspect="1" noChangeArrowheads="1"/>
            </p:cNvPicPr>
            <p:nvPr/>
          </p:nvPicPr>
          <p:blipFill>
            <a:blip r:embed="rId2"/>
            <a:srcRect/>
            <a:stretch>
              <a:fillRect/>
            </a:stretch>
          </p:blipFill>
          <p:spPr bwMode="auto">
            <a:xfrm>
              <a:off x="0" y="642"/>
              <a:ext cx="4877" cy="2853"/>
            </a:xfrm>
            <a:prstGeom prst="rect">
              <a:avLst/>
            </a:prstGeom>
            <a:noFill/>
          </p:spPr>
        </p:pic>
        <p:sp>
          <p:nvSpPr>
            <p:cNvPr id="77829" name="Rectangle 5"/>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7830" name="Rectangle 6"/>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7831" name="Rectangle 7"/>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7832" name="Rectangle 8"/>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7833" name="Rectangle 9"/>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7834" name="Rectangle 10"/>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7835" name="Rectangle 11"/>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7836" name="Rectangle 12"/>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7837" name="Rectangle 13"/>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7838" name="Rectangle 14"/>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7839" name="Rectangle 15"/>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7840" name="Rectangle 16"/>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7841" name="Rectangle 17"/>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7842" name="Rectangle 18"/>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round window</a:t>
              </a:r>
            </a:p>
          </p:txBody>
        </p:sp>
        <p:sp>
          <p:nvSpPr>
            <p:cNvPr id="77843" name="Rectangle 19"/>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Auditory tube</a:t>
              </a:r>
            </a:p>
          </p:txBody>
        </p:sp>
        <p:sp>
          <p:nvSpPr>
            <p:cNvPr id="77844" name="Rectangle 20"/>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7845" name="Rectangle 21"/>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Middle ear</a:t>
              </a:r>
            </a:p>
          </p:txBody>
        </p:sp>
        <p:sp>
          <p:nvSpPr>
            <p:cNvPr id="77846" name="Rectangle 22"/>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7847" name="Rectangle 23"/>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7848" name="Line 24"/>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49" name="Line 25"/>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0" name="Line 26"/>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1" name="Line 27"/>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2" name="Line 28"/>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3" name="Line 29"/>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4" name="Line 30"/>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5" name="Line 31"/>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6" name="Line 32"/>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7" name="Line 33"/>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8" name="Line 34"/>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59" name="Line 35"/>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60" name="Line 36"/>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61" name="Line 37"/>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62" name="Line 38"/>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 name="Group 39"/>
            <p:cNvGrpSpPr>
              <a:grpSpLocks/>
            </p:cNvGrpSpPr>
            <p:nvPr/>
          </p:nvGrpSpPr>
          <p:grpSpPr bwMode="auto">
            <a:xfrm>
              <a:off x="3596" y="2005"/>
              <a:ext cx="546" cy="970"/>
              <a:chOff x="3596" y="2005"/>
              <a:chExt cx="546" cy="970"/>
            </a:xfrm>
          </p:grpSpPr>
          <p:sp>
            <p:nvSpPr>
              <p:cNvPr id="77864" name="Line 40"/>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65" name="Line 41"/>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7866" name="Line 42"/>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67" name="Line 43"/>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68" name="Oval 44"/>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grpSp>
      <p:grpSp>
        <p:nvGrpSpPr>
          <p:cNvPr id="4" name="Group 88"/>
          <p:cNvGrpSpPr>
            <a:grpSpLocks/>
          </p:cNvGrpSpPr>
          <p:nvPr/>
        </p:nvGrpSpPr>
        <p:grpSpPr bwMode="auto">
          <a:xfrm>
            <a:off x="1588" y="558800"/>
            <a:ext cx="9117012" cy="5449888"/>
            <a:chOff x="1" y="352"/>
            <a:chExt cx="5743" cy="3433"/>
          </a:xfrm>
        </p:grpSpPr>
        <p:pic>
          <p:nvPicPr>
            <p:cNvPr id="77870" name="Picture 46" descr="pha11e_22_14_1"/>
            <p:cNvPicPr>
              <a:picLocks noChangeAspect="1" noChangeArrowheads="1"/>
            </p:cNvPicPr>
            <p:nvPr/>
          </p:nvPicPr>
          <p:blipFill>
            <a:blip r:embed="rId3"/>
            <a:srcRect/>
            <a:stretch>
              <a:fillRect/>
            </a:stretch>
          </p:blipFill>
          <p:spPr bwMode="auto">
            <a:xfrm>
              <a:off x="1" y="643"/>
              <a:ext cx="4877" cy="2853"/>
            </a:xfrm>
            <a:prstGeom prst="rect">
              <a:avLst/>
            </a:prstGeom>
            <a:noFill/>
          </p:spPr>
        </p:pic>
        <p:sp>
          <p:nvSpPr>
            <p:cNvPr id="77871" name="Rectangle 47"/>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7872" name="Rectangle 48"/>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7873" name="Rectangle 49"/>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7874" name="Rectangle 50"/>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7875" name="Rectangle 51"/>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7876" name="Rectangle 52"/>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7877" name="Rectangle 53"/>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7878" name="Rectangle 54"/>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7879" name="Rectangle 55"/>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7880" name="Rectangle 56"/>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7881" name="Rectangle 57"/>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7882" name="Rectangle 58"/>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7883" name="Rectangle 59"/>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7884" name="Rectangle 60"/>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round window</a:t>
              </a:r>
            </a:p>
          </p:txBody>
        </p:sp>
        <p:sp>
          <p:nvSpPr>
            <p:cNvPr id="77885" name="Rectangle 61"/>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Auditory tube</a:t>
              </a:r>
            </a:p>
          </p:txBody>
        </p:sp>
        <p:sp>
          <p:nvSpPr>
            <p:cNvPr id="77886" name="Rectangle 62"/>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7887" name="Rectangle 63"/>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Middle ear</a:t>
              </a:r>
            </a:p>
          </p:txBody>
        </p:sp>
        <p:sp>
          <p:nvSpPr>
            <p:cNvPr id="77888" name="Rectangle 64"/>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7889" name="Rectangle 65"/>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7890" name="Line 66"/>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1" name="Line 67"/>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2" name="Line 68"/>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3" name="Line 69"/>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4" name="Line 70"/>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5" name="Line 71"/>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6" name="Line 72"/>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7" name="Line 73"/>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8" name="Line 74"/>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99" name="Line 75"/>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00" name="Line 76"/>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01" name="Line 77"/>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02" name="Line 78"/>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03" name="Line 79"/>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04" name="Line 80"/>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5" name="Group 81"/>
            <p:cNvGrpSpPr>
              <a:grpSpLocks/>
            </p:cNvGrpSpPr>
            <p:nvPr/>
          </p:nvGrpSpPr>
          <p:grpSpPr bwMode="auto">
            <a:xfrm>
              <a:off x="3596" y="2005"/>
              <a:ext cx="546" cy="970"/>
              <a:chOff x="3596" y="2005"/>
              <a:chExt cx="546" cy="970"/>
            </a:xfrm>
          </p:grpSpPr>
          <p:sp>
            <p:nvSpPr>
              <p:cNvPr id="77906" name="Line 82"/>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07" name="Line 83"/>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7908" name="Line 84"/>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09" name="Oval 85"/>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sp>
          <p:nvSpPr>
            <p:cNvPr id="77910" name="Oval 86"/>
            <p:cNvSpPr>
              <a:spLocks noChangeArrowheads="1"/>
            </p:cNvSpPr>
            <p:nvPr/>
          </p:nvSpPr>
          <p:spPr bwMode="auto">
            <a:xfrm>
              <a:off x="13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2</a:t>
              </a:r>
            </a:p>
          </p:txBody>
        </p:sp>
        <p:sp>
          <p:nvSpPr>
            <p:cNvPr id="77911" name="Line 87"/>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6" name="Group 132"/>
          <p:cNvGrpSpPr>
            <a:grpSpLocks/>
          </p:cNvGrpSpPr>
          <p:nvPr/>
        </p:nvGrpSpPr>
        <p:grpSpPr bwMode="auto">
          <a:xfrm>
            <a:off x="1588" y="558800"/>
            <a:ext cx="9117012" cy="5449888"/>
            <a:chOff x="1" y="352"/>
            <a:chExt cx="5743" cy="3433"/>
          </a:xfrm>
        </p:grpSpPr>
        <p:pic>
          <p:nvPicPr>
            <p:cNvPr id="77913" name="Picture 89" descr="pha11e_22_14_2"/>
            <p:cNvPicPr>
              <a:picLocks noChangeAspect="1" noChangeArrowheads="1"/>
            </p:cNvPicPr>
            <p:nvPr/>
          </p:nvPicPr>
          <p:blipFill>
            <a:blip r:embed="rId4"/>
            <a:srcRect/>
            <a:stretch>
              <a:fillRect/>
            </a:stretch>
          </p:blipFill>
          <p:spPr bwMode="auto">
            <a:xfrm>
              <a:off x="1" y="643"/>
              <a:ext cx="4877" cy="2853"/>
            </a:xfrm>
            <a:prstGeom prst="rect">
              <a:avLst/>
            </a:prstGeom>
            <a:noFill/>
          </p:spPr>
        </p:pic>
        <p:sp>
          <p:nvSpPr>
            <p:cNvPr id="77914" name="Rectangle 90"/>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7915" name="Rectangle 91"/>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7916" name="Rectangle 92"/>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7917" name="Rectangle 93"/>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7918" name="Rectangle 94"/>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7919" name="Rectangle 95"/>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7920" name="Rectangle 96"/>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7921" name="Rectangle 97"/>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7922" name="Rectangle 98"/>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7923" name="Rectangle 99"/>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7924" name="Rectangle 100"/>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7925" name="Rectangle 101"/>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7926" name="Rectangle 102"/>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7927" name="Rectangle 103"/>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round window</a:t>
              </a:r>
            </a:p>
          </p:txBody>
        </p:sp>
        <p:sp>
          <p:nvSpPr>
            <p:cNvPr id="77928" name="Rectangle 104"/>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Auditory tube</a:t>
              </a:r>
            </a:p>
          </p:txBody>
        </p:sp>
        <p:sp>
          <p:nvSpPr>
            <p:cNvPr id="77929" name="Rectangle 105"/>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7930" name="Rectangle 106"/>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Middle ear</a:t>
              </a:r>
            </a:p>
          </p:txBody>
        </p:sp>
        <p:sp>
          <p:nvSpPr>
            <p:cNvPr id="77931" name="Rectangle 107"/>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7932" name="Rectangle 108"/>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7933" name="Line 109"/>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34" name="Line 110"/>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35" name="Line 111"/>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36" name="Line 112"/>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37" name="Line 113"/>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38" name="Line 114"/>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39" name="Line 115"/>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40" name="Line 116"/>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41" name="Line 117"/>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42" name="Line 118"/>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43" name="Line 119"/>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44" name="Line 120"/>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45" name="Line 121"/>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46" name="Line 122"/>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47" name="Line 123"/>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7" name="Group 124"/>
            <p:cNvGrpSpPr>
              <a:grpSpLocks/>
            </p:cNvGrpSpPr>
            <p:nvPr/>
          </p:nvGrpSpPr>
          <p:grpSpPr bwMode="auto">
            <a:xfrm>
              <a:off x="3596" y="2005"/>
              <a:ext cx="546" cy="970"/>
              <a:chOff x="3596" y="2005"/>
              <a:chExt cx="546" cy="970"/>
            </a:xfrm>
          </p:grpSpPr>
          <p:sp>
            <p:nvSpPr>
              <p:cNvPr id="77949" name="Line 125"/>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50" name="Line 126"/>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7951" name="Line 127"/>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52" name="Oval 128"/>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sp>
          <p:nvSpPr>
            <p:cNvPr id="77953" name="Oval 129"/>
            <p:cNvSpPr>
              <a:spLocks noChangeArrowheads="1"/>
            </p:cNvSpPr>
            <p:nvPr/>
          </p:nvSpPr>
          <p:spPr bwMode="auto">
            <a:xfrm>
              <a:off x="13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2</a:t>
              </a:r>
            </a:p>
          </p:txBody>
        </p:sp>
        <p:sp>
          <p:nvSpPr>
            <p:cNvPr id="77954" name="Oval 130"/>
            <p:cNvSpPr>
              <a:spLocks noChangeArrowheads="1"/>
            </p:cNvSpPr>
            <p:nvPr/>
          </p:nvSpPr>
          <p:spPr bwMode="auto">
            <a:xfrm>
              <a:off x="1660"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3</a:t>
              </a:r>
            </a:p>
          </p:txBody>
        </p:sp>
        <p:sp>
          <p:nvSpPr>
            <p:cNvPr id="77955" name="Line 131"/>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8" name="Group 177"/>
          <p:cNvGrpSpPr>
            <a:grpSpLocks/>
          </p:cNvGrpSpPr>
          <p:nvPr/>
        </p:nvGrpSpPr>
        <p:grpSpPr bwMode="auto">
          <a:xfrm>
            <a:off x="0" y="558800"/>
            <a:ext cx="9118600" cy="5449888"/>
            <a:chOff x="0" y="352"/>
            <a:chExt cx="5744" cy="3433"/>
          </a:xfrm>
        </p:grpSpPr>
        <p:pic>
          <p:nvPicPr>
            <p:cNvPr id="77957" name="Picture 133" descr="pha11e_22_14_2"/>
            <p:cNvPicPr>
              <a:picLocks noChangeAspect="1" noChangeArrowheads="1"/>
            </p:cNvPicPr>
            <p:nvPr/>
          </p:nvPicPr>
          <p:blipFill>
            <a:blip r:embed="rId4"/>
            <a:srcRect/>
            <a:stretch>
              <a:fillRect/>
            </a:stretch>
          </p:blipFill>
          <p:spPr bwMode="auto">
            <a:xfrm>
              <a:off x="0" y="642"/>
              <a:ext cx="4877" cy="2853"/>
            </a:xfrm>
            <a:prstGeom prst="rect">
              <a:avLst/>
            </a:prstGeom>
            <a:noFill/>
          </p:spPr>
        </p:pic>
        <p:sp>
          <p:nvSpPr>
            <p:cNvPr id="77958" name="Rectangle 134"/>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7959" name="Rectangle 135"/>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7960" name="Rectangle 136"/>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7961" name="Rectangle 137"/>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7962" name="Rectangle 138"/>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7963" name="Rectangle 139"/>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7964" name="Rectangle 140"/>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7965" name="Rectangle 141"/>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7966" name="Rectangle 142"/>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7967" name="Rectangle 143"/>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7968" name="Rectangle 144"/>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7969" name="Rectangle 145"/>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7970" name="Rectangle 146"/>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7971" name="Rectangle 147"/>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round window</a:t>
              </a:r>
            </a:p>
          </p:txBody>
        </p:sp>
        <p:sp>
          <p:nvSpPr>
            <p:cNvPr id="77972" name="Rectangle 148"/>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Auditory tube</a:t>
              </a:r>
            </a:p>
          </p:txBody>
        </p:sp>
        <p:sp>
          <p:nvSpPr>
            <p:cNvPr id="77973" name="Rectangle 149"/>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7974" name="Rectangle 150"/>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Middle ear</a:t>
              </a:r>
            </a:p>
          </p:txBody>
        </p:sp>
        <p:sp>
          <p:nvSpPr>
            <p:cNvPr id="77975" name="Rectangle 151"/>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7976" name="Rectangle 152"/>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7977" name="Line 153"/>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78" name="Line 154"/>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79" name="Line 155"/>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0" name="Line 156"/>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1" name="Line 157"/>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2" name="Line 158"/>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3" name="Line 159"/>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4" name="Line 160"/>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5" name="Line 161"/>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6" name="Line 162"/>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7" name="Line 163"/>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8" name="Line 164"/>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89" name="Line 165"/>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90" name="Line 166"/>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91" name="Line 167"/>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9" name="Group 168"/>
            <p:cNvGrpSpPr>
              <a:grpSpLocks/>
            </p:cNvGrpSpPr>
            <p:nvPr/>
          </p:nvGrpSpPr>
          <p:grpSpPr bwMode="auto">
            <a:xfrm>
              <a:off x="3596" y="2005"/>
              <a:ext cx="546" cy="970"/>
              <a:chOff x="3596" y="2005"/>
              <a:chExt cx="546" cy="970"/>
            </a:xfrm>
          </p:grpSpPr>
          <p:sp>
            <p:nvSpPr>
              <p:cNvPr id="77993" name="Line 169"/>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94" name="Line 170"/>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7995" name="Line 171"/>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996" name="Oval 172"/>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sp>
          <p:nvSpPr>
            <p:cNvPr id="77997" name="Oval 173"/>
            <p:cNvSpPr>
              <a:spLocks noChangeArrowheads="1"/>
            </p:cNvSpPr>
            <p:nvPr/>
          </p:nvSpPr>
          <p:spPr bwMode="auto">
            <a:xfrm>
              <a:off x="13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2</a:t>
              </a:r>
            </a:p>
          </p:txBody>
        </p:sp>
        <p:sp>
          <p:nvSpPr>
            <p:cNvPr id="77998" name="Oval 174"/>
            <p:cNvSpPr>
              <a:spLocks noChangeArrowheads="1"/>
            </p:cNvSpPr>
            <p:nvPr/>
          </p:nvSpPr>
          <p:spPr bwMode="auto">
            <a:xfrm>
              <a:off x="1660"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3</a:t>
              </a:r>
            </a:p>
          </p:txBody>
        </p:sp>
        <p:sp>
          <p:nvSpPr>
            <p:cNvPr id="77999" name="Oval 175"/>
            <p:cNvSpPr>
              <a:spLocks noChangeArrowheads="1"/>
            </p:cNvSpPr>
            <p:nvPr/>
          </p:nvSpPr>
          <p:spPr bwMode="auto">
            <a:xfrm>
              <a:off x="2944" y="144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4</a:t>
              </a:r>
            </a:p>
          </p:txBody>
        </p:sp>
        <p:sp>
          <p:nvSpPr>
            <p:cNvPr id="78000" name="Line 176"/>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0" name="Group 223"/>
          <p:cNvGrpSpPr>
            <a:grpSpLocks/>
          </p:cNvGrpSpPr>
          <p:nvPr/>
        </p:nvGrpSpPr>
        <p:grpSpPr bwMode="auto">
          <a:xfrm>
            <a:off x="1588" y="558800"/>
            <a:ext cx="9117012" cy="5449888"/>
            <a:chOff x="1" y="352"/>
            <a:chExt cx="5743" cy="3433"/>
          </a:xfrm>
        </p:grpSpPr>
        <p:pic>
          <p:nvPicPr>
            <p:cNvPr id="78002" name="Picture 178" descr="pha11e_22_14_4"/>
            <p:cNvPicPr>
              <a:picLocks noChangeAspect="1" noChangeArrowheads="1"/>
            </p:cNvPicPr>
            <p:nvPr/>
          </p:nvPicPr>
          <p:blipFill>
            <a:blip r:embed="rId5"/>
            <a:srcRect/>
            <a:stretch>
              <a:fillRect/>
            </a:stretch>
          </p:blipFill>
          <p:spPr bwMode="auto">
            <a:xfrm>
              <a:off x="1" y="643"/>
              <a:ext cx="4877" cy="2853"/>
            </a:xfrm>
            <a:prstGeom prst="rect">
              <a:avLst/>
            </a:prstGeom>
            <a:noFill/>
          </p:spPr>
        </p:pic>
        <p:sp>
          <p:nvSpPr>
            <p:cNvPr id="78003" name="Rectangle 179"/>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8004" name="Rectangle 180"/>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8005" name="Rectangle 181"/>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8006" name="Rectangle 182"/>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8007" name="Rectangle 183"/>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008" name="Rectangle 184"/>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8009" name="Rectangle 185"/>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8010" name="Rectangle 186"/>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8011" name="Rectangle 187"/>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8012" name="Rectangle 188"/>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8013" name="Rectangle 189"/>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8014" name="Rectangle 190"/>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8015" name="Rectangle 191"/>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016" name="Rectangle 192"/>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round window</a:t>
              </a:r>
            </a:p>
          </p:txBody>
        </p:sp>
        <p:sp>
          <p:nvSpPr>
            <p:cNvPr id="78017" name="Rectangle 193"/>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Auditory tube</a:t>
              </a:r>
            </a:p>
          </p:txBody>
        </p:sp>
        <p:sp>
          <p:nvSpPr>
            <p:cNvPr id="78018" name="Rectangle 194"/>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8019" name="Rectangle 195"/>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Middle ear</a:t>
              </a:r>
            </a:p>
          </p:txBody>
        </p:sp>
        <p:sp>
          <p:nvSpPr>
            <p:cNvPr id="78020" name="Rectangle 196"/>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8021" name="Rectangle 197"/>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8022" name="Line 198"/>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23" name="Line 199"/>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24" name="Line 200"/>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25" name="Line 201"/>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26" name="Line 202"/>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27" name="Line 203"/>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28" name="Line 204"/>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29" name="Line 205"/>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30" name="Line 206"/>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31" name="Line 207"/>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32" name="Line 208"/>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33" name="Line 209"/>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34" name="Line 210"/>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35" name="Line 211"/>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36" name="Line 212"/>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1" name="Group 213"/>
            <p:cNvGrpSpPr>
              <a:grpSpLocks/>
            </p:cNvGrpSpPr>
            <p:nvPr/>
          </p:nvGrpSpPr>
          <p:grpSpPr bwMode="auto">
            <a:xfrm>
              <a:off x="3596" y="2005"/>
              <a:ext cx="546" cy="970"/>
              <a:chOff x="3596" y="2005"/>
              <a:chExt cx="546" cy="970"/>
            </a:xfrm>
          </p:grpSpPr>
          <p:sp>
            <p:nvSpPr>
              <p:cNvPr id="78038" name="Line 214"/>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39" name="Line 215"/>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8040" name="Line 216"/>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41" name="Oval 217"/>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sp>
          <p:nvSpPr>
            <p:cNvPr id="78042" name="Oval 218"/>
            <p:cNvSpPr>
              <a:spLocks noChangeArrowheads="1"/>
            </p:cNvSpPr>
            <p:nvPr/>
          </p:nvSpPr>
          <p:spPr bwMode="auto">
            <a:xfrm>
              <a:off x="13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2</a:t>
              </a:r>
            </a:p>
          </p:txBody>
        </p:sp>
        <p:sp>
          <p:nvSpPr>
            <p:cNvPr id="78043" name="Oval 219"/>
            <p:cNvSpPr>
              <a:spLocks noChangeArrowheads="1"/>
            </p:cNvSpPr>
            <p:nvPr/>
          </p:nvSpPr>
          <p:spPr bwMode="auto">
            <a:xfrm>
              <a:off x="1660"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3</a:t>
              </a:r>
            </a:p>
          </p:txBody>
        </p:sp>
        <p:sp>
          <p:nvSpPr>
            <p:cNvPr id="78044" name="Oval 220"/>
            <p:cNvSpPr>
              <a:spLocks noChangeArrowheads="1"/>
            </p:cNvSpPr>
            <p:nvPr/>
          </p:nvSpPr>
          <p:spPr bwMode="auto">
            <a:xfrm>
              <a:off x="2944" y="144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4</a:t>
              </a:r>
            </a:p>
          </p:txBody>
        </p:sp>
        <p:sp>
          <p:nvSpPr>
            <p:cNvPr id="78045" name="Oval 221"/>
            <p:cNvSpPr>
              <a:spLocks noChangeArrowheads="1"/>
            </p:cNvSpPr>
            <p:nvPr/>
          </p:nvSpPr>
          <p:spPr bwMode="auto">
            <a:xfrm>
              <a:off x="3093" y="1649"/>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5</a:t>
              </a:r>
            </a:p>
          </p:txBody>
        </p:sp>
        <p:sp>
          <p:nvSpPr>
            <p:cNvPr id="78046" name="Line 222"/>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2" name="Group 270"/>
          <p:cNvGrpSpPr>
            <a:grpSpLocks/>
          </p:cNvGrpSpPr>
          <p:nvPr/>
        </p:nvGrpSpPr>
        <p:grpSpPr bwMode="auto">
          <a:xfrm>
            <a:off x="1588" y="558800"/>
            <a:ext cx="9117012" cy="5449888"/>
            <a:chOff x="1" y="352"/>
            <a:chExt cx="5743" cy="3433"/>
          </a:xfrm>
        </p:grpSpPr>
        <p:pic>
          <p:nvPicPr>
            <p:cNvPr id="78048" name="Picture 224" descr="pha11e_22_14_5"/>
            <p:cNvPicPr>
              <a:picLocks noChangeAspect="1" noChangeArrowheads="1"/>
            </p:cNvPicPr>
            <p:nvPr/>
          </p:nvPicPr>
          <p:blipFill>
            <a:blip r:embed="rId6"/>
            <a:srcRect/>
            <a:stretch>
              <a:fillRect/>
            </a:stretch>
          </p:blipFill>
          <p:spPr bwMode="auto">
            <a:xfrm>
              <a:off x="1" y="643"/>
              <a:ext cx="4877" cy="2853"/>
            </a:xfrm>
            <a:prstGeom prst="rect">
              <a:avLst/>
            </a:prstGeom>
            <a:noFill/>
          </p:spPr>
        </p:pic>
        <p:sp>
          <p:nvSpPr>
            <p:cNvPr id="78049" name="Rectangle 225"/>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8050" name="Rectangle 226"/>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8051" name="Rectangle 227"/>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8052" name="Rectangle 228"/>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8053" name="Rectangle 229"/>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054" name="Rectangle 230"/>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8055" name="Rectangle 231"/>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8056" name="Rectangle 232"/>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8057" name="Rectangle 233"/>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8058" name="Rectangle 234"/>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8059" name="Rectangle 235"/>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8060" name="Rectangle 236"/>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8061" name="Rectangle 237"/>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062" name="Rectangle 238"/>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round window</a:t>
              </a:r>
            </a:p>
          </p:txBody>
        </p:sp>
        <p:sp>
          <p:nvSpPr>
            <p:cNvPr id="78063" name="Rectangle 239"/>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Auditory tube</a:t>
              </a:r>
            </a:p>
          </p:txBody>
        </p:sp>
        <p:sp>
          <p:nvSpPr>
            <p:cNvPr id="78064" name="Rectangle 240"/>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8065" name="Rectangle 241"/>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Middle ear</a:t>
              </a:r>
            </a:p>
          </p:txBody>
        </p:sp>
        <p:sp>
          <p:nvSpPr>
            <p:cNvPr id="78066" name="Rectangle 242"/>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8067" name="Rectangle 243"/>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8068" name="Line 244"/>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69" name="Line 245"/>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0" name="Line 246"/>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1" name="Line 247"/>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2" name="Line 248"/>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3" name="Line 249"/>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4" name="Line 250"/>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5" name="Line 251"/>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6" name="Line 252"/>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7" name="Line 253"/>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8" name="Line 254"/>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79" name="Line 255"/>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80" name="Line 256"/>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81" name="Line 257"/>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82" name="Line 258"/>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3" name="Group 259"/>
            <p:cNvGrpSpPr>
              <a:grpSpLocks/>
            </p:cNvGrpSpPr>
            <p:nvPr/>
          </p:nvGrpSpPr>
          <p:grpSpPr bwMode="auto">
            <a:xfrm>
              <a:off x="3596" y="2005"/>
              <a:ext cx="546" cy="970"/>
              <a:chOff x="3596" y="2005"/>
              <a:chExt cx="546" cy="970"/>
            </a:xfrm>
          </p:grpSpPr>
          <p:sp>
            <p:nvSpPr>
              <p:cNvPr id="78084" name="Line 260"/>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85" name="Line 261"/>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8086" name="Line 262"/>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087" name="Oval 263"/>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sp>
          <p:nvSpPr>
            <p:cNvPr id="78088" name="Oval 264"/>
            <p:cNvSpPr>
              <a:spLocks noChangeArrowheads="1"/>
            </p:cNvSpPr>
            <p:nvPr/>
          </p:nvSpPr>
          <p:spPr bwMode="auto">
            <a:xfrm>
              <a:off x="13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2</a:t>
              </a:r>
            </a:p>
          </p:txBody>
        </p:sp>
        <p:sp>
          <p:nvSpPr>
            <p:cNvPr id="78089" name="Oval 265"/>
            <p:cNvSpPr>
              <a:spLocks noChangeArrowheads="1"/>
            </p:cNvSpPr>
            <p:nvPr/>
          </p:nvSpPr>
          <p:spPr bwMode="auto">
            <a:xfrm>
              <a:off x="1660"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3</a:t>
              </a:r>
            </a:p>
          </p:txBody>
        </p:sp>
        <p:sp>
          <p:nvSpPr>
            <p:cNvPr id="78090" name="Oval 266"/>
            <p:cNvSpPr>
              <a:spLocks noChangeArrowheads="1"/>
            </p:cNvSpPr>
            <p:nvPr/>
          </p:nvSpPr>
          <p:spPr bwMode="auto">
            <a:xfrm>
              <a:off x="2944" y="144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4</a:t>
              </a:r>
            </a:p>
          </p:txBody>
        </p:sp>
        <p:sp>
          <p:nvSpPr>
            <p:cNvPr id="78091" name="Oval 267"/>
            <p:cNvSpPr>
              <a:spLocks noChangeArrowheads="1"/>
            </p:cNvSpPr>
            <p:nvPr/>
          </p:nvSpPr>
          <p:spPr bwMode="auto">
            <a:xfrm>
              <a:off x="3093" y="1649"/>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5</a:t>
              </a:r>
            </a:p>
          </p:txBody>
        </p:sp>
        <p:sp>
          <p:nvSpPr>
            <p:cNvPr id="78092" name="Oval 268"/>
            <p:cNvSpPr>
              <a:spLocks noChangeArrowheads="1"/>
            </p:cNvSpPr>
            <p:nvPr/>
          </p:nvSpPr>
          <p:spPr bwMode="auto">
            <a:xfrm>
              <a:off x="3618" y="1810"/>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6</a:t>
              </a:r>
            </a:p>
          </p:txBody>
        </p:sp>
        <p:sp>
          <p:nvSpPr>
            <p:cNvPr id="78093" name="Line 269"/>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4" name="Group 318"/>
          <p:cNvGrpSpPr>
            <a:grpSpLocks/>
          </p:cNvGrpSpPr>
          <p:nvPr/>
        </p:nvGrpSpPr>
        <p:grpSpPr bwMode="auto">
          <a:xfrm>
            <a:off x="0" y="558800"/>
            <a:ext cx="9118600" cy="5449888"/>
            <a:chOff x="0" y="352"/>
            <a:chExt cx="5744" cy="3433"/>
          </a:xfrm>
        </p:grpSpPr>
        <p:pic>
          <p:nvPicPr>
            <p:cNvPr id="78095" name="Picture 271" descr="pha11e_22_14_5"/>
            <p:cNvPicPr>
              <a:picLocks noChangeAspect="1" noChangeArrowheads="1"/>
            </p:cNvPicPr>
            <p:nvPr/>
          </p:nvPicPr>
          <p:blipFill>
            <a:blip r:embed="rId6"/>
            <a:srcRect/>
            <a:stretch>
              <a:fillRect/>
            </a:stretch>
          </p:blipFill>
          <p:spPr bwMode="auto">
            <a:xfrm>
              <a:off x="0" y="642"/>
              <a:ext cx="4877" cy="2853"/>
            </a:xfrm>
            <a:prstGeom prst="rect">
              <a:avLst/>
            </a:prstGeom>
            <a:noFill/>
          </p:spPr>
        </p:pic>
        <p:sp>
          <p:nvSpPr>
            <p:cNvPr id="78096" name="Rectangle 272"/>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8097" name="Rectangle 273"/>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8098" name="Rectangle 274"/>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8099" name="Rectangle 275"/>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8100" name="Rectangle 276"/>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101" name="Rectangle 277"/>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8102" name="Rectangle 278"/>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8103" name="Rectangle 279"/>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8104" name="Rectangle 280"/>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8105" name="Rectangle 281"/>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8106" name="Rectangle 282"/>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8107" name="Rectangle 283"/>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8108" name="Rectangle 284"/>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109" name="Rectangle 285"/>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round window</a:t>
              </a:r>
            </a:p>
          </p:txBody>
        </p:sp>
        <p:sp>
          <p:nvSpPr>
            <p:cNvPr id="78110" name="Rectangle 286"/>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Auditory tube</a:t>
              </a:r>
            </a:p>
          </p:txBody>
        </p:sp>
        <p:sp>
          <p:nvSpPr>
            <p:cNvPr id="78111" name="Rectangle 287"/>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8112" name="Rectangle 288"/>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Middle ear</a:t>
              </a:r>
            </a:p>
          </p:txBody>
        </p:sp>
        <p:sp>
          <p:nvSpPr>
            <p:cNvPr id="78113" name="Rectangle 289"/>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8114" name="Rectangle 290"/>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8115" name="Line 291"/>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16" name="Line 292"/>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17" name="Line 293"/>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18" name="Line 294"/>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19" name="Line 295"/>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0" name="Line 296"/>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1" name="Line 297"/>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2" name="Line 298"/>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3" name="Line 299"/>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4" name="Line 300"/>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5" name="Line 301"/>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6" name="Line 302"/>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7" name="Line 303"/>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8" name="Line 304"/>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29" name="Line 305"/>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5" name="Group 306"/>
            <p:cNvGrpSpPr>
              <a:grpSpLocks/>
            </p:cNvGrpSpPr>
            <p:nvPr/>
          </p:nvGrpSpPr>
          <p:grpSpPr bwMode="auto">
            <a:xfrm>
              <a:off x="3596" y="2005"/>
              <a:ext cx="546" cy="970"/>
              <a:chOff x="3596" y="2005"/>
              <a:chExt cx="546" cy="970"/>
            </a:xfrm>
          </p:grpSpPr>
          <p:sp>
            <p:nvSpPr>
              <p:cNvPr id="78131" name="Line 307"/>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32" name="Line 308"/>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8133" name="Line 309"/>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34" name="Oval 310"/>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sp>
          <p:nvSpPr>
            <p:cNvPr id="78135" name="Oval 311"/>
            <p:cNvSpPr>
              <a:spLocks noChangeArrowheads="1"/>
            </p:cNvSpPr>
            <p:nvPr/>
          </p:nvSpPr>
          <p:spPr bwMode="auto">
            <a:xfrm>
              <a:off x="13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2</a:t>
              </a:r>
            </a:p>
          </p:txBody>
        </p:sp>
        <p:sp>
          <p:nvSpPr>
            <p:cNvPr id="78136" name="Oval 312"/>
            <p:cNvSpPr>
              <a:spLocks noChangeArrowheads="1"/>
            </p:cNvSpPr>
            <p:nvPr/>
          </p:nvSpPr>
          <p:spPr bwMode="auto">
            <a:xfrm>
              <a:off x="1660"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3</a:t>
              </a:r>
            </a:p>
          </p:txBody>
        </p:sp>
        <p:sp>
          <p:nvSpPr>
            <p:cNvPr id="78137" name="Oval 313"/>
            <p:cNvSpPr>
              <a:spLocks noChangeArrowheads="1"/>
            </p:cNvSpPr>
            <p:nvPr/>
          </p:nvSpPr>
          <p:spPr bwMode="auto">
            <a:xfrm>
              <a:off x="2944" y="144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4</a:t>
              </a:r>
            </a:p>
          </p:txBody>
        </p:sp>
        <p:sp>
          <p:nvSpPr>
            <p:cNvPr id="78138" name="Oval 314"/>
            <p:cNvSpPr>
              <a:spLocks noChangeArrowheads="1"/>
            </p:cNvSpPr>
            <p:nvPr/>
          </p:nvSpPr>
          <p:spPr bwMode="auto">
            <a:xfrm>
              <a:off x="3093" y="1649"/>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5</a:t>
              </a:r>
            </a:p>
          </p:txBody>
        </p:sp>
        <p:sp>
          <p:nvSpPr>
            <p:cNvPr id="78139" name="Oval 315"/>
            <p:cNvSpPr>
              <a:spLocks noChangeArrowheads="1"/>
            </p:cNvSpPr>
            <p:nvPr/>
          </p:nvSpPr>
          <p:spPr bwMode="auto">
            <a:xfrm>
              <a:off x="3618" y="1810"/>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6</a:t>
              </a:r>
            </a:p>
          </p:txBody>
        </p:sp>
        <p:sp>
          <p:nvSpPr>
            <p:cNvPr id="78140" name="Oval 316"/>
            <p:cNvSpPr>
              <a:spLocks noChangeArrowheads="1"/>
            </p:cNvSpPr>
            <p:nvPr/>
          </p:nvSpPr>
          <p:spPr bwMode="auto">
            <a:xfrm>
              <a:off x="4221" y="138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7</a:t>
              </a:r>
            </a:p>
          </p:txBody>
        </p:sp>
        <p:sp>
          <p:nvSpPr>
            <p:cNvPr id="78141" name="Line 317"/>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6" name="Group 368"/>
          <p:cNvGrpSpPr>
            <a:grpSpLocks/>
          </p:cNvGrpSpPr>
          <p:nvPr/>
        </p:nvGrpSpPr>
        <p:grpSpPr bwMode="auto">
          <a:xfrm>
            <a:off x="1588" y="558800"/>
            <a:ext cx="9117012" cy="5449888"/>
            <a:chOff x="1" y="352"/>
            <a:chExt cx="5743" cy="3433"/>
          </a:xfrm>
        </p:grpSpPr>
        <p:pic>
          <p:nvPicPr>
            <p:cNvPr id="78143" name="Picture 319" descr="pha11e_22_14_6"/>
            <p:cNvPicPr>
              <a:picLocks noChangeAspect="1" noChangeArrowheads="1"/>
            </p:cNvPicPr>
            <p:nvPr/>
          </p:nvPicPr>
          <p:blipFill>
            <a:blip r:embed="rId7"/>
            <a:srcRect/>
            <a:stretch>
              <a:fillRect/>
            </a:stretch>
          </p:blipFill>
          <p:spPr bwMode="auto">
            <a:xfrm>
              <a:off x="1" y="643"/>
              <a:ext cx="4877" cy="2853"/>
            </a:xfrm>
            <a:prstGeom prst="rect">
              <a:avLst/>
            </a:prstGeom>
            <a:noFill/>
          </p:spPr>
        </p:pic>
        <p:sp>
          <p:nvSpPr>
            <p:cNvPr id="78144" name="Rectangle 320"/>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8145" name="Rectangle 321"/>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8146" name="Rectangle 322"/>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8147" name="Rectangle 323"/>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8148" name="Rectangle 324"/>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149" name="Rectangle 325"/>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8150" name="Rectangle 326"/>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8151" name="Rectangle 327"/>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8152" name="Rectangle 328"/>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8153" name="Rectangle 329"/>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8154" name="Rectangle 330"/>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8155" name="Rectangle 331"/>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8156" name="Rectangle 332"/>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157" name="Rectangle 333"/>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round window</a:t>
              </a:r>
            </a:p>
          </p:txBody>
        </p:sp>
        <p:sp>
          <p:nvSpPr>
            <p:cNvPr id="78158" name="Rectangle 334"/>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Auditory tube</a:t>
              </a:r>
            </a:p>
          </p:txBody>
        </p:sp>
        <p:sp>
          <p:nvSpPr>
            <p:cNvPr id="78159" name="Rectangle 335"/>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8160" name="Rectangle 336"/>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Middle ear</a:t>
              </a:r>
            </a:p>
          </p:txBody>
        </p:sp>
        <p:sp>
          <p:nvSpPr>
            <p:cNvPr id="78161" name="Rectangle 337"/>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8162" name="Rectangle 338"/>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8163" name="Line 339"/>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64" name="Line 340"/>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65" name="Line 341"/>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66" name="Line 342"/>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67" name="Line 343"/>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68" name="Line 344"/>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69" name="Line 345"/>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70" name="Line 346"/>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71" name="Line 347"/>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72" name="Line 348"/>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73" name="Line 349"/>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74" name="Line 350"/>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75" name="Line 351"/>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76" name="Line 352"/>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77" name="Line 353"/>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7" name="Group 354"/>
            <p:cNvGrpSpPr>
              <a:grpSpLocks/>
            </p:cNvGrpSpPr>
            <p:nvPr/>
          </p:nvGrpSpPr>
          <p:grpSpPr bwMode="auto">
            <a:xfrm>
              <a:off x="3596" y="2005"/>
              <a:ext cx="546" cy="970"/>
              <a:chOff x="3596" y="2005"/>
              <a:chExt cx="546" cy="970"/>
            </a:xfrm>
          </p:grpSpPr>
          <p:sp>
            <p:nvSpPr>
              <p:cNvPr id="78179" name="Line 355"/>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80" name="Line 356"/>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8181" name="Line 357"/>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182" name="Oval 358"/>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sp>
          <p:nvSpPr>
            <p:cNvPr id="78183" name="Oval 359"/>
            <p:cNvSpPr>
              <a:spLocks noChangeArrowheads="1"/>
            </p:cNvSpPr>
            <p:nvPr/>
          </p:nvSpPr>
          <p:spPr bwMode="auto">
            <a:xfrm>
              <a:off x="13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2</a:t>
              </a:r>
            </a:p>
          </p:txBody>
        </p:sp>
        <p:sp>
          <p:nvSpPr>
            <p:cNvPr id="78184" name="Oval 360"/>
            <p:cNvSpPr>
              <a:spLocks noChangeArrowheads="1"/>
            </p:cNvSpPr>
            <p:nvPr/>
          </p:nvSpPr>
          <p:spPr bwMode="auto">
            <a:xfrm>
              <a:off x="1660"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3</a:t>
              </a:r>
            </a:p>
          </p:txBody>
        </p:sp>
        <p:sp>
          <p:nvSpPr>
            <p:cNvPr id="78185" name="Oval 361"/>
            <p:cNvSpPr>
              <a:spLocks noChangeArrowheads="1"/>
            </p:cNvSpPr>
            <p:nvPr/>
          </p:nvSpPr>
          <p:spPr bwMode="auto">
            <a:xfrm>
              <a:off x="2944" y="144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4</a:t>
              </a:r>
            </a:p>
          </p:txBody>
        </p:sp>
        <p:sp>
          <p:nvSpPr>
            <p:cNvPr id="78186" name="Oval 362"/>
            <p:cNvSpPr>
              <a:spLocks noChangeArrowheads="1"/>
            </p:cNvSpPr>
            <p:nvPr/>
          </p:nvSpPr>
          <p:spPr bwMode="auto">
            <a:xfrm>
              <a:off x="3093" y="1649"/>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5</a:t>
              </a:r>
            </a:p>
          </p:txBody>
        </p:sp>
        <p:sp>
          <p:nvSpPr>
            <p:cNvPr id="78187" name="Oval 363"/>
            <p:cNvSpPr>
              <a:spLocks noChangeArrowheads="1"/>
            </p:cNvSpPr>
            <p:nvPr/>
          </p:nvSpPr>
          <p:spPr bwMode="auto">
            <a:xfrm>
              <a:off x="3618" y="1810"/>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6</a:t>
              </a:r>
            </a:p>
          </p:txBody>
        </p:sp>
        <p:sp>
          <p:nvSpPr>
            <p:cNvPr id="78188" name="Oval 364"/>
            <p:cNvSpPr>
              <a:spLocks noChangeArrowheads="1"/>
            </p:cNvSpPr>
            <p:nvPr/>
          </p:nvSpPr>
          <p:spPr bwMode="auto">
            <a:xfrm>
              <a:off x="4221" y="138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7</a:t>
              </a:r>
            </a:p>
          </p:txBody>
        </p:sp>
        <p:sp>
          <p:nvSpPr>
            <p:cNvPr id="78189" name="Oval 365"/>
            <p:cNvSpPr>
              <a:spLocks noChangeArrowheads="1"/>
            </p:cNvSpPr>
            <p:nvPr/>
          </p:nvSpPr>
          <p:spPr bwMode="auto">
            <a:xfrm>
              <a:off x="4544"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8</a:t>
              </a:r>
            </a:p>
          </p:txBody>
        </p:sp>
        <p:sp>
          <p:nvSpPr>
            <p:cNvPr id="78190" name="Oval 366"/>
            <p:cNvSpPr>
              <a:spLocks noChangeArrowheads="1"/>
            </p:cNvSpPr>
            <p:nvPr/>
          </p:nvSpPr>
          <p:spPr bwMode="auto">
            <a:xfrm>
              <a:off x="3392" y="2091"/>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8</a:t>
              </a:r>
            </a:p>
          </p:txBody>
        </p:sp>
        <p:sp>
          <p:nvSpPr>
            <p:cNvPr id="78191" name="Line 367"/>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8" name="Group 419"/>
          <p:cNvGrpSpPr>
            <a:grpSpLocks/>
          </p:cNvGrpSpPr>
          <p:nvPr/>
        </p:nvGrpSpPr>
        <p:grpSpPr bwMode="auto">
          <a:xfrm>
            <a:off x="0" y="558800"/>
            <a:ext cx="9118600" cy="5449888"/>
            <a:chOff x="0" y="352"/>
            <a:chExt cx="5744" cy="3433"/>
          </a:xfrm>
        </p:grpSpPr>
        <p:pic>
          <p:nvPicPr>
            <p:cNvPr id="78193" name="Picture 369" descr="pha11e_22_14_7"/>
            <p:cNvPicPr>
              <a:picLocks noChangeAspect="1" noChangeArrowheads="1"/>
            </p:cNvPicPr>
            <p:nvPr/>
          </p:nvPicPr>
          <p:blipFill>
            <a:blip r:embed="rId8"/>
            <a:srcRect/>
            <a:stretch>
              <a:fillRect/>
            </a:stretch>
          </p:blipFill>
          <p:spPr bwMode="auto">
            <a:xfrm>
              <a:off x="0" y="642"/>
              <a:ext cx="4878" cy="2854"/>
            </a:xfrm>
            <a:prstGeom prst="rect">
              <a:avLst/>
            </a:prstGeom>
            <a:noFill/>
          </p:spPr>
        </p:pic>
        <p:sp>
          <p:nvSpPr>
            <p:cNvPr id="78194" name="Rectangle 370"/>
            <p:cNvSpPr>
              <a:spLocks noChangeArrowheads="1"/>
            </p:cNvSpPr>
            <p:nvPr/>
          </p:nvSpPr>
          <p:spPr bwMode="auto">
            <a:xfrm>
              <a:off x="5111" y="1572"/>
              <a:ext cx="45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vestibuli</a:t>
              </a:r>
            </a:p>
          </p:txBody>
        </p:sp>
        <p:sp>
          <p:nvSpPr>
            <p:cNvPr id="78195" name="Rectangle 371"/>
            <p:cNvSpPr>
              <a:spLocks noChangeArrowheads="1"/>
            </p:cNvSpPr>
            <p:nvPr/>
          </p:nvSpPr>
          <p:spPr bwMode="auto">
            <a:xfrm>
              <a:off x="4171" y="2912"/>
              <a:ext cx="1164"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Cochlear 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(contains endolymph)</a:t>
              </a:r>
            </a:p>
          </p:txBody>
        </p:sp>
        <p:sp>
          <p:nvSpPr>
            <p:cNvPr id="78196" name="Rectangle 372"/>
            <p:cNvSpPr>
              <a:spLocks noChangeArrowheads="1"/>
            </p:cNvSpPr>
            <p:nvPr/>
          </p:nvSpPr>
          <p:spPr bwMode="auto">
            <a:xfrm>
              <a:off x="5114" y="1308"/>
              <a:ext cx="429"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Scala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a:t>
              </a:r>
            </a:p>
          </p:txBody>
        </p:sp>
        <p:sp>
          <p:nvSpPr>
            <p:cNvPr id="78197" name="Rectangle 373"/>
            <p:cNvSpPr>
              <a:spLocks noChangeArrowheads="1"/>
            </p:cNvSpPr>
            <p:nvPr/>
          </p:nvSpPr>
          <p:spPr bwMode="auto">
            <a:xfrm>
              <a:off x="2776" y="917"/>
              <a:ext cx="542"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Perilymph</a:t>
              </a:r>
            </a:p>
          </p:txBody>
        </p:sp>
        <p:sp>
          <p:nvSpPr>
            <p:cNvPr id="78198" name="Rectangle 374"/>
            <p:cNvSpPr>
              <a:spLocks noChangeArrowheads="1"/>
            </p:cNvSpPr>
            <p:nvPr/>
          </p:nvSpPr>
          <p:spPr bwMode="auto">
            <a:xfrm>
              <a:off x="4999" y="183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Basilar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membrane</a:t>
              </a:r>
            </a:p>
          </p:txBody>
        </p:sp>
        <p:sp>
          <p:nvSpPr>
            <p:cNvPr id="78199" name="Rectangle 375"/>
            <p:cNvSpPr>
              <a:spLocks noChangeArrowheads="1"/>
            </p:cNvSpPr>
            <p:nvPr/>
          </p:nvSpPr>
          <p:spPr bwMode="auto">
            <a:xfrm>
              <a:off x="4077" y="367"/>
              <a:ext cx="43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Cochlea</a:t>
              </a:r>
            </a:p>
          </p:txBody>
        </p:sp>
        <p:sp>
          <p:nvSpPr>
            <p:cNvPr id="78200" name="Rectangle 376"/>
            <p:cNvSpPr>
              <a:spLocks noChangeArrowheads="1"/>
            </p:cNvSpPr>
            <p:nvPr/>
          </p:nvSpPr>
          <p:spPr bwMode="auto">
            <a:xfrm>
              <a:off x="273" y="733"/>
              <a:ext cx="716"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Sound waves</a:t>
              </a:r>
            </a:p>
          </p:txBody>
        </p:sp>
        <p:sp>
          <p:nvSpPr>
            <p:cNvPr id="78201" name="Rectangle 377"/>
            <p:cNvSpPr>
              <a:spLocks noChangeArrowheads="1"/>
            </p:cNvSpPr>
            <p:nvPr/>
          </p:nvSpPr>
          <p:spPr bwMode="auto">
            <a:xfrm>
              <a:off x="3167" y="368"/>
              <a:ext cx="64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Helicotrema</a:t>
              </a:r>
            </a:p>
          </p:txBody>
        </p:sp>
        <p:sp>
          <p:nvSpPr>
            <p:cNvPr id="78202" name="Rectangle 378"/>
            <p:cNvSpPr>
              <a:spLocks noChangeArrowheads="1"/>
            </p:cNvSpPr>
            <p:nvPr/>
          </p:nvSpPr>
          <p:spPr bwMode="auto">
            <a:xfrm>
              <a:off x="2200" y="352"/>
              <a:ext cx="871"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Stapes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 oval window</a:t>
              </a:r>
            </a:p>
          </p:txBody>
        </p:sp>
        <p:sp>
          <p:nvSpPr>
            <p:cNvPr id="78203" name="Rectangle 379"/>
            <p:cNvSpPr>
              <a:spLocks noChangeArrowheads="1"/>
            </p:cNvSpPr>
            <p:nvPr/>
          </p:nvSpPr>
          <p:spPr bwMode="auto">
            <a:xfrm>
              <a:off x="1033" y="367"/>
              <a:ext cx="411"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Malleus</a:t>
              </a:r>
            </a:p>
          </p:txBody>
        </p:sp>
        <p:sp>
          <p:nvSpPr>
            <p:cNvPr id="78204" name="Rectangle 380"/>
            <p:cNvSpPr>
              <a:spLocks noChangeArrowheads="1"/>
            </p:cNvSpPr>
            <p:nvPr/>
          </p:nvSpPr>
          <p:spPr bwMode="auto">
            <a:xfrm>
              <a:off x="1530" y="361"/>
              <a:ext cx="293"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Incus</a:t>
              </a:r>
            </a:p>
          </p:txBody>
        </p:sp>
        <p:sp>
          <p:nvSpPr>
            <p:cNvPr id="78205" name="Rectangle 381"/>
            <p:cNvSpPr>
              <a:spLocks noChangeArrowheads="1"/>
            </p:cNvSpPr>
            <p:nvPr/>
          </p:nvSpPr>
          <p:spPr bwMode="auto">
            <a:xfrm>
              <a:off x="228" y="2071"/>
              <a:ext cx="9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External auditory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canal</a:t>
              </a:r>
            </a:p>
          </p:txBody>
        </p:sp>
        <p:sp>
          <p:nvSpPr>
            <p:cNvPr id="78206" name="Rectangle 382"/>
            <p:cNvSpPr>
              <a:spLocks noChangeArrowheads="1"/>
            </p:cNvSpPr>
            <p:nvPr/>
          </p:nvSpPr>
          <p:spPr bwMode="auto">
            <a:xfrm>
              <a:off x="389" y="3097"/>
              <a:ext cx="566"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membrane</a:t>
              </a:r>
            </a:p>
          </p:txBody>
        </p:sp>
        <p:sp>
          <p:nvSpPr>
            <p:cNvPr id="78207" name="Rectangle 383"/>
            <p:cNvSpPr>
              <a:spLocks noChangeArrowheads="1"/>
            </p:cNvSpPr>
            <p:nvPr/>
          </p:nvSpPr>
          <p:spPr bwMode="auto">
            <a:xfrm>
              <a:off x="1143" y="3383"/>
              <a:ext cx="1096" cy="40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Secondary tympanic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membrane vibrating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in round window</a:t>
              </a:r>
            </a:p>
          </p:txBody>
        </p:sp>
        <p:sp>
          <p:nvSpPr>
            <p:cNvPr id="78208" name="Rectangle 384"/>
            <p:cNvSpPr>
              <a:spLocks noChangeArrowheads="1"/>
            </p:cNvSpPr>
            <p:nvPr/>
          </p:nvSpPr>
          <p:spPr bwMode="auto">
            <a:xfrm>
              <a:off x="3579" y="3595"/>
              <a:ext cx="728"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Auditory tube</a:t>
              </a:r>
            </a:p>
          </p:txBody>
        </p:sp>
        <p:sp>
          <p:nvSpPr>
            <p:cNvPr id="78209" name="Rectangle 385"/>
            <p:cNvSpPr>
              <a:spLocks noChangeArrowheads="1"/>
            </p:cNvSpPr>
            <p:nvPr/>
          </p:nvSpPr>
          <p:spPr bwMode="auto">
            <a:xfrm>
              <a:off x="4605" y="2709"/>
              <a:ext cx="1139"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Vestibular membrane</a:t>
              </a:r>
            </a:p>
          </p:txBody>
        </p:sp>
        <p:sp>
          <p:nvSpPr>
            <p:cNvPr id="78210" name="Rectangle 386"/>
            <p:cNvSpPr>
              <a:spLocks noChangeArrowheads="1"/>
            </p:cNvSpPr>
            <p:nvPr/>
          </p:nvSpPr>
          <p:spPr bwMode="auto">
            <a:xfrm>
              <a:off x="2866" y="3595"/>
              <a:ext cx="55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Middle ear</a:t>
              </a:r>
            </a:p>
          </p:txBody>
        </p:sp>
        <p:sp>
          <p:nvSpPr>
            <p:cNvPr id="78211" name="Rectangle 387"/>
            <p:cNvSpPr>
              <a:spLocks noChangeArrowheads="1"/>
            </p:cNvSpPr>
            <p:nvPr/>
          </p:nvSpPr>
          <p:spPr bwMode="auto">
            <a:xfrm>
              <a:off x="4657" y="2515"/>
              <a:ext cx="1064" cy="13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Tectorial membrane</a:t>
              </a:r>
            </a:p>
          </p:txBody>
        </p:sp>
        <p:sp>
          <p:nvSpPr>
            <p:cNvPr id="78212" name="Rectangle 388"/>
            <p:cNvSpPr>
              <a:spLocks noChangeArrowheads="1"/>
            </p:cNvSpPr>
            <p:nvPr/>
          </p:nvSpPr>
          <p:spPr bwMode="auto">
            <a:xfrm>
              <a:off x="4847" y="2218"/>
              <a:ext cx="815" cy="268"/>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Spiral organ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84" charset="-128"/>
                  <a:cs typeface="+mn-cs"/>
                </a:rPr>
                <a:t>(organ of Corti)</a:t>
              </a:r>
            </a:p>
          </p:txBody>
        </p:sp>
        <p:sp>
          <p:nvSpPr>
            <p:cNvPr id="78213" name="Line 389"/>
            <p:cNvSpPr>
              <a:spLocks noChangeShapeType="1"/>
            </p:cNvSpPr>
            <p:nvPr/>
          </p:nvSpPr>
          <p:spPr bwMode="auto">
            <a:xfrm>
              <a:off x="4322" y="1612"/>
              <a:ext cx="763" cy="1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14" name="Line 390"/>
            <p:cNvSpPr>
              <a:spLocks noChangeShapeType="1"/>
            </p:cNvSpPr>
            <p:nvPr/>
          </p:nvSpPr>
          <p:spPr bwMode="auto">
            <a:xfrm>
              <a:off x="4719" y="1396"/>
              <a:ext cx="369" cy="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15" name="Line 391"/>
            <p:cNvSpPr>
              <a:spLocks noChangeShapeType="1"/>
            </p:cNvSpPr>
            <p:nvPr/>
          </p:nvSpPr>
          <p:spPr bwMode="auto">
            <a:xfrm>
              <a:off x="3047" y="1061"/>
              <a:ext cx="400" cy="68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16" name="Line 392"/>
            <p:cNvSpPr>
              <a:spLocks noChangeShapeType="1"/>
            </p:cNvSpPr>
            <p:nvPr/>
          </p:nvSpPr>
          <p:spPr bwMode="auto">
            <a:xfrm>
              <a:off x="4532" y="1891"/>
              <a:ext cx="441" cy="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17" name="Line 393"/>
            <p:cNvSpPr>
              <a:spLocks noChangeShapeType="1"/>
            </p:cNvSpPr>
            <p:nvPr/>
          </p:nvSpPr>
          <p:spPr bwMode="auto">
            <a:xfrm flipV="1">
              <a:off x="4285" y="522"/>
              <a:ext cx="3" cy="38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18" name="Line 394"/>
            <p:cNvSpPr>
              <a:spLocks noChangeShapeType="1"/>
            </p:cNvSpPr>
            <p:nvPr/>
          </p:nvSpPr>
          <p:spPr bwMode="auto">
            <a:xfrm flipV="1">
              <a:off x="3460" y="518"/>
              <a:ext cx="1" cy="899"/>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19" name="Line 395"/>
            <p:cNvSpPr>
              <a:spLocks noChangeShapeType="1"/>
            </p:cNvSpPr>
            <p:nvPr/>
          </p:nvSpPr>
          <p:spPr bwMode="auto">
            <a:xfrm flipH="1" flipV="1">
              <a:off x="2633" y="624"/>
              <a:ext cx="151" cy="93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20" name="Line 396"/>
            <p:cNvSpPr>
              <a:spLocks noChangeShapeType="1"/>
            </p:cNvSpPr>
            <p:nvPr/>
          </p:nvSpPr>
          <p:spPr bwMode="auto">
            <a:xfrm flipH="1" flipV="1">
              <a:off x="1263" y="524"/>
              <a:ext cx="330" cy="56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21" name="Line 397"/>
            <p:cNvSpPr>
              <a:spLocks noChangeShapeType="1"/>
            </p:cNvSpPr>
            <p:nvPr/>
          </p:nvSpPr>
          <p:spPr bwMode="auto">
            <a:xfrm flipH="1" flipV="1">
              <a:off x="611" y="891"/>
              <a:ext cx="505" cy="81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22" name="Line 398"/>
            <p:cNvSpPr>
              <a:spLocks noChangeShapeType="1"/>
            </p:cNvSpPr>
            <p:nvPr/>
          </p:nvSpPr>
          <p:spPr bwMode="auto">
            <a:xfrm flipH="1" flipV="1">
              <a:off x="1665" y="524"/>
              <a:ext cx="328" cy="56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23" name="Line 399"/>
            <p:cNvSpPr>
              <a:spLocks noChangeShapeType="1"/>
            </p:cNvSpPr>
            <p:nvPr/>
          </p:nvSpPr>
          <p:spPr bwMode="auto">
            <a:xfrm flipV="1">
              <a:off x="941" y="2336"/>
              <a:ext cx="851" cy="84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24" name="Line 400"/>
            <p:cNvSpPr>
              <a:spLocks noChangeShapeType="1"/>
            </p:cNvSpPr>
            <p:nvPr/>
          </p:nvSpPr>
          <p:spPr bwMode="auto">
            <a:xfrm flipV="1">
              <a:off x="1641" y="2065"/>
              <a:ext cx="1104" cy="131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25" name="Line 401"/>
            <p:cNvSpPr>
              <a:spLocks noChangeShapeType="1"/>
            </p:cNvSpPr>
            <p:nvPr/>
          </p:nvSpPr>
          <p:spPr bwMode="auto">
            <a:xfrm>
              <a:off x="4229" y="2093"/>
              <a:ext cx="584" cy="19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26" name="Line 402"/>
            <p:cNvSpPr>
              <a:spLocks noChangeShapeType="1"/>
            </p:cNvSpPr>
            <p:nvPr/>
          </p:nvSpPr>
          <p:spPr bwMode="auto">
            <a:xfrm flipH="1" flipV="1">
              <a:off x="2621" y="2606"/>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27" name="Line 403"/>
            <p:cNvSpPr>
              <a:spLocks noChangeShapeType="1"/>
            </p:cNvSpPr>
            <p:nvPr/>
          </p:nvSpPr>
          <p:spPr bwMode="auto">
            <a:xfrm flipH="1" flipV="1">
              <a:off x="3621" y="3062"/>
              <a:ext cx="292" cy="5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9" name="Group 404"/>
            <p:cNvGrpSpPr>
              <a:grpSpLocks/>
            </p:cNvGrpSpPr>
            <p:nvPr/>
          </p:nvGrpSpPr>
          <p:grpSpPr bwMode="auto">
            <a:xfrm>
              <a:off x="3596" y="2005"/>
              <a:ext cx="546" cy="970"/>
              <a:chOff x="3596" y="2005"/>
              <a:chExt cx="546" cy="970"/>
            </a:xfrm>
          </p:grpSpPr>
          <p:sp>
            <p:nvSpPr>
              <p:cNvPr id="78229" name="Line 405"/>
              <p:cNvSpPr>
                <a:spLocks noChangeShapeType="1"/>
              </p:cNvSpPr>
              <p:nvPr/>
            </p:nvSpPr>
            <p:spPr bwMode="auto">
              <a:xfrm flipH="1" flipV="1">
                <a:off x="3596" y="2005"/>
                <a:ext cx="546" cy="97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30" name="Line 406"/>
              <p:cNvSpPr>
                <a:spLocks noChangeShapeType="1"/>
              </p:cNvSpPr>
              <p:nvPr/>
            </p:nvSpPr>
            <p:spPr bwMode="auto">
              <a:xfrm flipH="1" flipV="1">
                <a:off x="3745" y="2130"/>
                <a:ext cx="76" cy="271"/>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8231" name="Line 407"/>
            <p:cNvSpPr>
              <a:spLocks noChangeShapeType="1"/>
            </p:cNvSpPr>
            <p:nvPr/>
          </p:nvSpPr>
          <p:spPr bwMode="auto">
            <a:xfrm>
              <a:off x="4041" y="2109"/>
              <a:ext cx="566" cy="45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232" name="Oval 408"/>
            <p:cNvSpPr>
              <a:spLocks noChangeArrowheads="1"/>
            </p:cNvSpPr>
            <p:nvPr/>
          </p:nvSpPr>
          <p:spPr bwMode="auto">
            <a:xfrm>
              <a:off x="1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1</a:t>
              </a:r>
            </a:p>
          </p:txBody>
        </p:sp>
        <p:sp>
          <p:nvSpPr>
            <p:cNvPr id="78233" name="Oval 409"/>
            <p:cNvSpPr>
              <a:spLocks noChangeArrowheads="1"/>
            </p:cNvSpPr>
            <p:nvPr/>
          </p:nvSpPr>
          <p:spPr bwMode="auto">
            <a:xfrm>
              <a:off x="1356" y="1882"/>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2</a:t>
              </a:r>
            </a:p>
          </p:txBody>
        </p:sp>
        <p:sp>
          <p:nvSpPr>
            <p:cNvPr id="78234" name="Oval 410"/>
            <p:cNvSpPr>
              <a:spLocks noChangeArrowheads="1"/>
            </p:cNvSpPr>
            <p:nvPr/>
          </p:nvSpPr>
          <p:spPr bwMode="auto">
            <a:xfrm>
              <a:off x="1660"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3</a:t>
              </a:r>
            </a:p>
          </p:txBody>
        </p:sp>
        <p:sp>
          <p:nvSpPr>
            <p:cNvPr id="78235" name="Oval 411"/>
            <p:cNvSpPr>
              <a:spLocks noChangeArrowheads="1"/>
            </p:cNvSpPr>
            <p:nvPr/>
          </p:nvSpPr>
          <p:spPr bwMode="auto">
            <a:xfrm>
              <a:off x="2944" y="144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4</a:t>
              </a:r>
            </a:p>
          </p:txBody>
        </p:sp>
        <p:sp>
          <p:nvSpPr>
            <p:cNvPr id="78236" name="Oval 412"/>
            <p:cNvSpPr>
              <a:spLocks noChangeArrowheads="1"/>
            </p:cNvSpPr>
            <p:nvPr/>
          </p:nvSpPr>
          <p:spPr bwMode="auto">
            <a:xfrm>
              <a:off x="3093" y="1649"/>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5</a:t>
              </a:r>
            </a:p>
          </p:txBody>
        </p:sp>
        <p:sp>
          <p:nvSpPr>
            <p:cNvPr id="78237" name="Oval 413"/>
            <p:cNvSpPr>
              <a:spLocks noChangeArrowheads="1"/>
            </p:cNvSpPr>
            <p:nvPr/>
          </p:nvSpPr>
          <p:spPr bwMode="auto">
            <a:xfrm>
              <a:off x="3618" y="1810"/>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6</a:t>
              </a:r>
            </a:p>
          </p:txBody>
        </p:sp>
        <p:sp>
          <p:nvSpPr>
            <p:cNvPr id="78238" name="Oval 414"/>
            <p:cNvSpPr>
              <a:spLocks noChangeArrowheads="1"/>
            </p:cNvSpPr>
            <p:nvPr/>
          </p:nvSpPr>
          <p:spPr bwMode="auto">
            <a:xfrm>
              <a:off x="4221" y="1386"/>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7</a:t>
              </a:r>
            </a:p>
          </p:txBody>
        </p:sp>
        <p:sp>
          <p:nvSpPr>
            <p:cNvPr id="78239" name="Oval 415"/>
            <p:cNvSpPr>
              <a:spLocks noChangeArrowheads="1"/>
            </p:cNvSpPr>
            <p:nvPr/>
          </p:nvSpPr>
          <p:spPr bwMode="auto">
            <a:xfrm>
              <a:off x="4544" y="1315"/>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8</a:t>
              </a:r>
            </a:p>
          </p:txBody>
        </p:sp>
        <p:sp>
          <p:nvSpPr>
            <p:cNvPr id="78240" name="Oval 416"/>
            <p:cNvSpPr>
              <a:spLocks noChangeArrowheads="1"/>
            </p:cNvSpPr>
            <p:nvPr/>
          </p:nvSpPr>
          <p:spPr bwMode="auto">
            <a:xfrm>
              <a:off x="3392" y="2091"/>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8</a:t>
              </a:r>
            </a:p>
          </p:txBody>
        </p:sp>
        <p:sp>
          <p:nvSpPr>
            <p:cNvPr id="78241" name="Oval 417"/>
            <p:cNvSpPr>
              <a:spLocks noChangeArrowheads="1"/>
            </p:cNvSpPr>
            <p:nvPr/>
          </p:nvSpPr>
          <p:spPr bwMode="auto">
            <a:xfrm>
              <a:off x="2766" y="1917"/>
              <a:ext cx="160" cy="160"/>
            </a:xfrm>
            <a:prstGeom prst="ellipse">
              <a:avLst/>
            </a:prstGeom>
            <a:solidFill>
              <a:srgbClr val="0380B7"/>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pitchFamily="84" charset="-128"/>
                  <a:cs typeface="+mn-cs"/>
                </a:rPr>
                <a:t>9</a:t>
              </a:r>
            </a:p>
          </p:txBody>
        </p:sp>
        <p:sp>
          <p:nvSpPr>
            <p:cNvPr id="78242" name="Line 418"/>
            <p:cNvSpPr>
              <a:spLocks noChangeShapeType="1"/>
            </p:cNvSpPr>
            <p:nvPr/>
          </p:nvSpPr>
          <p:spPr bwMode="auto">
            <a:xfrm>
              <a:off x="3795" y="2031"/>
              <a:ext cx="770" cy="73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418" name="Slide Number Placeholder 41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25306-F860-44F3-B10D-8E7B7ADFBA54}" type="slidenum">
              <a:rPr kumimoji="0" lang="en-US" altLang="en-US" sz="12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19" name="TextBox 418"/>
          <p:cNvSpPr txBox="1"/>
          <p:nvPr/>
        </p:nvSpPr>
        <p:spPr>
          <a:xfrm>
            <a:off x="2455832" y="6268522"/>
            <a:ext cx="4245006"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Times New Roman" panose="02020603050405020304" pitchFamily="18" charset="0"/>
                <a:cs typeface="Times New Roman" panose="02020603050405020304" pitchFamily="18" charset="0"/>
              </a:rPr>
              <a:t>F</a:t>
            </a: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ig.45: How sound is transmitted in the ear.</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979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457200" y="65722"/>
            <a:ext cx="6076950" cy="6716078"/>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l="61253" t="40835" r="9079" b="25123"/>
          <a:stretch>
            <a:fillRect/>
          </a:stretch>
        </p:blipFill>
        <p:spPr bwMode="auto">
          <a:xfrm>
            <a:off x="5593030" y="2212719"/>
            <a:ext cx="3093770" cy="277363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DCF029-7B87-4750-A3FB-0CCE34529C4E}" type="slidenum">
              <a:rPr lang="en-US" altLang="en-US" smtClean="0"/>
              <a:pPr/>
              <a:t>9</a:t>
            </a:fld>
            <a:endParaRPr lang="en-US" altLang="en-US"/>
          </a:p>
        </p:txBody>
      </p:sp>
      <p:sp>
        <p:nvSpPr>
          <p:cNvPr id="5" name="TextBox 4"/>
          <p:cNvSpPr txBox="1"/>
          <p:nvPr/>
        </p:nvSpPr>
        <p:spPr>
          <a:xfrm>
            <a:off x="5334000" y="4986354"/>
            <a:ext cx="3124200" cy="923330"/>
          </a:xfrm>
          <a:prstGeom prst="rect">
            <a:avLst/>
          </a:prstGeom>
          <a:noFill/>
          <a:ln>
            <a:solidFill>
              <a:schemeClr val="tx1"/>
            </a:solidFill>
          </a:ln>
        </p:spPr>
        <p:txBody>
          <a:bodyPr wrap="square" rtlCol="0">
            <a:spAutoFit/>
          </a:bodyPr>
          <a:lstStyle/>
          <a:p>
            <a:pPr algn="just"/>
            <a:r>
              <a:rPr lang="en-US" dirty="0" smtClean="0">
                <a:latin typeface="+mn-lt"/>
              </a:rPr>
              <a:t>Fig.3: The neuron and its parts. Note the dark color of the cytoplasm (in the small image).</a:t>
            </a:r>
            <a:endParaRPr lang="en-US" dirty="0">
              <a:latin typeface="+mn-l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dg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2070</TotalTime>
  <Words>5246</Words>
  <Application>Microsoft Office PowerPoint</Application>
  <PresentationFormat>On-screen Show (4:3)</PresentationFormat>
  <Paragraphs>968</Paragraphs>
  <Slides>86</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86</vt:i4>
      </vt:variant>
    </vt:vector>
  </HeadingPairs>
  <TitlesOfParts>
    <vt:vector size="96" baseType="lpstr">
      <vt:lpstr>ＭＳ Ｐゴシック</vt:lpstr>
      <vt:lpstr>Arial</vt:lpstr>
      <vt:lpstr>Garamond</vt:lpstr>
      <vt:lpstr>Times New Roman</vt:lpstr>
      <vt:lpstr>Wingdings</vt:lpstr>
      <vt:lpstr>Edge</vt:lpstr>
      <vt:lpstr>1_Edge</vt:lpstr>
      <vt:lpstr>2_Edge</vt:lpstr>
      <vt:lpstr>3_Edge</vt:lpstr>
      <vt:lpstr>4_Edge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Sympathetic (Thoracolumbar) Division</vt:lpstr>
      <vt:lpstr>PowerPoint Presentation</vt:lpstr>
      <vt:lpstr>PowerPoint Presentation</vt:lpstr>
      <vt:lpstr>PowerPoint Presentation</vt:lpstr>
      <vt:lpstr>PowerPoint Presentation</vt:lpstr>
      <vt:lpstr>The Parasympathetic Division</vt:lpstr>
      <vt:lpstr>PowerPoint Presentation</vt:lpstr>
      <vt:lpstr>PowerPoint Presentation</vt:lpstr>
      <vt:lpstr>General and Special Senses</vt:lpstr>
      <vt:lpstr>PowerPoint Presentation</vt:lpstr>
      <vt:lpstr>PowerPoint Presentation</vt:lpstr>
      <vt:lpstr>PowerPoint Presentation</vt:lpstr>
      <vt:lpstr>PowerPoint Presentation</vt:lpstr>
      <vt:lpstr>PowerPoint Presentation</vt:lpstr>
      <vt:lpstr>PowerPoint Presentation</vt:lpstr>
      <vt:lpstr>The Eyelids (Palpebrae)</vt:lpstr>
      <vt:lpstr>The Lacrimal Apparatus</vt:lpstr>
      <vt:lpstr>Extrinsic Eye Muscles</vt:lpstr>
      <vt:lpstr>PowerPoint Presentation</vt:lpstr>
      <vt:lpstr>Anatomy of the Eyeball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dc:title>
  <dc:creator>Dieterich Steinmetz</dc:creator>
  <cp:lastModifiedBy>Lenovo</cp:lastModifiedBy>
  <cp:revision>219</cp:revision>
  <dcterms:created xsi:type="dcterms:W3CDTF">2005-04-02T23:38:39Z</dcterms:created>
  <dcterms:modified xsi:type="dcterms:W3CDTF">2018-08-10T14:00:20Z</dcterms:modified>
</cp:coreProperties>
</file>