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58"/>
  </p:notesMasterIdLst>
  <p:sldIdLst>
    <p:sldId id="332" r:id="rId2"/>
    <p:sldId id="333" r:id="rId3"/>
    <p:sldId id="378" r:id="rId4"/>
    <p:sldId id="397" r:id="rId5"/>
    <p:sldId id="395" r:id="rId6"/>
    <p:sldId id="396" r:id="rId7"/>
    <p:sldId id="381" r:id="rId8"/>
    <p:sldId id="382" r:id="rId9"/>
    <p:sldId id="389" r:id="rId10"/>
    <p:sldId id="390" r:id="rId11"/>
    <p:sldId id="391" r:id="rId12"/>
    <p:sldId id="388" r:id="rId13"/>
    <p:sldId id="270" r:id="rId14"/>
    <p:sldId id="404" r:id="rId15"/>
    <p:sldId id="273" r:id="rId16"/>
    <p:sldId id="392" r:id="rId17"/>
    <p:sldId id="405" r:id="rId18"/>
    <p:sldId id="342" r:id="rId19"/>
    <p:sldId id="343" r:id="rId20"/>
    <p:sldId id="344" r:id="rId21"/>
    <p:sldId id="276" r:id="rId22"/>
    <p:sldId id="406" r:id="rId23"/>
    <p:sldId id="347" r:id="rId24"/>
    <p:sldId id="348" r:id="rId25"/>
    <p:sldId id="284" r:id="rId26"/>
    <p:sldId id="351" r:id="rId27"/>
    <p:sldId id="352" r:id="rId28"/>
    <p:sldId id="353" r:id="rId29"/>
    <p:sldId id="282" r:id="rId30"/>
    <p:sldId id="355" r:id="rId31"/>
    <p:sldId id="354" r:id="rId32"/>
    <p:sldId id="358" r:id="rId33"/>
    <p:sldId id="360" r:id="rId34"/>
    <p:sldId id="363" r:id="rId35"/>
    <p:sldId id="364" r:id="rId36"/>
    <p:sldId id="365" r:id="rId37"/>
    <p:sldId id="366" r:id="rId38"/>
    <p:sldId id="369" r:id="rId39"/>
    <p:sldId id="367" r:id="rId40"/>
    <p:sldId id="370" r:id="rId41"/>
    <p:sldId id="293" r:id="rId42"/>
    <p:sldId id="295" r:id="rId43"/>
    <p:sldId id="398" r:id="rId44"/>
    <p:sldId id="294" r:id="rId45"/>
    <p:sldId id="400" r:id="rId46"/>
    <p:sldId id="402" r:id="rId47"/>
    <p:sldId id="375" r:id="rId48"/>
    <p:sldId id="401" r:id="rId49"/>
    <p:sldId id="302" r:id="rId50"/>
    <p:sldId id="374" r:id="rId51"/>
    <p:sldId id="407" r:id="rId52"/>
    <p:sldId id="303" r:id="rId53"/>
    <p:sldId id="376" r:id="rId54"/>
    <p:sldId id="377" r:id="rId55"/>
    <p:sldId id="403" r:id="rId56"/>
    <p:sldId id="306"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9" autoAdjust="0"/>
    <p:restoredTop sz="86389" autoAdjust="0"/>
  </p:normalViewPr>
  <p:slideViewPr>
    <p:cSldViewPr snapToGrid="0">
      <p:cViewPr varScale="1">
        <p:scale>
          <a:sx n="73" d="100"/>
          <a:sy n="73" d="100"/>
        </p:scale>
        <p:origin x="55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952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52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52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952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E0FB90C-DDBA-489F-BEC8-3A531E858F1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36" charset="2"/>
              <a:buNone/>
              <a:defRPr sz="28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r>
              <a:rPr lang="en-US"/>
              <a:t>Copyright 2009, John Wiley &amp; Sons, Inc.</a:t>
            </a:r>
          </a:p>
        </p:txBody>
      </p:sp>
      <p:sp>
        <p:nvSpPr>
          <p:cNvPr id="8" name="Rectangle 6"/>
          <p:cNvSpPr>
            <a:spLocks noGrp="1" noChangeArrowheads="1"/>
          </p:cNvSpPr>
          <p:nvPr>
            <p:ph type="sldNum" sz="quarter" idx="12"/>
          </p:nvPr>
        </p:nvSpPr>
        <p:spPr/>
        <p:txBody>
          <a:bodyPr/>
          <a:lstStyle>
            <a:lvl1pPr>
              <a:defRPr smtClean="0"/>
            </a:lvl1pPr>
          </a:lstStyle>
          <a:p>
            <a:pPr>
              <a:defRPr/>
            </a:pPr>
            <a:fld id="{4C2B7087-B2A7-4BA2-991F-1B318490C90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CF6B8435-3693-44AC-8CE2-394D0DE5934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AD3E1828-4336-4A87-9A3F-26FF25F0899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B7A31C11-8102-4762-AC25-B3760284B31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FA782896-B73F-4A81-89D7-E7C345C7F31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CD8F7E96-4B25-405B-A83D-E18F560953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CD21D558-1AE7-49DD-8AFF-2D8A0C3F3C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EEEB89B3-B667-4065-BBA8-A8A47AD05B3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91A320AC-EA07-4546-AF58-8C0D86CFD2A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8BB2B57A-7848-4B08-A1A1-3F1C3E6AF1D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9DF113B3-F223-49B1-A4F8-7C39D34683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86C3374E-6F9B-473D-A15A-D6D609CD9A3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a:defRPr/>
            </a:pPr>
            <a:r>
              <a:rPr lang="en-US"/>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a:defRPr/>
            </a:pPr>
            <a:fld id="{E569D0AF-CDF4-4D1B-9C86-E856ABC7A441}" type="slidenum">
              <a:rPr lang="en-US"/>
              <a:pPr>
                <a:defRPr/>
              </a:pPr>
              <a:t>‹#›</a:t>
            </a:fld>
            <a:endParaRPr lang="en-US"/>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80"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36" charset="0"/>
        </a:defRPr>
      </a:lvl2pPr>
      <a:lvl3pPr algn="l" rtl="0" eaLnBrk="0" fontAlgn="base" hangingPunct="0">
        <a:spcBef>
          <a:spcPct val="0"/>
        </a:spcBef>
        <a:spcAft>
          <a:spcPct val="0"/>
        </a:spcAft>
        <a:defRPr sz="4200">
          <a:solidFill>
            <a:schemeClr val="tx2"/>
          </a:solidFill>
          <a:latin typeface="Garamond" pitchFamily="36" charset="0"/>
        </a:defRPr>
      </a:lvl3pPr>
      <a:lvl4pPr algn="l" rtl="0" eaLnBrk="0" fontAlgn="base" hangingPunct="0">
        <a:spcBef>
          <a:spcPct val="0"/>
        </a:spcBef>
        <a:spcAft>
          <a:spcPct val="0"/>
        </a:spcAft>
        <a:defRPr sz="4200">
          <a:solidFill>
            <a:schemeClr val="tx2"/>
          </a:solidFill>
          <a:latin typeface="Garamond" pitchFamily="36" charset="0"/>
        </a:defRPr>
      </a:lvl4pPr>
      <a:lvl5pPr algn="l" rtl="0" eaLnBrk="0" fontAlgn="base" hangingPunct="0">
        <a:spcBef>
          <a:spcPct val="0"/>
        </a:spcBef>
        <a:spcAft>
          <a:spcPct val="0"/>
        </a:spcAft>
        <a:defRPr sz="4200">
          <a:solidFill>
            <a:schemeClr val="tx2"/>
          </a:solidFill>
          <a:latin typeface="Garamond" pitchFamily="36" charset="0"/>
        </a:defRPr>
      </a:lvl5pPr>
      <a:lvl6pPr marL="457200" algn="l" rtl="0" fontAlgn="base">
        <a:spcBef>
          <a:spcPct val="0"/>
        </a:spcBef>
        <a:spcAft>
          <a:spcPct val="0"/>
        </a:spcAft>
        <a:defRPr sz="4200">
          <a:solidFill>
            <a:schemeClr val="tx2"/>
          </a:solidFill>
          <a:latin typeface="Garamond" pitchFamily="36" charset="0"/>
        </a:defRPr>
      </a:lvl6pPr>
      <a:lvl7pPr marL="914400" algn="l" rtl="0" fontAlgn="base">
        <a:spcBef>
          <a:spcPct val="0"/>
        </a:spcBef>
        <a:spcAft>
          <a:spcPct val="0"/>
        </a:spcAft>
        <a:defRPr sz="4200">
          <a:solidFill>
            <a:schemeClr val="tx2"/>
          </a:solidFill>
          <a:latin typeface="Garamond" pitchFamily="36" charset="0"/>
        </a:defRPr>
      </a:lvl7pPr>
      <a:lvl8pPr marL="1371600" algn="l" rtl="0" fontAlgn="base">
        <a:spcBef>
          <a:spcPct val="0"/>
        </a:spcBef>
        <a:spcAft>
          <a:spcPct val="0"/>
        </a:spcAft>
        <a:defRPr sz="4200">
          <a:solidFill>
            <a:schemeClr val="tx2"/>
          </a:solidFill>
          <a:latin typeface="Garamond" pitchFamily="36" charset="0"/>
        </a:defRPr>
      </a:lvl8pPr>
      <a:lvl9pPr marL="1828800" algn="l" rtl="0" fontAlgn="base">
        <a:spcBef>
          <a:spcPct val="0"/>
        </a:spcBef>
        <a:spcAft>
          <a:spcPct val="0"/>
        </a:spcAft>
        <a:defRPr sz="4200">
          <a:solidFill>
            <a:schemeClr val="tx2"/>
          </a:solidFill>
          <a:latin typeface="Garamond" pitchFamily="36"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36"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36"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36"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36"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36"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p:cNvSpPr/>
          <p:nvPr/>
        </p:nvSpPr>
        <p:spPr>
          <a:xfrm>
            <a:off x="638626" y="1219200"/>
            <a:ext cx="4847772" cy="1959429"/>
          </a:xfrm>
          <a:prstGeom prst="beve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dirty="0" smtClean="0"/>
              <a:t>The Muscular System</a:t>
            </a:r>
            <a:endParaRPr lang="en-US" sz="3600" b="1" dirty="0"/>
          </a:p>
        </p:txBody>
      </p:sp>
      <p:pic>
        <p:nvPicPr>
          <p:cNvPr id="69634" name="Picture 2"/>
          <p:cNvPicPr>
            <a:picLocks noChangeAspect="1" noChangeArrowheads="1"/>
          </p:cNvPicPr>
          <p:nvPr/>
        </p:nvPicPr>
        <p:blipFill>
          <a:blip r:embed="rId2" cstate="print"/>
          <a:srcRect/>
          <a:stretch>
            <a:fillRect/>
          </a:stretch>
        </p:blipFill>
        <p:spPr bwMode="auto">
          <a:xfrm>
            <a:off x="5975379" y="638651"/>
            <a:ext cx="2453640" cy="502539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FA782896-B73F-4A81-89D7-E7C345C7F31D}" type="slidenum">
              <a:rPr lang="en-US" smtClean="0"/>
              <a:pPr>
                <a:defRPr/>
              </a:pPr>
              <a:t>1</a:t>
            </a:fld>
            <a:endParaRPr lang="en-US"/>
          </a:p>
        </p:txBody>
      </p:sp>
      <p:sp>
        <p:nvSpPr>
          <p:cNvPr id="2" name="TextBox 1"/>
          <p:cNvSpPr txBox="1"/>
          <p:nvPr/>
        </p:nvSpPr>
        <p:spPr>
          <a:xfrm>
            <a:off x="638626" y="3370217"/>
            <a:ext cx="3043646" cy="707886"/>
          </a:xfrm>
          <a:prstGeom prst="rect">
            <a:avLst/>
          </a:prstGeom>
          <a:noFill/>
        </p:spPr>
        <p:txBody>
          <a:bodyPr wrap="square" rtlCol="0">
            <a:spAutoFit/>
          </a:bodyPr>
          <a:lstStyle/>
          <a:p>
            <a:r>
              <a:rPr lang="en-US" sz="2000" dirty="0" smtClean="0">
                <a:latin typeface="+mn-lt"/>
              </a:rPr>
              <a:t>Dr. Mustafa </a:t>
            </a:r>
            <a:r>
              <a:rPr lang="en-US" sz="2000" dirty="0" err="1" smtClean="0">
                <a:latin typeface="+mn-lt"/>
              </a:rPr>
              <a:t>Saad</a:t>
            </a:r>
            <a:endParaRPr lang="en-US" sz="2000" dirty="0" smtClean="0">
              <a:latin typeface="+mn-lt"/>
            </a:endParaRPr>
          </a:p>
          <a:p>
            <a:r>
              <a:rPr lang="en-US" sz="2000" dirty="0" smtClean="0">
                <a:latin typeface="+mn-lt"/>
              </a:rPr>
              <a:t>(2018)</a:t>
            </a:r>
            <a:endParaRPr lang="en-US" sz="20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pic>
        <p:nvPicPr>
          <p:cNvPr id="5" name="Picture 4" descr="sarcomere.bmp"/>
          <p:cNvPicPr>
            <a:picLocks noChangeAspect="1"/>
          </p:cNvPicPr>
          <p:nvPr/>
        </p:nvPicPr>
        <p:blipFill>
          <a:blip r:embed="rId2" cstate="print"/>
          <a:stretch>
            <a:fillRect/>
          </a:stretch>
        </p:blipFill>
        <p:spPr>
          <a:xfrm>
            <a:off x="219439" y="228600"/>
            <a:ext cx="6105161" cy="3830690"/>
          </a:xfrm>
          <a:prstGeom prst="rect">
            <a:avLst/>
          </a:prstGeom>
          <a:ln>
            <a:solidFill>
              <a:schemeClr val="tx1"/>
            </a:solidFill>
          </a:ln>
        </p:spPr>
      </p:pic>
      <p:sp>
        <p:nvSpPr>
          <p:cNvPr id="7" name="TextBox 6"/>
          <p:cNvSpPr txBox="1"/>
          <p:nvPr/>
        </p:nvSpPr>
        <p:spPr>
          <a:xfrm>
            <a:off x="76200" y="4253805"/>
            <a:ext cx="8839200" cy="1815882"/>
          </a:xfrm>
          <a:prstGeom prst="rect">
            <a:avLst/>
          </a:prstGeom>
          <a:solidFill>
            <a:schemeClr val="bg1"/>
          </a:solidFill>
          <a:ln>
            <a:solidFill>
              <a:schemeClr val="tx1"/>
            </a:solidFill>
          </a:ln>
        </p:spPr>
        <p:txBody>
          <a:bodyPr wrap="square" rtlCol="0">
            <a:spAutoFit/>
          </a:bodyPr>
          <a:lstStyle/>
          <a:p>
            <a:pPr marL="514350" indent="-514350" algn="just">
              <a:buFont typeface="Wingdings" pitchFamily="2" charset="2"/>
              <a:buChar char="ü"/>
            </a:pPr>
            <a:r>
              <a:rPr lang="en-US" sz="2800" b="1" i="1" u="sng" dirty="0" smtClean="0">
                <a:latin typeface="Times New Roman" pitchFamily="18" charset="0"/>
                <a:cs typeface="Times New Roman" pitchFamily="18" charset="0"/>
              </a:rPr>
              <a:t>H Zone</a:t>
            </a:r>
            <a:r>
              <a:rPr lang="en-US" sz="2800" dirty="0" smtClean="0">
                <a:latin typeface="Times New Roman" pitchFamily="18" charset="0"/>
                <a:cs typeface="Times New Roman" pitchFamily="18" charset="0"/>
              </a:rPr>
              <a:t>: a lighter colored area within the A band.</a:t>
            </a:r>
          </a:p>
          <a:p>
            <a:pPr marL="514350" indent="-514350" algn="just">
              <a:buFont typeface="Wingdings" pitchFamily="2" charset="2"/>
              <a:buChar char="ü"/>
            </a:pPr>
            <a:r>
              <a:rPr lang="en-US" sz="2800" b="1" i="1" u="sng" dirty="0" smtClean="0">
                <a:latin typeface="Times New Roman" pitchFamily="18" charset="0"/>
                <a:cs typeface="Times New Roman" pitchFamily="18" charset="0"/>
              </a:rPr>
              <a:t>M Line</a:t>
            </a:r>
            <a:r>
              <a:rPr lang="en-US" sz="2800" dirty="0" smtClean="0">
                <a:latin typeface="Times New Roman" pitchFamily="18" charset="0"/>
                <a:cs typeface="Times New Roman" pitchFamily="18" charset="0"/>
              </a:rPr>
              <a:t>: darker colored line in the middle of the H zone.</a:t>
            </a:r>
          </a:p>
          <a:p>
            <a:pPr marL="514350" indent="-514350" algn="just">
              <a:buFont typeface="Wingdings" pitchFamily="2" charset="2"/>
              <a:buChar char="ü"/>
            </a:pPr>
            <a:r>
              <a:rPr lang="en-US" sz="2800" b="1" i="1" u="sng" dirty="0" smtClean="0">
                <a:latin typeface="Times New Roman" pitchFamily="18" charset="0"/>
                <a:cs typeface="Times New Roman" pitchFamily="18" charset="0"/>
              </a:rPr>
              <a:t>Z Disc (Line)</a:t>
            </a:r>
            <a:r>
              <a:rPr lang="en-US" sz="2800" dirty="0" smtClean="0">
                <a:latin typeface="Times New Roman" pitchFamily="18" charset="0"/>
                <a:cs typeface="Times New Roman" pitchFamily="18" charset="0"/>
              </a:rPr>
              <a:t>: a dark line in the middle of the light I band.</a:t>
            </a:r>
            <a:endParaRPr lang="en-US" sz="2800" dirty="0">
              <a:latin typeface="Times New Roman" pitchFamily="18" charset="0"/>
              <a:cs typeface="Times New Roman" pitchFamily="18" charset="0"/>
            </a:endParaRPr>
          </a:p>
        </p:txBody>
      </p:sp>
      <p:sp>
        <p:nvSpPr>
          <p:cNvPr id="6" name="TextBox 5"/>
          <p:cNvSpPr txBox="1"/>
          <p:nvPr/>
        </p:nvSpPr>
        <p:spPr>
          <a:xfrm>
            <a:off x="6553200" y="578355"/>
            <a:ext cx="2362200" cy="646331"/>
          </a:xfrm>
          <a:prstGeom prst="rect">
            <a:avLst/>
          </a:prstGeom>
          <a:solidFill>
            <a:schemeClr val="bg1"/>
          </a:solidFill>
          <a:ln>
            <a:solidFill>
              <a:schemeClr val="tx1"/>
            </a:solidFill>
          </a:ln>
        </p:spPr>
        <p:txBody>
          <a:bodyPr wrap="square" rtlCol="0">
            <a:spAutoFit/>
          </a:bodyPr>
          <a:lstStyle/>
          <a:p>
            <a:r>
              <a:rPr lang="en-US" dirty="0" smtClean="0">
                <a:latin typeface="+mn-lt"/>
              </a:rPr>
              <a:t>Fig.5*: Striation under electron microscope.</a:t>
            </a:r>
            <a:endParaRPr lang="en-US"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a:p>
        </p:txBody>
      </p:sp>
      <p:sp>
        <p:nvSpPr>
          <p:cNvPr id="3" name="TextBox 2"/>
          <p:cNvSpPr txBox="1"/>
          <p:nvPr/>
        </p:nvSpPr>
        <p:spPr>
          <a:xfrm>
            <a:off x="4872446" y="330255"/>
            <a:ext cx="3944983" cy="5693866"/>
          </a:xfrm>
          <a:prstGeom prst="rect">
            <a:avLst/>
          </a:prstGeom>
          <a:noFill/>
          <a:ln>
            <a:noFill/>
          </a:ln>
        </p:spPr>
        <p:txBody>
          <a:bodyPr wrap="square" rtlCol="0">
            <a:spAutoFit/>
          </a:bodyPr>
          <a:lstStyle/>
          <a:p>
            <a:pPr marL="514350" indent="-514350" algn="just">
              <a:buFont typeface="Wingdings" pitchFamily="2" charset="2"/>
              <a:buChar char="ü"/>
            </a:pPr>
            <a:r>
              <a:rPr lang="en-US" sz="2800" b="1" i="1" u="sng" dirty="0" smtClean="0">
                <a:latin typeface="Times New Roman" pitchFamily="18" charset="0"/>
                <a:cs typeface="Times New Roman" pitchFamily="18" charset="0"/>
              </a:rPr>
              <a:t>The </a:t>
            </a:r>
            <a:r>
              <a:rPr lang="en-US" sz="2800" b="1" i="1" u="sng" dirty="0" err="1" smtClean="0">
                <a:latin typeface="Times New Roman" pitchFamily="18" charset="0"/>
                <a:cs typeface="Times New Roman" pitchFamily="18" charset="0"/>
              </a:rPr>
              <a:t>Sarcomere</a:t>
            </a:r>
            <a:r>
              <a:rPr lang="en-US" sz="2800" dirty="0" smtClean="0">
                <a:latin typeface="Times New Roman" pitchFamily="18" charset="0"/>
                <a:cs typeface="Times New Roman" pitchFamily="18" charset="0"/>
              </a:rPr>
              <a:t>: is the repetitive functional subunit of the contraction apparatus. It extends from one Z-line to the next Z-line.</a:t>
            </a:r>
          </a:p>
          <a:p>
            <a:pPr marL="514350" indent="-514350" algn="just">
              <a:buFont typeface="Wingdings" pitchFamily="2" charset="2"/>
              <a:buChar char="ü"/>
            </a:pPr>
            <a:endParaRPr lang="en-US" sz="2800" dirty="0" smtClean="0">
              <a:latin typeface="Times New Roman" pitchFamily="18" charset="0"/>
              <a:cs typeface="Times New Roman" pitchFamily="18" charset="0"/>
            </a:endParaRPr>
          </a:p>
          <a:p>
            <a:pPr marL="514350" indent="-514350" algn="just">
              <a:buFont typeface="Wingdings" pitchFamily="2" charset="2"/>
              <a:buChar char="ü"/>
            </a:pPr>
            <a:r>
              <a:rPr lang="en-US" sz="2800" dirty="0" smtClean="0">
                <a:latin typeface="Times New Roman" pitchFamily="18" charset="0"/>
                <a:cs typeface="Times New Roman" pitchFamily="18" charset="0"/>
              </a:rPr>
              <a:t>Several </a:t>
            </a:r>
            <a:r>
              <a:rPr lang="en-US" sz="2800" dirty="0" err="1" smtClean="0">
                <a:latin typeface="Times New Roman" pitchFamily="18" charset="0"/>
                <a:cs typeface="Times New Roman" pitchFamily="18" charset="0"/>
              </a:rPr>
              <a:t>sarcomeres</a:t>
            </a:r>
            <a:r>
              <a:rPr lang="en-US" sz="2800" dirty="0" smtClean="0">
                <a:latin typeface="Times New Roman" pitchFamily="18" charset="0"/>
                <a:cs typeface="Times New Roman" pitchFamily="18" charset="0"/>
              </a:rPr>
              <a:t> arranged end-to-end form the cylindrical myofibrils. Each muscle fiber contain several myofibrils.</a:t>
            </a:r>
            <a:endParaRPr lang="en-US" sz="2800" dirty="0">
              <a:latin typeface="Times New Roman" pitchFamily="18" charset="0"/>
              <a:cs typeface="Times New Roman" pitchFamily="18" charset="0"/>
            </a:endParaRPr>
          </a:p>
        </p:txBody>
      </p:sp>
      <p:pic>
        <p:nvPicPr>
          <p:cNvPr id="4" name="Picture 3" descr="F010_003.jpg"/>
          <p:cNvPicPr>
            <a:picLocks noChangeAspect="1"/>
          </p:cNvPicPr>
          <p:nvPr/>
        </p:nvPicPr>
        <p:blipFill>
          <a:blip r:embed="rId2" cstate="print"/>
          <a:srcRect l="49167" t="74444"/>
          <a:stretch>
            <a:fillRect/>
          </a:stretch>
        </p:blipFill>
        <p:spPr>
          <a:xfrm>
            <a:off x="494574" y="3365315"/>
            <a:ext cx="4312468" cy="2658806"/>
          </a:xfrm>
          <a:prstGeom prst="rect">
            <a:avLst/>
          </a:prstGeom>
          <a:ln>
            <a:solidFill>
              <a:schemeClr val="tx1"/>
            </a:solidFill>
          </a:ln>
        </p:spPr>
      </p:pic>
      <p:pic>
        <p:nvPicPr>
          <p:cNvPr id="5" name="Picture 4" descr="sarcomere.bmp"/>
          <p:cNvPicPr>
            <a:picLocks noChangeAspect="1"/>
          </p:cNvPicPr>
          <p:nvPr/>
        </p:nvPicPr>
        <p:blipFill>
          <a:blip r:embed="rId3" cstate="print"/>
          <a:stretch>
            <a:fillRect/>
          </a:stretch>
        </p:blipFill>
        <p:spPr>
          <a:xfrm>
            <a:off x="488564" y="463782"/>
            <a:ext cx="4324489" cy="2713406"/>
          </a:xfrm>
          <a:prstGeom prst="rect">
            <a:avLst/>
          </a:prstGeom>
          <a:ln>
            <a:solidFill>
              <a:schemeClr val="tx1"/>
            </a:solidFill>
          </a:ln>
        </p:spPr>
      </p:pic>
      <p:sp>
        <p:nvSpPr>
          <p:cNvPr id="6" name="TextBox 5"/>
          <p:cNvSpPr txBox="1"/>
          <p:nvPr/>
        </p:nvSpPr>
        <p:spPr>
          <a:xfrm>
            <a:off x="488564" y="6102906"/>
            <a:ext cx="3320911" cy="369332"/>
          </a:xfrm>
          <a:prstGeom prst="rect">
            <a:avLst/>
          </a:prstGeom>
          <a:solidFill>
            <a:schemeClr val="bg1"/>
          </a:solidFill>
          <a:ln>
            <a:solidFill>
              <a:schemeClr val="tx1"/>
            </a:solidFill>
          </a:ln>
        </p:spPr>
        <p:txBody>
          <a:bodyPr wrap="square" rtlCol="0">
            <a:spAutoFit/>
          </a:bodyPr>
          <a:lstStyle/>
          <a:p>
            <a:r>
              <a:rPr lang="en-US" dirty="0" smtClean="0">
                <a:latin typeface="+mn-lt"/>
              </a:rPr>
              <a:t>Fig.6: Sarcomeres and myofibrils.</a:t>
            </a:r>
            <a:endParaRPr lang="en-US"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617780"/>
            <a:ext cx="8610600" cy="4893647"/>
          </a:xfrm>
          <a:prstGeom prst="rect">
            <a:avLst/>
          </a:prstGeom>
          <a:solidFill>
            <a:schemeClr val="bg1"/>
          </a:solidFill>
          <a:ln>
            <a:noFill/>
          </a:ln>
        </p:spPr>
        <p:txBody>
          <a:bodyPr wrap="square" rtlCol="0">
            <a:spAutoFit/>
          </a:bodyPr>
          <a:lstStyle/>
          <a:p>
            <a:pPr marL="514350" indent="-514350" algn="just">
              <a:buFont typeface="Wingdings" pitchFamily="2" charset="2"/>
              <a:buChar char="v"/>
            </a:pPr>
            <a:r>
              <a:rPr lang="en-US" sz="2600" dirty="0" smtClean="0">
                <a:solidFill>
                  <a:prstClr val="black"/>
                </a:solidFill>
                <a:latin typeface="Times New Roman" pitchFamily="18" charset="0"/>
                <a:cs typeface="Times New Roman" pitchFamily="18" charset="0"/>
              </a:rPr>
              <a:t>Skeletal muscle cells cannot divide. Inactive </a:t>
            </a:r>
            <a:r>
              <a:rPr lang="en-US" sz="2600" b="1" i="1" dirty="0" smtClean="0">
                <a:solidFill>
                  <a:prstClr val="black"/>
                </a:solidFill>
                <a:latin typeface="Times New Roman" pitchFamily="18" charset="0"/>
                <a:cs typeface="Times New Roman" pitchFamily="18" charset="0"/>
              </a:rPr>
              <a:t>Satellite cells</a:t>
            </a:r>
            <a:r>
              <a:rPr lang="en-US" sz="2600" dirty="0" smtClean="0">
                <a:solidFill>
                  <a:prstClr val="black"/>
                </a:solidFill>
                <a:latin typeface="Times New Roman" pitchFamily="18" charset="0"/>
                <a:cs typeface="Times New Roman" pitchFamily="18" charset="0"/>
              </a:rPr>
              <a:t> are present close to the muscle fibers. When injury occurs, the satellite cells become active, divide and form new skeletal muscle fibers. This is also thought to be the mechanism by which skeletal muscles </a:t>
            </a:r>
            <a:r>
              <a:rPr lang="en-US" sz="2600" dirty="0" err="1" smtClean="0">
                <a:solidFill>
                  <a:prstClr val="black"/>
                </a:solidFill>
                <a:latin typeface="Times New Roman" pitchFamily="18" charset="0"/>
                <a:cs typeface="Times New Roman" pitchFamily="18" charset="0"/>
              </a:rPr>
              <a:t>hypertorphy</a:t>
            </a:r>
            <a:r>
              <a:rPr lang="en-US" sz="2600" dirty="0" smtClean="0">
                <a:solidFill>
                  <a:prstClr val="black"/>
                </a:solidFill>
                <a:latin typeface="Times New Roman" pitchFamily="18" charset="0"/>
                <a:cs typeface="Times New Roman" pitchFamily="18" charset="0"/>
              </a:rPr>
              <a:t> after exercise.</a:t>
            </a:r>
          </a:p>
          <a:p>
            <a:pPr marL="514350" indent="-514350" algn="just">
              <a:buFont typeface="Wingdings" pitchFamily="2" charset="2"/>
              <a:buChar char="v"/>
            </a:pPr>
            <a:endParaRPr lang="en-US" sz="2600" dirty="0" smtClean="0">
              <a:solidFill>
                <a:prstClr val="black"/>
              </a:solidFill>
              <a:latin typeface="Times New Roman" pitchFamily="18" charset="0"/>
              <a:cs typeface="Times New Roman" pitchFamily="18" charset="0"/>
            </a:endParaRPr>
          </a:p>
          <a:p>
            <a:pPr marL="514350" indent="-514350" algn="just">
              <a:buFont typeface="Wingdings" pitchFamily="2" charset="2"/>
              <a:buChar char="v"/>
            </a:pPr>
            <a:r>
              <a:rPr lang="en-US" sz="2600" dirty="0" smtClean="0">
                <a:solidFill>
                  <a:prstClr val="black"/>
                </a:solidFill>
                <a:latin typeface="Times New Roman" pitchFamily="18" charset="0"/>
                <a:cs typeface="Times New Roman" pitchFamily="18" charset="0"/>
              </a:rPr>
              <a:t>Cardiac muscles lack satellite cells. After injury, the damaged muscles are replaced by a connective tissue scar.</a:t>
            </a:r>
          </a:p>
          <a:p>
            <a:pPr marL="514350" indent="-514350" algn="just">
              <a:buFont typeface="Wingdings" pitchFamily="2" charset="2"/>
              <a:buChar char="v"/>
            </a:pPr>
            <a:endParaRPr lang="en-US" sz="2600" dirty="0" smtClean="0">
              <a:solidFill>
                <a:prstClr val="black"/>
              </a:solidFill>
              <a:latin typeface="Times New Roman" pitchFamily="18" charset="0"/>
              <a:cs typeface="Times New Roman" pitchFamily="18" charset="0"/>
            </a:endParaRPr>
          </a:p>
          <a:p>
            <a:pPr marL="514350" indent="-514350" algn="just">
              <a:buFont typeface="Wingdings" pitchFamily="2" charset="2"/>
              <a:buChar char="v"/>
            </a:pPr>
            <a:r>
              <a:rPr lang="en-US" sz="2600" dirty="0" smtClean="0">
                <a:solidFill>
                  <a:prstClr val="black"/>
                </a:solidFill>
                <a:latin typeface="Times New Roman" pitchFamily="18" charset="0"/>
                <a:cs typeface="Times New Roman" pitchFamily="18" charset="0"/>
              </a:rPr>
              <a:t>Smooth muscle cells can divide, and, therefore, can easily replace damaged cells.</a:t>
            </a:r>
            <a:endParaRPr lang="en-US" sz="2600" dirty="0">
              <a:solidFill>
                <a:prstClr val="black"/>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solidFill>
              </a:rPr>
              <a:pPr/>
              <a:t>12</a:t>
            </a:fld>
            <a:endParaRPr lang="en-US">
              <a:solidFill>
                <a:prstClr val="black"/>
              </a:solidFill>
            </a:endParaRPr>
          </a:p>
        </p:txBody>
      </p:sp>
      <p:sp>
        <p:nvSpPr>
          <p:cNvPr id="3" name="Half Frame 2"/>
          <p:cNvSpPr/>
          <p:nvPr/>
        </p:nvSpPr>
        <p:spPr>
          <a:xfrm>
            <a:off x="152400" y="228600"/>
            <a:ext cx="6629400" cy="1219200"/>
          </a:xfrm>
          <a:prstGeom prst="halfFrame">
            <a:avLst/>
          </a:prstGeom>
        </p:spPr>
        <p:style>
          <a:lnRef idx="1">
            <a:schemeClr val="accent3"/>
          </a:lnRef>
          <a:fillRef idx="3">
            <a:schemeClr val="accent3"/>
          </a:fillRef>
          <a:effectRef idx="2">
            <a:schemeClr val="accent3"/>
          </a:effectRef>
          <a:fontRef idx="minor">
            <a:schemeClr val="lt1"/>
          </a:fontRef>
        </p:style>
        <p:txBody>
          <a:bodyPr rtlCol="0" anchor="b"/>
          <a:lstStyle/>
          <a:p>
            <a:pPr algn="ctr"/>
            <a:r>
              <a:rPr lang="en-US" sz="4800" dirty="0" smtClean="0">
                <a:solidFill>
                  <a:srgbClr val="FF0000"/>
                </a:solidFill>
                <a:effectLst>
                  <a:glow rad="228600">
                    <a:srgbClr val="5C92B5">
                      <a:satMod val="175000"/>
                      <a:alpha val="40000"/>
                    </a:srgbClr>
                  </a:glow>
                </a:effectLst>
                <a:latin typeface="Times New Roman" pitchFamily="18" charset="0"/>
                <a:cs typeface="Times New Roman" pitchFamily="18" charset="0"/>
              </a:rPr>
              <a:t>Muscle Regeneration</a:t>
            </a:r>
            <a:endParaRPr lang="en-US" sz="4800" dirty="0">
              <a:solidFill>
                <a:srgbClr val="FF0000"/>
              </a:solidFill>
              <a:effectLst>
                <a:glow rad="228600">
                  <a:srgbClr val="5C92B5">
                    <a:satMod val="175000"/>
                    <a:alpha val="40000"/>
                  </a:srgbClr>
                </a:glo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457200" y="1846938"/>
            <a:ext cx="8193314" cy="4530725"/>
          </a:xfrm>
        </p:spPr>
        <p:txBody>
          <a:bodyPr/>
          <a:lstStyle/>
          <a:p>
            <a:pPr algn="just" eaLnBrk="1" hangingPunct="1"/>
            <a:r>
              <a:rPr lang="en-US" sz="2600" dirty="0" smtClean="0"/>
              <a:t>Muscles of facial expression:</a:t>
            </a:r>
          </a:p>
          <a:p>
            <a:pPr lvl="1" algn="just" eaLnBrk="1" hangingPunct="1"/>
            <a:r>
              <a:rPr lang="en-US" dirty="0" smtClean="0"/>
              <a:t>Lie within the subcutaneous layer.</a:t>
            </a:r>
          </a:p>
          <a:p>
            <a:pPr lvl="1" algn="just" eaLnBrk="1" hangingPunct="1"/>
            <a:r>
              <a:rPr lang="en-US" dirty="0" smtClean="0"/>
              <a:t>Usually originate from skull bones &amp; insert into the skin.</a:t>
            </a:r>
          </a:p>
          <a:p>
            <a:pPr lvl="1" algn="just" eaLnBrk="1" hangingPunct="1"/>
            <a:r>
              <a:rPr lang="en-US" dirty="0" smtClean="0"/>
              <a:t>Are all supplied by the Facial nerve.</a:t>
            </a:r>
          </a:p>
          <a:p>
            <a:pPr algn="just" eaLnBrk="1" hangingPunct="1"/>
            <a:r>
              <a:rPr lang="en-US" sz="2600" dirty="0" smtClean="0"/>
              <a:t>Because of their insertions, the muscles of facial expression move the skin rather than a joint when they contract. Because of this, these muscle produce the wide variety of facial expressions that humans have.</a:t>
            </a:r>
          </a:p>
        </p:txBody>
      </p:sp>
      <p:sp>
        <p:nvSpPr>
          <p:cNvPr id="5" name="TextBox 4"/>
          <p:cNvSpPr txBox="1"/>
          <p:nvPr/>
        </p:nvSpPr>
        <p:spPr>
          <a:xfrm>
            <a:off x="653141" y="1074046"/>
            <a:ext cx="7431314" cy="584775"/>
          </a:xfrm>
          <a:prstGeom prst="rect">
            <a:avLst/>
          </a:prstGeom>
          <a:noFill/>
        </p:spPr>
        <p:txBody>
          <a:bodyPr wrap="square" rtlCol="0">
            <a:spAutoFit/>
          </a:bodyPr>
          <a:lstStyle/>
          <a:p>
            <a:r>
              <a:rPr lang="en-US" sz="3200" u="sng" dirty="0" smtClean="0">
                <a:solidFill>
                  <a:srgbClr val="FF0000"/>
                </a:solidFill>
              </a:rPr>
              <a:t>Muscles Of Facial Expression</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13</a:t>
            </a:fld>
            <a:endParaRPr lang="en-US"/>
          </a:p>
        </p:txBody>
      </p:sp>
      <p:sp>
        <p:nvSpPr>
          <p:cNvPr id="6" name="TextBox 5"/>
          <p:cNvSpPr txBox="1"/>
          <p:nvPr/>
        </p:nvSpPr>
        <p:spPr>
          <a:xfrm>
            <a:off x="580571" y="333832"/>
            <a:ext cx="7431314" cy="584775"/>
          </a:xfrm>
          <a:prstGeom prst="rect">
            <a:avLst/>
          </a:prstGeom>
          <a:noFill/>
        </p:spPr>
        <p:txBody>
          <a:bodyPr wrap="square" rtlCol="0">
            <a:spAutoFit/>
          </a:bodyPr>
          <a:lstStyle/>
          <a:p>
            <a:pPr algn="ctr"/>
            <a:r>
              <a:rPr lang="en-US" sz="3200" b="1" u="sng" dirty="0" smtClean="0">
                <a:solidFill>
                  <a:srgbClr val="FF0000"/>
                </a:solidFill>
              </a:rPr>
              <a:t>Muscles Of The Head</a:t>
            </a:r>
            <a:endParaRPr lang="en-US" sz="3200" b="1" u="sng"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4452581" y="367790"/>
            <a:ext cx="3677124" cy="6490210"/>
          </a:xfrm>
          <a:prstGeom prst="rect">
            <a:avLst/>
          </a:prstGeom>
        </p:spPr>
      </p:pic>
      <p:sp>
        <p:nvSpPr>
          <p:cNvPr id="7" name="TextBox 6"/>
          <p:cNvSpPr txBox="1"/>
          <p:nvPr/>
        </p:nvSpPr>
        <p:spPr>
          <a:xfrm>
            <a:off x="1227909" y="6058972"/>
            <a:ext cx="3644537" cy="369332"/>
          </a:xfrm>
          <a:prstGeom prst="rect">
            <a:avLst/>
          </a:prstGeom>
          <a:solidFill>
            <a:schemeClr val="bg1"/>
          </a:solidFill>
          <a:ln>
            <a:solidFill>
              <a:schemeClr val="tx1"/>
            </a:solidFill>
          </a:ln>
        </p:spPr>
        <p:txBody>
          <a:bodyPr wrap="square" rtlCol="0">
            <a:spAutoFit/>
          </a:bodyPr>
          <a:lstStyle/>
          <a:p>
            <a:r>
              <a:rPr lang="en-US" dirty="0" smtClean="0">
                <a:latin typeface="+mn-lt"/>
              </a:rPr>
              <a:t>Fig.7*: Muscles of facial expression.</a:t>
            </a:r>
            <a:endParaRPr lang="en-US" dirty="0">
              <a:latin typeface="+mn-lt"/>
            </a:endParaRPr>
          </a:p>
        </p:txBody>
      </p:sp>
      <p:sp>
        <p:nvSpPr>
          <p:cNvPr id="8" name="TextBox 7"/>
          <p:cNvSpPr txBox="1"/>
          <p:nvPr/>
        </p:nvSpPr>
        <p:spPr>
          <a:xfrm>
            <a:off x="1227909" y="1896584"/>
            <a:ext cx="2299063" cy="923330"/>
          </a:xfrm>
          <a:prstGeom prst="rect">
            <a:avLst/>
          </a:prstGeom>
          <a:solidFill>
            <a:schemeClr val="bg1"/>
          </a:solidFill>
          <a:ln>
            <a:noFill/>
          </a:ln>
        </p:spPr>
        <p:txBody>
          <a:bodyPr wrap="square" rtlCol="0">
            <a:spAutoFit/>
          </a:bodyPr>
          <a:lstStyle/>
          <a:p>
            <a:pPr algn="ctr"/>
            <a:r>
              <a:rPr lang="en-US" dirty="0" smtClean="0">
                <a:latin typeface="+mn-lt"/>
              </a:rPr>
              <a:t>Zygomaticus major – </a:t>
            </a:r>
          </a:p>
          <a:p>
            <a:pPr algn="ctr"/>
            <a:r>
              <a:rPr lang="en-US" dirty="0" smtClean="0">
                <a:latin typeface="+mn-lt"/>
              </a:rPr>
              <a:t>The muscle of true smile</a:t>
            </a:r>
            <a:endParaRPr lang="en-US" dirty="0">
              <a:latin typeface="+mn-lt"/>
            </a:endParaRPr>
          </a:p>
        </p:txBody>
      </p:sp>
      <p:sp>
        <p:nvSpPr>
          <p:cNvPr id="9" name="TextBox 8"/>
          <p:cNvSpPr txBox="1"/>
          <p:nvPr/>
        </p:nvSpPr>
        <p:spPr>
          <a:xfrm>
            <a:off x="1393372" y="2984082"/>
            <a:ext cx="2133600" cy="1477328"/>
          </a:xfrm>
          <a:prstGeom prst="rect">
            <a:avLst/>
          </a:prstGeom>
          <a:solidFill>
            <a:schemeClr val="bg1"/>
          </a:solidFill>
          <a:ln>
            <a:noFill/>
          </a:ln>
        </p:spPr>
        <p:txBody>
          <a:bodyPr wrap="square" rtlCol="0">
            <a:spAutoFit/>
          </a:bodyPr>
          <a:lstStyle/>
          <a:p>
            <a:pPr algn="ctr"/>
            <a:r>
              <a:rPr lang="en-US" dirty="0" err="1" smtClean="0">
                <a:latin typeface="+mn-lt"/>
              </a:rPr>
              <a:t>Risorius</a:t>
            </a:r>
            <a:r>
              <a:rPr lang="en-US" dirty="0" smtClean="0">
                <a:latin typeface="+mn-lt"/>
              </a:rPr>
              <a:t> – </a:t>
            </a:r>
          </a:p>
          <a:p>
            <a:pPr algn="ctr"/>
            <a:r>
              <a:rPr lang="en-US" dirty="0" smtClean="0">
                <a:latin typeface="+mn-lt"/>
              </a:rPr>
              <a:t>The muscle of false smile (probably present only in humans and gorillas)</a:t>
            </a:r>
            <a:endParaRPr lang="en-US" dirty="0">
              <a:latin typeface="+mn-lt"/>
            </a:endParaRPr>
          </a:p>
        </p:txBody>
      </p:sp>
      <p:cxnSp>
        <p:nvCxnSpPr>
          <p:cNvPr id="11" name="Straight Arrow Connector 10"/>
          <p:cNvCxnSpPr>
            <a:stCxn id="8" idx="3"/>
          </p:cNvCxnSpPr>
          <p:nvPr/>
        </p:nvCxnSpPr>
        <p:spPr>
          <a:xfrm>
            <a:off x="3526972" y="2358249"/>
            <a:ext cx="1750422" cy="816025"/>
          </a:xfrm>
          <a:prstGeom prst="straightConnector1">
            <a:avLst/>
          </a:prstGeom>
          <a:ln>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3"/>
          </p:cNvCxnSpPr>
          <p:nvPr/>
        </p:nvCxnSpPr>
        <p:spPr>
          <a:xfrm flipV="1">
            <a:off x="3526972" y="3500846"/>
            <a:ext cx="1750422" cy="221900"/>
          </a:xfrm>
          <a:prstGeom prst="straightConnector1">
            <a:avLst/>
          </a:prstGeom>
          <a:ln>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280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Grp="1" noChangeArrowheads="1"/>
          </p:cNvSpPr>
          <p:nvPr>
            <p:ph type="body" idx="1"/>
          </p:nvPr>
        </p:nvSpPr>
        <p:spPr>
          <a:xfrm>
            <a:off x="558798" y="1222836"/>
            <a:ext cx="7990114" cy="4858649"/>
          </a:xfrm>
        </p:spPr>
        <p:txBody>
          <a:bodyPr/>
          <a:lstStyle/>
          <a:p>
            <a:pPr algn="just" eaLnBrk="1" hangingPunct="1"/>
            <a:r>
              <a:rPr lang="en-US" sz="2400" dirty="0" smtClean="0"/>
              <a:t>Four pairs of muscles move the mandible, and are known as ‘muscles of mastication’. </a:t>
            </a:r>
          </a:p>
          <a:p>
            <a:pPr algn="just" eaLnBrk="1" hangingPunct="1"/>
            <a:r>
              <a:rPr lang="en-US" sz="2400" dirty="0" smtClean="0"/>
              <a:t>They are all supplied by the </a:t>
            </a:r>
            <a:r>
              <a:rPr lang="en-US" sz="2400" b="1" dirty="0" smtClean="0"/>
              <a:t>mandibular branch of the trigeminal nerve.</a:t>
            </a:r>
          </a:p>
          <a:p>
            <a:pPr algn="just" eaLnBrk="1" hangingPunct="1"/>
            <a:r>
              <a:rPr lang="en-US" sz="2400" dirty="0" smtClean="0"/>
              <a:t>The </a:t>
            </a:r>
            <a:r>
              <a:rPr lang="en-US" sz="2400" b="1" dirty="0" err="1" smtClean="0"/>
              <a:t>masseter</a:t>
            </a:r>
            <a:r>
              <a:rPr lang="en-US" sz="2400" b="1" dirty="0" smtClean="0"/>
              <a:t>, </a:t>
            </a:r>
            <a:r>
              <a:rPr lang="en-US" sz="2400" b="1" dirty="0" err="1" smtClean="0"/>
              <a:t>temporalis</a:t>
            </a:r>
            <a:r>
              <a:rPr lang="en-US" sz="2400" b="1" dirty="0" smtClean="0"/>
              <a:t>, </a:t>
            </a:r>
            <a:r>
              <a:rPr lang="en-US" sz="2400" dirty="0" smtClean="0"/>
              <a:t>and </a:t>
            </a:r>
            <a:r>
              <a:rPr lang="en-US" sz="2400" b="1" dirty="0" smtClean="0"/>
              <a:t>medial </a:t>
            </a:r>
            <a:r>
              <a:rPr lang="en-US" sz="2400" b="1" dirty="0" err="1" smtClean="0"/>
              <a:t>pterygoid</a:t>
            </a:r>
            <a:r>
              <a:rPr lang="en-US" sz="2400" dirty="0" smtClean="0"/>
              <a:t> close the mouth and account for the strength of the bite.</a:t>
            </a:r>
          </a:p>
          <a:p>
            <a:pPr algn="just" eaLnBrk="1" hangingPunct="1"/>
            <a:r>
              <a:rPr lang="en-US" sz="2400" dirty="0" smtClean="0"/>
              <a:t>The medial and </a:t>
            </a:r>
            <a:r>
              <a:rPr lang="en-US" sz="2400" b="1" dirty="0" smtClean="0"/>
              <a:t>lateral pterygoid </a:t>
            </a:r>
            <a:r>
              <a:rPr lang="en-US" sz="2400" dirty="0" smtClean="0"/>
              <a:t>muscles help to chew by moving the mandible from side to side.  </a:t>
            </a:r>
          </a:p>
          <a:p>
            <a:pPr algn="just" eaLnBrk="1" hangingPunct="1"/>
            <a:r>
              <a:rPr lang="en-US" sz="2400" dirty="0" smtClean="0"/>
              <a:t>The lateral </a:t>
            </a:r>
            <a:r>
              <a:rPr lang="en-US" sz="2400" dirty="0" err="1" smtClean="0"/>
              <a:t>pterygoid</a:t>
            </a:r>
            <a:r>
              <a:rPr lang="en-US" sz="2400" dirty="0" smtClean="0"/>
              <a:t> is also the main </a:t>
            </a:r>
            <a:r>
              <a:rPr lang="en-US" sz="2400" dirty="0" err="1" smtClean="0"/>
              <a:t>depresseser</a:t>
            </a:r>
            <a:r>
              <a:rPr lang="en-US" sz="2400" dirty="0" smtClean="0"/>
              <a:t> of the mandible as in opening the mouth. Note that </a:t>
            </a:r>
            <a:r>
              <a:rPr lang="en-US" sz="2400" b="1" dirty="0" smtClean="0"/>
              <a:t>Gravity</a:t>
            </a:r>
            <a:r>
              <a:rPr lang="en-US" sz="2400" dirty="0" smtClean="0"/>
              <a:t>  assists in depressing the mandible (plus other muscles).</a:t>
            </a:r>
          </a:p>
        </p:txBody>
      </p:sp>
      <p:sp>
        <p:nvSpPr>
          <p:cNvPr id="5" name="TextBox 4"/>
          <p:cNvSpPr txBox="1"/>
          <p:nvPr/>
        </p:nvSpPr>
        <p:spPr>
          <a:xfrm>
            <a:off x="580571" y="333832"/>
            <a:ext cx="7431314" cy="584775"/>
          </a:xfrm>
          <a:prstGeom prst="rect">
            <a:avLst/>
          </a:prstGeom>
          <a:noFill/>
        </p:spPr>
        <p:txBody>
          <a:bodyPr wrap="square" rtlCol="0">
            <a:spAutoFit/>
          </a:bodyPr>
          <a:lstStyle/>
          <a:p>
            <a:r>
              <a:rPr lang="en-US" sz="3200" u="sng" dirty="0" smtClean="0">
                <a:solidFill>
                  <a:srgbClr val="FF0000"/>
                </a:solidFill>
              </a:rPr>
              <a:t>Muscles of Mastication (Chewing)</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224" y="848887"/>
            <a:ext cx="8895398" cy="4557713"/>
          </a:xfrm>
          <a:prstGeom prst="rect">
            <a:avLst/>
          </a:prstGeom>
        </p:spPr>
      </p:pic>
      <p:sp>
        <p:nvSpPr>
          <p:cNvPr id="6" name="Rectangle 5"/>
          <p:cNvSpPr/>
          <p:nvPr/>
        </p:nvSpPr>
        <p:spPr>
          <a:xfrm>
            <a:off x="3855864" y="1907206"/>
            <a:ext cx="833702" cy="2481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91686" y="3961815"/>
            <a:ext cx="667252" cy="341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02913" y="4579280"/>
            <a:ext cx="1150287" cy="2278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FA782896-B73F-4A81-89D7-E7C345C7F31D}" type="slidenum">
              <a:rPr lang="en-US" smtClean="0"/>
              <a:pPr>
                <a:defRPr/>
              </a:pPr>
              <a:t>16</a:t>
            </a:fld>
            <a:endParaRPr lang="en-US"/>
          </a:p>
        </p:txBody>
      </p:sp>
      <p:sp>
        <p:nvSpPr>
          <p:cNvPr id="11" name="TextBox 10"/>
          <p:cNvSpPr txBox="1"/>
          <p:nvPr/>
        </p:nvSpPr>
        <p:spPr>
          <a:xfrm>
            <a:off x="3097914" y="5521668"/>
            <a:ext cx="3040017" cy="369332"/>
          </a:xfrm>
          <a:prstGeom prst="rect">
            <a:avLst/>
          </a:prstGeom>
          <a:solidFill>
            <a:schemeClr val="bg1"/>
          </a:solidFill>
          <a:ln>
            <a:solidFill>
              <a:schemeClr val="tx1"/>
            </a:solidFill>
          </a:ln>
        </p:spPr>
        <p:txBody>
          <a:bodyPr wrap="square" rtlCol="0">
            <a:spAutoFit/>
          </a:bodyPr>
          <a:lstStyle/>
          <a:p>
            <a:r>
              <a:rPr lang="en-US" dirty="0" smtClean="0">
                <a:latin typeface="+mn-lt"/>
              </a:rPr>
              <a:t>Fig.8: Muscles of mastication.</a:t>
            </a:r>
            <a:endParaRPr lang="en-US" dirty="0">
              <a:latin typeface="+mn-lt"/>
            </a:endParaRPr>
          </a:p>
        </p:txBody>
      </p:sp>
      <p:sp>
        <p:nvSpPr>
          <p:cNvPr id="12" name="Rectangle 11"/>
          <p:cNvSpPr/>
          <p:nvPr/>
        </p:nvSpPr>
        <p:spPr>
          <a:xfrm>
            <a:off x="5402913" y="4303538"/>
            <a:ext cx="1150287" cy="2278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17</a:t>
            </a:fld>
            <a:endParaRPr lang="en-US"/>
          </a:p>
        </p:txBody>
      </p:sp>
      <p:sp>
        <p:nvSpPr>
          <p:cNvPr id="5" name="TextBox 4"/>
          <p:cNvSpPr txBox="1"/>
          <p:nvPr/>
        </p:nvSpPr>
        <p:spPr>
          <a:xfrm>
            <a:off x="493487" y="333832"/>
            <a:ext cx="7431314" cy="584775"/>
          </a:xfrm>
          <a:prstGeom prst="rect">
            <a:avLst/>
          </a:prstGeom>
          <a:noFill/>
        </p:spPr>
        <p:txBody>
          <a:bodyPr wrap="square" rtlCol="0">
            <a:spAutoFit/>
          </a:bodyPr>
          <a:lstStyle/>
          <a:p>
            <a:r>
              <a:rPr lang="en-US" sz="3200" u="sng" dirty="0" smtClean="0">
                <a:solidFill>
                  <a:srgbClr val="FF0000"/>
                </a:solidFill>
              </a:rPr>
              <a:t>Muscles Of The Tongue</a:t>
            </a:r>
            <a:endParaRPr lang="en-US" sz="3200" u="sng" dirty="0">
              <a:solidFill>
                <a:srgbClr val="FF0000"/>
              </a:solidFill>
            </a:endParaRPr>
          </a:p>
        </p:txBody>
      </p:sp>
      <p:pic>
        <p:nvPicPr>
          <p:cNvPr id="13" name="Picture 12"/>
          <p:cNvPicPr>
            <a:picLocks noChangeAspect="1"/>
          </p:cNvPicPr>
          <p:nvPr/>
        </p:nvPicPr>
        <p:blipFill>
          <a:blip r:embed="rId2"/>
          <a:stretch>
            <a:fillRect/>
          </a:stretch>
        </p:blipFill>
        <p:spPr>
          <a:xfrm>
            <a:off x="3692978" y="4186238"/>
            <a:ext cx="5124450" cy="2514600"/>
          </a:xfrm>
          <a:prstGeom prst="rect">
            <a:avLst/>
          </a:prstGeom>
        </p:spPr>
      </p:pic>
      <p:sp>
        <p:nvSpPr>
          <p:cNvPr id="6" name="Rectangle 3"/>
          <p:cNvSpPr txBox="1">
            <a:spLocks noChangeArrowheads="1"/>
          </p:cNvSpPr>
          <p:nvPr/>
        </p:nvSpPr>
        <p:spPr bwMode="auto">
          <a:xfrm>
            <a:off x="493487" y="1013831"/>
            <a:ext cx="7990114" cy="3440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36"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36"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36"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36"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36"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9pPr>
          </a:lstStyle>
          <a:p>
            <a:pPr algn="just" eaLnBrk="1" hangingPunct="1"/>
            <a:r>
              <a:rPr lang="en-US" sz="2200" kern="0" dirty="0" smtClean="0"/>
              <a:t>Muscle of the tongue include:</a:t>
            </a:r>
          </a:p>
          <a:p>
            <a:pPr lvl="1" algn="just" eaLnBrk="1" hangingPunct="1"/>
            <a:r>
              <a:rPr lang="en-US" sz="2200" kern="0" dirty="0"/>
              <a:t>Intrinsic </a:t>
            </a:r>
            <a:r>
              <a:rPr lang="en-US" sz="2200" kern="0" dirty="0" smtClean="0"/>
              <a:t>muscles </a:t>
            </a:r>
            <a:r>
              <a:rPr lang="en-US" sz="2200" kern="0" dirty="0"/>
              <a:t>(originate and insert within tongue</a:t>
            </a:r>
            <a:r>
              <a:rPr lang="en-US" sz="2200" kern="0" dirty="0" smtClean="0"/>
              <a:t>). These are responsible for changing the shape of the tongue.</a:t>
            </a:r>
          </a:p>
          <a:p>
            <a:pPr lvl="1" algn="just" eaLnBrk="1" hangingPunct="1"/>
            <a:r>
              <a:rPr lang="en-US" sz="2200" dirty="0"/>
              <a:t>Extrinsic </a:t>
            </a:r>
            <a:r>
              <a:rPr lang="en-US" sz="2200" dirty="0" smtClean="0"/>
              <a:t>muscles </a:t>
            </a:r>
            <a:r>
              <a:rPr lang="en-US" sz="2200" dirty="0"/>
              <a:t>(originate outside the tongue, insert into tongue</a:t>
            </a:r>
            <a:r>
              <a:rPr lang="en-US" sz="2200" dirty="0" smtClean="0"/>
              <a:t>). These are responsible for moving the tongue.</a:t>
            </a:r>
          </a:p>
          <a:p>
            <a:pPr algn="just" eaLnBrk="1" hangingPunct="1"/>
            <a:r>
              <a:rPr lang="en-US" sz="2200" dirty="0" smtClean="0"/>
              <a:t>Genioglossus is one of these extrinsic muscles. It moves the tongue forwards.</a:t>
            </a:r>
          </a:p>
          <a:p>
            <a:pPr algn="just" eaLnBrk="1" hangingPunct="1"/>
            <a:r>
              <a:rPr lang="en-US" sz="2200" dirty="0" smtClean="0"/>
              <a:t>All muscles of the tongue are supplied by the Hypoglossal nerve, except the </a:t>
            </a:r>
            <a:r>
              <a:rPr lang="en-US" sz="2200" dirty="0" err="1" smtClean="0"/>
              <a:t>palatoglossus</a:t>
            </a:r>
            <a:r>
              <a:rPr lang="en-US" sz="2200" dirty="0"/>
              <a:t>.</a:t>
            </a:r>
          </a:p>
        </p:txBody>
      </p:sp>
      <p:sp>
        <p:nvSpPr>
          <p:cNvPr id="14" name="TextBox 13"/>
          <p:cNvSpPr txBox="1"/>
          <p:nvPr/>
        </p:nvSpPr>
        <p:spPr>
          <a:xfrm>
            <a:off x="2415179" y="6102498"/>
            <a:ext cx="2914467" cy="369332"/>
          </a:xfrm>
          <a:prstGeom prst="rect">
            <a:avLst/>
          </a:prstGeom>
          <a:solidFill>
            <a:schemeClr val="bg1"/>
          </a:solidFill>
          <a:ln>
            <a:solidFill>
              <a:schemeClr val="tx1"/>
            </a:solidFill>
          </a:ln>
        </p:spPr>
        <p:txBody>
          <a:bodyPr wrap="square" rtlCol="0">
            <a:spAutoFit/>
          </a:bodyPr>
          <a:lstStyle/>
          <a:p>
            <a:r>
              <a:rPr lang="en-US" dirty="0" smtClean="0">
                <a:latin typeface="+mn-lt"/>
              </a:rPr>
              <a:t>Fig.9: Muscles of the tongue.</a:t>
            </a:r>
            <a:endParaRPr lang="en-US" dirty="0">
              <a:latin typeface="+mn-lt"/>
            </a:endParaRPr>
          </a:p>
        </p:txBody>
      </p:sp>
    </p:spTree>
    <p:extLst>
      <p:ext uri="{BB962C8B-B14F-4D97-AF65-F5344CB8AC3E}">
        <p14:creationId xmlns:p14="http://schemas.microsoft.com/office/powerpoint/2010/main" val="716878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0571" y="333832"/>
            <a:ext cx="7431314" cy="584775"/>
          </a:xfrm>
          <a:prstGeom prst="rect">
            <a:avLst/>
          </a:prstGeom>
          <a:noFill/>
        </p:spPr>
        <p:txBody>
          <a:bodyPr wrap="square" rtlCol="0">
            <a:spAutoFit/>
          </a:bodyPr>
          <a:lstStyle/>
          <a:p>
            <a:pPr algn="ctr"/>
            <a:r>
              <a:rPr lang="en-US" sz="3200" b="1" u="sng" dirty="0" smtClean="0">
                <a:solidFill>
                  <a:srgbClr val="FF0000"/>
                </a:solidFill>
              </a:rPr>
              <a:t>Muscles Of The Neck</a:t>
            </a:r>
            <a:endParaRPr lang="en-US" sz="3200" b="1" u="sng" dirty="0">
              <a:solidFill>
                <a:srgbClr val="FF0000"/>
              </a:solidFill>
            </a:endParaRPr>
          </a:p>
        </p:txBody>
      </p:sp>
      <p:sp>
        <p:nvSpPr>
          <p:cNvPr id="5" name="Rectangle 3"/>
          <p:cNvSpPr txBox="1">
            <a:spLocks noChangeArrowheads="1"/>
          </p:cNvSpPr>
          <p:nvPr/>
        </p:nvSpPr>
        <p:spPr bwMode="auto">
          <a:xfrm>
            <a:off x="457200" y="1687284"/>
            <a:ext cx="8229600" cy="36975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The</a:t>
            </a:r>
            <a:r>
              <a:rPr kumimoji="0" lang="en-US" sz="2400" b="0" i="0" u="none" strike="noStrike" kern="0" cap="none" spc="0" normalizeH="0" noProof="0" dirty="0" smtClean="0">
                <a:ln>
                  <a:noFill/>
                </a:ln>
                <a:solidFill>
                  <a:schemeClr val="tx1"/>
                </a:solidFill>
                <a:effectLst/>
                <a:uLnTx/>
                <a:uFillTx/>
                <a:latin typeface="+mn-lt"/>
                <a:ea typeface="+mn-ea"/>
                <a:cs typeface="+mn-cs"/>
              </a:rPr>
              <a:t> </a:t>
            </a:r>
            <a:r>
              <a:rPr kumimoji="0" lang="en-US" sz="2400" b="1" i="0" u="none" strike="noStrike" kern="0" cap="none" spc="0" normalizeH="0" noProof="0" dirty="0" err="1" smtClean="0">
                <a:ln>
                  <a:noFill/>
                </a:ln>
                <a:solidFill>
                  <a:schemeClr val="tx1"/>
                </a:solidFill>
                <a:effectLst/>
                <a:uLnTx/>
                <a:uFillTx/>
                <a:latin typeface="+mn-lt"/>
                <a:ea typeface="+mn-ea"/>
                <a:cs typeface="+mn-cs"/>
              </a:rPr>
              <a:t>Sternocleidomastoid</a:t>
            </a:r>
            <a:r>
              <a:rPr kumimoji="0" lang="en-US" sz="2400" b="0" i="0" u="none" strike="noStrike" kern="0" cap="none" spc="0" normalizeH="0" noProof="0" dirty="0" smtClean="0">
                <a:ln>
                  <a:noFill/>
                </a:ln>
                <a:solidFill>
                  <a:schemeClr val="tx1"/>
                </a:solidFill>
                <a:effectLst/>
                <a:uLnTx/>
                <a:uFillTx/>
                <a:latin typeface="+mn-lt"/>
                <a:ea typeface="+mn-ea"/>
                <a:cs typeface="+mn-cs"/>
              </a:rPr>
              <a:t> (SCM) muscle is an important anatomical landmark in the neck. It divides the neck into an anterior and a posterior triangle.</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endParaRPr lang="en-US" sz="2400" kern="0" baseline="0" dirty="0" smtClean="0">
              <a:latin typeface="+mn-lt"/>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kumimoji="0" lang="en-US" sz="2400" b="0" i="0" u="none" strike="noStrike" kern="0" cap="none" spc="0" normalizeH="0" noProof="0" dirty="0" smtClean="0">
                <a:ln>
                  <a:noFill/>
                </a:ln>
                <a:solidFill>
                  <a:schemeClr val="tx1"/>
                </a:solidFill>
                <a:effectLst/>
                <a:uLnTx/>
                <a:uFillTx/>
                <a:latin typeface="+mn-lt"/>
                <a:ea typeface="+mn-ea"/>
                <a:cs typeface="+mn-cs"/>
              </a:rPr>
              <a:t>The SCM muscle arises from the sternum and clavicle and is inserted into the mastoid process and the occipital bone. Its motor supply is by the accessory (XI) nerve. If the muscles on both sides contract, they’ll flex the head. If the SCM muscle of one side contracts, it’ll rotate the head to the opposite side.</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a:defRPr/>
            </a:pPr>
            <a:fld id="{FA782896-B73F-4A81-89D7-E7C345C7F31D}"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BB2B57A-7848-4B08-A1A1-3F1C3E6AF1DD}" type="slidenum">
              <a:rPr lang="en-US" smtClean="0"/>
              <a:pPr>
                <a:defRPr/>
              </a:pPr>
              <a:t>19</a:t>
            </a:fld>
            <a:endParaRPr lang="en-US"/>
          </a:p>
        </p:txBody>
      </p:sp>
      <p:pic>
        <p:nvPicPr>
          <p:cNvPr id="36" name="Picture 35"/>
          <p:cNvPicPr>
            <a:picLocks noChangeAspect="1"/>
          </p:cNvPicPr>
          <p:nvPr/>
        </p:nvPicPr>
        <p:blipFill>
          <a:blip r:embed="rId2"/>
          <a:stretch>
            <a:fillRect/>
          </a:stretch>
        </p:blipFill>
        <p:spPr>
          <a:xfrm>
            <a:off x="414337" y="466996"/>
            <a:ext cx="8315325" cy="5715000"/>
          </a:xfrm>
          <a:prstGeom prst="rect">
            <a:avLst/>
          </a:prstGeom>
        </p:spPr>
      </p:pic>
      <p:sp>
        <p:nvSpPr>
          <p:cNvPr id="38" name="TextBox 37"/>
          <p:cNvSpPr txBox="1"/>
          <p:nvPr/>
        </p:nvSpPr>
        <p:spPr>
          <a:xfrm>
            <a:off x="2445659" y="6102906"/>
            <a:ext cx="4107541" cy="369332"/>
          </a:xfrm>
          <a:prstGeom prst="rect">
            <a:avLst/>
          </a:prstGeom>
          <a:solidFill>
            <a:schemeClr val="bg1"/>
          </a:solidFill>
          <a:ln>
            <a:solidFill>
              <a:schemeClr val="tx1"/>
            </a:solidFill>
          </a:ln>
        </p:spPr>
        <p:txBody>
          <a:bodyPr wrap="square" rtlCol="0">
            <a:spAutoFit/>
          </a:bodyPr>
          <a:lstStyle/>
          <a:p>
            <a:r>
              <a:rPr lang="en-US" dirty="0" smtClean="0">
                <a:latin typeface="+mn-lt"/>
              </a:rPr>
              <a:t>Fig.10: The sternocleidomastoid muscle.</a:t>
            </a:r>
            <a:endParaRPr lang="en-US"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800475"/>
            <a:ext cx="8396514" cy="52069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Skeletal muscles are formed of several</a:t>
            </a:r>
            <a:r>
              <a:rPr kumimoji="0" lang="en-US" sz="2400" b="0" i="0" u="none" strike="noStrike" kern="0" cap="none" spc="0" normalizeH="0" noProof="0" dirty="0" smtClean="0">
                <a:ln>
                  <a:noFill/>
                </a:ln>
                <a:solidFill>
                  <a:schemeClr val="tx1"/>
                </a:solidFill>
                <a:effectLst/>
                <a:uLnTx/>
                <a:uFillTx/>
                <a:latin typeface="+mn-lt"/>
                <a:ea typeface="+mn-ea"/>
                <a:cs typeface="+mn-cs"/>
              </a:rPr>
              <a:t> bundles of skeletal muscle cells</a:t>
            </a:r>
            <a:r>
              <a:rPr lang="en-US" sz="2400" kern="0" dirty="0" smtClean="0">
                <a:latin typeface="+mn-lt"/>
              </a:rPr>
              <a:t>. They are attached by tendons to bones</a:t>
            </a: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lang="en-US" sz="2400" kern="0" dirty="0" smtClean="0">
                <a:latin typeface="+mn-lt"/>
              </a:rPr>
              <a:t>When a skeletal muscle contracts, the tendon will be pulled and this will pull the bone resulting in Movement</a:t>
            </a: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lang="en-US" sz="2400" kern="0" dirty="0" smtClean="0">
                <a:latin typeface="+mn-lt"/>
              </a:rPr>
              <a:t>The </a:t>
            </a:r>
            <a:r>
              <a:rPr lang="en-US" sz="2400" b="1" kern="0" dirty="0" smtClean="0">
                <a:latin typeface="+mn-lt"/>
              </a:rPr>
              <a:t>belly</a:t>
            </a:r>
            <a:r>
              <a:rPr lang="en-US" sz="2400" kern="0" dirty="0" smtClean="0">
                <a:latin typeface="+mn-lt"/>
              </a:rPr>
              <a:t> of the muscle is the fleshy (wide) part between the tendons</a:t>
            </a: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kumimoji="0" lang="en-US" sz="2400" b="0" i="0" u="none" strike="noStrike" kern="0" cap="none" spc="0" normalizeH="0" noProof="0" dirty="0" smtClean="0">
                <a:ln>
                  <a:noFill/>
                </a:ln>
                <a:solidFill>
                  <a:schemeClr val="tx1"/>
                </a:solidFill>
                <a:effectLst/>
                <a:uLnTx/>
                <a:uFillTx/>
                <a:latin typeface="+mn-lt"/>
                <a:ea typeface="+mn-ea"/>
                <a:cs typeface="+mn-cs"/>
              </a:rPr>
              <a:t>Muscles have more than one bony attachment: </a:t>
            </a:r>
          </a:p>
          <a:p>
            <a:pPr marL="669925" lvl="1" indent="-325438">
              <a:spcBef>
                <a:spcPct val="20000"/>
              </a:spcBef>
              <a:buClr>
                <a:srgbClr val="999933"/>
              </a:buClr>
              <a:buSzPct val="60000"/>
              <a:buFont typeface="Wingdings" pitchFamily="36" charset="2"/>
              <a:buChar char="q"/>
            </a:pPr>
            <a:r>
              <a:rPr lang="en-US" sz="2200" kern="0" dirty="0" smtClean="0">
                <a:solidFill>
                  <a:srgbClr val="000000"/>
                </a:solidFill>
                <a:latin typeface="+mn-lt"/>
              </a:rPr>
              <a:t>the attachment of a tendon to the relatively stationary bone is called the </a:t>
            </a:r>
            <a:r>
              <a:rPr lang="en-US" sz="2200" b="1" kern="0" dirty="0" smtClean="0">
                <a:solidFill>
                  <a:srgbClr val="000000"/>
                </a:solidFill>
                <a:latin typeface="+mn-lt"/>
              </a:rPr>
              <a:t>origin.</a:t>
            </a:r>
            <a:endParaRPr lang="en-US" sz="2200" kern="0" dirty="0" smtClean="0">
              <a:solidFill>
                <a:srgbClr val="000000"/>
              </a:solidFill>
              <a:latin typeface="+mn-lt"/>
            </a:endParaRPr>
          </a:p>
          <a:p>
            <a:pPr marL="669925" lvl="1" indent="-325438">
              <a:spcBef>
                <a:spcPct val="20000"/>
              </a:spcBef>
              <a:buClr>
                <a:srgbClr val="999933"/>
              </a:buClr>
              <a:buSzPct val="60000"/>
              <a:buFont typeface="Wingdings" pitchFamily="36" charset="2"/>
              <a:buChar char="q"/>
            </a:pPr>
            <a:r>
              <a:rPr lang="en-US" sz="2200" kern="0" dirty="0" smtClean="0">
                <a:solidFill>
                  <a:srgbClr val="000000"/>
                </a:solidFill>
                <a:latin typeface="+mn-lt"/>
              </a:rPr>
              <a:t>the attachment of the muscle’s other tendon to the relatively movable bone is called the </a:t>
            </a:r>
            <a:r>
              <a:rPr lang="en-US" sz="2200" b="1" kern="0" dirty="0" smtClean="0">
                <a:solidFill>
                  <a:srgbClr val="000000"/>
                </a:solidFill>
                <a:latin typeface="+mn-lt"/>
              </a:rPr>
              <a:t>insertion</a:t>
            </a:r>
            <a:r>
              <a:rPr lang="en-US" sz="2200" kern="0" dirty="0" smtClean="0">
                <a:solidFill>
                  <a:srgbClr val="000000"/>
                </a:solidFill>
                <a:latin typeface="+mn-lt"/>
              </a:rPr>
              <a:t>.</a:t>
            </a:r>
          </a:p>
          <a:p>
            <a:pPr marL="669925" lvl="1" indent="-325438">
              <a:spcBef>
                <a:spcPct val="20000"/>
              </a:spcBef>
              <a:buClr>
                <a:srgbClr val="999933"/>
              </a:buClr>
              <a:buSzPct val="60000"/>
              <a:buFont typeface="Wingdings" pitchFamily="36" charset="2"/>
              <a:buChar char="q"/>
            </a:pPr>
            <a:r>
              <a:rPr lang="en-US" sz="2200" kern="0" dirty="0" smtClean="0">
                <a:solidFill>
                  <a:srgbClr val="000000"/>
                </a:solidFill>
                <a:latin typeface="+mn-lt"/>
              </a:rPr>
              <a:t>the </a:t>
            </a:r>
            <a:r>
              <a:rPr lang="en-US" sz="2200" b="1" kern="0" dirty="0" smtClean="0">
                <a:solidFill>
                  <a:srgbClr val="000000"/>
                </a:solidFill>
                <a:latin typeface="+mn-lt"/>
              </a:rPr>
              <a:t>action/s </a:t>
            </a:r>
            <a:r>
              <a:rPr lang="en-US" sz="2200" kern="0" dirty="0" smtClean="0">
                <a:solidFill>
                  <a:srgbClr val="000000"/>
                </a:solidFill>
                <a:latin typeface="+mn-lt"/>
              </a:rPr>
              <a:t>of a muscle are the main movements that occur during contraction (e.g., flexion or extension).</a:t>
            </a: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endParaRPr kumimoji="0" lang="en-US" sz="2400" b="0" i="0" u="none" strike="noStrike" kern="0" cap="none" spc="0" normalizeH="0" noProof="0" dirty="0" smtClean="0">
              <a:ln>
                <a:noFill/>
              </a:ln>
              <a:solidFill>
                <a:schemeClr val="tx1"/>
              </a:solidFill>
              <a:effectLst/>
              <a:uLnTx/>
              <a:uFillTx/>
              <a:latin typeface="+mn-lt"/>
              <a:ea typeface="+mn-ea"/>
              <a:cs typeface="+mn-cs"/>
            </a:endParaRPr>
          </a:p>
        </p:txBody>
      </p:sp>
      <p:sp>
        <p:nvSpPr>
          <p:cNvPr id="3" name="Slide Number Placeholder 2"/>
          <p:cNvSpPr>
            <a:spLocks noGrp="1"/>
          </p:cNvSpPr>
          <p:nvPr>
            <p:ph type="sldNum" sz="quarter" idx="12"/>
          </p:nvPr>
        </p:nvSpPr>
        <p:spPr/>
        <p:txBody>
          <a:bodyPr/>
          <a:lstStyle/>
          <a:p>
            <a:pPr>
              <a:defRPr/>
            </a:pPr>
            <a:fld id="{FA782896-B73F-4A81-89D7-E7C345C7F31D}"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2"/>
          <a:srcRect/>
          <a:stretch>
            <a:fillRect/>
          </a:stretch>
        </p:blipFill>
        <p:spPr bwMode="auto">
          <a:xfrm>
            <a:off x="4840960" y="1211485"/>
            <a:ext cx="4277678" cy="4200525"/>
          </a:xfrm>
          <a:prstGeom prst="rect">
            <a:avLst/>
          </a:prstGeom>
          <a:noFill/>
          <a:ln w="9525">
            <a:noFill/>
            <a:miter lim="800000"/>
            <a:headEnd/>
            <a:tailEnd/>
          </a:ln>
          <a:effectLst/>
        </p:spPr>
      </p:pic>
      <p:sp>
        <p:nvSpPr>
          <p:cNvPr id="2" name="Rectangle 3"/>
          <p:cNvSpPr txBox="1">
            <a:spLocks noChangeArrowheads="1"/>
          </p:cNvSpPr>
          <p:nvPr/>
        </p:nvSpPr>
        <p:spPr bwMode="auto">
          <a:xfrm>
            <a:off x="210460" y="1135746"/>
            <a:ext cx="5159826" cy="41329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lang="en-US" sz="2400" b="1" i="1" u="sng" kern="0" dirty="0" smtClean="0">
                <a:latin typeface="+mn-lt"/>
              </a:rPr>
              <a:t>Anterior Triangle:</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Anterior border</a:t>
            </a:r>
            <a:r>
              <a:rPr kumimoji="0" lang="en-US" sz="2400" b="0" i="0" u="none" strike="noStrike" kern="0" cap="none" spc="0" normalizeH="0" baseline="0" noProof="0" dirty="0" smtClean="0">
                <a:ln>
                  <a:noFill/>
                </a:ln>
                <a:solidFill>
                  <a:schemeClr val="tx1"/>
                </a:solidFill>
                <a:effectLst/>
                <a:uLnTx/>
                <a:uFillTx/>
                <a:latin typeface="+mn-lt"/>
                <a:ea typeface="+mn-ea"/>
                <a:cs typeface="+mn-cs"/>
              </a:rPr>
              <a:t>:</a:t>
            </a:r>
            <a:r>
              <a:rPr kumimoji="0" lang="en-US" sz="2400" b="0" i="0" u="none" strike="noStrike" kern="0" cap="none" spc="0" normalizeH="0" noProof="0" dirty="0" smtClean="0">
                <a:ln>
                  <a:noFill/>
                </a:ln>
                <a:solidFill>
                  <a:schemeClr val="tx1"/>
                </a:solidFill>
                <a:effectLst/>
                <a:uLnTx/>
                <a:uFillTx/>
                <a:latin typeface="+mn-lt"/>
                <a:ea typeface="+mn-ea"/>
                <a:cs typeface="+mn-cs"/>
              </a:rPr>
              <a:t> midline</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lang="en-US" sz="2400" b="1" kern="0" baseline="0" dirty="0" smtClean="0">
                <a:latin typeface="+mn-lt"/>
              </a:rPr>
              <a:t>Posterior border</a:t>
            </a:r>
            <a:r>
              <a:rPr lang="en-US" sz="2400" kern="0" baseline="0" dirty="0" smtClean="0">
                <a:latin typeface="+mn-lt"/>
              </a:rPr>
              <a:t>: SCM muscle</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kumimoji="0" lang="en-US" sz="2400" b="1" i="0" u="none" strike="noStrike" kern="0" cap="none" spc="0" normalizeH="0" noProof="0" dirty="0" smtClean="0">
                <a:ln>
                  <a:noFill/>
                </a:ln>
                <a:solidFill>
                  <a:schemeClr val="tx1"/>
                </a:solidFill>
                <a:effectLst/>
                <a:uLnTx/>
                <a:uFillTx/>
                <a:latin typeface="+mn-lt"/>
                <a:ea typeface="+mn-ea"/>
                <a:cs typeface="+mn-cs"/>
              </a:rPr>
              <a:t>Superior border</a:t>
            </a:r>
            <a:r>
              <a:rPr kumimoji="0" lang="en-US" sz="2400" b="0" i="0" u="none" strike="noStrike" kern="0" cap="none" spc="0" normalizeH="0" noProof="0" dirty="0" smtClean="0">
                <a:ln>
                  <a:noFill/>
                </a:ln>
                <a:solidFill>
                  <a:schemeClr val="tx1"/>
                </a:solidFill>
                <a:effectLst/>
                <a:uLnTx/>
                <a:uFillTx/>
                <a:latin typeface="+mn-lt"/>
                <a:ea typeface="+mn-ea"/>
                <a:cs typeface="+mn-cs"/>
              </a:rPr>
              <a:t>: Mandible</a:t>
            </a: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endParaRPr lang="en-US" sz="2400" kern="0" baseline="0" dirty="0" smtClean="0">
              <a:latin typeface="+mn-lt"/>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kumimoji="0" lang="en-US" sz="2400" b="1" i="1" u="sng" strike="noStrike" kern="0" cap="none" spc="0" normalizeH="0" noProof="0" dirty="0" smtClean="0">
                <a:ln>
                  <a:noFill/>
                </a:ln>
                <a:solidFill>
                  <a:schemeClr val="tx1"/>
                </a:solidFill>
                <a:effectLst/>
                <a:uLnTx/>
                <a:uFillTx/>
                <a:latin typeface="+mn-lt"/>
                <a:ea typeface="+mn-ea"/>
                <a:cs typeface="+mn-cs"/>
              </a:rPr>
              <a:t>Posterior Triangle:</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lang="en-US" sz="2400" b="1" kern="0" baseline="0" dirty="0" smtClean="0">
                <a:latin typeface="+mn-lt"/>
              </a:rPr>
              <a:t>Anterior</a:t>
            </a:r>
            <a:r>
              <a:rPr lang="en-US" sz="2400" b="1" kern="0" dirty="0" smtClean="0">
                <a:latin typeface="+mn-lt"/>
              </a:rPr>
              <a:t> border</a:t>
            </a:r>
            <a:r>
              <a:rPr lang="en-US" sz="2400" kern="0" dirty="0" smtClean="0">
                <a:latin typeface="+mn-lt"/>
              </a:rPr>
              <a:t>: SCM muscle</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Posterior</a:t>
            </a:r>
            <a:r>
              <a:rPr kumimoji="0" lang="en-US" sz="2400" b="1" i="0" u="none" strike="noStrike" kern="0" cap="none" spc="0" normalizeH="0" noProof="0" dirty="0" smtClean="0">
                <a:ln>
                  <a:noFill/>
                </a:ln>
                <a:solidFill>
                  <a:schemeClr val="tx1"/>
                </a:solidFill>
                <a:effectLst/>
                <a:uLnTx/>
                <a:uFillTx/>
                <a:latin typeface="+mn-lt"/>
                <a:ea typeface="+mn-ea"/>
                <a:cs typeface="+mn-cs"/>
              </a:rPr>
              <a:t> border</a:t>
            </a:r>
            <a:r>
              <a:rPr kumimoji="0" lang="en-US" sz="2400" b="0" i="0" u="none" strike="noStrike" kern="0" cap="none" spc="0" normalizeH="0" noProof="0" dirty="0" smtClean="0">
                <a:ln>
                  <a:noFill/>
                </a:ln>
                <a:solidFill>
                  <a:schemeClr val="tx1"/>
                </a:solidFill>
                <a:effectLst/>
                <a:uLnTx/>
                <a:uFillTx/>
                <a:latin typeface="+mn-lt"/>
                <a:ea typeface="+mn-ea"/>
                <a:cs typeface="+mn-cs"/>
              </a:rPr>
              <a:t>: </a:t>
            </a:r>
            <a:r>
              <a:rPr kumimoji="0" lang="en-US" sz="2400" b="0" i="0" u="none" strike="noStrike" kern="0" cap="none" spc="0" normalizeH="0" noProof="0" dirty="0" err="1" smtClean="0">
                <a:ln>
                  <a:noFill/>
                </a:ln>
                <a:solidFill>
                  <a:schemeClr val="tx1"/>
                </a:solidFill>
                <a:effectLst/>
                <a:uLnTx/>
                <a:uFillTx/>
                <a:latin typeface="+mn-lt"/>
                <a:ea typeface="+mn-ea"/>
                <a:cs typeface="+mn-cs"/>
              </a:rPr>
              <a:t>Trapezius</a:t>
            </a:r>
            <a:r>
              <a:rPr kumimoji="0" lang="en-US" sz="2400" b="0" i="0" u="none" strike="noStrike" kern="0" cap="none" spc="0" normalizeH="0" noProof="0" dirty="0" smtClean="0">
                <a:ln>
                  <a:noFill/>
                </a:ln>
                <a:solidFill>
                  <a:schemeClr val="tx1"/>
                </a:solidFill>
                <a:effectLst/>
                <a:uLnTx/>
                <a:uFillTx/>
                <a:latin typeface="+mn-lt"/>
                <a:ea typeface="+mn-ea"/>
                <a:cs typeface="+mn-cs"/>
              </a:rPr>
              <a:t> muscle</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lang="en-US" sz="2400" b="1" kern="0" baseline="0" dirty="0" smtClean="0">
                <a:latin typeface="+mn-lt"/>
              </a:rPr>
              <a:t>Inferior border</a:t>
            </a:r>
            <a:r>
              <a:rPr lang="en-US" sz="2400" kern="0" baseline="0" dirty="0" smtClean="0">
                <a:latin typeface="+mn-lt"/>
              </a:rPr>
              <a:t>: Clavicle</a:t>
            </a:r>
            <a:r>
              <a:rPr lang="en-US" sz="2400" kern="0" dirty="0" smtClean="0">
                <a:latin typeface="+mn-lt"/>
              </a:rPr>
              <a:t> </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a:defRPr/>
            </a:pPr>
            <a:fld id="{8BB2B57A-7848-4B08-A1A1-3F1C3E6AF1DD}" type="slidenum">
              <a:rPr lang="en-US" smtClean="0"/>
              <a:pPr>
                <a:defRPr/>
              </a:pPr>
              <a:t>20</a:t>
            </a:fld>
            <a:endParaRPr lang="en-US"/>
          </a:p>
        </p:txBody>
      </p:sp>
      <p:sp>
        <p:nvSpPr>
          <p:cNvPr id="5" name="TextBox 4"/>
          <p:cNvSpPr txBox="1"/>
          <p:nvPr/>
        </p:nvSpPr>
        <p:spPr>
          <a:xfrm>
            <a:off x="5852160" y="5412010"/>
            <a:ext cx="2584872" cy="646331"/>
          </a:xfrm>
          <a:prstGeom prst="rect">
            <a:avLst/>
          </a:prstGeom>
          <a:solidFill>
            <a:schemeClr val="bg1"/>
          </a:solidFill>
          <a:ln>
            <a:solidFill>
              <a:schemeClr val="tx1"/>
            </a:solidFill>
          </a:ln>
        </p:spPr>
        <p:txBody>
          <a:bodyPr wrap="square" rtlCol="0">
            <a:spAutoFit/>
          </a:bodyPr>
          <a:lstStyle/>
          <a:p>
            <a:r>
              <a:rPr lang="en-US" dirty="0" smtClean="0">
                <a:latin typeface="+mn-lt"/>
              </a:rPr>
              <a:t>Fig.11: Boundaries of the triangles of the neck.</a:t>
            </a:r>
            <a:endParaRPr lang="en-US" dirty="0">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type="body" idx="1"/>
          </p:nvPr>
        </p:nvSpPr>
        <p:spPr>
          <a:xfrm>
            <a:off x="362858" y="842556"/>
            <a:ext cx="8229600" cy="594359"/>
          </a:xfrm>
        </p:spPr>
        <p:txBody>
          <a:bodyPr/>
          <a:lstStyle/>
          <a:p>
            <a:pPr algn="just" eaLnBrk="1" hangingPunct="1"/>
            <a:r>
              <a:rPr lang="en-US" dirty="0" smtClean="0"/>
              <a:t>Two main muscle groups:</a:t>
            </a:r>
          </a:p>
        </p:txBody>
      </p:sp>
      <p:sp>
        <p:nvSpPr>
          <p:cNvPr id="5" name="TextBox 4"/>
          <p:cNvSpPr txBox="1"/>
          <p:nvPr/>
        </p:nvSpPr>
        <p:spPr>
          <a:xfrm>
            <a:off x="362858" y="216266"/>
            <a:ext cx="8418284" cy="584775"/>
          </a:xfrm>
          <a:prstGeom prst="rect">
            <a:avLst/>
          </a:prstGeom>
          <a:noFill/>
        </p:spPr>
        <p:txBody>
          <a:bodyPr wrap="square" rtlCol="0">
            <a:spAutoFit/>
          </a:bodyPr>
          <a:lstStyle/>
          <a:p>
            <a:r>
              <a:rPr lang="en-US" sz="3200" u="sng" dirty="0" smtClean="0">
                <a:solidFill>
                  <a:srgbClr val="FF0000"/>
                </a:solidFill>
              </a:rPr>
              <a:t>Muscles of the anterior part of neck:</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21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587570235"/>
              </p:ext>
            </p:extLst>
          </p:nvPr>
        </p:nvGraphicFramePr>
        <p:xfrm>
          <a:off x="297541" y="1463041"/>
          <a:ext cx="8715831" cy="4919213"/>
        </p:xfrm>
        <a:graphic>
          <a:graphicData uri="http://schemas.openxmlformats.org/drawingml/2006/table">
            <a:tbl>
              <a:tblPr firstRow="1" bandRow="1">
                <a:tableStyleId>{5C22544A-7EE6-4342-B048-85BDC9FD1C3A}</a:tableStyleId>
              </a:tblPr>
              <a:tblGrid>
                <a:gridCol w="1635762">
                  <a:extLst>
                    <a:ext uri="{9D8B030D-6E8A-4147-A177-3AD203B41FA5}">
                      <a16:colId xmlns:a16="http://schemas.microsoft.com/office/drawing/2014/main" val="20000"/>
                    </a:ext>
                  </a:extLst>
                </a:gridCol>
                <a:gridCol w="1423852">
                  <a:extLst>
                    <a:ext uri="{9D8B030D-6E8A-4147-A177-3AD203B41FA5}">
                      <a16:colId xmlns:a16="http://schemas.microsoft.com/office/drawing/2014/main" val="3946461783"/>
                    </a:ext>
                  </a:extLst>
                </a:gridCol>
                <a:gridCol w="5656217">
                  <a:extLst>
                    <a:ext uri="{9D8B030D-6E8A-4147-A177-3AD203B41FA5}">
                      <a16:colId xmlns:a16="http://schemas.microsoft.com/office/drawing/2014/main" val="20002"/>
                    </a:ext>
                  </a:extLst>
                </a:gridCol>
              </a:tblGrid>
              <a:tr h="613954">
                <a:tc>
                  <a:txBody>
                    <a:bodyPr/>
                    <a:lstStyle/>
                    <a:p>
                      <a:pPr algn="ctr"/>
                      <a:r>
                        <a:rPr lang="en-US" sz="2400" dirty="0" smtClean="0"/>
                        <a:t>Muscles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Location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Action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31238">
                <a:tc>
                  <a:txBody>
                    <a:bodyPr/>
                    <a:lstStyle/>
                    <a:p>
                      <a:pPr algn="ctr"/>
                      <a:r>
                        <a:rPr lang="en-US" sz="2400" dirty="0" err="1" smtClean="0"/>
                        <a:t>Suprahyoid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Superior to the hyoid bone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a:buFont typeface="+mj-lt"/>
                        <a:buAutoNum type="arabicPeriod"/>
                      </a:pPr>
                      <a:r>
                        <a:rPr lang="en-US" sz="2400" dirty="0" smtClean="0"/>
                        <a:t>Elevate</a:t>
                      </a:r>
                      <a:r>
                        <a:rPr lang="en-US" sz="2400" baseline="0" dirty="0" smtClean="0"/>
                        <a:t> the hyoid bone</a:t>
                      </a:r>
                    </a:p>
                    <a:p>
                      <a:pPr marL="457200" indent="-457200" algn="just">
                        <a:buFont typeface="+mj-lt"/>
                        <a:buAutoNum type="arabicPeriod"/>
                      </a:pPr>
                      <a:r>
                        <a:rPr lang="en-US" sz="2400" baseline="0" dirty="0" smtClean="0"/>
                        <a:t>With the </a:t>
                      </a:r>
                      <a:r>
                        <a:rPr lang="en-US" sz="2400" baseline="0" dirty="0" err="1" smtClean="0"/>
                        <a:t>infrahyoids</a:t>
                      </a:r>
                      <a:r>
                        <a:rPr lang="en-US" sz="2400" baseline="0" dirty="0" smtClean="0"/>
                        <a:t>, fix the hyoid bone so that it can act as a base for the tongue</a:t>
                      </a:r>
                    </a:p>
                    <a:p>
                      <a:pPr marL="457200" indent="-457200" algn="just">
                        <a:buFont typeface="+mj-lt"/>
                        <a:buAutoNum type="arabicPeriod"/>
                      </a:pPr>
                      <a:r>
                        <a:rPr lang="en-US" sz="2400" baseline="0" dirty="0" err="1" smtClean="0"/>
                        <a:t>Digastric</a:t>
                      </a:r>
                      <a:r>
                        <a:rPr lang="en-US" sz="2400" baseline="0" dirty="0" smtClean="0"/>
                        <a:t> and </a:t>
                      </a:r>
                      <a:r>
                        <a:rPr lang="en-US" sz="2400" baseline="0" dirty="0" err="1" smtClean="0"/>
                        <a:t>mylohyoid</a:t>
                      </a:r>
                      <a:r>
                        <a:rPr lang="en-US" sz="2400" baseline="0" dirty="0" smtClean="0"/>
                        <a:t> assist in depressing the mandible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74021">
                <a:tc>
                  <a:txBody>
                    <a:bodyPr/>
                    <a:lstStyle/>
                    <a:p>
                      <a:pPr algn="ctr"/>
                      <a:r>
                        <a:rPr lang="en-US" sz="2400" dirty="0" err="1" smtClean="0"/>
                        <a:t>Infrahyoid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Inferior to the hyoid bone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just">
                        <a:buFont typeface="+mj-lt"/>
                        <a:buAutoNum type="arabicPeriod"/>
                      </a:pPr>
                      <a:r>
                        <a:rPr lang="en-US" sz="2400" kern="1200" dirty="0" smtClean="0">
                          <a:solidFill>
                            <a:schemeClr val="dk1"/>
                          </a:solidFill>
                          <a:latin typeface="+mn-lt"/>
                          <a:ea typeface="+mn-ea"/>
                          <a:cs typeface="+mn-cs"/>
                        </a:rPr>
                        <a:t>Depress the hyoid bone</a:t>
                      </a:r>
                    </a:p>
                    <a:p>
                      <a:pPr marL="342900" marR="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n-US" sz="2400" baseline="0" dirty="0" smtClean="0"/>
                        <a:t>With the </a:t>
                      </a:r>
                      <a:r>
                        <a:rPr lang="en-US" sz="2400" baseline="0" dirty="0" err="1" smtClean="0"/>
                        <a:t>suprahyoids</a:t>
                      </a:r>
                      <a:r>
                        <a:rPr lang="en-US" sz="2400" baseline="0" dirty="0" smtClean="0"/>
                        <a:t>, fix the hyoid bone so that it can act as a base for the tongue</a:t>
                      </a:r>
                      <a:endParaRPr lang="en-US" sz="2400" kern="1200" dirty="0" smtClean="0">
                        <a:solidFill>
                          <a:schemeClr val="dk1"/>
                        </a:solidFill>
                        <a:latin typeface="+mn-lt"/>
                        <a:ea typeface="+mn-ea"/>
                        <a:cs typeface="+mn-cs"/>
                      </a:endParaRPr>
                    </a:p>
                    <a:p>
                      <a:pPr marL="342900" indent="-342900" algn="just">
                        <a:buFont typeface="+mj-lt"/>
                        <a:buAutoNum type="arabicPeriod"/>
                      </a:pPr>
                      <a:r>
                        <a:rPr lang="en-US" sz="2400" kern="1200" dirty="0" smtClean="0">
                          <a:solidFill>
                            <a:schemeClr val="dk1"/>
                          </a:solidFill>
                          <a:latin typeface="+mn-lt"/>
                          <a:ea typeface="+mn-ea"/>
                          <a:cs typeface="+mn-cs"/>
                        </a:rPr>
                        <a:t>Thyrohyoid and </a:t>
                      </a:r>
                      <a:r>
                        <a:rPr lang="en-US" sz="2400" kern="1200" dirty="0" err="1" smtClean="0">
                          <a:solidFill>
                            <a:schemeClr val="dk1"/>
                          </a:solidFill>
                          <a:latin typeface="+mn-lt"/>
                          <a:ea typeface="+mn-ea"/>
                          <a:cs typeface="+mn-cs"/>
                        </a:rPr>
                        <a:t>sternothyroid</a:t>
                      </a:r>
                      <a:r>
                        <a:rPr lang="en-US" sz="2400" kern="1200" dirty="0" smtClean="0">
                          <a:solidFill>
                            <a:schemeClr val="dk1"/>
                          </a:solidFill>
                          <a:latin typeface="+mn-lt"/>
                          <a:ea typeface="+mn-ea"/>
                          <a:cs typeface="+mn-cs"/>
                        </a:rPr>
                        <a:t> move the larynx during swallowing</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stretch>
            <a:fillRect/>
          </a:stretch>
        </p:blipFill>
        <p:spPr>
          <a:xfrm>
            <a:off x="219075" y="19050"/>
            <a:ext cx="8705850" cy="6819900"/>
          </a:xfrm>
          <a:prstGeom prst="rect">
            <a:avLst/>
          </a:prstGeom>
        </p:spPr>
      </p:pic>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22</a:t>
            </a:fld>
            <a:endParaRPr lang="en-US"/>
          </a:p>
        </p:txBody>
      </p:sp>
      <p:sp>
        <p:nvSpPr>
          <p:cNvPr id="56" name="TextBox 55"/>
          <p:cNvSpPr txBox="1"/>
          <p:nvPr/>
        </p:nvSpPr>
        <p:spPr>
          <a:xfrm>
            <a:off x="219075" y="6054507"/>
            <a:ext cx="2050869" cy="646331"/>
          </a:xfrm>
          <a:prstGeom prst="rect">
            <a:avLst/>
          </a:prstGeom>
          <a:solidFill>
            <a:schemeClr val="bg1"/>
          </a:solidFill>
          <a:ln>
            <a:solidFill>
              <a:schemeClr val="tx1"/>
            </a:solidFill>
          </a:ln>
        </p:spPr>
        <p:txBody>
          <a:bodyPr wrap="square" rtlCol="0">
            <a:spAutoFit/>
          </a:bodyPr>
          <a:lstStyle/>
          <a:p>
            <a:r>
              <a:rPr lang="en-US" dirty="0" smtClean="0">
                <a:latin typeface="+mn-lt"/>
              </a:rPr>
              <a:t>Fig.12: Supra- and </a:t>
            </a:r>
            <a:r>
              <a:rPr lang="en-US" dirty="0" err="1" smtClean="0">
                <a:latin typeface="+mn-lt"/>
              </a:rPr>
              <a:t>infrahyoid</a:t>
            </a:r>
            <a:r>
              <a:rPr lang="en-US" dirty="0" smtClean="0">
                <a:latin typeface="+mn-lt"/>
              </a:rPr>
              <a:t> muscles.</a:t>
            </a:r>
            <a:endParaRPr lang="en-US" dirty="0">
              <a:latin typeface="+mn-lt"/>
            </a:endParaRPr>
          </a:p>
        </p:txBody>
      </p:sp>
    </p:spTree>
    <p:extLst>
      <p:ext uri="{BB962C8B-B14F-4D97-AF65-F5344CB8AC3E}">
        <p14:creationId xmlns:p14="http://schemas.microsoft.com/office/powerpoint/2010/main" val="673762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973" y="333832"/>
            <a:ext cx="8418284" cy="584775"/>
          </a:xfrm>
          <a:prstGeom prst="rect">
            <a:avLst/>
          </a:prstGeom>
          <a:noFill/>
        </p:spPr>
        <p:txBody>
          <a:bodyPr wrap="square" rtlCol="0">
            <a:spAutoFit/>
          </a:bodyPr>
          <a:lstStyle/>
          <a:p>
            <a:r>
              <a:rPr lang="en-US" sz="3200" u="sng" dirty="0" smtClean="0">
                <a:solidFill>
                  <a:srgbClr val="FF0000"/>
                </a:solidFill>
              </a:rPr>
              <a:t>Lateral Vertebral Muscles – The </a:t>
            </a:r>
            <a:r>
              <a:rPr lang="en-US" sz="3200" u="sng" dirty="0" err="1" smtClean="0">
                <a:solidFill>
                  <a:srgbClr val="FF0000"/>
                </a:solidFill>
              </a:rPr>
              <a:t>Scaleni</a:t>
            </a:r>
            <a:r>
              <a:rPr lang="en-US" sz="3200" u="sng" dirty="0" smtClean="0">
                <a:solidFill>
                  <a:srgbClr val="FF0000"/>
                </a:solidFill>
              </a:rPr>
              <a:t>:</a:t>
            </a:r>
            <a:endParaRPr lang="en-US" sz="3200" u="sng" dirty="0">
              <a:solidFill>
                <a:srgbClr val="FF0000"/>
              </a:solidFill>
            </a:endParaRPr>
          </a:p>
        </p:txBody>
      </p:sp>
      <p:graphicFrame>
        <p:nvGraphicFramePr>
          <p:cNvPr id="5" name="Table 4"/>
          <p:cNvGraphicFramePr>
            <a:graphicFrameLocks noGrp="1"/>
          </p:cNvGraphicFramePr>
          <p:nvPr/>
        </p:nvGraphicFramePr>
        <p:xfrm>
          <a:off x="725712" y="3733799"/>
          <a:ext cx="7547430" cy="2075543"/>
        </p:xfrm>
        <a:graphic>
          <a:graphicData uri="http://schemas.openxmlformats.org/drawingml/2006/table">
            <a:tbl>
              <a:tblPr firstRow="1" bandRow="1">
                <a:tableStyleId>{5C22544A-7EE6-4342-B048-85BDC9FD1C3A}</a:tableStyleId>
              </a:tblPr>
              <a:tblGrid>
                <a:gridCol w="3773715">
                  <a:extLst>
                    <a:ext uri="{9D8B030D-6E8A-4147-A177-3AD203B41FA5}">
                      <a16:colId xmlns:a16="http://schemas.microsoft.com/office/drawing/2014/main" val="20000"/>
                    </a:ext>
                  </a:extLst>
                </a:gridCol>
                <a:gridCol w="3773715">
                  <a:extLst>
                    <a:ext uri="{9D8B030D-6E8A-4147-A177-3AD203B41FA5}">
                      <a16:colId xmlns:a16="http://schemas.microsoft.com/office/drawing/2014/main" val="20001"/>
                    </a:ext>
                  </a:extLst>
                </a:gridCol>
              </a:tblGrid>
              <a:tr h="370840">
                <a:tc>
                  <a:txBody>
                    <a:bodyPr/>
                    <a:lstStyle/>
                    <a:p>
                      <a:pPr algn="ctr"/>
                      <a:r>
                        <a:rPr lang="en-US" sz="2400" dirty="0" smtClean="0"/>
                        <a:t>Muscle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Action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9686">
                <a:tc>
                  <a:txBody>
                    <a:bodyPr/>
                    <a:lstStyle/>
                    <a:p>
                      <a:r>
                        <a:rPr lang="en-US" sz="2400" dirty="0" err="1" smtClean="0"/>
                        <a:t>Scalenus</a:t>
                      </a:r>
                      <a:r>
                        <a:rPr lang="en-US" sz="2400" dirty="0" smtClean="0"/>
                        <a:t> Anterior</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342900" indent="-342900" algn="just">
                        <a:buFont typeface="+mj-lt"/>
                        <a:buAutoNum type="arabicPeriod"/>
                      </a:pPr>
                      <a:r>
                        <a:rPr lang="en-US" sz="2400" dirty="0" smtClean="0"/>
                        <a:t>Lateral flexion and rotation</a:t>
                      </a:r>
                      <a:r>
                        <a:rPr lang="en-US" sz="2400" baseline="0" dirty="0" smtClean="0"/>
                        <a:t> of cervical part of vertebral column</a:t>
                      </a:r>
                    </a:p>
                    <a:p>
                      <a:pPr marL="342900" indent="-342900" algn="just">
                        <a:buFont typeface="+mj-lt"/>
                        <a:buAutoNum type="arabicPeriod"/>
                      </a:pPr>
                      <a:r>
                        <a:rPr lang="en-US" sz="2400" baseline="0" dirty="0" smtClean="0"/>
                        <a:t>Assist in respiration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1457">
                <a:tc>
                  <a:txBody>
                    <a:bodyPr/>
                    <a:lstStyle/>
                    <a:p>
                      <a:r>
                        <a:rPr lang="en-US" sz="2400" dirty="0" err="1" smtClean="0"/>
                        <a:t>Scalenus</a:t>
                      </a:r>
                      <a:r>
                        <a:rPr lang="en-US" sz="2400" dirty="0" smtClean="0"/>
                        <a:t> </a:t>
                      </a:r>
                      <a:r>
                        <a:rPr lang="en-US" sz="2400" dirty="0" err="1" smtClean="0"/>
                        <a:t>Medius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extLst>
                  <a:ext uri="{0D108BD9-81ED-4DB2-BD59-A6C34878D82A}">
                    <a16:rowId xmlns:a16="http://schemas.microsoft.com/office/drawing/2014/main" val="10002"/>
                  </a:ext>
                </a:extLst>
              </a:tr>
              <a:tr h="370840">
                <a:tc>
                  <a:txBody>
                    <a:bodyPr/>
                    <a:lstStyle/>
                    <a:p>
                      <a:r>
                        <a:rPr lang="en-US" sz="2400" dirty="0" err="1" smtClean="0"/>
                        <a:t>Scalenus</a:t>
                      </a:r>
                      <a:r>
                        <a:rPr lang="en-US" sz="2400" dirty="0" smtClean="0"/>
                        <a:t> Posterior</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78972" y="1030519"/>
            <a:ext cx="8171544" cy="2677656"/>
          </a:xfrm>
          <a:prstGeom prst="rect">
            <a:avLst/>
          </a:prstGeom>
          <a:noFill/>
        </p:spPr>
        <p:txBody>
          <a:bodyPr wrap="square" rtlCol="0">
            <a:spAutoFit/>
          </a:bodyPr>
          <a:lstStyle/>
          <a:p>
            <a:pPr marL="457200" indent="-457200" algn="just">
              <a:buFont typeface="Wingdings" pitchFamily="2" charset="2"/>
              <a:buChar char="q"/>
            </a:pPr>
            <a:r>
              <a:rPr lang="en-US" sz="2400" dirty="0" smtClean="0">
                <a:latin typeface="+mn-lt"/>
              </a:rPr>
              <a:t>These are attached to the cervical part of the vertebral column and pass laterally </a:t>
            </a:r>
          </a:p>
          <a:p>
            <a:pPr marL="457200" indent="-457200" algn="just">
              <a:buFont typeface="Wingdings" pitchFamily="2" charset="2"/>
              <a:buChar char="q"/>
            </a:pPr>
            <a:endParaRPr lang="en-US" sz="2400" dirty="0" smtClean="0">
              <a:latin typeface="+mn-lt"/>
            </a:endParaRPr>
          </a:p>
          <a:p>
            <a:pPr marL="457200" indent="-457200" algn="just">
              <a:buFont typeface="Wingdings" pitchFamily="2" charset="2"/>
              <a:buChar char="q"/>
            </a:pPr>
            <a:r>
              <a:rPr lang="en-US" sz="2400" dirty="0" err="1" smtClean="0">
                <a:latin typeface="+mn-lt"/>
              </a:rPr>
              <a:t>Scalenus</a:t>
            </a:r>
            <a:r>
              <a:rPr lang="en-US" sz="2400" dirty="0" smtClean="0">
                <a:latin typeface="+mn-lt"/>
              </a:rPr>
              <a:t> anterior is an important landmark in the neck with several important relations. Among these relations we have: the </a:t>
            </a:r>
            <a:r>
              <a:rPr lang="en-US" sz="2400" dirty="0" err="1" smtClean="0">
                <a:latin typeface="+mn-lt"/>
              </a:rPr>
              <a:t>subclavian</a:t>
            </a:r>
            <a:r>
              <a:rPr lang="en-US" sz="2400" dirty="0" smtClean="0">
                <a:latin typeface="+mn-lt"/>
              </a:rPr>
              <a:t> artery and vein and the trunks of the brachial plexus</a:t>
            </a:r>
            <a:endParaRPr lang="en-US" sz="2400" dirty="0">
              <a:latin typeface="+mn-lt"/>
            </a:endParaRPr>
          </a:p>
        </p:txBody>
      </p:sp>
      <p:sp>
        <p:nvSpPr>
          <p:cNvPr id="7" name="Slide Number Placeholder 6"/>
          <p:cNvSpPr>
            <a:spLocks noGrp="1"/>
          </p:cNvSpPr>
          <p:nvPr>
            <p:ph type="sldNum" sz="quarter" idx="12"/>
          </p:nvPr>
        </p:nvSpPr>
        <p:spPr/>
        <p:txBody>
          <a:bodyPr/>
          <a:lstStyle/>
          <a:p>
            <a:pPr>
              <a:defRPr/>
            </a:pPr>
            <a:fld id="{FA782896-B73F-4A81-89D7-E7C345C7F31D}"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FA782896-B73F-4A81-89D7-E7C345C7F31D}" type="slidenum">
              <a:rPr lang="en-US" smtClean="0"/>
              <a:pPr>
                <a:defRPr/>
              </a:pPr>
              <a:t>24</a:t>
            </a:fld>
            <a:endParaRPr lang="en-US"/>
          </a:p>
        </p:txBody>
      </p:sp>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551" t="-2350" r="-4447" b="28"/>
          <a:stretch/>
        </p:blipFill>
        <p:spPr bwMode="auto">
          <a:xfrm>
            <a:off x="1005840" y="352697"/>
            <a:ext cx="6505303" cy="50553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02356" y="5632642"/>
            <a:ext cx="2537187" cy="369332"/>
          </a:xfrm>
          <a:prstGeom prst="rect">
            <a:avLst/>
          </a:prstGeom>
          <a:solidFill>
            <a:schemeClr val="bg1"/>
          </a:solidFill>
          <a:ln>
            <a:solidFill>
              <a:schemeClr val="tx1"/>
            </a:solidFill>
          </a:ln>
        </p:spPr>
        <p:txBody>
          <a:bodyPr wrap="square" rtlCol="0">
            <a:spAutoFit/>
          </a:bodyPr>
          <a:lstStyle/>
          <a:p>
            <a:r>
              <a:rPr lang="en-US" dirty="0" smtClean="0">
                <a:latin typeface="+mn-lt"/>
              </a:rPr>
              <a:t>Fig.13: Scalene muscles.</a:t>
            </a:r>
            <a:endParaRPr lang="en-US" dirty="0">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noGrp="1" noChangeArrowheads="1"/>
          </p:cNvSpPr>
          <p:nvPr>
            <p:ph type="body" idx="1"/>
          </p:nvPr>
        </p:nvSpPr>
        <p:spPr>
          <a:xfrm>
            <a:off x="457199" y="1077695"/>
            <a:ext cx="8352971" cy="5018305"/>
          </a:xfrm>
          <a:solidFill>
            <a:schemeClr val="bg1"/>
          </a:solidFill>
        </p:spPr>
        <p:txBody>
          <a:bodyPr/>
          <a:lstStyle/>
          <a:p>
            <a:pPr algn="just" eaLnBrk="1" hangingPunct="1"/>
            <a:r>
              <a:rPr lang="en-US" sz="2800" dirty="0" smtClean="0"/>
              <a:t>Respiratory muscles alter the size of the thoracic cavity which affects the pressure in the lungs, and that determines whether we inhale or exhale.</a:t>
            </a:r>
          </a:p>
          <a:p>
            <a:pPr algn="just" eaLnBrk="1" hangingPunct="1"/>
            <a:endParaRPr lang="en-US" sz="2800" dirty="0" smtClean="0"/>
          </a:p>
          <a:p>
            <a:pPr algn="just" eaLnBrk="1" hangingPunct="1"/>
            <a:r>
              <a:rPr lang="en-US" sz="2800" dirty="0" smtClean="0"/>
              <a:t>Between the ribs we have the </a:t>
            </a:r>
            <a:r>
              <a:rPr lang="en-US" sz="2800" dirty="0" err="1" smtClean="0"/>
              <a:t>Intercostal</a:t>
            </a:r>
            <a:r>
              <a:rPr lang="en-US" sz="2800" dirty="0" smtClean="0"/>
              <a:t>  muscles arranged in three layers: the </a:t>
            </a:r>
            <a:r>
              <a:rPr lang="en-US" sz="2800" b="1" dirty="0" smtClean="0"/>
              <a:t>External, Internal and Innermost </a:t>
            </a:r>
            <a:r>
              <a:rPr lang="en-US" sz="2800" b="1" dirty="0" err="1" smtClean="0"/>
              <a:t>intercostal</a:t>
            </a:r>
            <a:r>
              <a:rPr lang="en-US" sz="2800" b="1" dirty="0" smtClean="0"/>
              <a:t> muscles. </a:t>
            </a:r>
            <a:r>
              <a:rPr lang="en-US" sz="2800" dirty="0" smtClean="0"/>
              <a:t>Between the internal and innermost </a:t>
            </a:r>
            <a:r>
              <a:rPr lang="en-US" sz="2800" dirty="0" err="1" smtClean="0"/>
              <a:t>intercosal</a:t>
            </a:r>
            <a:r>
              <a:rPr lang="en-US" sz="2800" dirty="0" smtClean="0"/>
              <a:t> muscles, we have the </a:t>
            </a:r>
            <a:r>
              <a:rPr lang="en-US" sz="2800" dirty="0" err="1" smtClean="0"/>
              <a:t>intercostal</a:t>
            </a:r>
            <a:r>
              <a:rPr lang="en-US" sz="2800" dirty="0" smtClean="0"/>
              <a:t> nerve and vessels.</a:t>
            </a:r>
          </a:p>
          <a:p>
            <a:pPr algn="just" eaLnBrk="1" hangingPunct="1"/>
            <a:r>
              <a:rPr lang="en-US" sz="2800" dirty="0" smtClean="0"/>
              <a:t>There are also a number of accessory muscles useful in forced breathing: SCM and the </a:t>
            </a:r>
            <a:r>
              <a:rPr lang="en-US" sz="2800" dirty="0" err="1" smtClean="0"/>
              <a:t>scaleni</a:t>
            </a:r>
            <a:r>
              <a:rPr lang="en-US" sz="2800" dirty="0" smtClean="0"/>
              <a:t> muscles.</a:t>
            </a:r>
          </a:p>
        </p:txBody>
      </p:sp>
      <p:sp>
        <p:nvSpPr>
          <p:cNvPr id="5" name="TextBox 4"/>
          <p:cNvSpPr txBox="1"/>
          <p:nvPr/>
        </p:nvSpPr>
        <p:spPr>
          <a:xfrm>
            <a:off x="653141" y="333832"/>
            <a:ext cx="7866740" cy="584775"/>
          </a:xfrm>
          <a:prstGeom prst="rect">
            <a:avLst/>
          </a:prstGeom>
          <a:noFill/>
        </p:spPr>
        <p:txBody>
          <a:bodyPr wrap="square" rtlCol="0">
            <a:spAutoFit/>
          </a:bodyPr>
          <a:lstStyle/>
          <a:p>
            <a:pPr algn="ctr"/>
            <a:r>
              <a:rPr lang="en-US" sz="3200" b="1" u="sng" dirty="0" smtClean="0">
                <a:solidFill>
                  <a:srgbClr val="FF0000"/>
                </a:solidFill>
              </a:rPr>
              <a:t>Respiratory Muscles Of The Thorax</a:t>
            </a:r>
            <a:endParaRPr lang="en-US" sz="3200" b="1"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A782896-B73F-4A81-89D7-E7C345C7F31D}" type="slidenum">
              <a:rPr lang="en-US" smtClean="0"/>
              <a:pPr>
                <a:defRPr/>
              </a:pPr>
              <a:t>26</a:t>
            </a:fld>
            <a:endParaRPr lang="en-US"/>
          </a:p>
        </p:txBody>
      </p:sp>
      <p:pic>
        <p:nvPicPr>
          <p:cNvPr id="2" name="Picture 1"/>
          <p:cNvPicPr>
            <a:picLocks noChangeAspect="1"/>
          </p:cNvPicPr>
          <p:nvPr/>
        </p:nvPicPr>
        <p:blipFill>
          <a:blip r:embed="rId2"/>
          <a:stretch>
            <a:fillRect/>
          </a:stretch>
        </p:blipFill>
        <p:spPr>
          <a:xfrm>
            <a:off x="789347" y="140494"/>
            <a:ext cx="7203281" cy="6560344"/>
          </a:xfrm>
          <a:prstGeom prst="rect">
            <a:avLst/>
          </a:prstGeom>
        </p:spPr>
      </p:pic>
      <p:sp>
        <p:nvSpPr>
          <p:cNvPr id="10" name="TextBox 9"/>
          <p:cNvSpPr txBox="1"/>
          <p:nvPr/>
        </p:nvSpPr>
        <p:spPr>
          <a:xfrm>
            <a:off x="789347" y="6102906"/>
            <a:ext cx="3129510" cy="369332"/>
          </a:xfrm>
          <a:prstGeom prst="rect">
            <a:avLst/>
          </a:prstGeom>
          <a:solidFill>
            <a:schemeClr val="bg1"/>
          </a:solidFill>
          <a:ln>
            <a:solidFill>
              <a:schemeClr val="tx1"/>
            </a:solidFill>
          </a:ln>
        </p:spPr>
        <p:txBody>
          <a:bodyPr wrap="square" rtlCol="0">
            <a:spAutoFit/>
          </a:bodyPr>
          <a:lstStyle/>
          <a:p>
            <a:r>
              <a:rPr lang="en-US" dirty="0" smtClean="0">
                <a:latin typeface="+mn-lt"/>
              </a:rPr>
              <a:t>Fig.14: The intercostal muscles.</a:t>
            </a:r>
            <a:endParaRPr lang="en-US" dirty="0">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973" y="333832"/>
            <a:ext cx="8418284" cy="584775"/>
          </a:xfrm>
          <a:prstGeom prst="rect">
            <a:avLst/>
          </a:prstGeom>
          <a:noFill/>
        </p:spPr>
        <p:txBody>
          <a:bodyPr wrap="square" rtlCol="0">
            <a:spAutoFit/>
          </a:bodyPr>
          <a:lstStyle/>
          <a:p>
            <a:r>
              <a:rPr lang="en-US" sz="3200" u="sng" dirty="0" smtClean="0">
                <a:solidFill>
                  <a:srgbClr val="FF0000"/>
                </a:solidFill>
              </a:rPr>
              <a:t>The Diaphragm</a:t>
            </a:r>
            <a:endParaRPr lang="en-US" sz="3200" u="sng" dirty="0">
              <a:solidFill>
                <a:srgbClr val="FF0000"/>
              </a:solidFill>
            </a:endParaRPr>
          </a:p>
        </p:txBody>
      </p:sp>
      <p:graphicFrame>
        <p:nvGraphicFramePr>
          <p:cNvPr id="5" name="Table 4"/>
          <p:cNvGraphicFramePr>
            <a:graphicFrameLocks noGrp="1"/>
          </p:cNvGraphicFramePr>
          <p:nvPr/>
        </p:nvGraphicFramePr>
        <p:xfrm>
          <a:off x="464458" y="2267856"/>
          <a:ext cx="8374740" cy="3535680"/>
        </p:xfrm>
        <a:graphic>
          <a:graphicData uri="http://schemas.openxmlformats.org/drawingml/2006/table">
            <a:tbl>
              <a:tblPr firstRow="1" bandRow="1">
                <a:tableStyleId>{5C22544A-7EE6-4342-B048-85BDC9FD1C3A}</a:tableStyleId>
              </a:tblPr>
              <a:tblGrid>
                <a:gridCol w="1374315">
                  <a:extLst>
                    <a:ext uri="{9D8B030D-6E8A-4147-A177-3AD203B41FA5}">
                      <a16:colId xmlns:a16="http://schemas.microsoft.com/office/drawing/2014/main" val="20000"/>
                    </a:ext>
                  </a:extLst>
                </a:gridCol>
                <a:gridCol w="2268770">
                  <a:extLst>
                    <a:ext uri="{9D8B030D-6E8A-4147-A177-3AD203B41FA5}">
                      <a16:colId xmlns:a16="http://schemas.microsoft.com/office/drawing/2014/main" val="20001"/>
                    </a:ext>
                  </a:extLst>
                </a:gridCol>
                <a:gridCol w="1381759">
                  <a:extLst>
                    <a:ext uri="{9D8B030D-6E8A-4147-A177-3AD203B41FA5}">
                      <a16:colId xmlns:a16="http://schemas.microsoft.com/office/drawing/2014/main" val="20002"/>
                    </a:ext>
                  </a:extLst>
                </a:gridCol>
                <a:gridCol w="1045052">
                  <a:extLst>
                    <a:ext uri="{9D8B030D-6E8A-4147-A177-3AD203B41FA5}">
                      <a16:colId xmlns:a16="http://schemas.microsoft.com/office/drawing/2014/main" val="20003"/>
                    </a:ext>
                  </a:extLst>
                </a:gridCol>
                <a:gridCol w="2304844">
                  <a:extLst>
                    <a:ext uri="{9D8B030D-6E8A-4147-A177-3AD203B41FA5}">
                      <a16:colId xmlns:a16="http://schemas.microsoft.com/office/drawing/2014/main" val="20004"/>
                    </a:ext>
                  </a:extLst>
                </a:gridCol>
              </a:tblGrid>
              <a:tr h="370840">
                <a:tc>
                  <a:txBody>
                    <a:bodyPr/>
                    <a:lstStyle/>
                    <a:p>
                      <a:pPr algn="ctr"/>
                      <a:r>
                        <a:rPr lang="en-US" sz="2000" dirty="0" smtClean="0"/>
                        <a:t>Muscle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Origin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Insertion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Nerve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Action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2000" dirty="0" smtClean="0"/>
                        <a:t>Diaphragm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mj-lt"/>
                        <a:buAutoNum type="arabicParenR"/>
                      </a:pPr>
                      <a:r>
                        <a:rPr lang="en-US" sz="2000" b="1" dirty="0" err="1" smtClean="0"/>
                        <a:t>Sternal</a:t>
                      </a:r>
                      <a:r>
                        <a:rPr lang="en-US" sz="2000" b="1" dirty="0" smtClean="0"/>
                        <a:t> part</a:t>
                      </a:r>
                      <a:r>
                        <a:rPr lang="en-US" sz="2000" dirty="0" smtClean="0"/>
                        <a:t>: </a:t>
                      </a:r>
                      <a:r>
                        <a:rPr lang="en-US" sz="2000" dirty="0" err="1" smtClean="0"/>
                        <a:t>Xiphoid</a:t>
                      </a:r>
                      <a:r>
                        <a:rPr lang="en-US" sz="2000" dirty="0" smtClean="0"/>
                        <a:t> process</a:t>
                      </a:r>
                    </a:p>
                    <a:p>
                      <a:pPr marL="342900" indent="-342900" algn="l">
                        <a:buFont typeface="+mj-lt"/>
                        <a:buAutoNum type="arabicParenR"/>
                      </a:pPr>
                      <a:r>
                        <a:rPr lang="en-US" sz="2000" b="1" dirty="0" smtClean="0"/>
                        <a:t>Costal part</a:t>
                      </a:r>
                      <a:r>
                        <a:rPr lang="en-US" sz="2000" dirty="0" smtClean="0"/>
                        <a:t>: Lower 6 costal cartilages and adjacent ribs</a:t>
                      </a:r>
                    </a:p>
                    <a:p>
                      <a:pPr marL="342900" indent="-342900" algn="l">
                        <a:buFont typeface="+mj-lt"/>
                        <a:buAutoNum type="arabicParenR"/>
                      </a:pPr>
                      <a:r>
                        <a:rPr lang="en-US" sz="2000" b="1" dirty="0" smtClean="0"/>
                        <a:t>Vertebral part</a:t>
                      </a:r>
                      <a:r>
                        <a:rPr lang="en-US" sz="2000" dirty="0" smtClean="0"/>
                        <a:t>: Upper 3 lumbar vertebrae and their discs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smtClean="0"/>
                        <a:t>All muscle fibers converge to be inserted into a</a:t>
                      </a:r>
                      <a:r>
                        <a:rPr lang="en-US" sz="2000" baseline="0" dirty="0" smtClean="0"/>
                        <a:t> centrally located tendon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err="1" smtClean="0"/>
                        <a:t>Phrenic</a:t>
                      </a:r>
                      <a:r>
                        <a:rPr lang="en-US" sz="2000" dirty="0" smtClean="0"/>
                        <a:t> nerve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smtClean="0"/>
                        <a:t>Contraction of the diaphragm increases vertical diameter of thoracic cage causing</a:t>
                      </a:r>
                      <a:r>
                        <a:rPr lang="en-US" sz="2000" baseline="0" dirty="0" smtClean="0"/>
                        <a:t> inhalation. Its relaxation leads to exhalation.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5"/>
          <p:cNvSpPr txBox="1"/>
          <p:nvPr/>
        </p:nvSpPr>
        <p:spPr>
          <a:xfrm>
            <a:off x="551542" y="1349828"/>
            <a:ext cx="7736115" cy="461665"/>
          </a:xfrm>
          <a:prstGeom prst="rect">
            <a:avLst/>
          </a:prstGeom>
          <a:noFill/>
          <a:ln>
            <a:solidFill>
              <a:schemeClr val="tx1"/>
            </a:solidFill>
          </a:ln>
        </p:spPr>
        <p:txBody>
          <a:bodyPr wrap="square" rtlCol="0">
            <a:spAutoFit/>
          </a:bodyPr>
          <a:lstStyle/>
          <a:p>
            <a:pPr algn="ctr"/>
            <a:r>
              <a:rPr lang="en-US" sz="2400" b="1" i="1" dirty="0" smtClean="0">
                <a:latin typeface="+mn-lt"/>
              </a:rPr>
              <a:t>The diaphragm is the most important muscle of respiration</a:t>
            </a:r>
            <a:endParaRPr lang="en-US" sz="2400" b="1" i="1" dirty="0">
              <a:latin typeface="+mn-lt"/>
            </a:endParaRPr>
          </a:p>
        </p:txBody>
      </p:sp>
      <p:sp>
        <p:nvSpPr>
          <p:cNvPr id="7" name="Slide Number Placeholder 6"/>
          <p:cNvSpPr>
            <a:spLocks noGrp="1"/>
          </p:cNvSpPr>
          <p:nvPr>
            <p:ph type="sldNum" sz="quarter" idx="12"/>
          </p:nvPr>
        </p:nvSpPr>
        <p:spPr/>
        <p:txBody>
          <a:bodyPr/>
          <a:lstStyle/>
          <a:p>
            <a:pPr>
              <a:defRPr/>
            </a:pPr>
            <a:fld id="{FA782896-B73F-4A81-89D7-E7C345C7F31D}"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1014" t="17019" r="18409" b="1617"/>
          <a:stretch>
            <a:fillRect/>
          </a:stretch>
        </p:blipFill>
        <p:spPr bwMode="auto">
          <a:xfrm>
            <a:off x="653142" y="696686"/>
            <a:ext cx="7489372" cy="5021943"/>
          </a:xfrm>
          <a:prstGeom prst="rect">
            <a:avLst/>
          </a:prstGeom>
          <a:noFill/>
          <a:ln w="9525">
            <a:noFill/>
            <a:miter lim="800000"/>
            <a:headEnd/>
            <a:tailEnd/>
          </a:ln>
          <a:effectLst/>
        </p:spPr>
      </p:pic>
      <p:sp>
        <p:nvSpPr>
          <p:cNvPr id="5" name="Rectangle 4"/>
          <p:cNvSpPr/>
          <p:nvPr/>
        </p:nvSpPr>
        <p:spPr>
          <a:xfrm>
            <a:off x="6981340" y="2380345"/>
            <a:ext cx="1117631" cy="3047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28</a:t>
            </a:fld>
            <a:endParaRPr lang="en-US"/>
          </a:p>
        </p:txBody>
      </p:sp>
      <p:sp>
        <p:nvSpPr>
          <p:cNvPr id="6" name="TextBox 5"/>
          <p:cNvSpPr txBox="1"/>
          <p:nvPr/>
        </p:nvSpPr>
        <p:spPr>
          <a:xfrm>
            <a:off x="3199650" y="6058972"/>
            <a:ext cx="2396355" cy="369332"/>
          </a:xfrm>
          <a:prstGeom prst="rect">
            <a:avLst/>
          </a:prstGeom>
          <a:solidFill>
            <a:schemeClr val="bg1"/>
          </a:solidFill>
          <a:ln>
            <a:solidFill>
              <a:schemeClr val="tx1"/>
            </a:solidFill>
          </a:ln>
        </p:spPr>
        <p:txBody>
          <a:bodyPr wrap="square" rtlCol="0">
            <a:spAutoFit/>
          </a:bodyPr>
          <a:lstStyle/>
          <a:p>
            <a:r>
              <a:rPr lang="en-US" dirty="0" smtClean="0">
                <a:latin typeface="+mn-lt"/>
              </a:rPr>
              <a:t>Fig.15: The diaphragm.</a:t>
            </a:r>
            <a:endParaRPr lang="en-US" dirty="0">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type="body" idx="1"/>
          </p:nvPr>
        </p:nvSpPr>
        <p:spPr>
          <a:xfrm>
            <a:off x="522515" y="1238882"/>
            <a:ext cx="7699830" cy="4684481"/>
          </a:xfrm>
        </p:spPr>
        <p:txBody>
          <a:bodyPr/>
          <a:lstStyle/>
          <a:p>
            <a:pPr algn="just" eaLnBrk="1" hangingPunct="1">
              <a:lnSpc>
                <a:spcPct val="90000"/>
              </a:lnSpc>
            </a:pPr>
            <a:r>
              <a:rPr lang="en-US" sz="2200" dirty="0" smtClean="0"/>
              <a:t>The </a:t>
            </a:r>
            <a:r>
              <a:rPr lang="en-US" sz="2200" dirty="0" err="1" smtClean="0"/>
              <a:t>anterolateral</a:t>
            </a:r>
            <a:r>
              <a:rPr lang="en-US" sz="2200" dirty="0" smtClean="0"/>
              <a:t> abdominal wall muscles include the </a:t>
            </a:r>
            <a:r>
              <a:rPr lang="en-US" sz="2200" b="1" dirty="0" smtClean="0"/>
              <a:t>external oblique, internal oblique, and </a:t>
            </a:r>
            <a:r>
              <a:rPr lang="en-US" sz="2200" b="1" dirty="0" err="1" smtClean="0"/>
              <a:t>transversus</a:t>
            </a:r>
            <a:r>
              <a:rPr lang="en-US" sz="2200" b="1" dirty="0" smtClean="0"/>
              <a:t> </a:t>
            </a:r>
            <a:r>
              <a:rPr lang="en-US" sz="2200" b="1" dirty="0" err="1" smtClean="0"/>
              <a:t>abdominis</a:t>
            </a:r>
            <a:r>
              <a:rPr lang="en-US" sz="2200" dirty="0" smtClean="0"/>
              <a:t> muscles which form three protective layers around the abdomen.</a:t>
            </a:r>
          </a:p>
          <a:p>
            <a:pPr algn="just" eaLnBrk="1" hangingPunct="1">
              <a:lnSpc>
                <a:spcPct val="90000"/>
              </a:lnSpc>
            </a:pPr>
            <a:r>
              <a:rPr lang="en-US" sz="2200" dirty="0" smtClean="0"/>
              <a:t>The muscle bundles of each layer extend in a different direction, offering great protection to the abdominal viscera.</a:t>
            </a:r>
          </a:p>
          <a:p>
            <a:pPr algn="just" eaLnBrk="1" hangingPunct="1">
              <a:lnSpc>
                <a:spcPct val="90000"/>
              </a:lnSpc>
            </a:pPr>
            <a:r>
              <a:rPr lang="en-US" sz="2200" dirty="0" smtClean="0"/>
              <a:t>The </a:t>
            </a:r>
            <a:r>
              <a:rPr lang="en-US" sz="2200" dirty="0" err="1" smtClean="0"/>
              <a:t>aponeurosis</a:t>
            </a:r>
            <a:r>
              <a:rPr lang="en-US" sz="2200" dirty="0" smtClean="0"/>
              <a:t> (broad tendon) of the external oblique forms the thick </a:t>
            </a:r>
            <a:r>
              <a:rPr lang="en-US" sz="2200" b="1" dirty="0" smtClean="0"/>
              <a:t>inguinal ligament </a:t>
            </a:r>
            <a:r>
              <a:rPr lang="en-US" sz="2200" dirty="0" smtClean="0"/>
              <a:t>inferiorly.</a:t>
            </a:r>
          </a:p>
          <a:p>
            <a:pPr algn="just" eaLnBrk="1" hangingPunct="1">
              <a:lnSpc>
                <a:spcPct val="90000"/>
              </a:lnSpc>
            </a:pPr>
            <a:r>
              <a:rPr lang="en-US" sz="2200" dirty="0" smtClean="0"/>
              <a:t>The </a:t>
            </a:r>
            <a:r>
              <a:rPr lang="en-US" sz="2200" dirty="0" err="1" smtClean="0"/>
              <a:t>aponeuroses</a:t>
            </a:r>
            <a:r>
              <a:rPr lang="en-US" sz="2200" dirty="0" smtClean="0"/>
              <a:t> of these 3 muscles form the </a:t>
            </a:r>
            <a:r>
              <a:rPr lang="en-US" sz="2200" b="1" dirty="0" smtClean="0"/>
              <a:t>rectus sheaths </a:t>
            </a:r>
            <a:r>
              <a:rPr lang="en-US" sz="2200" dirty="0" smtClean="0"/>
              <a:t>which enclose the </a:t>
            </a:r>
            <a:r>
              <a:rPr lang="en-US" sz="2200" b="1" dirty="0" smtClean="0"/>
              <a:t>rectus </a:t>
            </a:r>
            <a:r>
              <a:rPr lang="en-US" sz="2200" b="1" dirty="0" err="1" smtClean="0"/>
              <a:t>abdominis</a:t>
            </a:r>
            <a:r>
              <a:rPr lang="en-US" sz="2200" b="1" dirty="0" smtClean="0"/>
              <a:t> muscles</a:t>
            </a:r>
            <a:r>
              <a:rPr lang="en-US" sz="2200" dirty="0" smtClean="0"/>
              <a:t>.</a:t>
            </a:r>
          </a:p>
          <a:p>
            <a:pPr lvl="1" algn="just" eaLnBrk="1" hangingPunct="1">
              <a:lnSpc>
                <a:spcPct val="90000"/>
              </a:lnSpc>
            </a:pPr>
            <a:r>
              <a:rPr lang="en-US" sz="2200" dirty="0" smtClean="0"/>
              <a:t>The sheaths meat each other in the midline to form the </a:t>
            </a:r>
            <a:r>
              <a:rPr lang="en-US" sz="2200" b="1" dirty="0" err="1" smtClean="0"/>
              <a:t>linea</a:t>
            </a:r>
            <a:r>
              <a:rPr lang="en-US" sz="2200" b="1" dirty="0" smtClean="0"/>
              <a:t> alba</a:t>
            </a:r>
            <a:r>
              <a:rPr lang="en-US" sz="2200" dirty="0" smtClean="0"/>
              <a:t>, a connective tissue band extending from the xiphoid process to the pubic symphysis.</a:t>
            </a:r>
          </a:p>
        </p:txBody>
      </p:sp>
      <p:sp>
        <p:nvSpPr>
          <p:cNvPr id="5" name="TextBox 4"/>
          <p:cNvSpPr txBox="1"/>
          <p:nvPr/>
        </p:nvSpPr>
        <p:spPr>
          <a:xfrm>
            <a:off x="522515" y="333832"/>
            <a:ext cx="7939313" cy="584775"/>
          </a:xfrm>
          <a:prstGeom prst="rect">
            <a:avLst/>
          </a:prstGeom>
          <a:noFill/>
        </p:spPr>
        <p:txBody>
          <a:bodyPr wrap="square" rtlCol="0">
            <a:spAutoFit/>
          </a:bodyPr>
          <a:lstStyle/>
          <a:p>
            <a:pPr algn="ctr"/>
            <a:r>
              <a:rPr lang="en-US" sz="3200" b="1" u="sng" dirty="0" smtClean="0">
                <a:solidFill>
                  <a:srgbClr val="FF0000"/>
                </a:solidFill>
              </a:rPr>
              <a:t>Anterior Abdominal Wall Muscles</a:t>
            </a:r>
            <a:endParaRPr lang="en-US" sz="3200" b="1"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187005"/>
            <a:ext cx="8001000" cy="1384995"/>
          </a:xfrm>
          <a:prstGeom prst="rect">
            <a:avLst/>
          </a:prstGeom>
          <a:noFill/>
          <a:ln>
            <a:solidFill>
              <a:schemeClr val="tx1"/>
            </a:solidFill>
          </a:ln>
        </p:spPr>
        <p:txBody>
          <a:bodyPr wrap="square" rtlCol="0">
            <a:spAutoFit/>
          </a:bodyPr>
          <a:lstStyle/>
          <a:p>
            <a:pPr algn="just"/>
            <a:r>
              <a:rPr lang="en-US" sz="2800" i="1" dirty="0" smtClean="0">
                <a:solidFill>
                  <a:prstClr val="black"/>
                </a:solidFill>
                <a:latin typeface="Times New Roman" pitchFamily="18" charset="0"/>
                <a:cs typeface="Times New Roman" pitchFamily="18" charset="0"/>
              </a:rPr>
              <a:t>Muscular tissue is the type of tissue whose cells are differentiated to optimally use the contractile ability of the cells.</a:t>
            </a:r>
            <a:endParaRPr lang="en-US" sz="2800" dirty="0">
              <a:solidFill>
                <a:prstClr val="black"/>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3</a:t>
            </a:fld>
            <a:endParaRPr lang="en-US">
              <a:solidFill>
                <a:prstClr val="black"/>
              </a:solidFill>
            </a:endParaRPr>
          </a:p>
        </p:txBody>
      </p:sp>
      <p:sp>
        <p:nvSpPr>
          <p:cNvPr id="4" name="TextBox 3"/>
          <p:cNvSpPr txBox="1"/>
          <p:nvPr/>
        </p:nvSpPr>
        <p:spPr>
          <a:xfrm>
            <a:off x="2743200" y="4998184"/>
            <a:ext cx="6096000" cy="1015663"/>
          </a:xfrm>
          <a:prstGeom prst="rect">
            <a:avLst/>
          </a:prstGeom>
          <a:noFill/>
          <a:ln>
            <a:noFill/>
          </a:ln>
        </p:spPr>
        <p:txBody>
          <a:bodyPr wrap="square" rtlCol="0">
            <a:spAutoFit/>
          </a:bodyPr>
          <a:lstStyle/>
          <a:p>
            <a:pPr algn="just"/>
            <a:r>
              <a:rPr lang="en-US" sz="2000" dirty="0" smtClean="0">
                <a:solidFill>
                  <a:prstClr val="black"/>
                </a:solidFill>
                <a:latin typeface="Times New Roman" pitchFamily="18" charset="0"/>
                <a:cs typeface="Times New Roman" pitchFamily="18" charset="0"/>
              </a:rPr>
              <a:t>Cell membrane = </a:t>
            </a:r>
            <a:r>
              <a:rPr lang="en-US" sz="2000" dirty="0" err="1" smtClean="0">
                <a:solidFill>
                  <a:prstClr val="black"/>
                </a:solidFill>
                <a:latin typeface="Times New Roman" pitchFamily="18" charset="0"/>
                <a:cs typeface="Times New Roman" pitchFamily="18" charset="0"/>
              </a:rPr>
              <a:t>Sarcolemma</a:t>
            </a:r>
            <a:endParaRPr lang="en-US" sz="2000" dirty="0" smtClean="0">
              <a:solidFill>
                <a:prstClr val="black"/>
              </a:solidFill>
              <a:latin typeface="Times New Roman" pitchFamily="18" charset="0"/>
              <a:cs typeface="Times New Roman" pitchFamily="18" charset="0"/>
            </a:endParaRPr>
          </a:p>
          <a:p>
            <a:pPr algn="just"/>
            <a:r>
              <a:rPr lang="en-US" sz="2000" dirty="0" smtClean="0">
                <a:solidFill>
                  <a:prstClr val="black"/>
                </a:solidFill>
                <a:latin typeface="Times New Roman" pitchFamily="18" charset="0"/>
                <a:cs typeface="Times New Roman" pitchFamily="18" charset="0"/>
              </a:rPr>
              <a:t>Cytoplasm = </a:t>
            </a:r>
            <a:r>
              <a:rPr lang="en-US" sz="2000" dirty="0" err="1" smtClean="0">
                <a:solidFill>
                  <a:prstClr val="black"/>
                </a:solidFill>
                <a:latin typeface="Times New Roman" pitchFamily="18" charset="0"/>
                <a:cs typeface="Times New Roman" pitchFamily="18" charset="0"/>
              </a:rPr>
              <a:t>Sarcoplasm</a:t>
            </a:r>
            <a:endParaRPr lang="en-US" sz="2000" dirty="0" smtClean="0">
              <a:solidFill>
                <a:prstClr val="black"/>
              </a:solidFill>
              <a:latin typeface="Times New Roman" pitchFamily="18" charset="0"/>
              <a:cs typeface="Times New Roman" pitchFamily="18" charset="0"/>
            </a:endParaRPr>
          </a:p>
          <a:p>
            <a:pPr algn="just"/>
            <a:r>
              <a:rPr lang="en-US" sz="2000" dirty="0" smtClean="0">
                <a:solidFill>
                  <a:prstClr val="black"/>
                </a:solidFill>
                <a:latin typeface="Times New Roman" pitchFamily="18" charset="0"/>
                <a:cs typeface="Times New Roman" pitchFamily="18" charset="0"/>
              </a:rPr>
              <a:t>Smooth </a:t>
            </a:r>
            <a:r>
              <a:rPr lang="en-US" sz="2000" dirty="0" err="1" smtClean="0">
                <a:solidFill>
                  <a:prstClr val="black"/>
                </a:solidFill>
                <a:latin typeface="Times New Roman" pitchFamily="18" charset="0"/>
                <a:cs typeface="Times New Roman" pitchFamily="18" charset="0"/>
              </a:rPr>
              <a:t>endoplamsic</a:t>
            </a:r>
            <a:r>
              <a:rPr lang="en-US" sz="2000" dirty="0" smtClean="0">
                <a:solidFill>
                  <a:prstClr val="black"/>
                </a:solidFill>
                <a:latin typeface="Times New Roman" pitchFamily="18" charset="0"/>
                <a:cs typeface="Times New Roman" pitchFamily="18" charset="0"/>
              </a:rPr>
              <a:t> reticulum = </a:t>
            </a:r>
            <a:r>
              <a:rPr lang="en-US" sz="2000" dirty="0" err="1" smtClean="0">
                <a:solidFill>
                  <a:prstClr val="black"/>
                </a:solidFill>
                <a:latin typeface="Times New Roman" pitchFamily="18" charset="0"/>
                <a:cs typeface="Times New Roman" pitchFamily="18" charset="0"/>
              </a:rPr>
              <a:t>Sarcoplasmic</a:t>
            </a:r>
            <a:r>
              <a:rPr lang="en-US" sz="2000" dirty="0" smtClean="0">
                <a:solidFill>
                  <a:prstClr val="black"/>
                </a:solidFill>
                <a:latin typeface="Times New Roman" pitchFamily="18" charset="0"/>
                <a:cs typeface="Times New Roman" pitchFamily="18" charset="0"/>
              </a:rPr>
              <a:t> reticulum</a:t>
            </a:r>
          </a:p>
        </p:txBody>
      </p:sp>
      <p:sp>
        <p:nvSpPr>
          <p:cNvPr id="5" name="Title 1"/>
          <p:cNvSpPr txBox="1">
            <a:spLocks/>
          </p:cNvSpPr>
          <p:nvPr/>
        </p:nvSpPr>
        <p:spPr>
          <a:xfrm>
            <a:off x="228600" y="685800"/>
            <a:ext cx="7772400" cy="1676400"/>
          </a:xfrm>
          <a:prstGeom prst="rect">
            <a:avLst/>
          </a:prstGeom>
          <a:blipFill>
            <a:blip r:embed="rId2" cstate="print"/>
            <a:tile tx="0" ty="0" sx="100000" sy="100000" flip="none" algn="tl"/>
          </a:blipFill>
          <a:scene3d>
            <a:camera prst="isometricOffAxis1Right"/>
            <a:lightRig rig="soft" dir="t"/>
          </a:scene3d>
          <a:sp3d>
            <a:bevelT prst="relaxedInset"/>
          </a:sp3d>
        </p:spPr>
        <p:txBody>
          <a:bodyPr anchor="ctr">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00B050"/>
                </a:solidFill>
                <a:effectLst>
                  <a:outerShdw blurRad="31750" dist="25400" dir="5400000" algn="tl" rotWithShape="0">
                    <a:srgbClr val="000000">
                      <a:alpha val="25000"/>
                    </a:srgbClr>
                  </a:outerShdw>
                </a:effectLst>
                <a:uLnTx/>
                <a:uFillTx/>
                <a:latin typeface="+mj-lt"/>
                <a:ea typeface="+mj-ea"/>
                <a:cs typeface="+mj-cs"/>
              </a:rPr>
              <a:t>Muscular Tissue	</a:t>
            </a:r>
            <a:endParaRPr kumimoji="0" lang="en-US" sz="6000" b="1" i="0" u="none" strike="noStrike" kern="1200" cap="none" spc="0" normalizeH="0" baseline="0" noProof="0" dirty="0">
              <a:ln>
                <a:noFill/>
              </a:ln>
              <a:solidFill>
                <a:srgbClr val="00B050"/>
              </a:solidFill>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A782896-B73F-4A81-89D7-E7C345C7F31D}" type="slidenum">
              <a:rPr lang="en-US" smtClean="0"/>
              <a:pPr>
                <a:defRPr/>
              </a:pPr>
              <a:t>30</a:t>
            </a:fld>
            <a:endParaRPr lang="en-US"/>
          </a:p>
        </p:txBody>
      </p:sp>
      <p:pic>
        <p:nvPicPr>
          <p:cNvPr id="2" name="Picture 1"/>
          <p:cNvPicPr>
            <a:picLocks noChangeAspect="1"/>
          </p:cNvPicPr>
          <p:nvPr/>
        </p:nvPicPr>
        <p:blipFill>
          <a:blip r:embed="rId2"/>
          <a:stretch>
            <a:fillRect/>
          </a:stretch>
        </p:blipFill>
        <p:spPr>
          <a:xfrm>
            <a:off x="270101" y="512581"/>
            <a:ext cx="8734425" cy="5362575"/>
          </a:xfrm>
          <a:prstGeom prst="rect">
            <a:avLst/>
          </a:prstGeom>
        </p:spPr>
      </p:pic>
      <p:sp>
        <p:nvSpPr>
          <p:cNvPr id="13" name="TextBox 12"/>
          <p:cNvSpPr txBox="1"/>
          <p:nvPr/>
        </p:nvSpPr>
        <p:spPr>
          <a:xfrm>
            <a:off x="2542153" y="6058972"/>
            <a:ext cx="4011047" cy="369332"/>
          </a:xfrm>
          <a:prstGeom prst="rect">
            <a:avLst/>
          </a:prstGeom>
          <a:solidFill>
            <a:schemeClr val="bg1"/>
          </a:solidFill>
          <a:ln>
            <a:solidFill>
              <a:schemeClr val="tx1"/>
            </a:solidFill>
          </a:ln>
        </p:spPr>
        <p:txBody>
          <a:bodyPr wrap="square" rtlCol="0">
            <a:spAutoFit/>
          </a:bodyPr>
          <a:lstStyle/>
          <a:p>
            <a:r>
              <a:rPr lang="en-US" dirty="0" smtClean="0">
                <a:latin typeface="+mn-lt"/>
              </a:rPr>
              <a:t>Fig.16: Anterior abdominal wall muscles.</a:t>
            </a:r>
            <a:endParaRPr lang="en-US" dirty="0">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69257" y="1220492"/>
            <a:ext cx="763451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ea typeface="Times New Roman" pitchFamily="18" charset="0"/>
                <a:cs typeface="Arial" pitchFamily="34" charset="0"/>
              </a:rPr>
              <a:t>Actions:</a:t>
            </a:r>
          </a:p>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 </a:t>
            </a:r>
            <a:endParaRPr kumimoji="0" lang="en-US" sz="2400" b="0" i="0" u="none" strike="noStrike" cap="none" normalizeH="0" baseline="0" dirty="0" smtClean="0">
              <a:ln>
                <a:noFill/>
              </a:ln>
              <a:solidFill>
                <a:schemeClr val="tx1"/>
              </a:solidFill>
              <a:effectLst/>
              <a:latin typeface="+mn-lt"/>
              <a:cs typeface="Arial" pitchFamily="34"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They retain the organs within the abdominal cavity.</a:t>
            </a:r>
            <a:endParaRPr kumimoji="0" lang="en-US" sz="2400" b="0" i="0" u="none" strike="noStrike" cap="none" normalizeH="0" baseline="0" dirty="0" smtClean="0">
              <a:ln>
                <a:noFill/>
              </a:ln>
              <a:solidFill>
                <a:schemeClr val="tx1"/>
              </a:solidFill>
              <a:effectLst/>
              <a:latin typeface="+mn-lt"/>
              <a:cs typeface="Arial" pitchFamily="34"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The oblique muscles laterally flex and rotate the trunk.</a:t>
            </a:r>
            <a:endParaRPr kumimoji="0" lang="en-US" sz="2400" b="0" i="0" u="none" strike="noStrike" cap="none" normalizeH="0" baseline="0" dirty="0" smtClean="0">
              <a:ln>
                <a:noFill/>
              </a:ln>
              <a:solidFill>
                <a:schemeClr val="tx1"/>
              </a:solidFill>
              <a:effectLst/>
              <a:latin typeface="+mn-lt"/>
              <a:cs typeface="Arial" pitchFamily="34"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The rectus </a:t>
            </a:r>
            <a:r>
              <a:rPr kumimoji="0" lang="en-US" sz="2400" b="0" i="0" u="none" strike="noStrike" cap="none" normalizeH="0" baseline="0" dirty="0" err="1" smtClean="0">
                <a:ln>
                  <a:noFill/>
                </a:ln>
                <a:solidFill>
                  <a:schemeClr val="tx1"/>
                </a:solidFill>
                <a:effectLst/>
                <a:latin typeface="+mn-lt"/>
                <a:ea typeface="Times New Roman" pitchFamily="18" charset="0"/>
                <a:cs typeface="Arial" pitchFamily="34" charset="0"/>
              </a:rPr>
              <a:t>abdominis</a:t>
            </a: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 flexes the lumbar vertebrae.</a:t>
            </a:r>
            <a:endParaRPr kumimoji="0" lang="en-US" sz="2400" b="0" i="0" u="none" strike="noStrike" cap="none" normalizeH="0" baseline="0" dirty="0" smtClean="0">
              <a:ln>
                <a:noFill/>
              </a:ln>
              <a:solidFill>
                <a:schemeClr val="tx1"/>
              </a:solidFill>
              <a:effectLst/>
              <a:latin typeface="+mn-lt"/>
              <a:cs typeface="Arial" pitchFamily="34"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By contracting simultaneously with the diaphragm, they increase intra-abdominal pressure and help in </a:t>
            </a:r>
            <a:r>
              <a:rPr kumimoji="0" lang="en-US" sz="2400" b="0" i="0" u="none" strike="noStrike" cap="none" normalizeH="0" baseline="0" dirty="0" err="1" smtClean="0">
                <a:ln>
                  <a:noFill/>
                </a:ln>
                <a:solidFill>
                  <a:schemeClr val="tx1"/>
                </a:solidFill>
                <a:effectLst/>
                <a:latin typeface="+mn-lt"/>
                <a:ea typeface="Times New Roman" pitchFamily="18" charset="0"/>
                <a:cs typeface="Arial" pitchFamily="34" charset="0"/>
              </a:rPr>
              <a:t>micturition</a:t>
            </a: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 defecation, vomiting, and labor.</a:t>
            </a:r>
            <a:endParaRPr kumimoji="0" lang="en-US" sz="2400" b="0" i="0" u="none" strike="noStrike" cap="none" normalizeH="0" baseline="0" dirty="0" smtClean="0">
              <a:ln>
                <a:noFill/>
              </a:ln>
              <a:solidFill>
                <a:schemeClr val="tx1"/>
              </a:solidFill>
              <a:effectLst/>
              <a:latin typeface="+mn-lt"/>
              <a:cs typeface="Arial" pitchFamily="34"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They may contract at the end of expiration, pushing the relaxed diaphragm further upwards into the thorax.</a:t>
            </a:r>
            <a:endParaRPr kumimoji="0" lang="en-US" sz="2400" b="0" i="0" u="none" strike="noStrike" cap="none" normalizeH="0" baseline="0" dirty="0" smtClean="0">
              <a:ln>
                <a:noFill/>
              </a:ln>
              <a:solidFill>
                <a:schemeClr val="tx1"/>
              </a:solidFill>
              <a:effectLst/>
              <a:latin typeface="+mn-lt"/>
              <a:cs typeface="Arial" pitchFamily="34" charset="0"/>
            </a:endParaRPr>
          </a:p>
        </p:txBody>
      </p:sp>
      <p:sp>
        <p:nvSpPr>
          <p:cNvPr id="3" name="Slide Number Placeholder 2"/>
          <p:cNvSpPr>
            <a:spLocks noGrp="1"/>
          </p:cNvSpPr>
          <p:nvPr>
            <p:ph type="sldNum" sz="quarter" idx="12"/>
          </p:nvPr>
        </p:nvSpPr>
        <p:spPr/>
        <p:txBody>
          <a:bodyPr/>
          <a:lstStyle/>
          <a:p>
            <a:pPr>
              <a:defRPr/>
            </a:pPr>
            <a:fld id="{FA782896-B73F-4A81-89D7-E7C345C7F31D}"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l="28762" r="26040"/>
          <a:stretch>
            <a:fillRect/>
          </a:stretch>
        </p:blipFill>
        <p:spPr bwMode="auto">
          <a:xfrm>
            <a:off x="3439862" y="342900"/>
            <a:ext cx="5588000" cy="6172200"/>
          </a:xfrm>
          <a:prstGeom prst="rect">
            <a:avLst/>
          </a:prstGeom>
          <a:noFill/>
          <a:ln w="9525">
            <a:noFill/>
            <a:miter lim="800000"/>
            <a:headEnd/>
            <a:tailEnd/>
          </a:ln>
          <a:effectLst/>
        </p:spPr>
      </p:pic>
      <p:sp>
        <p:nvSpPr>
          <p:cNvPr id="5" name="Rectangle 4"/>
          <p:cNvSpPr/>
          <p:nvPr/>
        </p:nvSpPr>
        <p:spPr>
          <a:xfrm>
            <a:off x="3381799" y="3004456"/>
            <a:ext cx="1364364" cy="6386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257" y="2989943"/>
            <a:ext cx="3091543" cy="707886"/>
          </a:xfrm>
          <a:prstGeom prst="rect">
            <a:avLst/>
          </a:prstGeom>
          <a:noFill/>
          <a:ln>
            <a:solidFill>
              <a:schemeClr val="tx1"/>
            </a:solidFill>
          </a:ln>
        </p:spPr>
        <p:txBody>
          <a:bodyPr wrap="square" rtlCol="0">
            <a:spAutoFit/>
          </a:bodyPr>
          <a:lstStyle/>
          <a:p>
            <a:pPr algn="just"/>
            <a:r>
              <a:rPr lang="en-US" sz="2000" dirty="0" smtClean="0">
                <a:latin typeface="+mn-lt"/>
              </a:rPr>
              <a:t>Flex thigh on trunk. If thigh is fixed, flex trunk on thigh</a:t>
            </a:r>
            <a:endParaRPr lang="en-US" sz="2000" dirty="0">
              <a:latin typeface="+mn-lt"/>
            </a:endParaRPr>
          </a:p>
        </p:txBody>
      </p:sp>
      <p:sp>
        <p:nvSpPr>
          <p:cNvPr id="7" name="TextBox 6"/>
          <p:cNvSpPr txBox="1"/>
          <p:nvPr/>
        </p:nvSpPr>
        <p:spPr>
          <a:xfrm>
            <a:off x="953589" y="1836057"/>
            <a:ext cx="4547325" cy="400110"/>
          </a:xfrm>
          <a:prstGeom prst="rect">
            <a:avLst/>
          </a:prstGeom>
          <a:noFill/>
          <a:ln>
            <a:solidFill>
              <a:schemeClr val="tx1"/>
            </a:solidFill>
          </a:ln>
        </p:spPr>
        <p:txBody>
          <a:bodyPr wrap="square" rtlCol="0">
            <a:spAutoFit/>
          </a:bodyPr>
          <a:lstStyle/>
          <a:p>
            <a:pPr algn="just"/>
            <a:r>
              <a:rPr lang="en-US" sz="2000" b="1" dirty="0" smtClean="0">
                <a:latin typeface="+mn-lt"/>
              </a:rPr>
              <a:t>Quadratus </a:t>
            </a:r>
            <a:r>
              <a:rPr lang="en-US" sz="2000" b="1" dirty="0" err="1" smtClean="0">
                <a:latin typeface="+mn-lt"/>
              </a:rPr>
              <a:t>lumborum</a:t>
            </a:r>
            <a:r>
              <a:rPr lang="en-US" sz="2000" dirty="0" smtClean="0">
                <a:latin typeface="+mn-lt"/>
              </a:rPr>
              <a:t>: depresses 12</a:t>
            </a:r>
            <a:r>
              <a:rPr lang="en-US" sz="2000" baseline="30000" dirty="0" smtClean="0">
                <a:latin typeface="+mn-lt"/>
              </a:rPr>
              <a:t>th</a:t>
            </a:r>
            <a:r>
              <a:rPr lang="en-US" sz="2000" dirty="0" smtClean="0">
                <a:latin typeface="+mn-lt"/>
              </a:rPr>
              <a:t> rib</a:t>
            </a:r>
            <a:endParaRPr lang="en-US" sz="2000" dirty="0">
              <a:latin typeface="+mn-lt"/>
            </a:endParaRPr>
          </a:p>
        </p:txBody>
      </p:sp>
      <p:cxnSp>
        <p:nvCxnSpPr>
          <p:cNvPr id="11" name="Straight Connector 10"/>
          <p:cNvCxnSpPr>
            <a:stCxn id="7" idx="3"/>
          </p:cNvCxnSpPr>
          <p:nvPr/>
        </p:nvCxnSpPr>
        <p:spPr>
          <a:xfrm>
            <a:off x="5500914" y="2036112"/>
            <a:ext cx="827315" cy="141032"/>
          </a:xfrm>
          <a:prstGeom prst="line">
            <a:avLst/>
          </a:prstGeom>
          <a:ln w="28575">
            <a:solidFill>
              <a:schemeClr val="tx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8973" y="333832"/>
            <a:ext cx="8418284" cy="523220"/>
          </a:xfrm>
          <a:prstGeom prst="rect">
            <a:avLst/>
          </a:prstGeom>
          <a:noFill/>
        </p:spPr>
        <p:txBody>
          <a:bodyPr wrap="square" rtlCol="0">
            <a:spAutoFit/>
          </a:bodyPr>
          <a:lstStyle/>
          <a:p>
            <a:r>
              <a:rPr lang="en-US" sz="2800" b="1" u="sng" dirty="0" smtClean="0">
                <a:solidFill>
                  <a:srgbClr val="FF0000"/>
                </a:solidFill>
              </a:rPr>
              <a:t>Posterior Abdominal Wall Muscles</a:t>
            </a:r>
            <a:endParaRPr lang="en-US" sz="2800" b="1" u="sng" dirty="0">
              <a:solidFill>
                <a:srgbClr val="FF0000"/>
              </a:solidFill>
            </a:endParaRPr>
          </a:p>
        </p:txBody>
      </p:sp>
      <p:sp>
        <p:nvSpPr>
          <p:cNvPr id="13" name="Rectangle 12"/>
          <p:cNvSpPr/>
          <p:nvPr/>
        </p:nvSpPr>
        <p:spPr>
          <a:xfrm>
            <a:off x="3476143" y="1524000"/>
            <a:ext cx="1023285" cy="254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pPr>
              <a:defRPr/>
            </a:pPr>
            <a:fld id="{FA782896-B73F-4A81-89D7-E7C345C7F31D}" type="slidenum">
              <a:rPr lang="en-US" smtClean="0"/>
              <a:pPr>
                <a:defRPr/>
              </a:pPr>
              <a:t>32</a:t>
            </a:fld>
            <a:endParaRPr lang="en-US"/>
          </a:p>
        </p:txBody>
      </p:sp>
      <p:sp>
        <p:nvSpPr>
          <p:cNvPr id="14" name="TextBox 13"/>
          <p:cNvSpPr txBox="1"/>
          <p:nvPr/>
        </p:nvSpPr>
        <p:spPr>
          <a:xfrm>
            <a:off x="735116" y="6053971"/>
            <a:ext cx="4163455" cy="369332"/>
          </a:xfrm>
          <a:prstGeom prst="rect">
            <a:avLst/>
          </a:prstGeom>
          <a:solidFill>
            <a:schemeClr val="bg1"/>
          </a:solidFill>
          <a:ln>
            <a:solidFill>
              <a:schemeClr val="tx1"/>
            </a:solidFill>
          </a:ln>
        </p:spPr>
        <p:txBody>
          <a:bodyPr wrap="square" rtlCol="0">
            <a:spAutoFit/>
          </a:bodyPr>
          <a:lstStyle/>
          <a:p>
            <a:r>
              <a:rPr lang="en-US" dirty="0" smtClean="0">
                <a:latin typeface="+mn-lt"/>
              </a:rPr>
              <a:t>Fig.17*: Posterior abdominal wall muscles.</a:t>
            </a:r>
            <a:endParaRPr lang="en-US" dirty="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5396430" y="533123"/>
            <a:ext cx="2987040" cy="6096000"/>
          </a:xfrm>
          <a:prstGeom prst="rect">
            <a:avLst/>
          </a:prstGeom>
          <a:noFill/>
          <a:ln w="9525">
            <a:noFill/>
            <a:miter lim="800000"/>
            <a:headEnd/>
            <a:tailEnd/>
          </a:ln>
          <a:effectLst/>
        </p:spPr>
      </p:pic>
      <p:sp>
        <p:nvSpPr>
          <p:cNvPr id="45060" name="Rectangle 3"/>
          <p:cNvSpPr>
            <a:spLocks noGrp="1" noChangeArrowheads="1"/>
          </p:cNvSpPr>
          <p:nvPr>
            <p:ph type="body" idx="1"/>
          </p:nvPr>
        </p:nvSpPr>
        <p:spPr>
          <a:xfrm>
            <a:off x="454316" y="1324435"/>
            <a:ext cx="4942114" cy="4292592"/>
          </a:xfrm>
        </p:spPr>
        <p:txBody>
          <a:bodyPr/>
          <a:lstStyle/>
          <a:p>
            <a:pPr algn="just" eaLnBrk="1" hangingPunct="1"/>
            <a:r>
              <a:rPr lang="en-US" sz="2600" dirty="0" smtClean="0"/>
              <a:t>Muscles that move the backbone are quite complex having multiple origins/insertions with considerable overlap between the muscles.</a:t>
            </a:r>
          </a:p>
          <a:p>
            <a:pPr algn="just" eaLnBrk="1" hangingPunct="1"/>
            <a:endParaRPr lang="en-US" sz="2600" dirty="0" smtClean="0"/>
          </a:p>
          <a:p>
            <a:pPr algn="just" eaLnBrk="1" hangingPunct="1">
              <a:lnSpc>
                <a:spcPct val="90000"/>
              </a:lnSpc>
            </a:pPr>
            <a:r>
              <a:rPr lang="en-US" sz="2600" dirty="0" smtClean="0"/>
              <a:t>They include several groups of muscles whose main function is the </a:t>
            </a:r>
            <a:r>
              <a:rPr lang="en-US" sz="2600" baseline="30000" dirty="0" smtClean="0"/>
              <a:t>(1)</a:t>
            </a:r>
            <a:r>
              <a:rPr lang="en-US" sz="2600" dirty="0" smtClean="0"/>
              <a:t>extension of the spine and </a:t>
            </a:r>
            <a:r>
              <a:rPr lang="en-US" sz="2600" baseline="30000" dirty="0" smtClean="0"/>
              <a:t>(2)</a:t>
            </a:r>
            <a:r>
              <a:rPr lang="en-US" sz="2600" dirty="0" smtClean="0"/>
              <a:t>the maintaining of posture.</a:t>
            </a:r>
          </a:p>
          <a:p>
            <a:pPr algn="just" eaLnBrk="1" hangingPunct="1"/>
            <a:endParaRPr lang="en-US" sz="2600" dirty="0" smtClean="0"/>
          </a:p>
        </p:txBody>
      </p:sp>
      <p:sp>
        <p:nvSpPr>
          <p:cNvPr id="5" name="TextBox 4"/>
          <p:cNvSpPr txBox="1"/>
          <p:nvPr/>
        </p:nvSpPr>
        <p:spPr>
          <a:xfrm>
            <a:off x="265012" y="333832"/>
            <a:ext cx="7402286" cy="584775"/>
          </a:xfrm>
          <a:prstGeom prst="rect">
            <a:avLst/>
          </a:prstGeom>
          <a:noFill/>
        </p:spPr>
        <p:txBody>
          <a:bodyPr wrap="square" rtlCol="0">
            <a:spAutoFit/>
          </a:bodyPr>
          <a:lstStyle/>
          <a:p>
            <a:pPr algn="ctr"/>
            <a:r>
              <a:rPr lang="en-US" sz="3200" b="1" u="sng" dirty="0" smtClean="0">
                <a:solidFill>
                  <a:srgbClr val="FF0000"/>
                </a:solidFill>
              </a:rPr>
              <a:t>Muscles of the Back</a:t>
            </a:r>
            <a:endParaRPr lang="en-US" sz="3200" b="1"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33</a:t>
            </a:fld>
            <a:endParaRPr lang="en-US"/>
          </a:p>
        </p:txBody>
      </p:sp>
      <p:sp>
        <p:nvSpPr>
          <p:cNvPr id="7" name="TextBox 6"/>
          <p:cNvSpPr txBox="1"/>
          <p:nvPr/>
        </p:nvSpPr>
        <p:spPr>
          <a:xfrm>
            <a:off x="2046160" y="6022855"/>
            <a:ext cx="3350270" cy="369332"/>
          </a:xfrm>
          <a:prstGeom prst="rect">
            <a:avLst/>
          </a:prstGeom>
          <a:solidFill>
            <a:schemeClr val="bg1"/>
          </a:solidFill>
          <a:ln>
            <a:solidFill>
              <a:schemeClr val="tx1"/>
            </a:solidFill>
          </a:ln>
        </p:spPr>
        <p:txBody>
          <a:bodyPr wrap="square" rtlCol="0">
            <a:spAutoFit/>
          </a:bodyPr>
          <a:lstStyle/>
          <a:p>
            <a:r>
              <a:rPr lang="en-US" dirty="0" smtClean="0">
                <a:latin typeface="+mn-lt"/>
              </a:rPr>
              <a:t>Fig.18: Deep muscles of the back.</a:t>
            </a:r>
            <a:endParaRPr lang="en-US" dirty="0">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3" y="348346"/>
            <a:ext cx="7518408" cy="584775"/>
          </a:xfrm>
          <a:prstGeom prst="rect">
            <a:avLst/>
          </a:prstGeom>
          <a:noFill/>
        </p:spPr>
        <p:txBody>
          <a:bodyPr wrap="square" rtlCol="0">
            <a:spAutoFit/>
          </a:bodyPr>
          <a:lstStyle/>
          <a:p>
            <a:pPr algn="ctr"/>
            <a:r>
              <a:rPr lang="en-US" sz="3200" b="1" u="sng" dirty="0" smtClean="0">
                <a:solidFill>
                  <a:srgbClr val="FF0000"/>
                </a:solidFill>
              </a:rPr>
              <a:t>Muscles Of The Upper Limb</a:t>
            </a:r>
            <a:endParaRPr lang="en-US" sz="3200" b="1" u="sng" dirty="0">
              <a:solidFill>
                <a:srgbClr val="FF0000"/>
              </a:solidFill>
            </a:endParaRPr>
          </a:p>
        </p:txBody>
      </p:sp>
      <p:sp>
        <p:nvSpPr>
          <p:cNvPr id="5" name="TextBox 4"/>
          <p:cNvSpPr txBox="1"/>
          <p:nvPr/>
        </p:nvSpPr>
        <p:spPr>
          <a:xfrm>
            <a:off x="312065" y="1226446"/>
            <a:ext cx="8418284" cy="584775"/>
          </a:xfrm>
          <a:prstGeom prst="rect">
            <a:avLst/>
          </a:prstGeom>
          <a:noFill/>
        </p:spPr>
        <p:txBody>
          <a:bodyPr wrap="square" rtlCol="0">
            <a:spAutoFit/>
          </a:bodyPr>
          <a:lstStyle/>
          <a:p>
            <a:r>
              <a:rPr lang="en-US" sz="3200" u="sng" dirty="0" smtClean="0">
                <a:solidFill>
                  <a:srgbClr val="FF0000"/>
                </a:solidFill>
              </a:rPr>
              <a:t>Muscles that move the Pectoral Girdle</a:t>
            </a:r>
            <a:endParaRPr lang="en-US" sz="3200" u="sng" dirty="0">
              <a:solidFill>
                <a:srgbClr val="FF0000"/>
              </a:solidFill>
            </a:endParaRPr>
          </a:p>
        </p:txBody>
      </p:sp>
      <p:sp>
        <p:nvSpPr>
          <p:cNvPr id="6" name="TextBox 5"/>
          <p:cNvSpPr txBox="1"/>
          <p:nvPr/>
        </p:nvSpPr>
        <p:spPr>
          <a:xfrm>
            <a:off x="312065" y="2581016"/>
            <a:ext cx="5855062" cy="2800767"/>
          </a:xfrm>
          <a:prstGeom prst="rect">
            <a:avLst/>
          </a:prstGeom>
          <a:noFill/>
        </p:spPr>
        <p:txBody>
          <a:bodyPr wrap="square" rtlCol="0">
            <a:spAutoFit/>
          </a:bodyPr>
          <a:lstStyle/>
          <a:p>
            <a:pPr marL="457200" indent="-457200" algn="just">
              <a:buFont typeface="+mj-lt"/>
              <a:buAutoNum type="arabicParenR" startAt="3"/>
            </a:pPr>
            <a:r>
              <a:rPr lang="en-US" sz="2200" b="1" dirty="0" smtClean="0">
                <a:latin typeface="+mn-lt"/>
              </a:rPr>
              <a:t>Trapezius</a:t>
            </a:r>
            <a:r>
              <a:rPr lang="en-US" sz="2200" dirty="0" smtClean="0">
                <a:latin typeface="+mn-lt"/>
              </a:rPr>
              <a:t>: Is a large muscle seen on the back. With the </a:t>
            </a:r>
            <a:r>
              <a:rPr lang="en-US" sz="2200" dirty="0" err="1" smtClean="0">
                <a:latin typeface="+mn-lt"/>
              </a:rPr>
              <a:t>serratus</a:t>
            </a:r>
            <a:r>
              <a:rPr lang="en-US" sz="2200" dirty="0" smtClean="0">
                <a:latin typeface="+mn-lt"/>
              </a:rPr>
              <a:t> anterior muscle, it rotates the scapula so that its </a:t>
            </a:r>
            <a:r>
              <a:rPr lang="en-US" sz="2200" dirty="0" err="1" smtClean="0">
                <a:latin typeface="+mn-lt"/>
              </a:rPr>
              <a:t>glenoid</a:t>
            </a:r>
            <a:r>
              <a:rPr lang="en-US" sz="2200" dirty="0" smtClean="0">
                <a:latin typeface="+mn-lt"/>
              </a:rPr>
              <a:t> cavity is raised. This allows the arm to be raised above the head.</a:t>
            </a:r>
          </a:p>
          <a:p>
            <a:pPr marL="457200" indent="-457200" algn="just">
              <a:buFont typeface="+mj-lt"/>
              <a:buAutoNum type="arabicParenR" startAt="3"/>
            </a:pPr>
            <a:r>
              <a:rPr lang="en-US" sz="2200" b="1" dirty="0" err="1" smtClean="0">
                <a:latin typeface="+mn-lt"/>
              </a:rPr>
              <a:t>Serratus</a:t>
            </a:r>
            <a:r>
              <a:rPr lang="en-US" sz="2200" b="1" dirty="0" smtClean="0">
                <a:latin typeface="+mn-lt"/>
              </a:rPr>
              <a:t> anterior (Punching muscle): </a:t>
            </a:r>
            <a:r>
              <a:rPr lang="en-US" sz="2200" dirty="0" smtClean="0">
                <a:latin typeface="+mn-lt"/>
              </a:rPr>
              <a:t>fix scapula in position</a:t>
            </a:r>
          </a:p>
          <a:p>
            <a:pPr marL="457200" indent="-457200" algn="just">
              <a:buFont typeface="+mj-lt"/>
              <a:buAutoNum type="arabicParenR" startAt="3"/>
            </a:pPr>
            <a:r>
              <a:rPr lang="en-US" sz="2200" b="1" dirty="0" smtClean="0">
                <a:latin typeface="+mn-lt"/>
              </a:rPr>
              <a:t>Pectoralis </a:t>
            </a:r>
            <a:r>
              <a:rPr lang="en-US" sz="2200" b="1" dirty="0" smtClean="0">
                <a:latin typeface="+mn-lt"/>
              </a:rPr>
              <a:t>minor</a:t>
            </a:r>
            <a:endParaRPr lang="en-US" sz="2200" b="1" dirty="0" smtClean="0">
              <a:latin typeface="+mn-lt"/>
            </a:endParaRPr>
          </a:p>
        </p:txBody>
      </p:sp>
      <p:sp>
        <p:nvSpPr>
          <p:cNvPr id="7" name="Slide Number Placeholder 6"/>
          <p:cNvSpPr>
            <a:spLocks noGrp="1"/>
          </p:cNvSpPr>
          <p:nvPr>
            <p:ph type="sldNum" sz="quarter" idx="12"/>
          </p:nvPr>
        </p:nvSpPr>
        <p:spPr/>
        <p:txBody>
          <a:bodyPr/>
          <a:lstStyle/>
          <a:p>
            <a:pPr>
              <a:defRPr/>
            </a:pPr>
            <a:fld id="{FA782896-B73F-4A81-89D7-E7C345C7F31D}" type="slidenum">
              <a:rPr lang="en-US" smtClean="0"/>
              <a:pPr>
                <a:defRPr/>
              </a:pPr>
              <a:t>34</a:t>
            </a:fld>
            <a:endParaRPr lang="en-US"/>
          </a:p>
        </p:txBody>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9453" t="3069" r="10376"/>
          <a:stretch/>
        </p:blipFill>
        <p:spPr bwMode="auto">
          <a:xfrm>
            <a:off x="6364820" y="2603092"/>
            <a:ext cx="2510360" cy="27101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2065" y="1811221"/>
            <a:ext cx="7564838" cy="769441"/>
          </a:xfrm>
          <a:prstGeom prst="rect">
            <a:avLst/>
          </a:prstGeom>
        </p:spPr>
        <p:txBody>
          <a:bodyPr wrap="square">
            <a:spAutoFit/>
          </a:bodyPr>
          <a:lstStyle/>
          <a:p>
            <a:pPr marL="457200" lvl="0" indent="-457200" algn="just">
              <a:buFont typeface="+mj-lt"/>
              <a:buAutoNum type="arabicParenR"/>
            </a:pPr>
            <a:r>
              <a:rPr lang="en-US" sz="2200" b="1" dirty="0" err="1">
                <a:solidFill>
                  <a:prstClr val="black"/>
                </a:solidFill>
                <a:latin typeface="Times New Roman"/>
              </a:rPr>
              <a:t>Subclavius</a:t>
            </a:r>
            <a:r>
              <a:rPr lang="en-US" sz="2200" dirty="0">
                <a:solidFill>
                  <a:prstClr val="black"/>
                </a:solidFill>
                <a:latin typeface="Times New Roman"/>
              </a:rPr>
              <a:t>: attached to clavicle</a:t>
            </a:r>
          </a:p>
          <a:p>
            <a:pPr marL="457200" lvl="0" indent="-457200" algn="just">
              <a:buFont typeface="+mj-lt"/>
              <a:buAutoNum type="arabicParenR"/>
            </a:pPr>
            <a:r>
              <a:rPr lang="en-US" sz="2200" b="1" dirty="0" err="1">
                <a:solidFill>
                  <a:prstClr val="black"/>
                </a:solidFill>
                <a:latin typeface="Times New Roman"/>
              </a:rPr>
              <a:t>Levator</a:t>
            </a:r>
            <a:r>
              <a:rPr lang="en-US" sz="2200" b="1" dirty="0">
                <a:solidFill>
                  <a:prstClr val="black"/>
                </a:solidFill>
                <a:latin typeface="Times New Roman"/>
              </a:rPr>
              <a:t> scapulae, Rhomboid major and rhomboid minor</a:t>
            </a:r>
          </a:p>
        </p:txBody>
      </p:sp>
      <p:sp>
        <p:nvSpPr>
          <p:cNvPr id="9" name="Rectangle 8"/>
          <p:cNvSpPr/>
          <p:nvPr/>
        </p:nvSpPr>
        <p:spPr>
          <a:xfrm>
            <a:off x="312065" y="5434179"/>
            <a:ext cx="8418284" cy="769441"/>
          </a:xfrm>
          <a:prstGeom prst="rect">
            <a:avLst/>
          </a:prstGeom>
        </p:spPr>
        <p:txBody>
          <a:bodyPr wrap="square">
            <a:spAutoFit/>
          </a:bodyPr>
          <a:lstStyle/>
          <a:p>
            <a:pPr marL="457200" lvl="0" indent="-457200" algn="just">
              <a:buFont typeface="Wingdings" pitchFamily="2" charset="2"/>
              <a:buChar char="q"/>
            </a:pPr>
            <a:r>
              <a:rPr lang="en-US" sz="2200" dirty="0">
                <a:solidFill>
                  <a:prstClr val="black"/>
                </a:solidFill>
                <a:latin typeface="Times New Roman"/>
              </a:rPr>
              <a:t>These muscles also stabilize the girdle so that the free limb can have a firm base to move on</a:t>
            </a:r>
            <a:endParaRPr lang="en-US" sz="2200" dirty="0">
              <a:solidFill>
                <a:prstClr val="black"/>
              </a:solidFill>
              <a:latin typeface="Times New Roman"/>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597" t="2229" r="8884" b="8201"/>
          <a:stretch>
            <a:fillRect/>
          </a:stretch>
        </p:blipFill>
        <p:spPr bwMode="auto">
          <a:xfrm>
            <a:off x="769264" y="37738"/>
            <a:ext cx="7733293" cy="6634126"/>
          </a:xfrm>
          <a:prstGeom prst="rect">
            <a:avLst/>
          </a:prstGeom>
          <a:noFill/>
          <a:ln w="9525">
            <a:noFill/>
            <a:miter lim="800000"/>
            <a:headEnd/>
            <a:tailEnd/>
          </a:ln>
          <a:effectLst/>
        </p:spPr>
      </p:pic>
      <p:sp>
        <p:nvSpPr>
          <p:cNvPr id="5" name="Rectangle 4"/>
          <p:cNvSpPr/>
          <p:nvPr/>
        </p:nvSpPr>
        <p:spPr>
          <a:xfrm>
            <a:off x="7728852" y="3470383"/>
            <a:ext cx="812792" cy="384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0990" y="2737429"/>
            <a:ext cx="812792" cy="384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78250" y="2323784"/>
            <a:ext cx="812792" cy="2394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pPr>
              <a:defRPr/>
            </a:pPr>
            <a:fld id="{FA782896-B73F-4A81-89D7-E7C345C7F31D}" type="slidenum">
              <a:rPr lang="en-US" smtClean="0"/>
              <a:pPr>
                <a:defRPr/>
              </a:pPr>
              <a:t>35</a:t>
            </a:fld>
            <a:endParaRPr lang="en-US"/>
          </a:p>
        </p:txBody>
      </p:sp>
      <p:sp>
        <p:nvSpPr>
          <p:cNvPr id="9" name="TextBox 8"/>
          <p:cNvSpPr txBox="1"/>
          <p:nvPr/>
        </p:nvSpPr>
        <p:spPr>
          <a:xfrm>
            <a:off x="1475353" y="6366423"/>
            <a:ext cx="6144647" cy="369332"/>
          </a:xfrm>
          <a:prstGeom prst="rect">
            <a:avLst/>
          </a:prstGeom>
          <a:solidFill>
            <a:schemeClr val="bg1"/>
          </a:solidFill>
          <a:ln>
            <a:solidFill>
              <a:schemeClr val="tx1"/>
            </a:solidFill>
          </a:ln>
        </p:spPr>
        <p:txBody>
          <a:bodyPr wrap="square" rtlCol="0">
            <a:spAutoFit/>
          </a:bodyPr>
          <a:lstStyle/>
          <a:p>
            <a:r>
              <a:rPr lang="en-US" dirty="0" smtClean="0">
                <a:latin typeface="+mn-lt"/>
              </a:rPr>
              <a:t>Fig.19: Muscles working on the pectoral girdle – anterior view.</a:t>
            </a:r>
            <a:endParaRPr lang="en-US" dirty="0">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5107" t="1304" r="8209" b="4612"/>
          <a:stretch/>
        </p:blipFill>
        <p:spPr bwMode="auto">
          <a:xfrm>
            <a:off x="725714" y="39188"/>
            <a:ext cx="7583734" cy="6387738"/>
          </a:xfrm>
          <a:prstGeom prst="rect">
            <a:avLst/>
          </a:prstGeom>
          <a:noFill/>
          <a:ln w="9525">
            <a:noFill/>
            <a:miter lim="800000"/>
            <a:headEnd/>
            <a:tailEnd/>
          </a:ln>
          <a:effectLst/>
        </p:spPr>
      </p:pic>
      <p:sp>
        <p:nvSpPr>
          <p:cNvPr id="5" name="Rectangle 4"/>
          <p:cNvSpPr/>
          <p:nvPr/>
        </p:nvSpPr>
        <p:spPr>
          <a:xfrm>
            <a:off x="841961" y="936207"/>
            <a:ext cx="1538382" cy="624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4704" y="4151121"/>
            <a:ext cx="805410" cy="370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73390" y="2387636"/>
            <a:ext cx="805410" cy="370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80650" y="3091568"/>
            <a:ext cx="805410" cy="370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30704" y="1240971"/>
            <a:ext cx="1182781" cy="2757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pPr>
              <a:defRPr/>
            </a:pPr>
            <a:fld id="{FA782896-B73F-4A81-89D7-E7C345C7F31D}" type="slidenum">
              <a:rPr lang="en-US" smtClean="0"/>
              <a:pPr>
                <a:defRPr/>
              </a:pPr>
              <a:t>36</a:t>
            </a:fld>
            <a:endParaRPr lang="en-US"/>
          </a:p>
        </p:txBody>
      </p:sp>
      <p:sp>
        <p:nvSpPr>
          <p:cNvPr id="11" name="TextBox 10"/>
          <p:cNvSpPr txBox="1"/>
          <p:nvPr/>
        </p:nvSpPr>
        <p:spPr>
          <a:xfrm>
            <a:off x="1527605" y="6418675"/>
            <a:ext cx="6144647" cy="369332"/>
          </a:xfrm>
          <a:prstGeom prst="rect">
            <a:avLst/>
          </a:prstGeom>
          <a:solidFill>
            <a:schemeClr val="bg1"/>
          </a:solidFill>
          <a:ln>
            <a:solidFill>
              <a:schemeClr val="tx1"/>
            </a:solidFill>
          </a:ln>
        </p:spPr>
        <p:txBody>
          <a:bodyPr wrap="square" rtlCol="0">
            <a:spAutoFit/>
          </a:bodyPr>
          <a:lstStyle/>
          <a:p>
            <a:r>
              <a:rPr lang="en-US" dirty="0" smtClean="0">
                <a:latin typeface="+mn-lt"/>
              </a:rPr>
              <a:t>Fig.19: Muscles working on the pectoral girdle – posterior view.</a:t>
            </a:r>
            <a:endParaRPr lang="en-US" dirty="0">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719" y="341092"/>
            <a:ext cx="8418284" cy="1077218"/>
          </a:xfrm>
          <a:prstGeom prst="rect">
            <a:avLst/>
          </a:prstGeom>
          <a:noFill/>
        </p:spPr>
        <p:txBody>
          <a:bodyPr wrap="square" rtlCol="0">
            <a:spAutoFit/>
          </a:bodyPr>
          <a:lstStyle/>
          <a:p>
            <a:r>
              <a:rPr lang="en-US" sz="3200" u="sng" dirty="0" smtClean="0">
                <a:solidFill>
                  <a:srgbClr val="FF0000"/>
                </a:solidFill>
              </a:rPr>
              <a:t>Muscles of shoulder and thorax that move the </a:t>
            </a:r>
            <a:r>
              <a:rPr lang="en-US" sz="3200" u="sng" dirty="0" err="1" smtClean="0">
                <a:solidFill>
                  <a:srgbClr val="FF0000"/>
                </a:solidFill>
              </a:rPr>
              <a:t>humerus</a:t>
            </a:r>
            <a:endParaRPr lang="en-US" sz="3200" u="sng" dirty="0">
              <a:solidFill>
                <a:srgbClr val="FF0000"/>
              </a:solidFill>
            </a:endParaRPr>
          </a:p>
        </p:txBody>
      </p:sp>
      <p:graphicFrame>
        <p:nvGraphicFramePr>
          <p:cNvPr id="5" name="Table 4"/>
          <p:cNvGraphicFramePr>
            <a:graphicFrameLocks noGrp="1"/>
          </p:cNvGraphicFramePr>
          <p:nvPr/>
        </p:nvGraphicFramePr>
        <p:xfrm>
          <a:off x="420915" y="1745344"/>
          <a:ext cx="8287656" cy="4553856"/>
        </p:xfrm>
        <a:graphic>
          <a:graphicData uri="http://schemas.openxmlformats.org/drawingml/2006/table">
            <a:tbl>
              <a:tblPr firstRow="1" bandRow="1">
                <a:tableStyleId>{5C22544A-7EE6-4342-B048-85BDC9FD1C3A}</a:tableStyleId>
              </a:tblPr>
              <a:tblGrid>
                <a:gridCol w="1901371">
                  <a:extLst>
                    <a:ext uri="{9D8B030D-6E8A-4147-A177-3AD203B41FA5}">
                      <a16:colId xmlns:a16="http://schemas.microsoft.com/office/drawing/2014/main" val="20000"/>
                    </a:ext>
                  </a:extLst>
                </a:gridCol>
                <a:gridCol w="2242457">
                  <a:extLst>
                    <a:ext uri="{9D8B030D-6E8A-4147-A177-3AD203B41FA5}">
                      <a16:colId xmlns:a16="http://schemas.microsoft.com/office/drawing/2014/main" val="20001"/>
                    </a:ext>
                  </a:extLst>
                </a:gridCol>
                <a:gridCol w="2071914">
                  <a:extLst>
                    <a:ext uri="{9D8B030D-6E8A-4147-A177-3AD203B41FA5}">
                      <a16:colId xmlns:a16="http://schemas.microsoft.com/office/drawing/2014/main" val="20002"/>
                    </a:ext>
                  </a:extLst>
                </a:gridCol>
                <a:gridCol w="2071914">
                  <a:extLst>
                    <a:ext uri="{9D8B030D-6E8A-4147-A177-3AD203B41FA5}">
                      <a16:colId xmlns:a16="http://schemas.microsoft.com/office/drawing/2014/main" val="20003"/>
                    </a:ext>
                  </a:extLst>
                </a:gridCol>
              </a:tblGrid>
              <a:tr h="411112">
                <a:tc>
                  <a:txBody>
                    <a:bodyPr/>
                    <a:lstStyle/>
                    <a:p>
                      <a:pPr algn="ctr"/>
                      <a:r>
                        <a:rPr lang="en-US" sz="2000" dirty="0" smtClean="0"/>
                        <a:t>Muscle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Origin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Insertion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Main Actions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27352">
                <a:tc>
                  <a:txBody>
                    <a:bodyPr/>
                    <a:lstStyle/>
                    <a:p>
                      <a:pPr algn="ctr"/>
                      <a:r>
                        <a:rPr lang="en-US" sz="2000" dirty="0" smtClean="0"/>
                        <a:t>Deltoid</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Clavicle</a:t>
                      </a:r>
                      <a:r>
                        <a:rPr lang="en-US" sz="2000" baseline="0" dirty="0" smtClean="0"/>
                        <a:t> and scapula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Shaft of </a:t>
                      </a:r>
                      <a:r>
                        <a:rPr lang="en-US" sz="2000" dirty="0" err="1" smtClean="0"/>
                        <a:t>humerus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Flexion, extension and abduction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1112">
                <a:tc>
                  <a:txBody>
                    <a:bodyPr/>
                    <a:lstStyle/>
                    <a:p>
                      <a:pPr algn="ctr"/>
                      <a:r>
                        <a:rPr lang="en-US" sz="2000" dirty="0" err="1" smtClean="0"/>
                        <a:t>Subscapularis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Subscapular</a:t>
                      </a:r>
                      <a:r>
                        <a:rPr lang="en-US" sz="2000" dirty="0" smtClean="0"/>
                        <a:t> </a:t>
                      </a:r>
                      <a:r>
                        <a:rPr lang="en-US" sz="2000" dirty="0" err="1" smtClean="0"/>
                        <a:t>fossa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sz="2000" dirty="0" err="1" smtClean="0"/>
                        <a:t>Tuberosities</a:t>
                      </a:r>
                      <a:r>
                        <a:rPr lang="en-US" sz="2000" dirty="0" smtClean="0"/>
                        <a:t> of</a:t>
                      </a:r>
                      <a:r>
                        <a:rPr lang="en-US" sz="2000" baseline="0" dirty="0" smtClean="0"/>
                        <a:t> the </a:t>
                      </a:r>
                      <a:r>
                        <a:rPr lang="en-US" sz="2000" baseline="0" dirty="0" err="1" smtClean="0"/>
                        <a:t>humerus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sz="2000" dirty="0" smtClean="0"/>
                        <a:t>Stabilizes shoulder joint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1112">
                <a:tc>
                  <a:txBody>
                    <a:bodyPr/>
                    <a:lstStyle/>
                    <a:p>
                      <a:pPr algn="ctr"/>
                      <a:r>
                        <a:rPr lang="en-US" sz="2000" dirty="0" err="1" smtClean="0"/>
                        <a:t>Supraspinatous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Supraspinous</a:t>
                      </a:r>
                      <a:r>
                        <a:rPr lang="en-US" sz="2000" dirty="0" smtClean="0"/>
                        <a:t> </a:t>
                      </a:r>
                      <a:r>
                        <a:rPr lang="en-US" sz="2000" dirty="0" err="1" smtClean="0"/>
                        <a:t>fossa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r h="411112">
                <a:tc>
                  <a:txBody>
                    <a:bodyPr/>
                    <a:lstStyle/>
                    <a:p>
                      <a:pPr algn="ctr"/>
                      <a:r>
                        <a:rPr lang="en-US" sz="2000" dirty="0" err="1" smtClean="0"/>
                        <a:t>Infraspinatous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Infraspinous</a:t>
                      </a:r>
                      <a:r>
                        <a:rPr lang="en-US" sz="2000" dirty="0" smtClean="0"/>
                        <a:t> </a:t>
                      </a:r>
                      <a:r>
                        <a:rPr lang="en-US" sz="2000" dirty="0" err="1" smtClean="0"/>
                        <a:t>fossa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4"/>
                  </a:ext>
                </a:extLst>
              </a:tr>
              <a:tr h="411112">
                <a:tc>
                  <a:txBody>
                    <a:bodyPr/>
                    <a:lstStyle/>
                    <a:p>
                      <a:pPr algn="ctr"/>
                      <a:r>
                        <a:rPr lang="en-US" sz="2000" dirty="0" err="1" smtClean="0"/>
                        <a:t>Teres</a:t>
                      </a:r>
                      <a:r>
                        <a:rPr lang="en-US" sz="2000" dirty="0" smtClean="0"/>
                        <a:t> minor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Scapula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5"/>
                  </a:ext>
                </a:extLst>
              </a:tr>
              <a:tr h="1359832">
                <a:tc>
                  <a:txBody>
                    <a:bodyPr/>
                    <a:lstStyle/>
                    <a:p>
                      <a:pPr algn="ctr"/>
                      <a:r>
                        <a:rPr lang="en-US" sz="2000" dirty="0" err="1" smtClean="0"/>
                        <a:t>Teres</a:t>
                      </a:r>
                      <a:r>
                        <a:rPr lang="en-US" sz="2000" dirty="0" smtClean="0"/>
                        <a:t> major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Scapula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Intertubercular</a:t>
                      </a:r>
                      <a:r>
                        <a:rPr lang="en-US" sz="2000" baseline="0" dirty="0" smtClean="0"/>
                        <a:t> </a:t>
                      </a:r>
                      <a:r>
                        <a:rPr lang="en-US" sz="2000" baseline="0" dirty="0" err="1" smtClean="0"/>
                        <a:t>sulcus</a:t>
                      </a:r>
                      <a:r>
                        <a:rPr lang="en-US" sz="2000" baseline="0" dirty="0" smtClean="0"/>
                        <a:t> of the </a:t>
                      </a:r>
                      <a:r>
                        <a:rPr lang="en-US" sz="2000" baseline="0" dirty="0" err="1" smtClean="0"/>
                        <a:t>humerus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Extension, adduction</a:t>
                      </a:r>
                      <a:r>
                        <a:rPr lang="en-US" sz="2000" baseline="0" dirty="0" smtClean="0"/>
                        <a:t> and medial rotation of the arm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11112">
                <a:tc>
                  <a:txBody>
                    <a:bodyPr/>
                    <a:lstStyle/>
                    <a:p>
                      <a:pPr algn="ctr"/>
                      <a:r>
                        <a:rPr lang="en-US" sz="2000" dirty="0" err="1" smtClean="0"/>
                        <a:t>Coracobrachialis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Coracoid</a:t>
                      </a:r>
                      <a:r>
                        <a:rPr lang="en-US" sz="2000" dirty="0" smtClean="0"/>
                        <a:t> process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Shaft of </a:t>
                      </a:r>
                      <a:r>
                        <a:rPr lang="en-US" sz="2000" dirty="0" err="1" smtClean="0"/>
                        <a:t>humerus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Flexion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p:txBody>
          <a:bodyPr/>
          <a:lstStyle/>
          <a:p>
            <a:pPr>
              <a:defRPr/>
            </a:pPr>
            <a:fld id="{FA782896-B73F-4A81-89D7-E7C345C7F31D}" type="slidenum">
              <a:rPr lang="en-US"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14088" t="35507" r="18996" b="2499"/>
          <a:stretch>
            <a:fillRect/>
          </a:stretch>
        </p:blipFill>
        <p:spPr bwMode="auto">
          <a:xfrm>
            <a:off x="799734" y="2793275"/>
            <a:ext cx="8273143" cy="3802743"/>
          </a:xfrm>
          <a:prstGeom prst="rect">
            <a:avLst/>
          </a:prstGeom>
          <a:noFill/>
          <a:ln w="9525">
            <a:noFill/>
            <a:miter lim="800000"/>
            <a:headEnd/>
            <a:tailEnd/>
          </a:ln>
          <a:effectLst/>
        </p:spPr>
      </p:pic>
      <p:graphicFrame>
        <p:nvGraphicFramePr>
          <p:cNvPr id="4" name="Table 3"/>
          <p:cNvGraphicFramePr>
            <a:graphicFrameLocks noGrp="1"/>
          </p:cNvGraphicFramePr>
          <p:nvPr>
            <p:extLst>
              <p:ext uri="{D42A27DB-BD31-4B8C-83A1-F6EECF244321}">
                <p14:modId xmlns:p14="http://schemas.microsoft.com/office/powerpoint/2010/main" val="1943498387"/>
              </p:ext>
            </p:extLst>
          </p:nvPr>
        </p:nvGraphicFramePr>
        <p:xfrm>
          <a:off x="505096" y="385355"/>
          <a:ext cx="8424088" cy="2407920"/>
        </p:xfrm>
        <a:graphic>
          <a:graphicData uri="http://schemas.openxmlformats.org/drawingml/2006/table">
            <a:tbl>
              <a:tblPr firstRow="1" bandRow="1">
                <a:tableStyleId>{5C22544A-7EE6-4342-B048-85BDC9FD1C3A}</a:tableStyleId>
              </a:tblPr>
              <a:tblGrid>
                <a:gridCol w="1389018">
                  <a:extLst>
                    <a:ext uri="{9D8B030D-6E8A-4147-A177-3AD203B41FA5}">
                      <a16:colId xmlns:a16="http://schemas.microsoft.com/office/drawing/2014/main" val="20000"/>
                    </a:ext>
                  </a:extLst>
                </a:gridCol>
                <a:gridCol w="1959428">
                  <a:extLst>
                    <a:ext uri="{9D8B030D-6E8A-4147-A177-3AD203B41FA5}">
                      <a16:colId xmlns:a16="http://schemas.microsoft.com/office/drawing/2014/main" val="20001"/>
                    </a:ext>
                  </a:extLst>
                </a:gridCol>
                <a:gridCol w="2233749">
                  <a:extLst>
                    <a:ext uri="{9D8B030D-6E8A-4147-A177-3AD203B41FA5}">
                      <a16:colId xmlns:a16="http://schemas.microsoft.com/office/drawing/2014/main" val="20002"/>
                    </a:ext>
                  </a:extLst>
                </a:gridCol>
                <a:gridCol w="2841893">
                  <a:extLst>
                    <a:ext uri="{9D8B030D-6E8A-4147-A177-3AD203B41FA5}">
                      <a16:colId xmlns:a16="http://schemas.microsoft.com/office/drawing/2014/main" val="20003"/>
                    </a:ext>
                  </a:extLst>
                </a:gridCol>
              </a:tblGrid>
              <a:tr h="370840">
                <a:tc>
                  <a:txBody>
                    <a:bodyPr/>
                    <a:lstStyle/>
                    <a:p>
                      <a:pPr algn="ctr"/>
                      <a:r>
                        <a:rPr lang="en-US" sz="2000" dirty="0" smtClean="0"/>
                        <a:t>Muscle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Origin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Insertion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Main Actions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000" dirty="0" err="1" smtClean="0"/>
                        <a:t>Pectoralis</a:t>
                      </a:r>
                      <a:r>
                        <a:rPr lang="en-US" sz="2000" dirty="0" smtClean="0"/>
                        <a:t> major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Clavicle, sternum and costal cartilages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t>Intertubercular</a:t>
                      </a:r>
                      <a:r>
                        <a:rPr lang="en-US" sz="2000" baseline="0" dirty="0" smtClean="0"/>
                        <a:t> </a:t>
                      </a:r>
                      <a:r>
                        <a:rPr lang="en-US" sz="2000" baseline="0" dirty="0" err="1" smtClean="0"/>
                        <a:t>sulcus</a:t>
                      </a:r>
                      <a:r>
                        <a:rPr lang="en-US" sz="2000" baseline="0" dirty="0" smtClean="0"/>
                        <a:t> of the </a:t>
                      </a:r>
                      <a:r>
                        <a:rPr lang="en-US" sz="2000" baseline="0" dirty="0" err="1" smtClean="0"/>
                        <a:t>humerus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Flexion, adduction</a:t>
                      </a:r>
                      <a:r>
                        <a:rPr lang="en-US" sz="2000" baseline="0" dirty="0" smtClean="0"/>
                        <a:t> and medial rotation of the arm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000" dirty="0" err="1" smtClean="0"/>
                        <a:t>Latissimus</a:t>
                      </a:r>
                      <a:r>
                        <a:rPr lang="en-US" sz="2000" dirty="0" smtClean="0"/>
                        <a:t> </a:t>
                      </a:r>
                      <a:r>
                        <a:rPr lang="en-US" sz="2000" dirty="0" err="1" smtClean="0"/>
                        <a:t>dorsi</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Intertubercular</a:t>
                      </a:r>
                      <a:r>
                        <a:rPr lang="en-US" sz="2000" baseline="0" dirty="0" smtClean="0"/>
                        <a:t> </a:t>
                      </a:r>
                      <a:r>
                        <a:rPr lang="en-US" sz="2000" baseline="0" dirty="0" err="1" smtClean="0"/>
                        <a:t>sulcus</a:t>
                      </a:r>
                      <a:r>
                        <a:rPr lang="en-US" sz="2000" baseline="0" dirty="0" smtClean="0"/>
                        <a:t> of the </a:t>
                      </a:r>
                      <a:r>
                        <a:rPr lang="en-US" sz="2000" baseline="0" dirty="0" err="1" smtClean="0"/>
                        <a:t>humerus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Extension, adduction</a:t>
                      </a:r>
                      <a:r>
                        <a:rPr lang="en-US" sz="2000" baseline="0" dirty="0" smtClean="0"/>
                        <a:t> and medial rotation of the arm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pPr>
              <a:defRPr/>
            </a:pPr>
            <a:fld id="{FA782896-B73F-4A81-89D7-E7C345C7F31D}" type="slidenum">
              <a:rPr lang="en-US" smtClean="0"/>
              <a:pPr>
                <a:defRPr/>
              </a:pPr>
              <a:t>38</a:t>
            </a:fld>
            <a:endParaRPr lang="en-US"/>
          </a:p>
        </p:txBody>
      </p:sp>
      <p:sp>
        <p:nvSpPr>
          <p:cNvPr id="6" name="TextBox 5"/>
          <p:cNvSpPr txBox="1"/>
          <p:nvPr/>
        </p:nvSpPr>
        <p:spPr>
          <a:xfrm>
            <a:off x="7201427" y="4116348"/>
            <a:ext cx="1727757" cy="923330"/>
          </a:xfrm>
          <a:prstGeom prst="rect">
            <a:avLst/>
          </a:prstGeom>
          <a:solidFill>
            <a:schemeClr val="bg1"/>
          </a:solidFill>
          <a:ln>
            <a:solidFill>
              <a:schemeClr val="tx1"/>
            </a:solidFill>
          </a:ln>
        </p:spPr>
        <p:txBody>
          <a:bodyPr wrap="square" rtlCol="0">
            <a:spAutoFit/>
          </a:bodyPr>
          <a:lstStyle/>
          <a:p>
            <a:r>
              <a:rPr lang="en-US" dirty="0" smtClean="0">
                <a:latin typeface="+mn-lt"/>
              </a:rPr>
              <a:t>Fig.19: Muscles working on the </a:t>
            </a:r>
            <a:r>
              <a:rPr lang="en-US" dirty="0" err="1" smtClean="0">
                <a:latin typeface="+mn-lt"/>
              </a:rPr>
              <a:t>humerus</a:t>
            </a:r>
            <a:r>
              <a:rPr lang="en-US" dirty="0" smtClean="0">
                <a:latin typeface="+mn-lt"/>
              </a:rPr>
              <a:t>.</a:t>
            </a:r>
            <a:endParaRPr lang="en-US" dirty="0">
              <a:latin typeface="+mn-lt"/>
            </a:endParaRPr>
          </a:p>
        </p:txBody>
      </p:sp>
      <p:sp>
        <p:nvSpPr>
          <p:cNvPr id="10" name="Rectangle 9"/>
          <p:cNvSpPr/>
          <p:nvPr/>
        </p:nvSpPr>
        <p:spPr>
          <a:xfrm>
            <a:off x="795527" y="3216452"/>
            <a:ext cx="848962" cy="2394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8097" y="4188890"/>
            <a:ext cx="1197290" cy="2684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0947" t="2440" r="8027"/>
          <a:stretch>
            <a:fillRect/>
          </a:stretch>
        </p:blipFill>
        <p:spPr bwMode="auto">
          <a:xfrm>
            <a:off x="1103080" y="49274"/>
            <a:ext cx="7217618" cy="6744190"/>
          </a:xfrm>
          <a:prstGeom prst="rect">
            <a:avLst/>
          </a:prstGeom>
          <a:noFill/>
          <a:ln w="9525">
            <a:noFill/>
            <a:miter lim="800000"/>
            <a:headEnd/>
            <a:tailEnd/>
          </a:ln>
          <a:effectLst/>
        </p:spPr>
      </p:pic>
      <p:sp>
        <p:nvSpPr>
          <p:cNvPr id="5" name="Rectangle 4"/>
          <p:cNvSpPr/>
          <p:nvPr/>
        </p:nvSpPr>
        <p:spPr>
          <a:xfrm>
            <a:off x="1270124" y="2169962"/>
            <a:ext cx="848962" cy="2394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48356" y="2482016"/>
            <a:ext cx="848962" cy="3192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70130" y="3069836"/>
            <a:ext cx="732841" cy="341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44242" y="1872434"/>
            <a:ext cx="841815" cy="232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22474" y="1596570"/>
            <a:ext cx="841815" cy="2540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26538" y="1030627"/>
            <a:ext cx="957919" cy="246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36988" y="2402198"/>
            <a:ext cx="841815" cy="232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61272" y="1683746"/>
            <a:ext cx="848962" cy="2394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pPr>
              <a:defRPr/>
            </a:pPr>
            <a:fld id="{FA782896-B73F-4A81-89D7-E7C345C7F31D}" type="slidenum">
              <a:rPr lang="en-US" smtClean="0"/>
              <a:pPr>
                <a:defRPr/>
              </a:pPr>
              <a:t>39</a:t>
            </a:fld>
            <a:endParaRPr lang="en-US"/>
          </a:p>
        </p:txBody>
      </p:sp>
      <p:sp>
        <p:nvSpPr>
          <p:cNvPr id="14" name="TextBox 13"/>
          <p:cNvSpPr txBox="1"/>
          <p:nvPr/>
        </p:nvSpPr>
        <p:spPr>
          <a:xfrm>
            <a:off x="2010234" y="6124479"/>
            <a:ext cx="5173641" cy="369332"/>
          </a:xfrm>
          <a:prstGeom prst="rect">
            <a:avLst/>
          </a:prstGeom>
          <a:solidFill>
            <a:schemeClr val="bg1"/>
          </a:solidFill>
          <a:ln>
            <a:solidFill>
              <a:schemeClr val="tx1"/>
            </a:solidFill>
          </a:ln>
        </p:spPr>
        <p:txBody>
          <a:bodyPr wrap="square" rtlCol="0">
            <a:spAutoFit/>
          </a:bodyPr>
          <a:lstStyle/>
          <a:p>
            <a:r>
              <a:rPr lang="en-US" dirty="0" smtClean="0">
                <a:latin typeface="+mn-lt"/>
              </a:rPr>
              <a:t>Fig.20</a:t>
            </a:r>
            <a:r>
              <a:rPr lang="en-US" dirty="0">
                <a:latin typeface="+mn-lt"/>
              </a:rPr>
              <a:t>: Muscles working on the </a:t>
            </a:r>
            <a:r>
              <a:rPr lang="en-US" dirty="0" err="1" smtClean="0">
                <a:latin typeface="+mn-lt"/>
              </a:rPr>
              <a:t>humerus</a:t>
            </a:r>
            <a:r>
              <a:rPr lang="en-US" dirty="0" smtClean="0">
                <a:latin typeface="+mn-lt"/>
              </a:rPr>
              <a:t> (continued).</a:t>
            </a:r>
            <a:endParaRPr lang="en-US"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BB2B57A-7848-4B08-A1A1-3F1C3E6AF1DD}" type="slidenum">
              <a:rPr lang="en-US" smtClean="0"/>
              <a:pPr>
                <a:defRPr/>
              </a:pPr>
              <a:t>4</a:t>
            </a:fld>
            <a:endParaRPr lang="en-US" dirty="0"/>
          </a:p>
        </p:txBody>
      </p:sp>
      <p:pic>
        <p:nvPicPr>
          <p:cNvPr id="1026" name="Picture 2"/>
          <p:cNvPicPr>
            <a:picLocks noChangeAspect="1" noChangeArrowheads="1"/>
          </p:cNvPicPr>
          <p:nvPr/>
        </p:nvPicPr>
        <p:blipFill>
          <a:blip r:embed="rId2"/>
          <a:srcRect/>
          <a:stretch>
            <a:fillRect/>
          </a:stretch>
        </p:blipFill>
        <p:spPr bwMode="auto">
          <a:xfrm>
            <a:off x="2546352" y="1371578"/>
            <a:ext cx="6496050" cy="4724400"/>
          </a:xfrm>
          <a:prstGeom prst="rect">
            <a:avLst/>
          </a:prstGeom>
          <a:noFill/>
          <a:ln w="9525">
            <a:noFill/>
            <a:miter lim="800000"/>
            <a:headEnd/>
            <a:tailEnd/>
          </a:ln>
          <a:effectLst/>
        </p:spPr>
      </p:pic>
      <p:sp>
        <p:nvSpPr>
          <p:cNvPr id="16" name="Rectangle 15"/>
          <p:cNvSpPr/>
          <p:nvPr/>
        </p:nvSpPr>
        <p:spPr>
          <a:xfrm>
            <a:off x="518880" y="348342"/>
            <a:ext cx="5562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FFFF00"/>
                </a:solidFill>
              </a:rPr>
              <a:t>Types of Muscle Cells</a:t>
            </a:r>
            <a:endParaRPr lang="en-US" sz="3200" dirty="0">
              <a:solidFill>
                <a:srgbClr val="FFFF00"/>
              </a:solidFill>
            </a:endParaRPr>
          </a:p>
        </p:txBody>
      </p:sp>
      <p:sp>
        <p:nvSpPr>
          <p:cNvPr id="17" name="TextBox 16"/>
          <p:cNvSpPr txBox="1"/>
          <p:nvPr/>
        </p:nvSpPr>
        <p:spPr>
          <a:xfrm>
            <a:off x="279403" y="1355526"/>
            <a:ext cx="2159000" cy="3416320"/>
          </a:xfrm>
          <a:prstGeom prst="rect">
            <a:avLst/>
          </a:prstGeom>
          <a:noFill/>
          <a:ln>
            <a:noFill/>
          </a:ln>
        </p:spPr>
        <p:txBody>
          <a:bodyPr wrap="square" rtlCol="0">
            <a:spAutoFit/>
          </a:bodyPr>
          <a:lstStyle/>
          <a:p>
            <a:pPr algn="just">
              <a:buFont typeface="Wingdings" pitchFamily="2" charset="2"/>
              <a:buChar char="Ø"/>
            </a:pPr>
            <a:r>
              <a:rPr lang="en-US" sz="2400" dirty="0" smtClean="0">
                <a:solidFill>
                  <a:prstClr val="black"/>
                </a:solidFill>
                <a:latin typeface="Times New Roman" pitchFamily="18" charset="0"/>
                <a:cs typeface="Times New Roman" pitchFamily="18" charset="0"/>
              </a:rPr>
              <a:t> Muscle cells are relatively long, therefore, they’re called </a:t>
            </a:r>
            <a:r>
              <a:rPr lang="en-US" sz="2400" i="1" dirty="0" smtClean="0">
                <a:solidFill>
                  <a:prstClr val="black"/>
                </a:solidFill>
                <a:latin typeface="Times New Roman" pitchFamily="18" charset="0"/>
                <a:cs typeface="Times New Roman" pitchFamily="18" charset="0"/>
              </a:rPr>
              <a:t>muscle fibers </a:t>
            </a:r>
          </a:p>
          <a:p>
            <a:pPr algn="just">
              <a:buFont typeface="Wingdings" pitchFamily="2" charset="2"/>
              <a:buChar char="Ø"/>
            </a:pPr>
            <a:endParaRPr lang="en-US" sz="2400" dirty="0" smtClean="0">
              <a:solidFill>
                <a:prstClr val="black"/>
              </a:solidFill>
              <a:latin typeface="Times New Roman" pitchFamily="18" charset="0"/>
              <a:cs typeface="Times New Roman" pitchFamily="18" charset="0"/>
            </a:endParaRPr>
          </a:p>
          <a:p>
            <a:pPr algn="just">
              <a:buFont typeface="Wingdings" pitchFamily="2" charset="2"/>
              <a:buChar char="Ø"/>
            </a:pPr>
            <a:r>
              <a:rPr lang="en-US" sz="2400" dirty="0" smtClean="0">
                <a:solidFill>
                  <a:prstClr val="black"/>
                </a:solidFill>
                <a:latin typeface="Times New Roman" pitchFamily="18" charset="0"/>
                <a:cs typeface="Times New Roman" pitchFamily="18" charset="0"/>
              </a:rPr>
              <a:t>There are three types of muscle cells:</a:t>
            </a:r>
          </a:p>
        </p:txBody>
      </p:sp>
      <p:sp>
        <p:nvSpPr>
          <p:cNvPr id="3" name="TextBox 2"/>
          <p:cNvSpPr txBox="1"/>
          <p:nvPr/>
        </p:nvSpPr>
        <p:spPr>
          <a:xfrm>
            <a:off x="2650303" y="5910910"/>
            <a:ext cx="2862223" cy="370136"/>
          </a:xfrm>
          <a:prstGeom prst="rect">
            <a:avLst/>
          </a:prstGeom>
          <a:solidFill>
            <a:schemeClr val="bg1"/>
          </a:solidFill>
          <a:ln>
            <a:solidFill>
              <a:schemeClr val="tx1"/>
            </a:solidFill>
          </a:ln>
        </p:spPr>
        <p:txBody>
          <a:bodyPr wrap="square" rtlCol="0">
            <a:spAutoFit/>
          </a:bodyPr>
          <a:lstStyle/>
          <a:p>
            <a:r>
              <a:rPr lang="en-US" dirty="0" smtClean="0">
                <a:latin typeface="+mn-lt"/>
              </a:rPr>
              <a:t>Fig.1: Types of muscle cells.</a:t>
            </a:r>
            <a:endParaRPr lang="en-US" dirty="0">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1622" t="13257" r="8900" b="15256"/>
          <a:stretch>
            <a:fillRect/>
          </a:stretch>
        </p:blipFill>
        <p:spPr bwMode="auto">
          <a:xfrm>
            <a:off x="145170" y="508017"/>
            <a:ext cx="8843601" cy="3971089"/>
          </a:xfrm>
          <a:prstGeom prst="rect">
            <a:avLst/>
          </a:prstGeom>
          <a:noFill/>
          <a:ln w="9525">
            <a:noFill/>
            <a:miter lim="800000"/>
            <a:headEnd/>
            <a:tailEnd/>
          </a:ln>
          <a:effectLst/>
        </p:spPr>
      </p:pic>
      <p:sp>
        <p:nvSpPr>
          <p:cNvPr id="5" name="Rectangle 4"/>
          <p:cNvSpPr/>
          <p:nvPr/>
        </p:nvSpPr>
        <p:spPr>
          <a:xfrm>
            <a:off x="268657" y="1168496"/>
            <a:ext cx="1226313" cy="224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8658" y="2257046"/>
            <a:ext cx="1168256" cy="224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21744" y="1262818"/>
            <a:ext cx="1168256" cy="224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29004" y="1879666"/>
            <a:ext cx="1168256" cy="224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07236" y="2264290"/>
            <a:ext cx="1168256" cy="224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94742" y="290286"/>
            <a:ext cx="2960915" cy="400110"/>
          </a:xfrm>
          <a:prstGeom prst="rect">
            <a:avLst/>
          </a:prstGeom>
          <a:noFill/>
          <a:ln>
            <a:solidFill>
              <a:schemeClr val="accent1"/>
            </a:solidFill>
          </a:ln>
        </p:spPr>
        <p:txBody>
          <a:bodyPr wrap="square" rtlCol="0">
            <a:spAutoFit/>
          </a:bodyPr>
          <a:lstStyle/>
          <a:p>
            <a:pPr algn="ctr"/>
            <a:r>
              <a:rPr lang="en-US" sz="2000" b="1" dirty="0" smtClean="0"/>
              <a:t>Rotator Cuff Muscles</a:t>
            </a:r>
            <a:endParaRPr lang="en-US" sz="2000" b="1" dirty="0"/>
          </a:p>
        </p:txBody>
      </p:sp>
      <p:sp>
        <p:nvSpPr>
          <p:cNvPr id="12" name="TextBox 11"/>
          <p:cNvSpPr txBox="1"/>
          <p:nvPr/>
        </p:nvSpPr>
        <p:spPr>
          <a:xfrm>
            <a:off x="587832" y="4695380"/>
            <a:ext cx="7830458" cy="1200329"/>
          </a:xfrm>
          <a:prstGeom prst="rect">
            <a:avLst/>
          </a:prstGeom>
          <a:noFill/>
          <a:ln>
            <a:solidFill>
              <a:schemeClr val="accent1"/>
            </a:solidFill>
          </a:ln>
        </p:spPr>
        <p:txBody>
          <a:bodyPr wrap="square" rtlCol="0">
            <a:spAutoFit/>
          </a:bodyPr>
          <a:lstStyle/>
          <a:p>
            <a:pPr marL="457200" indent="-457200">
              <a:buFont typeface="Wingdings" pitchFamily="2" charset="2"/>
              <a:buChar char="Ø"/>
            </a:pPr>
            <a:r>
              <a:rPr lang="en-US" sz="2400" dirty="0" smtClean="0">
                <a:latin typeface="+mn-lt"/>
              </a:rPr>
              <a:t>The tendons of these muscles all blend with the capsule of the shoulder joint, thus help in stabilizing it.</a:t>
            </a:r>
          </a:p>
          <a:p>
            <a:pPr marL="457200" indent="-457200">
              <a:buFont typeface="Wingdings" pitchFamily="2" charset="2"/>
              <a:buChar char="Ø"/>
            </a:pPr>
            <a:r>
              <a:rPr lang="en-US" sz="2400" dirty="0" smtClean="0">
                <a:latin typeface="+mn-lt"/>
              </a:rPr>
              <a:t>The </a:t>
            </a:r>
            <a:r>
              <a:rPr lang="en-US" sz="2400" dirty="0" err="1" smtClean="0">
                <a:latin typeface="+mn-lt"/>
              </a:rPr>
              <a:t>supraspinatous</a:t>
            </a:r>
            <a:r>
              <a:rPr lang="en-US" sz="2400" dirty="0" smtClean="0">
                <a:latin typeface="+mn-lt"/>
              </a:rPr>
              <a:t> helps initiate abduction of the arm. </a:t>
            </a:r>
            <a:endParaRPr lang="en-US" sz="2400" dirty="0">
              <a:latin typeface="+mn-lt"/>
            </a:endParaRPr>
          </a:p>
        </p:txBody>
      </p:sp>
      <p:sp>
        <p:nvSpPr>
          <p:cNvPr id="10" name="Slide Number Placeholder 9"/>
          <p:cNvSpPr>
            <a:spLocks noGrp="1"/>
          </p:cNvSpPr>
          <p:nvPr>
            <p:ph type="sldNum" sz="quarter" idx="12"/>
          </p:nvPr>
        </p:nvSpPr>
        <p:spPr/>
        <p:txBody>
          <a:bodyPr/>
          <a:lstStyle/>
          <a:p>
            <a:pPr>
              <a:defRPr/>
            </a:pPr>
            <a:fld id="{FA782896-B73F-4A81-89D7-E7C345C7F31D}" type="slidenum">
              <a:rPr lang="en-US" smtClean="0"/>
              <a:pPr>
                <a:defRPr/>
              </a:pPr>
              <a:t>40</a:t>
            </a:fld>
            <a:endParaRPr lang="en-US"/>
          </a:p>
        </p:txBody>
      </p:sp>
      <p:sp>
        <p:nvSpPr>
          <p:cNvPr id="13" name="TextBox 12"/>
          <p:cNvSpPr txBox="1"/>
          <p:nvPr/>
        </p:nvSpPr>
        <p:spPr>
          <a:xfrm>
            <a:off x="3102200" y="3729296"/>
            <a:ext cx="2929540" cy="369332"/>
          </a:xfrm>
          <a:prstGeom prst="rect">
            <a:avLst/>
          </a:prstGeom>
          <a:solidFill>
            <a:schemeClr val="bg1"/>
          </a:solidFill>
          <a:ln>
            <a:solidFill>
              <a:schemeClr val="tx1"/>
            </a:solidFill>
          </a:ln>
        </p:spPr>
        <p:txBody>
          <a:bodyPr wrap="square" rtlCol="0">
            <a:spAutoFit/>
          </a:bodyPr>
          <a:lstStyle/>
          <a:p>
            <a:r>
              <a:rPr lang="en-US" dirty="0" smtClean="0">
                <a:latin typeface="+mn-lt"/>
              </a:rPr>
              <a:t>Fig.21: Rotator cuff muscles.</a:t>
            </a:r>
            <a:endParaRPr lang="en-US"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Grp="1" noChangeArrowheads="1"/>
          </p:cNvSpPr>
          <p:nvPr>
            <p:ph type="body" idx="1"/>
          </p:nvPr>
        </p:nvSpPr>
        <p:spPr>
          <a:xfrm>
            <a:off x="471719" y="1614720"/>
            <a:ext cx="8229600" cy="3741052"/>
          </a:xfrm>
        </p:spPr>
        <p:txBody>
          <a:bodyPr/>
          <a:lstStyle/>
          <a:p>
            <a:pPr algn="just" eaLnBrk="1" hangingPunct="1">
              <a:lnSpc>
                <a:spcPct val="90000"/>
              </a:lnSpc>
            </a:pPr>
            <a:r>
              <a:rPr lang="en-US" sz="2600" dirty="0" smtClean="0"/>
              <a:t>The </a:t>
            </a:r>
            <a:r>
              <a:rPr lang="en-US" sz="2600" b="1" dirty="0" smtClean="0"/>
              <a:t>biceps </a:t>
            </a:r>
            <a:r>
              <a:rPr lang="en-US" sz="2600" b="1" dirty="0" err="1" smtClean="0"/>
              <a:t>brachii</a:t>
            </a:r>
            <a:r>
              <a:rPr lang="en-US" sz="2600" b="1" dirty="0" smtClean="0"/>
              <a:t>, brachialis, and </a:t>
            </a:r>
            <a:r>
              <a:rPr lang="en-US" sz="2600" b="1" dirty="0" err="1" smtClean="0"/>
              <a:t>brachioradialis</a:t>
            </a:r>
            <a:r>
              <a:rPr lang="en-US" sz="2600" dirty="0" smtClean="0"/>
              <a:t> are flexors.  The </a:t>
            </a:r>
            <a:r>
              <a:rPr lang="en-US" sz="2600" b="1" dirty="0" smtClean="0"/>
              <a:t>triceps </a:t>
            </a:r>
            <a:r>
              <a:rPr lang="en-US" sz="2600" b="1" dirty="0" err="1" smtClean="0"/>
              <a:t>brachii</a:t>
            </a:r>
            <a:r>
              <a:rPr lang="en-US" sz="2600" b="1" dirty="0" smtClean="0"/>
              <a:t> </a:t>
            </a:r>
            <a:r>
              <a:rPr lang="en-US" sz="2600" dirty="0" smtClean="0"/>
              <a:t>extends the forearm</a:t>
            </a:r>
          </a:p>
          <a:p>
            <a:pPr algn="just" eaLnBrk="1" hangingPunct="1">
              <a:lnSpc>
                <a:spcPct val="90000"/>
              </a:lnSpc>
            </a:pPr>
            <a:endParaRPr lang="en-US" sz="2600" dirty="0" smtClean="0"/>
          </a:p>
          <a:p>
            <a:pPr algn="just" eaLnBrk="1" hangingPunct="1">
              <a:lnSpc>
                <a:spcPct val="90000"/>
              </a:lnSpc>
            </a:pPr>
            <a:r>
              <a:rPr lang="en-US" sz="2600" dirty="0" smtClean="0"/>
              <a:t>The biceps has two heads of origin. The long head passes through the </a:t>
            </a:r>
            <a:r>
              <a:rPr lang="en-US" sz="2600" dirty="0" err="1" smtClean="0"/>
              <a:t>intertubercular</a:t>
            </a:r>
            <a:r>
              <a:rPr lang="en-US" sz="2600" dirty="0" smtClean="0"/>
              <a:t> </a:t>
            </a:r>
            <a:r>
              <a:rPr lang="en-US" sz="2600" dirty="0" err="1" smtClean="0"/>
              <a:t>sulcus</a:t>
            </a:r>
            <a:r>
              <a:rPr lang="en-US" sz="2600" dirty="0" smtClean="0"/>
              <a:t> of the </a:t>
            </a:r>
            <a:r>
              <a:rPr lang="en-US" sz="2600" dirty="0" err="1" smtClean="0"/>
              <a:t>humerus</a:t>
            </a:r>
            <a:r>
              <a:rPr lang="en-US" sz="2600" dirty="0" smtClean="0"/>
              <a:t>. The biceps inserts into the radial </a:t>
            </a:r>
            <a:r>
              <a:rPr lang="en-US" sz="2600" dirty="0" err="1" smtClean="0"/>
              <a:t>tuberosity</a:t>
            </a:r>
            <a:r>
              <a:rPr lang="en-US" sz="2600" dirty="0" smtClean="0"/>
              <a:t>. It also forms an aponeurosis that inserts medially into fascia and that protects the underlying </a:t>
            </a:r>
            <a:r>
              <a:rPr lang="en-US" sz="2600" dirty="0"/>
              <a:t>brachial artery </a:t>
            </a:r>
            <a:r>
              <a:rPr lang="en-US" sz="2600" dirty="0" smtClean="0"/>
              <a:t>and median nerve as they pass in the cubital fossa.</a:t>
            </a:r>
          </a:p>
        </p:txBody>
      </p:sp>
      <p:sp>
        <p:nvSpPr>
          <p:cNvPr id="5" name="TextBox 4"/>
          <p:cNvSpPr txBox="1"/>
          <p:nvPr/>
        </p:nvSpPr>
        <p:spPr>
          <a:xfrm>
            <a:off x="471719" y="341092"/>
            <a:ext cx="8418284" cy="584775"/>
          </a:xfrm>
          <a:prstGeom prst="rect">
            <a:avLst/>
          </a:prstGeom>
          <a:noFill/>
        </p:spPr>
        <p:txBody>
          <a:bodyPr wrap="square" rtlCol="0">
            <a:spAutoFit/>
          </a:bodyPr>
          <a:lstStyle/>
          <a:p>
            <a:r>
              <a:rPr lang="en-US" sz="3200" u="sng" dirty="0" smtClean="0">
                <a:solidFill>
                  <a:srgbClr val="FF0000"/>
                </a:solidFill>
              </a:rPr>
              <a:t>Muscles of the arm (that move the forearm)</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5" descr="11_16ab"/>
          <p:cNvPicPr>
            <a:picLocks noChangeAspect="1" noChangeArrowheads="1"/>
          </p:cNvPicPr>
          <p:nvPr/>
        </p:nvPicPr>
        <p:blipFill>
          <a:blip r:embed="rId2" cstate="print"/>
          <a:srcRect b="5205"/>
          <a:stretch>
            <a:fillRect/>
          </a:stretch>
        </p:blipFill>
        <p:spPr bwMode="auto">
          <a:xfrm>
            <a:off x="362862" y="72294"/>
            <a:ext cx="8534400" cy="6460590"/>
          </a:xfrm>
          <a:prstGeom prst="rect">
            <a:avLst/>
          </a:prstGeom>
          <a:noFill/>
          <a:ln w="9525">
            <a:noFill/>
            <a:miter lim="800000"/>
            <a:headEnd/>
            <a:tailEnd/>
          </a:ln>
        </p:spPr>
      </p:pic>
      <p:sp>
        <p:nvSpPr>
          <p:cNvPr id="3" name="Rectangle 2"/>
          <p:cNvSpPr/>
          <p:nvPr/>
        </p:nvSpPr>
        <p:spPr>
          <a:xfrm>
            <a:off x="312200" y="2628602"/>
            <a:ext cx="1168256" cy="689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41514" y="2243973"/>
            <a:ext cx="1168256" cy="9869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0432" y="4508168"/>
            <a:ext cx="928768" cy="3192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82386" y="5125016"/>
            <a:ext cx="928768" cy="3192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pPr>
              <a:defRPr/>
            </a:pPr>
            <a:fld id="{FA782896-B73F-4A81-89D7-E7C345C7F31D}" type="slidenum">
              <a:rPr lang="en-US" smtClean="0"/>
              <a:pPr>
                <a:defRPr/>
              </a:pPr>
              <a:t>42</a:t>
            </a:fld>
            <a:endParaRPr lang="en-US"/>
          </a:p>
        </p:txBody>
      </p:sp>
      <p:sp>
        <p:nvSpPr>
          <p:cNvPr id="8" name="TextBox 7"/>
          <p:cNvSpPr txBox="1"/>
          <p:nvPr/>
        </p:nvSpPr>
        <p:spPr>
          <a:xfrm>
            <a:off x="3225011" y="6247529"/>
            <a:ext cx="2810102" cy="369332"/>
          </a:xfrm>
          <a:prstGeom prst="rect">
            <a:avLst/>
          </a:prstGeom>
          <a:solidFill>
            <a:schemeClr val="bg1"/>
          </a:solidFill>
          <a:ln>
            <a:solidFill>
              <a:schemeClr val="tx1"/>
            </a:solidFill>
          </a:ln>
        </p:spPr>
        <p:txBody>
          <a:bodyPr wrap="square" rtlCol="0">
            <a:spAutoFit/>
          </a:bodyPr>
          <a:lstStyle/>
          <a:p>
            <a:r>
              <a:rPr lang="en-US" dirty="0" smtClean="0">
                <a:latin typeface="+mn-lt"/>
              </a:rPr>
              <a:t>Fig.22: Muscles of the arm.</a:t>
            </a:r>
            <a:endParaRPr lang="en-US" dirty="0">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24249" y="1077307"/>
            <a:ext cx="4257675" cy="3924300"/>
          </a:xfrm>
          <a:prstGeom prst="rect">
            <a:avLst/>
          </a:prstGeom>
        </p:spPr>
      </p:pic>
      <p:sp>
        <p:nvSpPr>
          <p:cNvPr id="6" name="Rectangle 3"/>
          <p:cNvSpPr txBox="1">
            <a:spLocks noChangeArrowheads="1"/>
          </p:cNvSpPr>
          <p:nvPr/>
        </p:nvSpPr>
        <p:spPr bwMode="auto">
          <a:xfrm>
            <a:off x="444136" y="1035605"/>
            <a:ext cx="4180113" cy="3688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36"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36"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36"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36"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36"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9pPr>
          </a:lstStyle>
          <a:p>
            <a:pPr marL="0" indent="0" algn="just" eaLnBrk="1" hangingPunct="1">
              <a:lnSpc>
                <a:spcPct val="90000"/>
              </a:lnSpc>
              <a:buNone/>
            </a:pPr>
            <a:r>
              <a:rPr lang="en-US" sz="2800" b="1" u="sng" kern="0" dirty="0" smtClean="0">
                <a:solidFill>
                  <a:srgbClr val="FF0000"/>
                </a:solidFill>
              </a:rPr>
              <a:t>The Cubital Fossa:</a:t>
            </a:r>
          </a:p>
          <a:p>
            <a:pPr algn="just" eaLnBrk="1" hangingPunct="1">
              <a:lnSpc>
                <a:spcPct val="90000"/>
              </a:lnSpc>
            </a:pPr>
            <a:endParaRPr lang="en-US" sz="2400" kern="0" dirty="0"/>
          </a:p>
          <a:p>
            <a:pPr algn="just" eaLnBrk="1" hangingPunct="1">
              <a:lnSpc>
                <a:spcPct val="90000"/>
              </a:lnSpc>
            </a:pPr>
            <a:r>
              <a:rPr lang="en-US" sz="2400" kern="0" dirty="0" smtClean="0"/>
              <a:t>Shallow triangular depression anterior to elbow joint.</a:t>
            </a:r>
          </a:p>
          <a:p>
            <a:pPr algn="just" eaLnBrk="1" hangingPunct="1">
              <a:lnSpc>
                <a:spcPct val="90000"/>
              </a:lnSpc>
            </a:pPr>
            <a:r>
              <a:rPr lang="en-US" sz="2400" kern="0" dirty="0" smtClean="0"/>
              <a:t>Tendon of biceps, brachial artery and median nerve pass through it.</a:t>
            </a:r>
          </a:p>
          <a:p>
            <a:pPr algn="just" eaLnBrk="1" hangingPunct="1">
              <a:lnSpc>
                <a:spcPct val="90000"/>
              </a:lnSpc>
            </a:pPr>
            <a:r>
              <a:rPr lang="en-US" sz="2400" kern="0" dirty="0" smtClean="0"/>
              <a:t>Site of measuring brachial artery pulse and taking blood pressure.</a:t>
            </a:r>
          </a:p>
        </p:txBody>
      </p:sp>
      <p:sp>
        <p:nvSpPr>
          <p:cNvPr id="10" name="Rectangle 9"/>
          <p:cNvSpPr/>
          <p:nvPr/>
        </p:nvSpPr>
        <p:spPr>
          <a:xfrm>
            <a:off x="444136" y="4777704"/>
            <a:ext cx="5460275" cy="1200329"/>
          </a:xfrm>
          <a:prstGeom prst="rect">
            <a:avLst/>
          </a:prstGeom>
        </p:spPr>
        <p:txBody>
          <a:bodyPr wrap="square">
            <a:spAutoFit/>
          </a:bodyPr>
          <a:lstStyle/>
          <a:p>
            <a:pPr marL="342900" indent="-342900" algn="just">
              <a:buClr>
                <a:srgbClr val="0070C0"/>
              </a:buClr>
              <a:buSzPct val="125000"/>
              <a:buFont typeface="Wingdings" panose="05000000000000000000" pitchFamily="2" charset="2"/>
              <a:buChar char="§"/>
            </a:pPr>
            <a:r>
              <a:rPr lang="en-US" sz="2400" dirty="0">
                <a:latin typeface="+mn-lt"/>
              </a:rPr>
              <a:t>The superficial veins passing in the skin overlying this fossa can be used to take blood samples.</a:t>
            </a:r>
          </a:p>
        </p:txBody>
      </p:sp>
      <p:sp>
        <p:nvSpPr>
          <p:cNvPr id="3" name="Slide Number Placeholder 2"/>
          <p:cNvSpPr>
            <a:spLocks noGrp="1"/>
          </p:cNvSpPr>
          <p:nvPr>
            <p:ph type="sldNum" sz="quarter" idx="12"/>
          </p:nvPr>
        </p:nvSpPr>
        <p:spPr/>
        <p:txBody>
          <a:bodyPr/>
          <a:lstStyle/>
          <a:p>
            <a:pPr>
              <a:defRPr/>
            </a:pPr>
            <a:fld id="{FA782896-B73F-4A81-89D7-E7C345C7F31D}" type="slidenum">
              <a:rPr lang="en-US" smtClean="0"/>
              <a:pPr>
                <a:defRPr/>
              </a:pPr>
              <a:t>43</a:t>
            </a:fld>
            <a:endParaRPr lang="en-US"/>
          </a:p>
        </p:txBody>
      </p:sp>
      <p:sp>
        <p:nvSpPr>
          <p:cNvPr id="7" name="TextBox 6"/>
          <p:cNvSpPr txBox="1"/>
          <p:nvPr/>
        </p:nvSpPr>
        <p:spPr>
          <a:xfrm>
            <a:off x="5904411" y="666273"/>
            <a:ext cx="2579468" cy="369332"/>
          </a:xfrm>
          <a:prstGeom prst="rect">
            <a:avLst/>
          </a:prstGeom>
          <a:solidFill>
            <a:schemeClr val="bg1"/>
          </a:solidFill>
          <a:ln>
            <a:solidFill>
              <a:schemeClr val="tx1"/>
            </a:solidFill>
          </a:ln>
        </p:spPr>
        <p:txBody>
          <a:bodyPr wrap="square" rtlCol="0">
            <a:spAutoFit/>
          </a:bodyPr>
          <a:lstStyle/>
          <a:p>
            <a:r>
              <a:rPr lang="en-US" dirty="0" smtClean="0">
                <a:latin typeface="+mn-lt"/>
              </a:rPr>
              <a:t>Fig.23: The cubital fossa.</a:t>
            </a:r>
            <a:endParaRPr lang="en-US" dirty="0">
              <a:latin typeface="+mn-lt"/>
            </a:endParaRPr>
          </a:p>
        </p:txBody>
      </p:sp>
    </p:spTree>
    <p:extLst>
      <p:ext uri="{BB962C8B-B14F-4D97-AF65-F5344CB8AC3E}">
        <p14:creationId xmlns:p14="http://schemas.microsoft.com/office/powerpoint/2010/main" val="7586108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Grp="1" noChangeArrowheads="1"/>
          </p:cNvSpPr>
          <p:nvPr>
            <p:ph type="body" idx="1"/>
          </p:nvPr>
        </p:nvSpPr>
        <p:spPr>
          <a:xfrm>
            <a:off x="558798" y="1150265"/>
            <a:ext cx="8004629" cy="4427575"/>
          </a:xfrm>
        </p:spPr>
        <p:txBody>
          <a:bodyPr/>
          <a:lstStyle/>
          <a:p>
            <a:pPr algn="just" eaLnBrk="1" hangingPunct="1"/>
            <a:r>
              <a:rPr lang="en-US" sz="2600" dirty="0" smtClean="0"/>
              <a:t>Muscles in this group that act on the wrist and fingers are known as </a:t>
            </a:r>
            <a:r>
              <a:rPr lang="en-US" sz="2600" b="1" dirty="0" smtClean="0"/>
              <a:t>extrinsic muscles of the hand </a:t>
            </a:r>
            <a:r>
              <a:rPr lang="en-US" sz="2600" dirty="0" smtClean="0"/>
              <a:t>because they originate </a:t>
            </a:r>
            <a:r>
              <a:rPr lang="en-US" sz="2600" i="1" dirty="0" smtClean="0"/>
              <a:t>outside </a:t>
            </a:r>
            <a:r>
              <a:rPr lang="en-US" sz="2600" dirty="0" smtClean="0"/>
              <a:t>the hand and </a:t>
            </a:r>
            <a:r>
              <a:rPr lang="en-US" sz="2600" i="1" dirty="0" smtClean="0"/>
              <a:t>insert</a:t>
            </a:r>
            <a:r>
              <a:rPr lang="en-US" sz="2600" dirty="0" smtClean="0"/>
              <a:t> within it.</a:t>
            </a:r>
          </a:p>
          <a:p>
            <a:pPr algn="just" eaLnBrk="1" hangingPunct="1"/>
            <a:endParaRPr lang="en-US" sz="2600" dirty="0" smtClean="0"/>
          </a:p>
          <a:p>
            <a:pPr algn="just" eaLnBrk="1" hangingPunct="1"/>
            <a:r>
              <a:rPr lang="en-US" sz="2600" dirty="0" smtClean="0"/>
              <a:t>Based on location and function, these muscles are divided into an </a:t>
            </a:r>
            <a:r>
              <a:rPr lang="en-US" sz="2600" b="1" dirty="0" smtClean="0"/>
              <a:t>anterior (flexor) compartment</a:t>
            </a:r>
            <a:r>
              <a:rPr lang="en-US" sz="2600" dirty="0" smtClean="0"/>
              <a:t> and a </a:t>
            </a:r>
            <a:r>
              <a:rPr lang="en-US" sz="2600" b="1" dirty="0" smtClean="0"/>
              <a:t>posterior (extensor) compartment</a:t>
            </a:r>
            <a:r>
              <a:rPr lang="en-US" sz="2600" dirty="0" smtClean="0"/>
              <a:t>.</a:t>
            </a:r>
          </a:p>
          <a:p>
            <a:pPr algn="just" eaLnBrk="1" hangingPunct="1"/>
            <a:endParaRPr lang="en-US" sz="2600" dirty="0"/>
          </a:p>
          <a:p>
            <a:pPr algn="just" eaLnBrk="1" hangingPunct="1"/>
            <a:r>
              <a:rPr lang="en-US" sz="2600" dirty="0" err="1" smtClean="0"/>
              <a:t>Anconeus</a:t>
            </a:r>
            <a:r>
              <a:rPr lang="en-US" sz="2600" dirty="0" smtClean="0"/>
              <a:t>, supinator and pronator quadratus are muscles in the forearm that act on the forearm.</a:t>
            </a:r>
          </a:p>
        </p:txBody>
      </p:sp>
      <p:sp>
        <p:nvSpPr>
          <p:cNvPr id="5" name="TextBox 4"/>
          <p:cNvSpPr txBox="1"/>
          <p:nvPr/>
        </p:nvSpPr>
        <p:spPr>
          <a:xfrm>
            <a:off x="471719" y="341092"/>
            <a:ext cx="8418284" cy="584775"/>
          </a:xfrm>
          <a:prstGeom prst="rect">
            <a:avLst/>
          </a:prstGeom>
          <a:noFill/>
        </p:spPr>
        <p:txBody>
          <a:bodyPr wrap="square" rtlCol="0">
            <a:spAutoFit/>
          </a:bodyPr>
          <a:lstStyle/>
          <a:p>
            <a:r>
              <a:rPr lang="en-US" sz="3200" u="sng" dirty="0" smtClean="0">
                <a:solidFill>
                  <a:srgbClr val="FF0000"/>
                </a:solidFill>
              </a:rPr>
              <a:t>Muscles of the Forearm</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7077" y="340315"/>
            <a:ext cx="8134350" cy="6334125"/>
          </a:xfrm>
          <a:prstGeom prst="rect">
            <a:avLst/>
          </a:prstGeom>
        </p:spPr>
      </p:pic>
      <p:sp>
        <p:nvSpPr>
          <p:cNvPr id="2" name="TextBox 1"/>
          <p:cNvSpPr txBox="1"/>
          <p:nvPr/>
        </p:nvSpPr>
        <p:spPr>
          <a:xfrm>
            <a:off x="779147" y="5212080"/>
            <a:ext cx="4406807" cy="646331"/>
          </a:xfrm>
          <a:prstGeom prst="rect">
            <a:avLst/>
          </a:prstGeom>
          <a:solidFill>
            <a:schemeClr val="bg1"/>
          </a:solidFill>
          <a:ln>
            <a:solidFill>
              <a:schemeClr val="tx1"/>
            </a:solidFill>
          </a:ln>
        </p:spPr>
        <p:txBody>
          <a:bodyPr wrap="square" rtlCol="0">
            <a:spAutoFit/>
          </a:bodyPr>
          <a:lstStyle/>
          <a:p>
            <a:r>
              <a:rPr lang="en-US" dirty="0" smtClean="0">
                <a:latin typeface="+mn-lt"/>
              </a:rPr>
              <a:t>Fig.24*: Muscles of the anterior compartment of the forearm.</a:t>
            </a:r>
            <a:endParaRPr lang="en-US" dirty="0">
              <a:latin typeface="+mn-lt"/>
            </a:endParaRPr>
          </a:p>
        </p:txBody>
      </p:sp>
      <p:sp>
        <p:nvSpPr>
          <p:cNvPr id="3" name="Rectangle 2"/>
          <p:cNvSpPr/>
          <p:nvPr/>
        </p:nvSpPr>
        <p:spPr>
          <a:xfrm>
            <a:off x="7694023" y="1776549"/>
            <a:ext cx="836023" cy="300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85166" y="4225494"/>
            <a:ext cx="944880" cy="5293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45</a:t>
            </a:fld>
            <a:endParaRPr lang="en-US"/>
          </a:p>
        </p:txBody>
      </p:sp>
    </p:spTree>
    <p:extLst>
      <p:ext uri="{BB962C8B-B14F-4D97-AF65-F5344CB8AC3E}">
        <p14:creationId xmlns:p14="http://schemas.microsoft.com/office/powerpoint/2010/main" val="3354291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88979" y="411026"/>
            <a:ext cx="4364267" cy="508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36"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36"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36"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36"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36"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9pPr>
          </a:lstStyle>
          <a:p>
            <a:pPr algn="just" eaLnBrk="1" hangingPunct="1"/>
            <a:r>
              <a:rPr lang="en-US" sz="2000" kern="0" dirty="0" smtClean="0"/>
              <a:t>As the long muscles of the anterior forearm pass over the carpal bones, they are held in place by a thick band of connective tissue called the </a:t>
            </a:r>
            <a:r>
              <a:rPr lang="en-US" sz="2000" b="1" i="1" kern="0" dirty="0" smtClean="0"/>
              <a:t>flexor retinaculum (transverse carpal ligament)</a:t>
            </a:r>
            <a:r>
              <a:rPr lang="en-US" sz="2000" kern="0" dirty="0" smtClean="0"/>
              <a:t>. This band with the carpal bones form a tunnel called the </a:t>
            </a:r>
            <a:r>
              <a:rPr lang="en-US" sz="2000" b="1" i="1" kern="0" dirty="0" smtClean="0"/>
              <a:t>carpal tunnel</a:t>
            </a:r>
            <a:r>
              <a:rPr lang="en-US" sz="2000" kern="0" dirty="0" smtClean="0"/>
              <a:t>.</a:t>
            </a:r>
          </a:p>
          <a:p>
            <a:pPr algn="just" eaLnBrk="1" hangingPunct="1"/>
            <a:r>
              <a:rPr lang="en-US" sz="2000" kern="0" dirty="0" smtClean="0"/>
              <a:t>Also passing through this tunnel is the median nerve.</a:t>
            </a:r>
          </a:p>
          <a:p>
            <a:pPr algn="just" eaLnBrk="1" hangingPunct="1"/>
            <a:r>
              <a:rPr lang="en-US" sz="2000" kern="0" dirty="0" smtClean="0"/>
              <a:t>Certain conditions may affect this tunnel (like inflammation of the tendons or the joints) leading to compression of the median nerve. This is called </a:t>
            </a:r>
            <a:r>
              <a:rPr lang="en-US" sz="2000" b="1" i="1" kern="0" dirty="0" smtClean="0">
                <a:solidFill>
                  <a:srgbClr val="FF0000"/>
                </a:solidFill>
              </a:rPr>
              <a:t>Carpal Tunnel Syndrome</a:t>
            </a:r>
            <a:r>
              <a:rPr lang="en-US" sz="2000" kern="0" dirty="0" smtClean="0"/>
              <a:t>.</a:t>
            </a:r>
          </a:p>
        </p:txBody>
      </p:sp>
      <p:pic>
        <p:nvPicPr>
          <p:cNvPr id="3"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319585"/>
            <a:ext cx="4286250" cy="4972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979" y="5421085"/>
            <a:ext cx="7889967" cy="707886"/>
          </a:xfrm>
          <a:prstGeom prst="rect">
            <a:avLst/>
          </a:prstGeom>
        </p:spPr>
        <p:txBody>
          <a:bodyPr wrap="square">
            <a:spAutoFit/>
          </a:bodyPr>
          <a:lstStyle/>
          <a:p>
            <a:pPr marL="342900" indent="-342900" algn="just" eaLnBrk="1" hangingPunct="1">
              <a:buClr>
                <a:srgbClr val="0070C0"/>
              </a:buClr>
              <a:buSzPct val="125000"/>
              <a:buFont typeface="Wingdings" panose="05000000000000000000" pitchFamily="2" charset="2"/>
              <a:buChar char="§"/>
            </a:pPr>
            <a:r>
              <a:rPr lang="en-US" sz="2000" kern="0" dirty="0">
                <a:latin typeface="+mn-lt"/>
              </a:rPr>
              <a:t>The affected person may have pain in the hand, change in sensations and </a:t>
            </a:r>
            <a:r>
              <a:rPr lang="en-US" sz="2000" kern="0" dirty="0" smtClean="0">
                <a:latin typeface="+mn-lt"/>
              </a:rPr>
              <a:t>even weakness </a:t>
            </a:r>
            <a:r>
              <a:rPr lang="en-US" sz="2000" kern="0" dirty="0">
                <a:latin typeface="+mn-lt"/>
              </a:rPr>
              <a:t>in the </a:t>
            </a:r>
            <a:r>
              <a:rPr lang="en-US" sz="2000" kern="0" dirty="0" smtClean="0">
                <a:latin typeface="+mn-lt"/>
              </a:rPr>
              <a:t>hand muscles </a:t>
            </a:r>
            <a:r>
              <a:rPr lang="en-US" sz="2000" kern="0" dirty="0">
                <a:latin typeface="+mn-lt"/>
              </a:rPr>
              <a:t>supplied by the median nerve.</a:t>
            </a: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46</a:t>
            </a:fld>
            <a:endParaRPr lang="en-US"/>
          </a:p>
        </p:txBody>
      </p:sp>
      <p:sp>
        <p:nvSpPr>
          <p:cNvPr id="7" name="TextBox 6"/>
          <p:cNvSpPr txBox="1"/>
          <p:nvPr/>
        </p:nvSpPr>
        <p:spPr>
          <a:xfrm>
            <a:off x="6135054" y="4927638"/>
            <a:ext cx="2551746" cy="369332"/>
          </a:xfrm>
          <a:prstGeom prst="rect">
            <a:avLst/>
          </a:prstGeom>
          <a:solidFill>
            <a:schemeClr val="bg1"/>
          </a:solidFill>
          <a:ln>
            <a:solidFill>
              <a:schemeClr val="tx1"/>
            </a:solidFill>
          </a:ln>
        </p:spPr>
        <p:txBody>
          <a:bodyPr wrap="square" rtlCol="0">
            <a:spAutoFit/>
          </a:bodyPr>
          <a:lstStyle/>
          <a:p>
            <a:r>
              <a:rPr lang="en-US" dirty="0" smtClean="0">
                <a:latin typeface="+mn-lt"/>
              </a:rPr>
              <a:t>Fig.25: The carpal tunnel.</a:t>
            </a:r>
            <a:endParaRPr lang="en-US" dirty="0">
              <a:latin typeface="+mn-lt"/>
            </a:endParaRPr>
          </a:p>
        </p:txBody>
      </p:sp>
    </p:spTree>
    <p:extLst>
      <p:ext uri="{BB962C8B-B14F-4D97-AF65-F5344CB8AC3E}">
        <p14:creationId xmlns:p14="http://schemas.microsoft.com/office/powerpoint/2010/main" val="35328088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64456" y="1266400"/>
          <a:ext cx="8215086" cy="4114800"/>
        </p:xfrm>
        <a:graphic>
          <a:graphicData uri="http://schemas.openxmlformats.org/drawingml/2006/table">
            <a:tbl>
              <a:tblPr firstRow="1" bandRow="1">
                <a:tableStyleId>{5C22544A-7EE6-4342-B048-85BDC9FD1C3A}</a:tableStyleId>
              </a:tblPr>
              <a:tblGrid>
                <a:gridCol w="4107543">
                  <a:extLst>
                    <a:ext uri="{9D8B030D-6E8A-4147-A177-3AD203B41FA5}">
                      <a16:colId xmlns:a16="http://schemas.microsoft.com/office/drawing/2014/main" val="20000"/>
                    </a:ext>
                  </a:extLst>
                </a:gridCol>
                <a:gridCol w="4107543">
                  <a:extLst>
                    <a:ext uri="{9D8B030D-6E8A-4147-A177-3AD203B41FA5}">
                      <a16:colId xmlns:a16="http://schemas.microsoft.com/office/drawing/2014/main" val="20001"/>
                    </a:ext>
                  </a:extLst>
                </a:gridCol>
              </a:tblGrid>
              <a:tr h="370840">
                <a:tc>
                  <a:txBody>
                    <a:bodyPr/>
                    <a:lstStyle/>
                    <a:p>
                      <a:pPr algn="ctr"/>
                      <a:r>
                        <a:rPr lang="en-US" sz="2400" dirty="0" smtClean="0"/>
                        <a:t>Movement of Forearm</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Muscles that produce them</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400" dirty="0" smtClean="0"/>
                        <a:t>Flexion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smtClean="0"/>
                        <a:t>Biceps</a:t>
                      </a:r>
                    </a:p>
                    <a:p>
                      <a:pPr algn="l"/>
                      <a:r>
                        <a:rPr lang="en-US" sz="2400" dirty="0" err="1" smtClean="0"/>
                        <a:t>Brachialis</a:t>
                      </a:r>
                      <a:endParaRPr lang="en-US" sz="2400" dirty="0" smtClean="0"/>
                    </a:p>
                    <a:p>
                      <a:pPr algn="l"/>
                      <a:r>
                        <a:rPr lang="en-US" sz="2400" dirty="0" err="1" smtClean="0"/>
                        <a:t>Brachioradialis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400" dirty="0" smtClean="0"/>
                        <a:t>Extension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smtClean="0"/>
                        <a:t>Triceps</a:t>
                      </a:r>
                    </a:p>
                    <a:p>
                      <a:pPr algn="l"/>
                      <a:r>
                        <a:rPr lang="en-US" sz="2400" dirty="0" err="1" smtClean="0"/>
                        <a:t>Anconeus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400" dirty="0" err="1" smtClean="0"/>
                        <a:t>Supination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smtClean="0"/>
                        <a:t>Biceps</a:t>
                      </a:r>
                    </a:p>
                    <a:p>
                      <a:pPr algn="l"/>
                      <a:r>
                        <a:rPr lang="en-US" sz="2400" dirty="0" err="1" smtClean="0"/>
                        <a:t>Supinator</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400" dirty="0" err="1" smtClean="0"/>
                        <a:t>Pronation</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err="1" smtClean="0"/>
                        <a:t>Pronator</a:t>
                      </a:r>
                      <a:r>
                        <a:rPr lang="en-US" sz="2400" dirty="0" smtClean="0"/>
                        <a:t> </a:t>
                      </a:r>
                      <a:r>
                        <a:rPr lang="en-US" sz="2400" dirty="0" err="1" smtClean="0"/>
                        <a:t>teres</a:t>
                      </a:r>
                      <a:endParaRPr lang="en-US" sz="2400" dirty="0" smtClean="0"/>
                    </a:p>
                    <a:p>
                      <a:pPr algn="l"/>
                      <a:r>
                        <a:rPr lang="en-US" sz="2400" dirty="0" err="1" smtClean="0"/>
                        <a:t>Pronator</a:t>
                      </a:r>
                      <a:r>
                        <a:rPr lang="en-US" sz="2400" dirty="0" smtClean="0"/>
                        <a:t> </a:t>
                      </a:r>
                      <a:r>
                        <a:rPr lang="en-US" sz="2400" dirty="0" err="1" smtClean="0"/>
                        <a:t>quadratus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10800000">
            <a:off x="1967589" y="883240"/>
            <a:ext cx="3771900" cy="5248275"/>
          </a:xfrm>
          <a:prstGeom prst="rect">
            <a:avLst/>
          </a:prstGeom>
        </p:spPr>
      </p:pic>
      <p:sp>
        <p:nvSpPr>
          <p:cNvPr id="9" name="Rectangle 8"/>
          <p:cNvSpPr/>
          <p:nvPr/>
        </p:nvSpPr>
        <p:spPr>
          <a:xfrm>
            <a:off x="178362" y="3979145"/>
            <a:ext cx="1789225" cy="1015663"/>
          </a:xfrm>
          <a:prstGeom prst="rect">
            <a:avLst/>
          </a:prstGeom>
          <a:ln>
            <a:solidFill>
              <a:schemeClr val="tx1"/>
            </a:solidFill>
          </a:ln>
        </p:spPr>
        <p:txBody>
          <a:bodyPr wrap="square">
            <a:spAutoFit/>
          </a:bodyPr>
          <a:lstStyle/>
          <a:p>
            <a:r>
              <a:rPr lang="en-US" sz="2000" kern="0" dirty="0" err="1">
                <a:solidFill>
                  <a:prstClr val="black"/>
                </a:solidFill>
                <a:latin typeface="Times New Roman"/>
              </a:rPr>
              <a:t>Hypothenar</a:t>
            </a:r>
            <a:r>
              <a:rPr lang="en-US" sz="2000" kern="0" dirty="0">
                <a:solidFill>
                  <a:prstClr val="black"/>
                </a:solidFill>
                <a:latin typeface="Times New Roman"/>
              </a:rPr>
              <a:t> muscles act on the little finger </a:t>
            </a:r>
            <a:endParaRPr lang="en-US" sz="2000" dirty="0"/>
          </a:p>
        </p:txBody>
      </p:sp>
      <p:sp>
        <p:nvSpPr>
          <p:cNvPr id="10" name="Rectangle 9"/>
          <p:cNvSpPr/>
          <p:nvPr/>
        </p:nvSpPr>
        <p:spPr>
          <a:xfrm>
            <a:off x="4263390" y="5268349"/>
            <a:ext cx="1954529" cy="707886"/>
          </a:xfrm>
          <a:prstGeom prst="rect">
            <a:avLst/>
          </a:prstGeom>
          <a:ln>
            <a:solidFill>
              <a:schemeClr val="tx1"/>
            </a:solidFill>
          </a:ln>
        </p:spPr>
        <p:txBody>
          <a:bodyPr wrap="square">
            <a:spAutoFit/>
          </a:bodyPr>
          <a:lstStyle/>
          <a:p>
            <a:r>
              <a:rPr lang="en-US" sz="2000" kern="0" dirty="0" err="1" smtClean="0">
                <a:solidFill>
                  <a:prstClr val="black"/>
                </a:solidFill>
                <a:latin typeface="Times New Roman"/>
              </a:rPr>
              <a:t>Thenar</a:t>
            </a:r>
            <a:r>
              <a:rPr lang="en-US" sz="2000" kern="0" dirty="0" smtClean="0">
                <a:solidFill>
                  <a:prstClr val="black"/>
                </a:solidFill>
                <a:latin typeface="Times New Roman"/>
              </a:rPr>
              <a:t> </a:t>
            </a:r>
            <a:r>
              <a:rPr lang="en-US" sz="2000" kern="0" dirty="0">
                <a:solidFill>
                  <a:prstClr val="black"/>
                </a:solidFill>
                <a:latin typeface="Times New Roman"/>
              </a:rPr>
              <a:t>muscles act on the </a:t>
            </a:r>
            <a:r>
              <a:rPr lang="en-US" sz="2000" kern="0" dirty="0" smtClean="0">
                <a:solidFill>
                  <a:prstClr val="black"/>
                </a:solidFill>
                <a:latin typeface="Times New Roman"/>
              </a:rPr>
              <a:t>thumb </a:t>
            </a:r>
            <a:endParaRPr lang="en-US" sz="2000" dirty="0"/>
          </a:p>
        </p:txBody>
      </p:sp>
      <p:sp>
        <p:nvSpPr>
          <p:cNvPr id="11" name="Rectangle 10"/>
          <p:cNvSpPr/>
          <p:nvPr/>
        </p:nvSpPr>
        <p:spPr>
          <a:xfrm>
            <a:off x="5786394" y="1200557"/>
            <a:ext cx="3103610" cy="3477875"/>
          </a:xfrm>
          <a:prstGeom prst="rect">
            <a:avLst/>
          </a:prstGeom>
          <a:ln>
            <a:solidFill>
              <a:schemeClr val="tx1"/>
            </a:solidFill>
          </a:ln>
        </p:spPr>
        <p:txBody>
          <a:bodyPr wrap="square">
            <a:spAutoFit/>
          </a:bodyPr>
          <a:lstStyle/>
          <a:p>
            <a:pPr marL="457200" indent="-457200" algn="just">
              <a:buFont typeface="Arial" panose="020B0604020202020204" pitchFamily="34" charset="0"/>
              <a:buChar char="•"/>
            </a:pPr>
            <a:r>
              <a:rPr lang="en-US" sz="2000" dirty="0">
                <a:latin typeface="+mn-lt"/>
              </a:rPr>
              <a:t>The intermediate group include the </a:t>
            </a:r>
            <a:r>
              <a:rPr lang="en-US" sz="2000" b="1" dirty="0" err="1">
                <a:latin typeface="+mn-lt"/>
              </a:rPr>
              <a:t>lumbricals</a:t>
            </a:r>
            <a:r>
              <a:rPr lang="en-US" sz="2000" b="1" dirty="0">
                <a:latin typeface="+mn-lt"/>
              </a:rPr>
              <a:t>, the palmar and dorsal </a:t>
            </a:r>
            <a:r>
              <a:rPr lang="en-US" sz="2000" b="1" dirty="0" err="1">
                <a:latin typeface="+mn-lt"/>
              </a:rPr>
              <a:t>interossei</a:t>
            </a:r>
            <a:r>
              <a:rPr lang="en-US" sz="2000" dirty="0">
                <a:latin typeface="+mn-lt"/>
              </a:rPr>
              <a:t>. </a:t>
            </a:r>
            <a:endParaRPr lang="en-US" sz="2000" dirty="0" smtClean="0">
              <a:latin typeface="+mn-lt"/>
            </a:endParaRPr>
          </a:p>
          <a:p>
            <a:pPr marL="457200" indent="-457200" algn="just">
              <a:buFont typeface="Arial" panose="020B0604020202020204" pitchFamily="34" charset="0"/>
              <a:buChar char="•"/>
            </a:pPr>
            <a:r>
              <a:rPr lang="en-US" sz="2000" dirty="0" smtClean="0">
                <a:latin typeface="+mn-lt"/>
              </a:rPr>
              <a:t>The </a:t>
            </a:r>
            <a:r>
              <a:rPr lang="en-US" sz="2000" dirty="0">
                <a:latin typeface="+mn-lt"/>
              </a:rPr>
              <a:t>palmar </a:t>
            </a:r>
            <a:r>
              <a:rPr lang="en-US" sz="2000" dirty="0" err="1">
                <a:latin typeface="+mn-lt"/>
              </a:rPr>
              <a:t>interossei</a:t>
            </a:r>
            <a:r>
              <a:rPr lang="en-US" sz="2000" dirty="0">
                <a:latin typeface="+mn-lt"/>
              </a:rPr>
              <a:t> adduct the fingers towards the middle finger. The dorsal </a:t>
            </a:r>
            <a:r>
              <a:rPr lang="en-US" sz="2000" dirty="0" err="1">
                <a:latin typeface="+mn-lt"/>
              </a:rPr>
              <a:t>interossei</a:t>
            </a:r>
            <a:r>
              <a:rPr lang="en-US" sz="2000" dirty="0">
                <a:latin typeface="+mn-lt"/>
              </a:rPr>
              <a:t> abduct the fingers away from the middle finger</a:t>
            </a:r>
          </a:p>
        </p:txBody>
      </p:sp>
      <p:sp>
        <p:nvSpPr>
          <p:cNvPr id="12" name="TextBox 11"/>
          <p:cNvSpPr txBox="1"/>
          <p:nvPr/>
        </p:nvSpPr>
        <p:spPr>
          <a:xfrm>
            <a:off x="471719" y="341092"/>
            <a:ext cx="8418284" cy="584775"/>
          </a:xfrm>
          <a:prstGeom prst="rect">
            <a:avLst/>
          </a:prstGeom>
          <a:noFill/>
        </p:spPr>
        <p:txBody>
          <a:bodyPr wrap="square" rtlCol="0">
            <a:spAutoFit/>
          </a:bodyPr>
          <a:lstStyle/>
          <a:p>
            <a:r>
              <a:rPr lang="en-US" sz="3200" u="sng" dirty="0" smtClean="0">
                <a:solidFill>
                  <a:srgbClr val="FF0000"/>
                </a:solidFill>
              </a:rPr>
              <a:t>Intrinsic Muscles of the Hand (3 groups)</a:t>
            </a:r>
            <a:endParaRPr lang="en-US" sz="3200" u="sng" dirty="0">
              <a:solidFill>
                <a:srgbClr val="FF0000"/>
              </a:solidFill>
            </a:endParaRPr>
          </a:p>
        </p:txBody>
      </p:sp>
      <p:cxnSp>
        <p:nvCxnSpPr>
          <p:cNvPr id="16" name="Straight Arrow Connector 15"/>
          <p:cNvCxnSpPr>
            <a:stCxn id="11" idx="1"/>
          </p:cNvCxnSpPr>
          <p:nvPr/>
        </p:nvCxnSpPr>
        <p:spPr>
          <a:xfrm flipH="1">
            <a:off x="2913018" y="2939495"/>
            <a:ext cx="2873376" cy="7255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flipH="1">
            <a:off x="3853540" y="2939495"/>
            <a:ext cx="1932854" cy="1226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0"/>
          </p:cNvCxnSpPr>
          <p:nvPr/>
        </p:nvCxnSpPr>
        <p:spPr>
          <a:xfrm flipH="1" flipV="1">
            <a:off x="4263389" y="4678432"/>
            <a:ext cx="977266" cy="5899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1967587" y="4265062"/>
            <a:ext cx="671110" cy="2219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1"/>
          </p:cNvCxnSpPr>
          <p:nvPr/>
        </p:nvCxnSpPr>
        <p:spPr>
          <a:xfrm flipH="1">
            <a:off x="4167051" y="2939495"/>
            <a:ext cx="1619343" cy="636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FA782896-B73F-4A81-89D7-E7C345C7F31D}" type="slidenum">
              <a:rPr lang="en-US" smtClean="0"/>
              <a:pPr>
                <a:defRPr/>
              </a:pPr>
              <a:t>48</a:t>
            </a:fld>
            <a:endParaRPr lang="en-US"/>
          </a:p>
        </p:txBody>
      </p:sp>
      <p:sp>
        <p:nvSpPr>
          <p:cNvPr id="13" name="TextBox 12"/>
          <p:cNvSpPr txBox="1"/>
          <p:nvPr/>
        </p:nvSpPr>
        <p:spPr>
          <a:xfrm>
            <a:off x="1072974" y="6269356"/>
            <a:ext cx="3707810" cy="369332"/>
          </a:xfrm>
          <a:prstGeom prst="rect">
            <a:avLst/>
          </a:prstGeom>
          <a:solidFill>
            <a:schemeClr val="bg1"/>
          </a:solidFill>
          <a:ln>
            <a:solidFill>
              <a:schemeClr val="tx1"/>
            </a:solidFill>
          </a:ln>
        </p:spPr>
        <p:txBody>
          <a:bodyPr wrap="square" rtlCol="0">
            <a:spAutoFit/>
          </a:bodyPr>
          <a:lstStyle/>
          <a:p>
            <a:r>
              <a:rPr lang="en-US" dirty="0" smtClean="0">
                <a:latin typeface="+mn-lt"/>
              </a:rPr>
              <a:t>Fig.26*: Intrinsic muscles of the hand.</a:t>
            </a:r>
            <a:endParaRPr lang="en-US" dirty="0">
              <a:latin typeface="+mn-lt"/>
            </a:endParaRPr>
          </a:p>
        </p:txBody>
      </p:sp>
    </p:spTree>
    <p:extLst>
      <p:ext uri="{BB962C8B-B14F-4D97-AF65-F5344CB8AC3E}">
        <p14:creationId xmlns:p14="http://schemas.microsoft.com/office/powerpoint/2010/main" val="345895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Grp="1" noChangeArrowheads="1"/>
          </p:cNvSpPr>
          <p:nvPr>
            <p:ph type="body" idx="1"/>
          </p:nvPr>
        </p:nvSpPr>
        <p:spPr>
          <a:xfrm>
            <a:off x="457200" y="1643742"/>
            <a:ext cx="8229600" cy="3755571"/>
          </a:xfrm>
        </p:spPr>
        <p:txBody>
          <a:bodyPr/>
          <a:lstStyle/>
          <a:p>
            <a:pPr algn="just" eaLnBrk="1" hangingPunct="1">
              <a:lnSpc>
                <a:spcPct val="90000"/>
              </a:lnSpc>
            </a:pPr>
            <a:r>
              <a:rPr lang="en-US" dirty="0" smtClean="0"/>
              <a:t>Lower limb muscles function in stability, locomotion, and maintenance of posture. In contrast, upper limb muscles are characterized by versatility of movement.</a:t>
            </a:r>
          </a:p>
          <a:p>
            <a:pPr algn="just" eaLnBrk="1" hangingPunct="1">
              <a:lnSpc>
                <a:spcPct val="90000"/>
              </a:lnSpc>
            </a:pPr>
            <a:r>
              <a:rPr lang="en-US" dirty="0" smtClean="0"/>
              <a:t>Muscles of the lower limbs often cross two joints and can act equally on both.</a:t>
            </a:r>
          </a:p>
          <a:p>
            <a:pPr algn="just" eaLnBrk="1" hangingPunct="1">
              <a:lnSpc>
                <a:spcPct val="90000"/>
              </a:lnSpc>
            </a:pPr>
            <a:r>
              <a:rPr lang="en-US" dirty="0" smtClean="0"/>
              <a:t>Most muscles that move the femur originate from the pelvic girdle and insert on the femur.</a:t>
            </a:r>
          </a:p>
        </p:txBody>
      </p:sp>
      <p:sp>
        <p:nvSpPr>
          <p:cNvPr id="5" name="TextBox 4"/>
          <p:cNvSpPr txBox="1"/>
          <p:nvPr/>
        </p:nvSpPr>
        <p:spPr>
          <a:xfrm>
            <a:off x="595093" y="333832"/>
            <a:ext cx="7895771" cy="584775"/>
          </a:xfrm>
          <a:prstGeom prst="rect">
            <a:avLst/>
          </a:prstGeom>
          <a:noFill/>
        </p:spPr>
        <p:txBody>
          <a:bodyPr wrap="square" rtlCol="0">
            <a:spAutoFit/>
          </a:bodyPr>
          <a:lstStyle/>
          <a:p>
            <a:pPr algn="ctr"/>
            <a:r>
              <a:rPr lang="en-US" sz="3200" b="1" u="sng" dirty="0" smtClean="0">
                <a:solidFill>
                  <a:srgbClr val="FF0000"/>
                </a:solidFill>
              </a:rPr>
              <a:t>Muscles Of The Lower Limb</a:t>
            </a:r>
            <a:endParaRPr lang="en-US" sz="3200" b="1"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BB2B57A-7848-4B08-A1A1-3F1C3E6AF1DD}" type="slidenum">
              <a:rPr lang="en-US" smtClean="0"/>
              <a:pPr>
                <a:defRPr/>
              </a:pPr>
              <a:t>5</a:t>
            </a:fld>
            <a:endParaRPr lang="en-US"/>
          </a:p>
        </p:txBody>
      </p:sp>
      <p:sp>
        <p:nvSpPr>
          <p:cNvPr id="3" name="TextBox 2"/>
          <p:cNvSpPr txBox="1"/>
          <p:nvPr/>
        </p:nvSpPr>
        <p:spPr>
          <a:xfrm>
            <a:off x="507997" y="381000"/>
            <a:ext cx="7823202" cy="523220"/>
          </a:xfrm>
          <a:prstGeom prst="rect">
            <a:avLst/>
          </a:prstGeom>
          <a:noFill/>
          <a:ln>
            <a:noFill/>
          </a:ln>
        </p:spPr>
        <p:txBody>
          <a:bodyPr wrap="square" rtlCol="0">
            <a:spAutoFit/>
          </a:bodyPr>
          <a:lstStyle/>
          <a:p>
            <a:pPr algn="just"/>
            <a:r>
              <a:rPr lang="en-US" sz="2800" u="sng" dirty="0" smtClean="0">
                <a:solidFill>
                  <a:srgbClr val="FF0000"/>
                </a:solidFill>
                <a:latin typeface="Times New Roman" pitchFamily="18" charset="0"/>
                <a:cs typeface="Times New Roman" pitchFamily="18" charset="0"/>
              </a:rPr>
              <a:t>Comparison between the three types of muscle cells:</a:t>
            </a:r>
            <a:endParaRPr lang="en-US" sz="2800" u="sng" dirty="0">
              <a:solidFill>
                <a:srgbClr val="FF0000"/>
              </a:solidFill>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420911" y="1121234"/>
          <a:ext cx="8490859" cy="4998720"/>
        </p:xfrm>
        <a:graphic>
          <a:graphicData uri="http://schemas.openxmlformats.org/drawingml/2006/table">
            <a:tbl>
              <a:tblPr firstRow="1" bandRow="1">
                <a:tableStyleId>{5C22544A-7EE6-4342-B048-85BDC9FD1C3A}</a:tableStyleId>
              </a:tblPr>
              <a:tblGrid>
                <a:gridCol w="1395352">
                  <a:extLst>
                    <a:ext uri="{9D8B030D-6E8A-4147-A177-3AD203B41FA5}">
                      <a16:colId xmlns:a16="http://schemas.microsoft.com/office/drawing/2014/main" val="20000"/>
                    </a:ext>
                  </a:extLst>
                </a:gridCol>
                <a:gridCol w="2850077">
                  <a:extLst>
                    <a:ext uri="{9D8B030D-6E8A-4147-A177-3AD203B41FA5}">
                      <a16:colId xmlns:a16="http://schemas.microsoft.com/office/drawing/2014/main" val="20001"/>
                    </a:ext>
                  </a:extLst>
                </a:gridCol>
                <a:gridCol w="2122715">
                  <a:extLst>
                    <a:ext uri="{9D8B030D-6E8A-4147-A177-3AD203B41FA5}">
                      <a16:colId xmlns:a16="http://schemas.microsoft.com/office/drawing/2014/main" val="20002"/>
                    </a:ext>
                  </a:extLst>
                </a:gridCol>
                <a:gridCol w="2122715">
                  <a:extLst>
                    <a:ext uri="{9D8B030D-6E8A-4147-A177-3AD203B41FA5}">
                      <a16:colId xmlns:a16="http://schemas.microsoft.com/office/drawing/2014/main" val="20003"/>
                    </a:ext>
                  </a:extLst>
                </a:gridCol>
              </a:tblGrid>
              <a:tr h="370840">
                <a:tc>
                  <a:txBody>
                    <a:bodyPr/>
                    <a:lstStyle/>
                    <a:p>
                      <a:pPr algn="ctr"/>
                      <a:endParaRPr lang="en-US" sz="2200" b="1"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ctr"/>
                      <a:r>
                        <a:rPr lang="en-US" sz="2200" i="1" dirty="0" smtClean="0">
                          <a:solidFill>
                            <a:srgbClr val="FFFF00"/>
                          </a:solidFill>
                        </a:rPr>
                        <a:t>Skeletal</a:t>
                      </a:r>
                      <a:endParaRPr lang="en-US" sz="2200"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ctr"/>
                      <a:r>
                        <a:rPr lang="en-US" sz="2200" i="1" dirty="0" smtClean="0">
                          <a:solidFill>
                            <a:srgbClr val="FFFF00"/>
                          </a:solidFill>
                        </a:rPr>
                        <a:t>Cardiac</a:t>
                      </a:r>
                      <a:endParaRPr lang="en-US" sz="2200"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ctr"/>
                      <a:r>
                        <a:rPr lang="en-US" sz="2200" i="1" dirty="0" smtClean="0">
                          <a:solidFill>
                            <a:srgbClr val="FFFF00"/>
                          </a:solidFill>
                        </a:rPr>
                        <a:t>Smooth</a:t>
                      </a:r>
                      <a:endParaRPr lang="en-US" sz="2200"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extLst>
                  <a:ext uri="{0D108BD9-81ED-4DB2-BD59-A6C34878D82A}">
                    <a16:rowId xmlns:a16="http://schemas.microsoft.com/office/drawing/2014/main" val="10000"/>
                  </a:ext>
                </a:extLst>
              </a:tr>
              <a:tr h="370840">
                <a:tc>
                  <a:txBody>
                    <a:bodyPr/>
                    <a:lstStyle/>
                    <a:p>
                      <a:pPr algn="ctr"/>
                      <a:r>
                        <a:rPr lang="en-US" sz="2200" b="1" i="1" dirty="0" smtClean="0">
                          <a:solidFill>
                            <a:srgbClr val="FFFF00"/>
                          </a:solidFill>
                        </a:rPr>
                        <a:t>Location</a:t>
                      </a:r>
                      <a:endParaRPr lang="en-US" sz="2200" b="1"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l"/>
                      <a:r>
                        <a:rPr lang="en-US" sz="2200" dirty="0" smtClean="0"/>
                        <a:t>Attached to bones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The heart</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Internal organs and skin</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1"/>
                  </a:ext>
                </a:extLst>
              </a:tr>
              <a:tr h="370840">
                <a:tc>
                  <a:txBody>
                    <a:bodyPr/>
                    <a:lstStyle/>
                    <a:p>
                      <a:pPr algn="ctr"/>
                      <a:r>
                        <a:rPr lang="en-US" sz="2200" b="1" i="1" dirty="0" smtClean="0">
                          <a:solidFill>
                            <a:srgbClr val="FFFF00"/>
                          </a:solidFill>
                        </a:rPr>
                        <a:t>Shape</a:t>
                      </a:r>
                      <a:endParaRPr lang="en-US" sz="2200" b="1"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l"/>
                      <a:r>
                        <a:rPr lang="en-US" sz="2200" dirty="0" smtClean="0"/>
                        <a:t>Elongated and cylindrical</a:t>
                      </a:r>
                    </a:p>
                    <a:p>
                      <a:pPr algn="l"/>
                      <a:endParaRPr lang="en-US" sz="2200" dirty="0" smtClean="0"/>
                    </a:p>
                    <a:p>
                      <a:pPr algn="l"/>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Branched</a:t>
                      </a:r>
                    </a:p>
                    <a:p>
                      <a:pPr algn="l"/>
                      <a:endParaRPr lang="en-US" sz="2200" dirty="0" smtClean="0"/>
                    </a:p>
                    <a:p>
                      <a:pPr algn="l"/>
                      <a:endParaRPr lang="en-US" sz="2200" dirty="0" smtClean="0"/>
                    </a:p>
                    <a:p>
                      <a:pPr algn="l"/>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Spindle</a:t>
                      </a:r>
                    </a:p>
                    <a:p>
                      <a:pPr algn="l"/>
                      <a:endParaRPr lang="en-US" sz="2200" dirty="0" smtClean="0"/>
                    </a:p>
                    <a:p>
                      <a:pPr algn="l"/>
                      <a:endParaRPr lang="en-US" sz="2200" dirty="0" smtClean="0"/>
                    </a:p>
                    <a:p>
                      <a:pPr algn="l"/>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2"/>
                  </a:ext>
                </a:extLst>
              </a:tr>
              <a:tr h="370840">
                <a:tc>
                  <a:txBody>
                    <a:bodyPr/>
                    <a:lstStyle/>
                    <a:p>
                      <a:pPr algn="ctr"/>
                      <a:r>
                        <a:rPr lang="en-US" sz="2200" b="1" i="1" dirty="0" smtClean="0">
                          <a:solidFill>
                            <a:srgbClr val="FFFF00"/>
                          </a:solidFill>
                        </a:rPr>
                        <a:t>Nucleus</a:t>
                      </a:r>
                      <a:endParaRPr lang="en-US" sz="2200" b="1"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l"/>
                      <a:r>
                        <a:rPr lang="en-US" sz="2200" dirty="0" smtClean="0"/>
                        <a:t>Several peripherally located nuclei</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Single centrally located nucleus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Single centrally located nucleus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3"/>
                  </a:ext>
                </a:extLst>
              </a:tr>
              <a:tr h="370840">
                <a:tc>
                  <a:txBody>
                    <a:bodyPr/>
                    <a:lstStyle/>
                    <a:p>
                      <a:pPr algn="ctr"/>
                      <a:r>
                        <a:rPr lang="en-US" sz="2200" b="1" i="1" dirty="0" smtClean="0">
                          <a:solidFill>
                            <a:srgbClr val="FFFF00"/>
                          </a:solidFill>
                        </a:rPr>
                        <a:t>Striation</a:t>
                      </a:r>
                      <a:endParaRPr lang="en-US" sz="2200" b="1"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l"/>
                      <a:r>
                        <a:rPr lang="en-US" sz="2200" dirty="0" smtClean="0"/>
                        <a:t>Striated</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Striated</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Non-striated</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4"/>
                  </a:ext>
                </a:extLst>
              </a:tr>
              <a:tr h="370840">
                <a:tc>
                  <a:txBody>
                    <a:bodyPr/>
                    <a:lstStyle/>
                    <a:p>
                      <a:pPr algn="ctr"/>
                      <a:r>
                        <a:rPr lang="en-US" sz="2200" b="1" i="1" dirty="0" smtClean="0">
                          <a:solidFill>
                            <a:srgbClr val="FFFF00"/>
                          </a:solidFill>
                        </a:rPr>
                        <a:t>Function</a:t>
                      </a:r>
                      <a:endParaRPr lang="en-US" sz="2200" b="1"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l">
                        <a:buFont typeface="Arial" pitchFamily="34" charset="0"/>
                        <a:buChar char="•"/>
                      </a:pPr>
                      <a:r>
                        <a:rPr lang="en-US" sz="2200" dirty="0" smtClean="0"/>
                        <a:t> Movement of bone</a:t>
                      </a:r>
                    </a:p>
                    <a:p>
                      <a:pPr algn="l">
                        <a:buFont typeface="Arial" pitchFamily="34" charset="0"/>
                        <a:buChar char="•"/>
                      </a:pPr>
                      <a:r>
                        <a:rPr lang="en-US" sz="2200" dirty="0" smtClean="0"/>
                        <a:t> Heat production</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Beating of the heart</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Movement of the viscera</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5"/>
                  </a:ext>
                </a:extLst>
              </a:tr>
              <a:tr h="370840">
                <a:tc>
                  <a:txBody>
                    <a:bodyPr/>
                    <a:lstStyle/>
                    <a:p>
                      <a:pPr algn="ctr"/>
                      <a:r>
                        <a:rPr lang="en-US" sz="2200" b="1" i="1" dirty="0" smtClean="0">
                          <a:solidFill>
                            <a:srgbClr val="FFFF00"/>
                          </a:solidFill>
                        </a:rPr>
                        <a:t>Control</a:t>
                      </a:r>
                      <a:endParaRPr lang="en-US" sz="2200" b="1" i="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70C0"/>
                    </a:solidFill>
                  </a:tcPr>
                </a:tc>
                <a:tc>
                  <a:txBody>
                    <a:bodyPr/>
                    <a:lstStyle/>
                    <a:p>
                      <a:pPr algn="l"/>
                      <a:r>
                        <a:rPr lang="en-US" sz="2200" dirty="0" smtClean="0"/>
                        <a:t>Voluntary</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Involuntary</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sz="2200" dirty="0" smtClean="0"/>
                        <a:t>Involuntary</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6"/>
                  </a:ext>
                </a:extLst>
              </a:tr>
            </a:tbl>
          </a:graphicData>
        </a:graphic>
      </p:graphicFrame>
      <p:pic>
        <p:nvPicPr>
          <p:cNvPr id="89090" name="Picture 2"/>
          <p:cNvPicPr>
            <a:picLocks noChangeAspect="1" noChangeArrowheads="1"/>
          </p:cNvPicPr>
          <p:nvPr/>
        </p:nvPicPr>
        <p:blipFill>
          <a:blip r:embed="rId2"/>
          <a:srcRect/>
          <a:stretch>
            <a:fillRect/>
          </a:stretch>
        </p:blipFill>
        <p:spPr bwMode="auto">
          <a:xfrm>
            <a:off x="6950530" y="3112629"/>
            <a:ext cx="1760220" cy="408623"/>
          </a:xfrm>
          <a:prstGeom prst="rect">
            <a:avLst/>
          </a:prstGeom>
          <a:noFill/>
          <a:ln w="9525">
            <a:noFill/>
            <a:miter lim="800000"/>
            <a:headEnd/>
            <a:tailEnd/>
          </a:ln>
          <a:effectLst/>
        </p:spPr>
      </p:pic>
      <p:pic>
        <p:nvPicPr>
          <p:cNvPr id="8" name="Picture 7"/>
          <p:cNvPicPr>
            <a:picLocks noChangeAspect="1"/>
          </p:cNvPicPr>
          <p:nvPr/>
        </p:nvPicPr>
        <p:blipFill rotWithShape="1">
          <a:blip r:embed="rId3"/>
          <a:srcRect l="2352" t="15942" r="3529" b="20340"/>
          <a:stretch/>
        </p:blipFill>
        <p:spPr>
          <a:xfrm>
            <a:off x="2210810" y="3112629"/>
            <a:ext cx="2286033" cy="514360"/>
          </a:xfrm>
          <a:prstGeom prst="rect">
            <a:avLst/>
          </a:prstGeom>
        </p:spPr>
      </p:pic>
      <p:pic>
        <p:nvPicPr>
          <p:cNvPr id="9" name="Picture 8"/>
          <p:cNvPicPr>
            <a:picLocks noChangeAspect="1"/>
          </p:cNvPicPr>
          <p:nvPr/>
        </p:nvPicPr>
        <p:blipFill>
          <a:blip r:embed="rId4"/>
          <a:stretch>
            <a:fillRect/>
          </a:stretch>
        </p:blipFill>
        <p:spPr>
          <a:xfrm>
            <a:off x="4888703" y="2743076"/>
            <a:ext cx="1664497" cy="88391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93488" y="1179288"/>
          <a:ext cx="8418282" cy="4983595"/>
        </p:xfrm>
        <a:graphic>
          <a:graphicData uri="http://schemas.openxmlformats.org/drawingml/2006/table">
            <a:tbl>
              <a:tblPr firstRow="1" bandRow="1">
                <a:tableStyleId>{5C22544A-7EE6-4342-B048-85BDC9FD1C3A}</a:tableStyleId>
              </a:tblPr>
              <a:tblGrid>
                <a:gridCol w="2481941">
                  <a:extLst>
                    <a:ext uri="{9D8B030D-6E8A-4147-A177-3AD203B41FA5}">
                      <a16:colId xmlns:a16="http://schemas.microsoft.com/office/drawing/2014/main" val="20000"/>
                    </a:ext>
                  </a:extLst>
                </a:gridCol>
                <a:gridCol w="2409371">
                  <a:extLst>
                    <a:ext uri="{9D8B030D-6E8A-4147-A177-3AD203B41FA5}">
                      <a16:colId xmlns:a16="http://schemas.microsoft.com/office/drawing/2014/main" val="20001"/>
                    </a:ext>
                  </a:extLst>
                </a:gridCol>
                <a:gridCol w="3526970">
                  <a:extLst>
                    <a:ext uri="{9D8B030D-6E8A-4147-A177-3AD203B41FA5}">
                      <a16:colId xmlns:a16="http://schemas.microsoft.com/office/drawing/2014/main" val="20002"/>
                    </a:ext>
                  </a:extLst>
                </a:gridCol>
              </a:tblGrid>
              <a:tr h="415634">
                <a:tc>
                  <a:txBody>
                    <a:bodyPr/>
                    <a:lstStyle/>
                    <a:p>
                      <a:pPr algn="ctr"/>
                      <a:r>
                        <a:rPr lang="en-US" sz="2000" dirty="0" smtClean="0"/>
                        <a:t>Muscle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Action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Notes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1060">
                <a:tc>
                  <a:txBody>
                    <a:bodyPr/>
                    <a:lstStyle/>
                    <a:p>
                      <a:r>
                        <a:rPr lang="en-US" sz="2000" dirty="0" smtClean="0"/>
                        <a:t>Gluteus </a:t>
                      </a:r>
                      <a:r>
                        <a:rPr lang="en-US" sz="2000" dirty="0" err="1" smtClean="0"/>
                        <a:t>maximus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Extends thigh</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With fat forms the buttocks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2168">
                <a:tc>
                  <a:txBody>
                    <a:bodyPr/>
                    <a:lstStyle/>
                    <a:p>
                      <a:r>
                        <a:rPr lang="en-US" sz="2000" dirty="0" smtClean="0"/>
                        <a:t>Gluteus </a:t>
                      </a:r>
                      <a:r>
                        <a:rPr lang="en-US" sz="2000" dirty="0" err="1" smtClean="0"/>
                        <a:t>medius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42900" indent="-342900">
                        <a:buFont typeface="+mj-lt"/>
                        <a:buAutoNum type="arabicPeriod"/>
                      </a:pPr>
                      <a:r>
                        <a:rPr lang="en-US" sz="2000" dirty="0" smtClean="0"/>
                        <a:t>Abduct thigh</a:t>
                      </a:r>
                    </a:p>
                    <a:p>
                      <a:pPr marL="342900" indent="-342900">
                        <a:buFont typeface="+mj-lt"/>
                        <a:buAutoNum type="arabicPeriod"/>
                      </a:pPr>
                      <a:r>
                        <a:rPr lang="en-US" sz="2000" dirty="0" smtClean="0"/>
                        <a:t>Medial rotation of thigh</a:t>
                      </a:r>
                    </a:p>
                    <a:p>
                      <a:pPr marL="342900" indent="-342900">
                        <a:buFont typeface="+mj-lt"/>
                        <a:buAutoNum type="arabicPeriod"/>
                      </a:pPr>
                      <a:r>
                        <a:rPr lang="en-US" sz="2000" dirty="0" smtClean="0"/>
                        <a:t>Tilt</a:t>
                      </a:r>
                      <a:r>
                        <a:rPr lang="en-US" sz="2000" baseline="0" dirty="0" smtClean="0"/>
                        <a:t> hip</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000" dirty="0" smtClean="0"/>
                        <a:t>These muscles are essential in initiating walking, because they allow the legs to be lifted off the ground</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02623">
                <a:tc>
                  <a:txBody>
                    <a:bodyPr/>
                    <a:lstStyle/>
                    <a:p>
                      <a:r>
                        <a:rPr lang="en-US" sz="2000" dirty="0" smtClean="0"/>
                        <a:t>Gluteus </a:t>
                      </a:r>
                      <a:r>
                        <a:rPr lang="en-US" sz="2000" dirty="0" err="1" smtClean="0"/>
                        <a:t>minimus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r h="463227">
                <a:tc>
                  <a:txBody>
                    <a:bodyPr/>
                    <a:lstStyle/>
                    <a:p>
                      <a:r>
                        <a:rPr lang="en-US" sz="2000" dirty="0" err="1" smtClean="0"/>
                        <a:t>Piriformis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marL="457200" indent="-457200">
                        <a:buFont typeface="+mj-lt"/>
                        <a:buAutoNum type="arabicPeriod"/>
                      </a:pPr>
                      <a:r>
                        <a:rPr lang="en-US" sz="2000" dirty="0" smtClean="0"/>
                        <a:t>Abduct thigh</a:t>
                      </a:r>
                    </a:p>
                    <a:p>
                      <a:pPr marL="457200" indent="-457200">
                        <a:buFont typeface="+mj-lt"/>
                        <a:buAutoNum type="arabicPeriod"/>
                      </a:pPr>
                      <a:r>
                        <a:rPr lang="en-US" sz="2000" dirty="0" smtClean="0"/>
                        <a:t>Lateral rotation of the thigh</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sz="2000" dirty="0" smtClean="0"/>
                        <a:t>Between the </a:t>
                      </a:r>
                      <a:r>
                        <a:rPr lang="en-US" sz="2000" dirty="0" err="1" smtClean="0"/>
                        <a:t>piriformis</a:t>
                      </a:r>
                      <a:r>
                        <a:rPr lang="en-US" sz="2000" dirty="0" smtClean="0"/>
                        <a:t> and </a:t>
                      </a:r>
                      <a:r>
                        <a:rPr lang="en-US" sz="2000" dirty="0" err="1" smtClean="0"/>
                        <a:t>gemellus</a:t>
                      </a:r>
                      <a:r>
                        <a:rPr lang="en-US" sz="2000" dirty="0" smtClean="0"/>
                        <a:t> superior muscles is a small space through which pass the big</a:t>
                      </a:r>
                      <a:r>
                        <a:rPr lang="en-US" sz="2000" baseline="0" dirty="0" smtClean="0"/>
                        <a:t> Sciatic nerve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085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t>Gemellus</a:t>
                      </a:r>
                      <a:r>
                        <a:rPr lang="en-US" sz="2000" dirty="0" smtClean="0"/>
                        <a:t> superior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30933">
                <a:tc rowSpan="2">
                  <a:txBody>
                    <a:bodyPr/>
                    <a:lstStyle/>
                    <a:p>
                      <a:r>
                        <a:rPr lang="en-US" sz="2000" dirty="0" err="1" smtClean="0"/>
                        <a:t>Obturator</a:t>
                      </a:r>
                      <a:r>
                        <a:rPr lang="en-US" sz="2000" dirty="0" smtClean="0"/>
                        <a:t> </a:t>
                      </a:r>
                      <a:r>
                        <a:rPr lang="en-US" sz="2000" dirty="0" err="1" smtClean="0"/>
                        <a:t>internus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84702">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tc rowSpan="2">
                  <a:txBody>
                    <a:bodyPr/>
                    <a:lstStyle/>
                    <a:p>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35500">
                <a:tc rowSpan="2">
                  <a:txBody>
                    <a:bodyPr/>
                    <a:lstStyle/>
                    <a:p>
                      <a:r>
                        <a:rPr lang="en-US" sz="2000" dirty="0" err="1" smtClean="0"/>
                        <a:t>Gemellus</a:t>
                      </a:r>
                      <a:r>
                        <a:rPr lang="en-US" sz="2000" baseline="0" dirty="0" smtClean="0"/>
                        <a:t> inferior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286225">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tc rowSpan="2">
                  <a:txBody>
                    <a:bodyPr/>
                    <a:lstStyle/>
                    <a:p>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29409">
                <a:tc rowSpan="2">
                  <a:txBody>
                    <a:bodyPr/>
                    <a:lstStyle/>
                    <a:p>
                      <a:r>
                        <a:rPr lang="en-US" sz="2000" dirty="0" err="1" smtClean="0"/>
                        <a:t>Quadratus</a:t>
                      </a:r>
                      <a:r>
                        <a:rPr lang="en-US" sz="2000" dirty="0" smtClean="0"/>
                        <a:t> </a:t>
                      </a:r>
                      <a:r>
                        <a:rPr lang="en-US" sz="2000" dirty="0" err="1" smtClean="0"/>
                        <a:t>femoris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415634">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nchor="ct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TextBox 4"/>
          <p:cNvSpPr txBox="1"/>
          <p:nvPr/>
        </p:nvSpPr>
        <p:spPr>
          <a:xfrm>
            <a:off x="413663" y="268522"/>
            <a:ext cx="8418284" cy="584775"/>
          </a:xfrm>
          <a:prstGeom prst="rect">
            <a:avLst/>
          </a:prstGeom>
          <a:noFill/>
        </p:spPr>
        <p:txBody>
          <a:bodyPr wrap="square" rtlCol="0">
            <a:spAutoFit/>
          </a:bodyPr>
          <a:lstStyle/>
          <a:p>
            <a:r>
              <a:rPr lang="en-US" sz="3200" u="sng" dirty="0" smtClean="0">
                <a:solidFill>
                  <a:srgbClr val="FF0000"/>
                </a:solidFill>
              </a:rPr>
              <a:t>Muscles of the </a:t>
            </a:r>
            <a:r>
              <a:rPr lang="en-US" sz="3200" u="sng" dirty="0" err="1" smtClean="0">
                <a:solidFill>
                  <a:srgbClr val="FF0000"/>
                </a:solidFill>
              </a:rPr>
              <a:t>Gluteal</a:t>
            </a:r>
            <a:r>
              <a:rPr lang="en-US" sz="3200" u="sng" dirty="0" smtClean="0">
                <a:solidFill>
                  <a:srgbClr val="FF0000"/>
                </a:solidFill>
              </a:rPr>
              <a:t> region (Buttocks)</a:t>
            </a:r>
            <a:endParaRPr lang="en-US" sz="3200" u="sng" dirty="0">
              <a:solidFill>
                <a:srgbClr val="FF0000"/>
              </a:solidFill>
            </a:endParaRPr>
          </a:p>
        </p:txBody>
      </p:sp>
      <p:sp>
        <p:nvSpPr>
          <p:cNvPr id="6" name="Slide Number Placeholder 5"/>
          <p:cNvSpPr>
            <a:spLocks noGrp="1"/>
          </p:cNvSpPr>
          <p:nvPr>
            <p:ph type="sldNum" sz="quarter" idx="12"/>
          </p:nvPr>
        </p:nvSpPr>
        <p:spPr/>
        <p:txBody>
          <a:bodyPr/>
          <a:lstStyle/>
          <a:p>
            <a:pPr>
              <a:defRPr/>
            </a:pPr>
            <a:fld id="{FA782896-B73F-4A81-89D7-E7C345C7F31D}"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51</a:t>
            </a:fld>
            <a:endParaRPr lang="en-US"/>
          </a:p>
        </p:txBody>
      </p:sp>
      <p:pic>
        <p:nvPicPr>
          <p:cNvPr id="6" name="Picture 5"/>
          <p:cNvPicPr>
            <a:picLocks noChangeAspect="1"/>
          </p:cNvPicPr>
          <p:nvPr/>
        </p:nvPicPr>
        <p:blipFill>
          <a:blip r:embed="rId2"/>
          <a:stretch>
            <a:fillRect/>
          </a:stretch>
        </p:blipFill>
        <p:spPr>
          <a:xfrm>
            <a:off x="169819" y="1861457"/>
            <a:ext cx="4667250" cy="4962525"/>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800350" y="368072"/>
            <a:ext cx="6343650" cy="3248025"/>
          </a:xfrm>
          <a:prstGeom prst="rect">
            <a:avLst/>
          </a:prstGeom>
        </p:spPr>
      </p:pic>
      <p:sp>
        <p:nvSpPr>
          <p:cNvPr id="7" name="TextBox 6"/>
          <p:cNvSpPr txBox="1"/>
          <p:nvPr/>
        </p:nvSpPr>
        <p:spPr>
          <a:xfrm>
            <a:off x="5658258" y="4896874"/>
            <a:ext cx="2297021" cy="646331"/>
          </a:xfrm>
          <a:prstGeom prst="rect">
            <a:avLst/>
          </a:prstGeom>
          <a:solidFill>
            <a:schemeClr val="bg1"/>
          </a:solidFill>
          <a:ln>
            <a:solidFill>
              <a:schemeClr val="tx1"/>
            </a:solidFill>
          </a:ln>
        </p:spPr>
        <p:txBody>
          <a:bodyPr wrap="square" rtlCol="0">
            <a:spAutoFit/>
          </a:bodyPr>
          <a:lstStyle/>
          <a:p>
            <a:r>
              <a:rPr lang="en-US" dirty="0" smtClean="0">
                <a:latin typeface="+mn-lt"/>
              </a:rPr>
              <a:t>Fig.27: Muscles of the gluteal region.</a:t>
            </a:r>
            <a:endParaRPr lang="en-US" dirty="0">
              <a:latin typeface="+mn-lt"/>
            </a:endParaRPr>
          </a:p>
        </p:txBody>
      </p:sp>
    </p:spTree>
    <p:extLst>
      <p:ext uri="{BB962C8B-B14F-4D97-AF65-F5344CB8AC3E}">
        <p14:creationId xmlns:p14="http://schemas.microsoft.com/office/powerpoint/2010/main" val="1626824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
          <p:cNvSpPr>
            <a:spLocks noGrp="1" noChangeArrowheads="1"/>
          </p:cNvSpPr>
          <p:nvPr>
            <p:ph type="body" idx="1"/>
          </p:nvPr>
        </p:nvSpPr>
        <p:spPr/>
        <p:txBody>
          <a:bodyPr/>
          <a:lstStyle/>
          <a:p>
            <a:pPr algn="just" eaLnBrk="1" hangingPunct="1"/>
            <a:r>
              <a:rPr lang="en-US" sz="2800" dirty="0" smtClean="0"/>
              <a:t>Divided into medial, anterior, and posterior compartments.</a:t>
            </a:r>
          </a:p>
          <a:p>
            <a:pPr algn="just" eaLnBrk="1" hangingPunct="1"/>
            <a:endParaRPr lang="en-US" sz="2800" dirty="0" smtClean="0"/>
          </a:p>
          <a:p>
            <a:pPr lvl="1" algn="just" eaLnBrk="1" hangingPunct="1"/>
            <a:r>
              <a:rPr lang="en-US" sz="2400" b="1" dirty="0"/>
              <a:t>Anterior (extensor) compartment </a:t>
            </a:r>
            <a:r>
              <a:rPr lang="en-US" sz="2400" dirty="0"/>
              <a:t>of the thigh</a:t>
            </a:r>
            <a:r>
              <a:rPr lang="en-US" sz="2400" b="1" dirty="0"/>
              <a:t> </a:t>
            </a:r>
            <a:r>
              <a:rPr lang="en-US" sz="2400" dirty="0"/>
              <a:t>extend the leg (and flex the thigh). Supplied by the femoral </a:t>
            </a:r>
            <a:r>
              <a:rPr lang="en-US" sz="2400" dirty="0" smtClean="0"/>
              <a:t>nerve.</a:t>
            </a:r>
            <a:endParaRPr lang="en-US" sz="2400" b="1" dirty="0" smtClean="0"/>
          </a:p>
          <a:p>
            <a:pPr lvl="1" algn="just" eaLnBrk="1" hangingPunct="1"/>
            <a:r>
              <a:rPr lang="en-US" sz="2400" b="1" dirty="0" smtClean="0"/>
              <a:t>Medial (adductor) compartment </a:t>
            </a:r>
            <a:r>
              <a:rPr lang="en-US" sz="2400" dirty="0" smtClean="0"/>
              <a:t>of the thigh</a:t>
            </a:r>
            <a:r>
              <a:rPr lang="en-US" sz="2400" b="1" dirty="0" smtClean="0"/>
              <a:t> </a:t>
            </a:r>
            <a:r>
              <a:rPr lang="en-US" sz="2400" dirty="0" smtClean="0"/>
              <a:t>adduct the femur at the hip joint. Supplied by the obturator nerve.</a:t>
            </a:r>
          </a:p>
          <a:p>
            <a:pPr lvl="1" algn="just" eaLnBrk="1" hangingPunct="1"/>
            <a:r>
              <a:rPr lang="en-US" sz="2400" b="1" dirty="0" smtClean="0"/>
              <a:t>Posterior (flexor) compartment </a:t>
            </a:r>
            <a:r>
              <a:rPr lang="en-US" sz="2400" dirty="0" smtClean="0"/>
              <a:t>of the thigh</a:t>
            </a:r>
            <a:r>
              <a:rPr lang="en-US" sz="2400" b="1" dirty="0" smtClean="0"/>
              <a:t> </a:t>
            </a:r>
            <a:r>
              <a:rPr lang="en-US" sz="2400" dirty="0" smtClean="0"/>
              <a:t>flex the leg (and extend the thigh). Supplied by the sciatic nerve.</a:t>
            </a:r>
          </a:p>
        </p:txBody>
      </p:sp>
      <p:sp>
        <p:nvSpPr>
          <p:cNvPr id="5" name="TextBox 4"/>
          <p:cNvSpPr txBox="1"/>
          <p:nvPr/>
        </p:nvSpPr>
        <p:spPr>
          <a:xfrm>
            <a:off x="471719" y="341092"/>
            <a:ext cx="8418284" cy="584775"/>
          </a:xfrm>
          <a:prstGeom prst="rect">
            <a:avLst/>
          </a:prstGeom>
          <a:noFill/>
        </p:spPr>
        <p:txBody>
          <a:bodyPr wrap="square" rtlCol="0">
            <a:spAutoFit/>
          </a:bodyPr>
          <a:lstStyle/>
          <a:p>
            <a:r>
              <a:rPr lang="en-US" sz="3200" u="sng" dirty="0" smtClean="0">
                <a:solidFill>
                  <a:srgbClr val="FF0000"/>
                </a:solidFill>
              </a:rPr>
              <a:t>Muscles of the Thigh</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468094"/>
            <a:ext cx="8229600" cy="56279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kumimoji="0" lang="en-US" sz="2400" b="0" i="0" u="none" strike="noStrike" kern="0" cap="none" spc="0" normalizeH="0" baseline="0" noProof="0" dirty="0" smtClean="0">
                <a:ln>
                  <a:noFill/>
                </a:ln>
                <a:solidFill>
                  <a:schemeClr val="tx1"/>
                </a:solidFill>
                <a:effectLst/>
                <a:uLnTx/>
                <a:uFillTx/>
                <a:latin typeface="+mn-lt"/>
              </a:rPr>
              <a:t>The </a:t>
            </a:r>
            <a:r>
              <a:rPr kumimoji="0" lang="en-US" sz="2400" b="1" i="0" u="none" strike="noStrike" kern="0" cap="none" spc="0" normalizeH="0" baseline="0" noProof="0" dirty="0" smtClean="0">
                <a:ln>
                  <a:noFill/>
                </a:ln>
                <a:solidFill>
                  <a:schemeClr val="tx1"/>
                </a:solidFill>
                <a:effectLst/>
                <a:uLnTx/>
                <a:uFillTx/>
                <a:latin typeface="+mn-lt"/>
              </a:rPr>
              <a:t>anterior compartment</a:t>
            </a:r>
            <a:r>
              <a:rPr kumimoji="0" lang="en-US" sz="2400" b="0" i="0" u="none" strike="noStrike" kern="0" cap="none" spc="0" normalizeH="0" baseline="0" noProof="0" dirty="0" smtClean="0">
                <a:ln>
                  <a:noFill/>
                </a:ln>
                <a:solidFill>
                  <a:schemeClr val="tx1"/>
                </a:solidFill>
                <a:effectLst/>
                <a:uLnTx/>
                <a:uFillTx/>
                <a:latin typeface="+mn-lt"/>
              </a:rPr>
              <a:t> of the thigh is divided into 2 triangles by the Sartorius muscle</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342900" lvl="0" indent="-342900" algn="just">
              <a:spcBef>
                <a:spcPct val="20000"/>
              </a:spcBef>
              <a:buClr>
                <a:schemeClr val="accent1"/>
              </a:buClr>
              <a:buSzPct val="65000"/>
              <a:buFont typeface="Wingdings" pitchFamily="36" charset="2"/>
              <a:buChar char="n"/>
              <a:defRPr/>
            </a:pPr>
            <a:r>
              <a:rPr lang="en-US" sz="2400" kern="0" dirty="0" smtClean="0">
                <a:latin typeface="+mn-lt"/>
              </a:rPr>
              <a:t>The </a:t>
            </a:r>
            <a:r>
              <a:rPr lang="en-US" sz="2400" b="1" kern="0" dirty="0" err="1" smtClean="0">
                <a:latin typeface="+mn-lt"/>
              </a:rPr>
              <a:t>sartorius</a:t>
            </a:r>
            <a:r>
              <a:rPr lang="en-US" sz="2400" kern="0" dirty="0" smtClean="0">
                <a:latin typeface="+mn-lt"/>
              </a:rPr>
              <a:t> (cross-leg, tailor’s) muscle is the longest muscle in the body. It originates from the anterior superior iliac spine and is inserted into the medial surface of the upper part of the shaft of tibia. It flexes, abduct and laterally rotates the thigh, it also flexes the leg.</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36" charset="2"/>
              <a:buChar char="n"/>
              <a:tabLst/>
              <a:defRPr/>
            </a:pPr>
            <a:r>
              <a:rPr kumimoji="0" lang="en-US" sz="2400" b="0" i="0" u="none" strike="noStrike" kern="0" cap="none" spc="0" normalizeH="0" baseline="0" noProof="0" dirty="0" smtClean="0">
                <a:ln>
                  <a:noFill/>
                </a:ln>
                <a:solidFill>
                  <a:schemeClr val="tx1"/>
                </a:solidFill>
                <a:effectLst/>
                <a:uLnTx/>
                <a:uFillTx/>
                <a:latin typeface="+mn-lt"/>
              </a:rPr>
              <a:t>Below</a:t>
            </a:r>
            <a:r>
              <a:rPr kumimoji="0" lang="en-US" sz="2400" b="0" i="0" u="none" strike="noStrike" kern="0" cap="none" spc="0" normalizeH="0" noProof="0" dirty="0" smtClean="0">
                <a:ln>
                  <a:noFill/>
                </a:ln>
                <a:solidFill>
                  <a:schemeClr val="tx1"/>
                </a:solidFill>
                <a:effectLst/>
                <a:uLnTx/>
                <a:uFillTx/>
                <a:latin typeface="+mn-lt"/>
              </a:rPr>
              <a:t> the </a:t>
            </a:r>
            <a:r>
              <a:rPr kumimoji="0" lang="en-US" sz="2400" b="0" i="0" u="none" strike="noStrike" kern="0" cap="none" spc="0" normalizeH="0" noProof="0" dirty="0" err="1" smtClean="0">
                <a:ln>
                  <a:noFill/>
                </a:ln>
                <a:solidFill>
                  <a:schemeClr val="tx1"/>
                </a:solidFill>
                <a:effectLst/>
                <a:uLnTx/>
                <a:uFillTx/>
                <a:latin typeface="+mn-lt"/>
              </a:rPr>
              <a:t>sartorius</a:t>
            </a:r>
            <a:r>
              <a:rPr kumimoji="0" lang="en-US" sz="2400" b="0" i="0" u="none" strike="noStrike" kern="0" cap="none" spc="0" normalizeH="0" noProof="0" dirty="0" smtClean="0">
                <a:ln>
                  <a:noFill/>
                </a:ln>
                <a:solidFill>
                  <a:schemeClr val="tx1"/>
                </a:solidFill>
                <a:effectLst/>
                <a:uLnTx/>
                <a:uFillTx/>
                <a:latin typeface="+mn-lt"/>
              </a:rPr>
              <a:t>, we have the </a:t>
            </a:r>
            <a:r>
              <a:rPr kumimoji="0" lang="en-US" sz="2400" b="1" i="0" u="none" strike="noStrike" kern="0" cap="none" spc="0" normalizeH="0" noProof="0" dirty="0" smtClean="0">
                <a:ln>
                  <a:noFill/>
                </a:ln>
                <a:solidFill>
                  <a:schemeClr val="tx1"/>
                </a:solidFill>
                <a:effectLst/>
                <a:uLnTx/>
                <a:uFillTx/>
                <a:latin typeface="+mn-lt"/>
              </a:rPr>
              <a:t>quadriceps </a:t>
            </a:r>
            <a:r>
              <a:rPr kumimoji="0" lang="en-US" sz="2400" b="1" i="0" u="none" strike="noStrike" kern="0" cap="none" spc="0" normalizeH="0" noProof="0" dirty="0" err="1" smtClean="0">
                <a:ln>
                  <a:noFill/>
                </a:ln>
                <a:solidFill>
                  <a:schemeClr val="tx1"/>
                </a:solidFill>
                <a:effectLst/>
                <a:uLnTx/>
                <a:uFillTx/>
                <a:latin typeface="+mn-lt"/>
              </a:rPr>
              <a:t>femoris</a:t>
            </a:r>
            <a:r>
              <a:rPr kumimoji="0" lang="en-US" sz="2400" b="1" i="0" u="none" strike="noStrike" kern="0" cap="none" spc="0" normalizeH="0" noProof="0" dirty="0" smtClean="0">
                <a:ln>
                  <a:noFill/>
                </a:ln>
                <a:solidFill>
                  <a:schemeClr val="tx1"/>
                </a:solidFill>
                <a:effectLst/>
                <a:uLnTx/>
                <a:uFillTx/>
                <a:latin typeface="+mn-lt"/>
              </a:rPr>
              <a:t> </a:t>
            </a:r>
            <a:r>
              <a:rPr kumimoji="0" lang="en-US" sz="2400" b="0" i="0" u="none" strike="noStrike" kern="0" cap="none" spc="0" normalizeH="0" noProof="0" dirty="0" smtClean="0">
                <a:ln>
                  <a:noFill/>
                </a:ln>
                <a:solidFill>
                  <a:schemeClr val="tx1"/>
                </a:solidFill>
                <a:effectLst/>
                <a:uLnTx/>
                <a:uFillTx/>
                <a:latin typeface="+mn-lt"/>
              </a:rPr>
              <a:t>muscle which is formed of the </a:t>
            </a:r>
            <a:r>
              <a:rPr kumimoji="0" lang="en-US" sz="2400" b="0" i="1" u="none" strike="noStrike" kern="0" cap="none" spc="0" normalizeH="0" noProof="0" dirty="0" smtClean="0">
                <a:ln>
                  <a:noFill/>
                </a:ln>
                <a:solidFill>
                  <a:schemeClr val="tx1"/>
                </a:solidFill>
                <a:effectLst/>
                <a:uLnTx/>
                <a:uFillTx/>
                <a:latin typeface="+mn-lt"/>
              </a:rPr>
              <a:t>rectus </a:t>
            </a:r>
            <a:r>
              <a:rPr kumimoji="0" lang="en-US" sz="2400" b="0" i="1" u="none" strike="noStrike" kern="0" cap="none" spc="0" normalizeH="0" noProof="0" dirty="0" err="1" smtClean="0">
                <a:ln>
                  <a:noFill/>
                </a:ln>
                <a:solidFill>
                  <a:schemeClr val="tx1"/>
                </a:solidFill>
                <a:effectLst/>
                <a:uLnTx/>
                <a:uFillTx/>
                <a:latin typeface="+mn-lt"/>
              </a:rPr>
              <a:t>femoris</a:t>
            </a:r>
            <a:r>
              <a:rPr kumimoji="0" lang="en-US" sz="2400" b="0" i="1" u="none" strike="noStrike" kern="0" cap="none" spc="0" normalizeH="0" noProof="0" dirty="0" smtClean="0">
                <a:ln>
                  <a:noFill/>
                </a:ln>
                <a:solidFill>
                  <a:schemeClr val="tx1"/>
                </a:solidFill>
                <a:effectLst/>
                <a:uLnTx/>
                <a:uFillTx/>
                <a:latin typeface="+mn-lt"/>
              </a:rPr>
              <a:t>, </a:t>
            </a:r>
            <a:r>
              <a:rPr kumimoji="0" lang="en-US" sz="2400" b="0" i="1" u="none" strike="noStrike" kern="0" cap="none" spc="0" normalizeH="0" noProof="0" dirty="0" err="1" smtClean="0">
                <a:ln>
                  <a:noFill/>
                </a:ln>
                <a:solidFill>
                  <a:schemeClr val="tx1"/>
                </a:solidFill>
                <a:effectLst/>
                <a:uLnTx/>
                <a:uFillTx/>
                <a:latin typeface="+mn-lt"/>
              </a:rPr>
              <a:t>vastus</a:t>
            </a:r>
            <a:r>
              <a:rPr kumimoji="0" lang="en-US" sz="2400" b="0" i="1" u="none" strike="noStrike" kern="0" cap="none" spc="0" normalizeH="0" noProof="0" dirty="0" smtClean="0">
                <a:ln>
                  <a:noFill/>
                </a:ln>
                <a:solidFill>
                  <a:schemeClr val="tx1"/>
                </a:solidFill>
                <a:effectLst/>
                <a:uLnTx/>
                <a:uFillTx/>
                <a:latin typeface="+mn-lt"/>
              </a:rPr>
              <a:t> </a:t>
            </a:r>
            <a:r>
              <a:rPr kumimoji="0" lang="en-US" sz="2400" b="0" i="1" u="none" strike="noStrike" kern="0" cap="none" spc="0" normalizeH="0" noProof="0" dirty="0" err="1" smtClean="0">
                <a:ln>
                  <a:noFill/>
                </a:ln>
                <a:solidFill>
                  <a:schemeClr val="tx1"/>
                </a:solidFill>
                <a:effectLst/>
                <a:uLnTx/>
                <a:uFillTx/>
                <a:latin typeface="+mn-lt"/>
              </a:rPr>
              <a:t>medialis</a:t>
            </a:r>
            <a:r>
              <a:rPr kumimoji="0" lang="en-US" sz="2400" b="0" i="1" u="none" strike="noStrike" kern="0" cap="none" spc="0" normalizeH="0" noProof="0" dirty="0" smtClean="0">
                <a:ln>
                  <a:noFill/>
                </a:ln>
                <a:solidFill>
                  <a:schemeClr val="tx1"/>
                </a:solidFill>
                <a:effectLst/>
                <a:uLnTx/>
                <a:uFillTx/>
                <a:latin typeface="+mn-lt"/>
              </a:rPr>
              <a:t>, </a:t>
            </a:r>
            <a:r>
              <a:rPr kumimoji="0" lang="en-US" sz="2400" b="0" i="1" u="none" strike="noStrike" kern="0" cap="none" spc="0" normalizeH="0" noProof="0" dirty="0" err="1" smtClean="0">
                <a:ln>
                  <a:noFill/>
                </a:ln>
                <a:solidFill>
                  <a:schemeClr val="tx1"/>
                </a:solidFill>
                <a:effectLst/>
                <a:uLnTx/>
                <a:uFillTx/>
                <a:latin typeface="+mn-lt"/>
              </a:rPr>
              <a:t>vastus</a:t>
            </a:r>
            <a:r>
              <a:rPr kumimoji="0" lang="en-US" sz="2400" b="0" i="1" u="none" strike="noStrike" kern="0" cap="none" spc="0" normalizeH="0" noProof="0" dirty="0" smtClean="0">
                <a:ln>
                  <a:noFill/>
                </a:ln>
                <a:solidFill>
                  <a:schemeClr val="tx1"/>
                </a:solidFill>
                <a:effectLst/>
                <a:uLnTx/>
                <a:uFillTx/>
                <a:latin typeface="+mn-lt"/>
              </a:rPr>
              <a:t> </a:t>
            </a:r>
            <a:r>
              <a:rPr kumimoji="0" lang="en-US" sz="2400" b="0" i="1" u="none" strike="noStrike" kern="0" cap="none" spc="0" normalizeH="0" noProof="0" dirty="0" err="1" smtClean="0">
                <a:ln>
                  <a:noFill/>
                </a:ln>
                <a:solidFill>
                  <a:schemeClr val="tx1"/>
                </a:solidFill>
                <a:effectLst/>
                <a:uLnTx/>
                <a:uFillTx/>
                <a:latin typeface="+mn-lt"/>
              </a:rPr>
              <a:t>intermedius</a:t>
            </a:r>
            <a:r>
              <a:rPr kumimoji="0" lang="en-US" sz="2400" b="0" i="1" u="none" strike="noStrike" kern="0" cap="none" spc="0" normalizeH="0" noProof="0" dirty="0" smtClean="0">
                <a:ln>
                  <a:noFill/>
                </a:ln>
                <a:solidFill>
                  <a:schemeClr val="tx1"/>
                </a:solidFill>
                <a:effectLst/>
                <a:uLnTx/>
                <a:uFillTx/>
                <a:latin typeface="+mn-lt"/>
              </a:rPr>
              <a:t> and </a:t>
            </a:r>
            <a:r>
              <a:rPr kumimoji="0" lang="en-US" sz="2400" b="0" i="1" u="none" strike="noStrike" kern="0" cap="none" spc="0" normalizeH="0" noProof="0" dirty="0" err="1" smtClean="0">
                <a:ln>
                  <a:noFill/>
                </a:ln>
                <a:solidFill>
                  <a:schemeClr val="tx1"/>
                </a:solidFill>
                <a:effectLst/>
                <a:uLnTx/>
                <a:uFillTx/>
                <a:latin typeface="+mn-lt"/>
              </a:rPr>
              <a:t>vastus</a:t>
            </a:r>
            <a:r>
              <a:rPr kumimoji="0" lang="en-US" sz="2400" b="0" i="1" u="none" strike="noStrike" kern="0" cap="none" spc="0" normalizeH="0" noProof="0" dirty="0" smtClean="0">
                <a:ln>
                  <a:noFill/>
                </a:ln>
                <a:solidFill>
                  <a:schemeClr val="tx1"/>
                </a:solidFill>
                <a:effectLst/>
                <a:uLnTx/>
                <a:uFillTx/>
                <a:latin typeface="+mn-lt"/>
              </a:rPr>
              <a:t> </a:t>
            </a:r>
            <a:r>
              <a:rPr kumimoji="0" lang="en-US" sz="2400" b="0" i="1" u="none" strike="noStrike" kern="0" cap="none" spc="0" normalizeH="0" noProof="0" dirty="0" err="1" smtClean="0">
                <a:ln>
                  <a:noFill/>
                </a:ln>
                <a:solidFill>
                  <a:schemeClr val="tx1"/>
                </a:solidFill>
                <a:effectLst/>
                <a:uLnTx/>
                <a:uFillTx/>
                <a:latin typeface="+mn-lt"/>
              </a:rPr>
              <a:t>lateralis</a:t>
            </a:r>
            <a:r>
              <a:rPr kumimoji="0" lang="en-US" sz="2400" b="0" i="0" u="none" strike="noStrike" kern="0" cap="none" spc="0" normalizeH="0" noProof="0" dirty="0" smtClean="0">
                <a:ln>
                  <a:noFill/>
                </a:ln>
                <a:solidFill>
                  <a:schemeClr val="tx1"/>
                </a:solidFill>
                <a:effectLst/>
                <a:uLnTx/>
                <a:uFillTx/>
                <a:latin typeface="+mn-lt"/>
              </a:rPr>
              <a:t>. The tendon of the quadriceps inserts into the patellar base. The patellar ligament arises from the apex of the patella and inserts into the </a:t>
            </a:r>
            <a:r>
              <a:rPr kumimoji="0" lang="en-US" sz="2400" b="0" i="0" u="none" strike="noStrike" kern="0" cap="none" spc="0" normalizeH="0" noProof="0" dirty="0" err="1" smtClean="0">
                <a:ln>
                  <a:noFill/>
                </a:ln>
                <a:solidFill>
                  <a:schemeClr val="tx1"/>
                </a:solidFill>
                <a:effectLst/>
                <a:uLnTx/>
                <a:uFillTx/>
                <a:latin typeface="+mn-lt"/>
              </a:rPr>
              <a:t>tibial</a:t>
            </a:r>
            <a:r>
              <a:rPr kumimoji="0" lang="en-US" sz="2400" b="0" i="0" u="none" strike="noStrike" kern="0" cap="none" spc="0" normalizeH="0" noProof="0" dirty="0" smtClean="0">
                <a:ln>
                  <a:noFill/>
                </a:ln>
                <a:solidFill>
                  <a:schemeClr val="tx1"/>
                </a:solidFill>
                <a:effectLst/>
                <a:uLnTx/>
                <a:uFillTx/>
                <a:latin typeface="+mn-lt"/>
              </a:rPr>
              <a:t> </a:t>
            </a:r>
            <a:r>
              <a:rPr kumimoji="0" lang="en-US" sz="2400" b="0" i="0" u="none" strike="noStrike" kern="0" cap="none" spc="0" normalizeH="0" noProof="0" dirty="0" err="1" smtClean="0">
                <a:ln>
                  <a:noFill/>
                </a:ln>
                <a:solidFill>
                  <a:schemeClr val="tx1"/>
                </a:solidFill>
                <a:effectLst/>
                <a:uLnTx/>
                <a:uFillTx/>
                <a:latin typeface="+mn-lt"/>
              </a:rPr>
              <a:t>tuberosity</a:t>
            </a:r>
            <a:r>
              <a:rPr kumimoji="0" lang="en-US" sz="2400" b="0" i="0" u="none" strike="noStrike" kern="0" cap="none" spc="0" normalizeH="0" noProof="0" dirty="0" smtClean="0">
                <a:ln>
                  <a:noFill/>
                </a:ln>
                <a:solidFill>
                  <a:schemeClr val="tx1"/>
                </a:solidFill>
                <a:effectLst/>
                <a:uLnTx/>
                <a:uFillTx/>
                <a:latin typeface="+mn-lt"/>
              </a:rPr>
              <a:t>.</a:t>
            </a:r>
            <a:endParaRPr kumimoji="0" lang="en-US" sz="2400" b="0" i="0" u="none" strike="noStrike" kern="0" cap="none" spc="0" normalizeH="0" baseline="0" noProof="0" dirty="0" smtClean="0">
              <a:ln>
                <a:noFill/>
              </a:ln>
              <a:solidFill>
                <a:schemeClr val="tx1"/>
              </a:solidFill>
              <a:effectLst/>
              <a:uLnTx/>
              <a:uFillTx/>
              <a:latin typeface="+mn-lt"/>
            </a:endParaRPr>
          </a:p>
        </p:txBody>
      </p:sp>
      <p:sp>
        <p:nvSpPr>
          <p:cNvPr id="3" name="Slide Number Placeholder 2"/>
          <p:cNvSpPr>
            <a:spLocks noGrp="1"/>
          </p:cNvSpPr>
          <p:nvPr>
            <p:ph type="sldNum" sz="quarter" idx="12"/>
          </p:nvPr>
        </p:nvSpPr>
        <p:spPr/>
        <p:txBody>
          <a:bodyPr/>
          <a:lstStyle/>
          <a:p>
            <a:pPr>
              <a:defRPr/>
            </a:pPr>
            <a:fld id="{FA782896-B73F-4A81-89D7-E7C345C7F31D}"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l="34494" t="10268" r="34048" b="11359"/>
          <a:stretch>
            <a:fillRect/>
          </a:stretch>
        </p:blipFill>
        <p:spPr bwMode="auto">
          <a:xfrm>
            <a:off x="3512427" y="-2"/>
            <a:ext cx="4911658" cy="6879770"/>
          </a:xfrm>
          <a:prstGeom prst="rect">
            <a:avLst/>
          </a:prstGeom>
          <a:noFill/>
          <a:ln w="9525">
            <a:noFill/>
            <a:miter lim="800000"/>
            <a:headEnd/>
            <a:tailEnd/>
          </a:ln>
          <a:effectLst/>
        </p:spPr>
      </p:pic>
      <p:sp>
        <p:nvSpPr>
          <p:cNvPr id="6" name="Rectangle 5"/>
          <p:cNvSpPr/>
          <p:nvPr/>
        </p:nvSpPr>
        <p:spPr>
          <a:xfrm>
            <a:off x="4615512" y="225083"/>
            <a:ext cx="580599" cy="253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727302" y="377483"/>
            <a:ext cx="820095" cy="2756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84496" y="1458779"/>
            <a:ext cx="667701" cy="239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34096" y="2075627"/>
            <a:ext cx="667701" cy="239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65570" y="2844893"/>
            <a:ext cx="1023256" cy="2611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19568" y="4593833"/>
            <a:ext cx="1023256" cy="2611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95806" y="4775261"/>
            <a:ext cx="1023256" cy="2611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5181570" y="6052457"/>
            <a:ext cx="5370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1969" y="6560457"/>
            <a:ext cx="1255487" cy="7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061136" y="6371771"/>
            <a:ext cx="674947" cy="7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96148" y="1458779"/>
            <a:ext cx="3396345" cy="3711785"/>
          </a:xfrm>
          <a:prstGeom prst="rect">
            <a:avLst/>
          </a:prstGeom>
        </p:spPr>
        <p:txBody>
          <a:bodyPr wrap="square">
            <a:spAutoFit/>
          </a:bodyPr>
          <a:lstStyle/>
          <a:p>
            <a:pPr marL="401637" indent="-514350" algn="just">
              <a:spcBef>
                <a:spcPct val="20000"/>
              </a:spcBef>
              <a:buClr>
                <a:srgbClr val="FEB80A"/>
              </a:buClr>
              <a:buSzPct val="100000"/>
              <a:buFont typeface="Wingdings" pitchFamily="2" charset="2"/>
              <a:buChar char="q"/>
            </a:pPr>
            <a:r>
              <a:rPr lang="en-US" sz="2800" kern="0" dirty="0" smtClean="0">
                <a:solidFill>
                  <a:prstClr val="black"/>
                </a:solidFill>
                <a:latin typeface="Times New Roman"/>
              </a:rPr>
              <a:t>The quadriceps extends the leg at the knee joint.</a:t>
            </a:r>
          </a:p>
          <a:p>
            <a:pPr marL="401637" indent="-514350" algn="just">
              <a:spcBef>
                <a:spcPct val="20000"/>
              </a:spcBef>
              <a:buClr>
                <a:srgbClr val="FEB80A"/>
              </a:buClr>
              <a:buSzPct val="60000"/>
              <a:buFont typeface="Wingdings" pitchFamily="2" charset="2"/>
              <a:buChar char="q"/>
            </a:pPr>
            <a:endParaRPr lang="en-US" sz="2800" kern="0" dirty="0" smtClean="0">
              <a:solidFill>
                <a:prstClr val="black"/>
              </a:solidFill>
              <a:latin typeface="Times New Roman"/>
            </a:endParaRPr>
          </a:p>
          <a:p>
            <a:pPr marL="401637" indent="-514350" algn="just">
              <a:spcBef>
                <a:spcPct val="20000"/>
              </a:spcBef>
              <a:buClr>
                <a:srgbClr val="FEB80A"/>
              </a:buClr>
              <a:buSzPct val="100000"/>
              <a:buFont typeface="Wingdings" pitchFamily="2" charset="2"/>
              <a:buChar char="q"/>
            </a:pPr>
            <a:r>
              <a:rPr lang="en-US" sz="2800" kern="0" dirty="0" smtClean="0">
                <a:solidFill>
                  <a:prstClr val="black"/>
                </a:solidFill>
                <a:latin typeface="Times New Roman"/>
              </a:rPr>
              <a:t>The rectus </a:t>
            </a:r>
            <a:r>
              <a:rPr lang="en-US" sz="2800" kern="0" dirty="0" err="1" smtClean="0">
                <a:solidFill>
                  <a:prstClr val="black"/>
                </a:solidFill>
                <a:latin typeface="Times New Roman"/>
              </a:rPr>
              <a:t>femoris</a:t>
            </a:r>
            <a:r>
              <a:rPr lang="en-US" sz="2800" kern="0" dirty="0" smtClean="0">
                <a:solidFill>
                  <a:prstClr val="black"/>
                </a:solidFill>
                <a:latin typeface="Times New Roman"/>
              </a:rPr>
              <a:t> muscle also flexes thigh at the hip joint</a:t>
            </a:r>
          </a:p>
        </p:txBody>
      </p:sp>
      <p:sp>
        <p:nvSpPr>
          <p:cNvPr id="14" name="Slide Number Placeholder 13"/>
          <p:cNvSpPr>
            <a:spLocks noGrp="1"/>
          </p:cNvSpPr>
          <p:nvPr>
            <p:ph type="sldNum" sz="quarter" idx="12"/>
          </p:nvPr>
        </p:nvSpPr>
        <p:spPr/>
        <p:txBody>
          <a:bodyPr/>
          <a:lstStyle/>
          <a:p>
            <a:pPr>
              <a:defRPr/>
            </a:pPr>
            <a:fld id="{FA782896-B73F-4A81-89D7-E7C345C7F31D}" type="slidenum">
              <a:rPr lang="en-US" smtClean="0"/>
              <a:pPr>
                <a:defRPr/>
              </a:pPr>
              <a:t>54</a:t>
            </a:fld>
            <a:endParaRPr lang="en-US"/>
          </a:p>
        </p:txBody>
      </p:sp>
      <p:sp>
        <p:nvSpPr>
          <p:cNvPr id="17" name="TextBox 16"/>
          <p:cNvSpPr txBox="1"/>
          <p:nvPr/>
        </p:nvSpPr>
        <p:spPr>
          <a:xfrm>
            <a:off x="952495" y="5732694"/>
            <a:ext cx="3033668" cy="646331"/>
          </a:xfrm>
          <a:prstGeom prst="rect">
            <a:avLst/>
          </a:prstGeom>
          <a:solidFill>
            <a:schemeClr val="bg1"/>
          </a:solidFill>
          <a:ln>
            <a:solidFill>
              <a:schemeClr val="tx1"/>
            </a:solidFill>
          </a:ln>
        </p:spPr>
        <p:txBody>
          <a:bodyPr wrap="square" rtlCol="0">
            <a:spAutoFit/>
          </a:bodyPr>
          <a:lstStyle/>
          <a:p>
            <a:r>
              <a:rPr lang="en-US" dirty="0" smtClean="0">
                <a:latin typeface="+mn-lt"/>
              </a:rPr>
              <a:t>Fig.28: Muscles of the anterior compartment of the thigh.</a:t>
            </a:r>
            <a:endParaRPr lang="en-US" dirty="0">
              <a:latin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a:off x="6006058" y="44087"/>
            <a:ext cx="3114675" cy="6800850"/>
          </a:xfrm>
          <a:prstGeom prst="rect">
            <a:avLst/>
          </a:prstGeom>
        </p:spPr>
      </p:pic>
      <p:sp>
        <p:nvSpPr>
          <p:cNvPr id="40" name="Rectangle 3"/>
          <p:cNvSpPr txBox="1">
            <a:spLocks noChangeArrowheads="1"/>
          </p:cNvSpPr>
          <p:nvPr/>
        </p:nvSpPr>
        <p:spPr bwMode="auto">
          <a:xfrm>
            <a:off x="261254" y="1022538"/>
            <a:ext cx="5852163" cy="5032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36"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36"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36"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36"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36"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9pPr>
          </a:lstStyle>
          <a:p>
            <a:pPr algn="just" eaLnBrk="1" hangingPunct="1">
              <a:lnSpc>
                <a:spcPct val="90000"/>
              </a:lnSpc>
            </a:pPr>
            <a:r>
              <a:rPr lang="en-US" sz="2200" kern="0" dirty="0" smtClean="0"/>
              <a:t>Leg muscles, like those of the thigh, are divided into three compartments:  anterior, lateral, and posterior. </a:t>
            </a:r>
          </a:p>
          <a:p>
            <a:pPr lvl="1" algn="just" eaLnBrk="1" hangingPunct="1">
              <a:lnSpc>
                <a:spcPct val="90000"/>
              </a:lnSpc>
            </a:pPr>
            <a:r>
              <a:rPr lang="en-US" sz="2200" b="1" kern="0" dirty="0" smtClean="0"/>
              <a:t>Anterior compartment </a:t>
            </a:r>
            <a:r>
              <a:rPr lang="en-US" sz="2200" kern="0" dirty="0" smtClean="0"/>
              <a:t>muscles </a:t>
            </a:r>
            <a:r>
              <a:rPr lang="en-US" sz="2200" kern="0" dirty="0" err="1" smtClean="0"/>
              <a:t>dorsiflex</a:t>
            </a:r>
            <a:r>
              <a:rPr lang="en-US" sz="2200" kern="0" dirty="0" smtClean="0"/>
              <a:t> the foot.</a:t>
            </a:r>
          </a:p>
          <a:p>
            <a:pPr lvl="1" algn="just" eaLnBrk="1" hangingPunct="1">
              <a:lnSpc>
                <a:spcPct val="90000"/>
              </a:lnSpc>
            </a:pPr>
            <a:r>
              <a:rPr lang="en-US" sz="2200" b="1" kern="0" dirty="0" smtClean="0"/>
              <a:t>Lateral compartment </a:t>
            </a:r>
            <a:r>
              <a:rPr lang="en-US" sz="2200" kern="0" dirty="0" smtClean="0"/>
              <a:t>muscles plantar flex &amp; evert the foot.</a:t>
            </a:r>
          </a:p>
          <a:p>
            <a:pPr lvl="1" algn="just" eaLnBrk="1" hangingPunct="1">
              <a:lnSpc>
                <a:spcPct val="90000"/>
              </a:lnSpc>
            </a:pPr>
            <a:r>
              <a:rPr lang="en-US" sz="2200" b="1" kern="0" dirty="0" smtClean="0"/>
              <a:t>Posterior compartment </a:t>
            </a:r>
            <a:r>
              <a:rPr lang="en-US" sz="2200" kern="0" dirty="0" smtClean="0"/>
              <a:t>muscles are split into a superficial group: the gastrocnemius, soleus and </a:t>
            </a:r>
            <a:r>
              <a:rPr lang="en-US" sz="2200" kern="0" dirty="0" err="1" smtClean="0"/>
              <a:t>plantaris</a:t>
            </a:r>
            <a:r>
              <a:rPr lang="en-US" sz="2200" kern="0" dirty="0" smtClean="0"/>
              <a:t>; and a deep group (e.g., </a:t>
            </a:r>
            <a:r>
              <a:rPr lang="en-US" sz="2200" kern="0" dirty="0" err="1" smtClean="0"/>
              <a:t>tibialis</a:t>
            </a:r>
            <a:r>
              <a:rPr lang="en-US" sz="2200" kern="0" dirty="0" smtClean="0"/>
              <a:t> posterior). The superficial muscles share a common tendon of insertion, the </a:t>
            </a:r>
            <a:r>
              <a:rPr lang="en-US" sz="2200" b="1" kern="0" dirty="0" smtClean="0"/>
              <a:t>calcaneal tendon (Achilles tendon – </a:t>
            </a:r>
            <a:r>
              <a:rPr lang="en-US" sz="2200" kern="0" dirty="0" smtClean="0"/>
              <a:t>the largest and strongest tendon in the body</a:t>
            </a:r>
            <a:r>
              <a:rPr lang="en-US" sz="2200" b="1" kern="0" dirty="0" smtClean="0"/>
              <a:t>)</a:t>
            </a:r>
            <a:r>
              <a:rPr lang="en-US" sz="2200" kern="0" dirty="0" smtClean="0"/>
              <a:t>. They plantar flex the foot and the gastrocnemius also flexes the leg.</a:t>
            </a:r>
            <a:endParaRPr lang="en-US" sz="2200" b="1" kern="0" dirty="0" smtClean="0"/>
          </a:p>
        </p:txBody>
      </p:sp>
      <p:sp>
        <p:nvSpPr>
          <p:cNvPr id="41" name="TextBox 40"/>
          <p:cNvSpPr txBox="1"/>
          <p:nvPr/>
        </p:nvSpPr>
        <p:spPr>
          <a:xfrm>
            <a:off x="471719" y="341092"/>
            <a:ext cx="8418284" cy="584775"/>
          </a:xfrm>
          <a:prstGeom prst="rect">
            <a:avLst/>
          </a:prstGeom>
          <a:noFill/>
        </p:spPr>
        <p:txBody>
          <a:bodyPr wrap="square" rtlCol="0">
            <a:spAutoFit/>
          </a:bodyPr>
          <a:lstStyle/>
          <a:p>
            <a:r>
              <a:rPr lang="en-US" sz="3200" u="sng" dirty="0" smtClean="0">
                <a:solidFill>
                  <a:srgbClr val="FF0000"/>
                </a:solidFill>
              </a:rPr>
              <a:t>Muscles of the Leg</a:t>
            </a:r>
            <a:endParaRPr lang="en-US" sz="3200" u="sng" dirty="0">
              <a:solidFill>
                <a:srgbClr val="FF0000"/>
              </a:solidFill>
            </a:endParaRPr>
          </a:p>
        </p:txBody>
      </p:sp>
      <p:sp>
        <p:nvSpPr>
          <p:cNvPr id="42" name="Slide Number Placeholder 41"/>
          <p:cNvSpPr>
            <a:spLocks noGrp="1"/>
          </p:cNvSpPr>
          <p:nvPr>
            <p:ph type="sldNum" sz="quarter" idx="12"/>
          </p:nvPr>
        </p:nvSpPr>
        <p:spPr/>
        <p:txBody>
          <a:bodyPr/>
          <a:lstStyle/>
          <a:p>
            <a:pPr>
              <a:defRPr/>
            </a:pPr>
            <a:fld id="{FA782896-B73F-4A81-89D7-E7C345C7F31D}" type="slidenum">
              <a:rPr lang="en-US" smtClean="0"/>
              <a:pPr>
                <a:defRPr/>
              </a:pPr>
              <a:t>55</a:t>
            </a:fld>
            <a:endParaRPr lang="en-US"/>
          </a:p>
        </p:txBody>
      </p:sp>
      <p:sp>
        <p:nvSpPr>
          <p:cNvPr id="6" name="TextBox 5"/>
          <p:cNvSpPr txBox="1"/>
          <p:nvPr/>
        </p:nvSpPr>
        <p:spPr>
          <a:xfrm>
            <a:off x="870511" y="6287572"/>
            <a:ext cx="5409118" cy="369332"/>
          </a:xfrm>
          <a:prstGeom prst="rect">
            <a:avLst/>
          </a:prstGeom>
          <a:solidFill>
            <a:schemeClr val="bg1"/>
          </a:solidFill>
          <a:ln>
            <a:solidFill>
              <a:schemeClr val="tx1"/>
            </a:solidFill>
          </a:ln>
        </p:spPr>
        <p:txBody>
          <a:bodyPr wrap="square" rtlCol="0">
            <a:spAutoFit/>
          </a:bodyPr>
          <a:lstStyle/>
          <a:p>
            <a:r>
              <a:rPr lang="en-US" dirty="0" smtClean="0">
                <a:latin typeface="+mn-lt"/>
              </a:rPr>
              <a:t>Fig.29: Muscles of the posterior compartment of the leg.</a:t>
            </a:r>
            <a:endParaRPr lang="en-US" dirty="0">
              <a:latin typeface="+mn-lt"/>
            </a:endParaRPr>
          </a:p>
        </p:txBody>
      </p:sp>
    </p:spTree>
    <p:extLst>
      <p:ext uri="{BB962C8B-B14F-4D97-AF65-F5344CB8AC3E}">
        <p14:creationId xmlns:p14="http://schemas.microsoft.com/office/powerpoint/2010/main" val="40945338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3"/>
          <p:cNvSpPr>
            <a:spLocks noGrp="1" noChangeArrowheads="1"/>
          </p:cNvSpPr>
          <p:nvPr>
            <p:ph type="body" idx="1"/>
          </p:nvPr>
        </p:nvSpPr>
        <p:spPr>
          <a:xfrm>
            <a:off x="384628" y="1324430"/>
            <a:ext cx="5833291" cy="4214222"/>
          </a:xfrm>
        </p:spPr>
        <p:txBody>
          <a:bodyPr/>
          <a:lstStyle/>
          <a:p>
            <a:pPr algn="just" eaLnBrk="1" hangingPunct="1">
              <a:lnSpc>
                <a:spcPct val="90000"/>
              </a:lnSpc>
            </a:pPr>
            <a:r>
              <a:rPr lang="en-US" sz="2400" dirty="0" smtClean="0"/>
              <a:t>These muscles are termed </a:t>
            </a:r>
            <a:r>
              <a:rPr lang="en-US" sz="2400" b="1" dirty="0" smtClean="0"/>
              <a:t>intrinsic </a:t>
            </a:r>
            <a:r>
              <a:rPr lang="en-US" sz="2400" dirty="0" smtClean="0"/>
              <a:t>because they originate &amp; insert </a:t>
            </a:r>
            <a:r>
              <a:rPr lang="en-US" sz="2400" i="1" dirty="0" smtClean="0"/>
              <a:t>within </a:t>
            </a:r>
            <a:r>
              <a:rPr lang="en-US" sz="2400" dirty="0" smtClean="0"/>
              <a:t>the foot.</a:t>
            </a:r>
          </a:p>
          <a:p>
            <a:pPr algn="just" eaLnBrk="1" hangingPunct="1">
              <a:lnSpc>
                <a:spcPct val="90000"/>
              </a:lnSpc>
            </a:pPr>
            <a:r>
              <a:rPr lang="en-US" sz="2400" dirty="0" smtClean="0"/>
              <a:t>These muscles are limited in action. They’re designed for locomotion and support (of the arches).</a:t>
            </a:r>
          </a:p>
          <a:p>
            <a:pPr marL="0" indent="0" algn="just" eaLnBrk="1" hangingPunct="1">
              <a:lnSpc>
                <a:spcPct val="90000"/>
              </a:lnSpc>
              <a:buNone/>
            </a:pPr>
            <a:r>
              <a:rPr lang="en-US" sz="2400" dirty="0" smtClean="0"/>
              <a:t> </a:t>
            </a:r>
          </a:p>
          <a:p>
            <a:pPr algn="just" eaLnBrk="1" hangingPunct="1">
              <a:lnSpc>
                <a:spcPct val="90000"/>
              </a:lnSpc>
            </a:pPr>
            <a:r>
              <a:rPr lang="en-US" sz="2400" dirty="0" smtClean="0"/>
              <a:t>They include </a:t>
            </a:r>
            <a:r>
              <a:rPr lang="en-US" sz="2400" b="1" dirty="0" smtClean="0"/>
              <a:t>dorsal</a:t>
            </a:r>
            <a:r>
              <a:rPr lang="en-US" sz="2400" dirty="0" smtClean="0"/>
              <a:t> and </a:t>
            </a:r>
            <a:r>
              <a:rPr lang="en-US" sz="2400" b="1" dirty="0" smtClean="0"/>
              <a:t>plantar groups</a:t>
            </a:r>
            <a:r>
              <a:rPr lang="en-US" sz="2400" dirty="0" smtClean="0"/>
              <a:t>.</a:t>
            </a:r>
          </a:p>
          <a:p>
            <a:pPr algn="just" eaLnBrk="1" hangingPunct="1">
              <a:lnSpc>
                <a:spcPct val="90000"/>
              </a:lnSpc>
            </a:pPr>
            <a:r>
              <a:rPr lang="en-US" sz="2400" dirty="0" smtClean="0"/>
              <a:t>There is only one dorsal muscle which extends toes 2–5.</a:t>
            </a:r>
          </a:p>
          <a:p>
            <a:pPr algn="just" eaLnBrk="1" hangingPunct="1">
              <a:lnSpc>
                <a:spcPct val="90000"/>
              </a:lnSpc>
            </a:pPr>
            <a:r>
              <a:rPr lang="en-US" sz="2400" dirty="0" smtClean="0"/>
              <a:t>Plantar muscles are arranged in four layers.</a:t>
            </a:r>
          </a:p>
        </p:txBody>
      </p:sp>
      <p:sp>
        <p:nvSpPr>
          <p:cNvPr id="5" name="TextBox 4"/>
          <p:cNvSpPr txBox="1"/>
          <p:nvPr/>
        </p:nvSpPr>
        <p:spPr>
          <a:xfrm>
            <a:off x="471719" y="341092"/>
            <a:ext cx="8418284" cy="584775"/>
          </a:xfrm>
          <a:prstGeom prst="rect">
            <a:avLst/>
          </a:prstGeom>
          <a:noFill/>
        </p:spPr>
        <p:txBody>
          <a:bodyPr wrap="square" rtlCol="0">
            <a:spAutoFit/>
          </a:bodyPr>
          <a:lstStyle/>
          <a:p>
            <a:r>
              <a:rPr lang="en-US" sz="3200" u="sng" dirty="0" smtClean="0">
                <a:solidFill>
                  <a:srgbClr val="FF0000"/>
                </a:solidFill>
              </a:rPr>
              <a:t>Intrinsic Muscles of the Foot</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FA782896-B73F-4A81-89D7-E7C345C7F31D}" type="slidenum">
              <a:rPr lang="en-US" smtClean="0"/>
              <a:pPr>
                <a:defRPr/>
              </a:pPr>
              <a:t>56</a:t>
            </a:fld>
            <a:endParaRPr lang="en-US"/>
          </a:p>
        </p:txBody>
      </p:sp>
      <p:pic>
        <p:nvPicPr>
          <p:cNvPr id="6" name="Picture 2" descr="Image result for intrinsic muscles of the foot"/>
          <p:cNvPicPr>
            <a:picLocks noChangeAspect="1" noChangeArrowheads="1"/>
          </p:cNvPicPr>
          <p:nvPr/>
        </p:nvPicPr>
        <p:blipFill rotWithShape="1">
          <a:blip r:embed="rId2">
            <a:extLst>
              <a:ext uri="{28A0092B-C50C-407E-A947-70E740481C1C}">
                <a14:useLocalDpi xmlns:a14="http://schemas.microsoft.com/office/drawing/2010/main" val="0"/>
              </a:ext>
            </a:extLst>
          </a:blip>
          <a:srcRect l="25060" r="25912"/>
          <a:stretch/>
        </p:blipFill>
        <p:spPr bwMode="auto">
          <a:xfrm rot="10800000">
            <a:off x="6553200" y="1324429"/>
            <a:ext cx="1867988"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12352" y="5209825"/>
            <a:ext cx="2615295" cy="646331"/>
          </a:xfrm>
          <a:prstGeom prst="rect">
            <a:avLst/>
          </a:prstGeom>
          <a:solidFill>
            <a:schemeClr val="bg1"/>
          </a:solidFill>
          <a:ln>
            <a:solidFill>
              <a:schemeClr val="tx1"/>
            </a:solidFill>
          </a:ln>
        </p:spPr>
        <p:txBody>
          <a:bodyPr wrap="square" rtlCol="0">
            <a:spAutoFit/>
          </a:bodyPr>
          <a:lstStyle/>
          <a:p>
            <a:r>
              <a:rPr lang="en-US" dirty="0" smtClean="0">
                <a:latin typeface="+mn-lt"/>
              </a:rPr>
              <a:t>Fig.30: Intrinsic muscle of the foot (plantar group).</a:t>
            </a:r>
            <a:endParaRPr lang="en-US" dirty="0">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BB2B57A-7848-4B08-A1A1-3F1C3E6AF1DD}" type="slidenum">
              <a:rPr lang="en-US" smtClean="0"/>
              <a:pPr>
                <a:defRPr/>
              </a:pPr>
              <a:t>6</a:t>
            </a:fld>
            <a:endParaRPr lang="en-US"/>
          </a:p>
        </p:txBody>
      </p:sp>
      <p:sp>
        <p:nvSpPr>
          <p:cNvPr id="3" name="TextBox 2"/>
          <p:cNvSpPr txBox="1"/>
          <p:nvPr/>
        </p:nvSpPr>
        <p:spPr>
          <a:xfrm>
            <a:off x="391884" y="381000"/>
            <a:ext cx="6458859" cy="584775"/>
          </a:xfrm>
          <a:prstGeom prst="rect">
            <a:avLst/>
          </a:prstGeom>
          <a:noFill/>
          <a:ln>
            <a:noFill/>
          </a:ln>
        </p:spPr>
        <p:txBody>
          <a:bodyPr wrap="square" rtlCol="0">
            <a:spAutoFit/>
          </a:bodyPr>
          <a:lstStyle/>
          <a:p>
            <a:pPr algn="just"/>
            <a:r>
              <a:rPr lang="en-US" sz="3200" u="sng" dirty="0" smtClean="0">
                <a:solidFill>
                  <a:srgbClr val="FF0000"/>
                </a:solidFill>
                <a:latin typeface="Times New Roman" pitchFamily="18" charset="0"/>
                <a:cs typeface="Times New Roman" pitchFamily="18" charset="0"/>
              </a:rPr>
              <a:t>Notes</a:t>
            </a:r>
            <a:endParaRPr lang="en-US" sz="3200" u="sng" dirty="0">
              <a:solidFill>
                <a:srgbClr val="FF0000"/>
              </a:solidFill>
              <a:latin typeface="Times New Roman" pitchFamily="18" charset="0"/>
              <a:cs typeface="Times New Roman" pitchFamily="18" charset="0"/>
            </a:endParaRPr>
          </a:p>
        </p:txBody>
      </p:sp>
      <p:sp>
        <p:nvSpPr>
          <p:cNvPr id="4" name="TextBox 3"/>
          <p:cNvSpPr txBox="1"/>
          <p:nvPr/>
        </p:nvSpPr>
        <p:spPr>
          <a:xfrm>
            <a:off x="304800" y="1187708"/>
            <a:ext cx="8458200" cy="1200329"/>
          </a:xfrm>
          <a:prstGeom prst="rect">
            <a:avLst/>
          </a:prstGeom>
          <a:noFill/>
          <a:ln>
            <a:noFill/>
          </a:ln>
        </p:spPr>
        <p:txBody>
          <a:bodyPr wrap="square" rtlCol="0">
            <a:spAutoFit/>
          </a:bodyPr>
          <a:lstStyle/>
          <a:p>
            <a:pPr marL="514350" indent="-514350" algn="just">
              <a:buFont typeface="Wingdings" pitchFamily="2" charset="2"/>
              <a:buChar char="Ø"/>
            </a:pPr>
            <a:r>
              <a:rPr lang="en-US" sz="2400" dirty="0" smtClean="0">
                <a:solidFill>
                  <a:prstClr val="black"/>
                </a:solidFill>
                <a:latin typeface="Times New Roman" pitchFamily="18" charset="0"/>
                <a:cs typeface="Times New Roman" pitchFamily="18" charset="0"/>
              </a:rPr>
              <a:t>Smooth muscle cells are held together by </a:t>
            </a:r>
            <a:r>
              <a:rPr lang="en-US" sz="2400" dirty="0" err="1" smtClean="0">
                <a:solidFill>
                  <a:prstClr val="black"/>
                </a:solidFill>
                <a:latin typeface="Times New Roman" pitchFamily="18" charset="0"/>
                <a:cs typeface="Times New Roman" pitchFamily="18" charset="0"/>
              </a:rPr>
              <a:t>desmosomes</a:t>
            </a:r>
            <a:r>
              <a:rPr lang="en-US" sz="2400" dirty="0" smtClean="0">
                <a:solidFill>
                  <a:prstClr val="black"/>
                </a:solidFill>
                <a:latin typeface="Times New Roman" pitchFamily="18" charset="0"/>
                <a:cs typeface="Times New Roman" pitchFamily="18" charset="0"/>
              </a:rPr>
              <a:t>. Also, gap junctions are present between the cells to allow the spread of Ca</a:t>
            </a:r>
            <a:r>
              <a:rPr lang="en-US" sz="2400" baseline="30000" dirty="0" smtClean="0">
                <a:solidFill>
                  <a:prstClr val="black"/>
                </a:solidFill>
                <a:latin typeface="Times New Roman" pitchFamily="18" charset="0"/>
                <a:cs typeface="Times New Roman" pitchFamily="18" charset="0"/>
              </a:rPr>
              <a:t>2+ </a:t>
            </a:r>
            <a:r>
              <a:rPr lang="en-US" sz="2400" dirty="0" smtClean="0">
                <a:solidFill>
                  <a:prstClr val="black"/>
                </a:solidFill>
                <a:latin typeface="Times New Roman" pitchFamily="18" charset="0"/>
                <a:cs typeface="Times New Roman" pitchFamily="18" charset="0"/>
              </a:rPr>
              <a:t>(and thus contraction) rapidly between them.</a:t>
            </a:r>
          </a:p>
        </p:txBody>
      </p:sp>
      <p:pic>
        <p:nvPicPr>
          <p:cNvPr id="5" name="Picture 4" descr="Image result for intercalated discs"/>
          <p:cNvPicPr>
            <a:picLocks noChangeAspect="1" noChangeArrowheads="1"/>
          </p:cNvPicPr>
          <p:nvPr/>
        </p:nvPicPr>
        <p:blipFill>
          <a:blip r:embed="rId2" cstate="print"/>
          <a:srcRect b="15920"/>
          <a:stretch>
            <a:fillRect/>
          </a:stretch>
        </p:blipFill>
        <p:spPr bwMode="auto">
          <a:xfrm>
            <a:off x="3875318" y="2795821"/>
            <a:ext cx="5010626" cy="3153394"/>
          </a:xfrm>
          <a:prstGeom prst="rect">
            <a:avLst/>
          </a:prstGeom>
          <a:noFill/>
        </p:spPr>
      </p:pic>
      <p:sp>
        <p:nvSpPr>
          <p:cNvPr id="6" name="Rectangle 5"/>
          <p:cNvSpPr/>
          <p:nvPr/>
        </p:nvSpPr>
        <p:spPr>
          <a:xfrm>
            <a:off x="254001" y="2683694"/>
            <a:ext cx="3505199" cy="3046988"/>
          </a:xfrm>
          <a:prstGeom prst="rect">
            <a:avLst/>
          </a:prstGeom>
        </p:spPr>
        <p:txBody>
          <a:bodyPr wrap="square">
            <a:spAutoFit/>
          </a:bodyPr>
          <a:lstStyle/>
          <a:p>
            <a:pPr marL="514350" indent="-514350" algn="just">
              <a:buFont typeface="Wingdings" pitchFamily="2" charset="2"/>
              <a:buChar char="Ø"/>
            </a:pPr>
            <a:r>
              <a:rPr lang="en-US" sz="2400" dirty="0" smtClean="0">
                <a:solidFill>
                  <a:prstClr val="black"/>
                </a:solidFill>
                <a:latin typeface="Times New Roman" pitchFamily="18" charset="0"/>
                <a:cs typeface="Times New Roman" pitchFamily="18" charset="0"/>
              </a:rPr>
              <a:t>The branches of cardiac muscle cells meat each other at specialized structures called the </a:t>
            </a:r>
            <a:r>
              <a:rPr lang="en-US" sz="2400" b="1" i="1" dirty="0" smtClean="0">
                <a:solidFill>
                  <a:prstClr val="black"/>
                </a:solidFill>
                <a:latin typeface="Times New Roman" pitchFamily="18" charset="0"/>
                <a:cs typeface="Times New Roman" pitchFamily="18" charset="0"/>
              </a:rPr>
              <a:t>intercalated discs</a:t>
            </a:r>
            <a:r>
              <a:rPr lang="en-US" sz="2400" dirty="0" smtClean="0">
                <a:solidFill>
                  <a:prstClr val="black"/>
                </a:solidFill>
                <a:latin typeface="Times New Roman" pitchFamily="18" charset="0"/>
                <a:cs typeface="Times New Roman" pitchFamily="18" charset="0"/>
              </a:rPr>
              <a:t> which also contain </a:t>
            </a:r>
            <a:r>
              <a:rPr lang="en-US" sz="2400" dirty="0" err="1" smtClean="0">
                <a:solidFill>
                  <a:prstClr val="black"/>
                </a:solidFill>
                <a:latin typeface="Times New Roman" pitchFamily="18" charset="0"/>
                <a:cs typeface="Times New Roman" pitchFamily="18" charset="0"/>
              </a:rPr>
              <a:t>desmosomes</a:t>
            </a:r>
            <a:r>
              <a:rPr lang="en-US" sz="2400" dirty="0" smtClean="0">
                <a:solidFill>
                  <a:prstClr val="black"/>
                </a:solidFill>
                <a:latin typeface="Times New Roman" pitchFamily="18" charset="0"/>
                <a:cs typeface="Times New Roman" pitchFamily="18" charset="0"/>
              </a:rPr>
              <a:t> and gap junctions.</a:t>
            </a:r>
          </a:p>
        </p:txBody>
      </p:sp>
      <p:sp>
        <p:nvSpPr>
          <p:cNvPr id="7" name="TextBox 6"/>
          <p:cNvSpPr txBox="1"/>
          <p:nvPr/>
        </p:nvSpPr>
        <p:spPr>
          <a:xfrm>
            <a:off x="4635858" y="6159968"/>
            <a:ext cx="2731594" cy="370136"/>
          </a:xfrm>
          <a:prstGeom prst="rect">
            <a:avLst/>
          </a:prstGeom>
          <a:solidFill>
            <a:schemeClr val="bg1"/>
          </a:solidFill>
          <a:ln>
            <a:solidFill>
              <a:schemeClr val="tx1"/>
            </a:solidFill>
          </a:ln>
        </p:spPr>
        <p:txBody>
          <a:bodyPr wrap="square" rtlCol="0">
            <a:spAutoFit/>
          </a:bodyPr>
          <a:lstStyle/>
          <a:p>
            <a:r>
              <a:rPr lang="en-US" dirty="0" smtClean="0">
                <a:latin typeface="+mn-lt"/>
              </a:rPr>
              <a:t>Fig.2: Cardiac muscle cells.</a:t>
            </a:r>
            <a:endParaRPr lang="en-US"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solidFill>
              </a:rPr>
              <a:pPr/>
              <a:t>7</a:t>
            </a:fld>
            <a:endParaRPr lang="en-US">
              <a:solidFill>
                <a:prstClr val="black"/>
              </a:solidFill>
            </a:endParaRPr>
          </a:p>
        </p:txBody>
      </p:sp>
      <p:sp>
        <p:nvSpPr>
          <p:cNvPr id="3" name="TextBox 2"/>
          <p:cNvSpPr txBox="1"/>
          <p:nvPr/>
        </p:nvSpPr>
        <p:spPr>
          <a:xfrm>
            <a:off x="391884" y="381000"/>
            <a:ext cx="6458859" cy="584775"/>
          </a:xfrm>
          <a:prstGeom prst="rect">
            <a:avLst/>
          </a:prstGeom>
          <a:noFill/>
          <a:ln>
            <a:noFill/>
          </a:ln>
        </p:spPr>
        <p:txBody>
          <a:bodyPr wrap="square" rtlCol="0">
            <a:spAutoFit/>
          </a:bodyPr>
          <a:lstStyle/>
          <a:p>
            <a:pPr algn="just"/>
            <a:r>
              <a:rPr lang="en-US" sz="3200" u="sng" dirty="0" smtClean="0">
                <a:solidFill>
                  <a:srgbClr val="FF0000"/>
                </a:solidFill>
                <a:latin typeface="Times New Roman" pitchFamily="18" charset="0"/>
                <a:cs typeface="Times New Roman" pitchFamily="18" charset="0"/>
              </a:rPr>
              <a:t>Organization of Skeletal muscles:</a:t>
            </a:r>
            <a:endParaRPr lang="en-US" sz="3200" u="sng" dirty="0">
              <a:solidFill>
                <a:srgbClr val="FF0000"/>
              </a:solidFill>
              <a:latin typeface="Times New Roman" pitchFamily="18" charset="0"/>
              <a:cs typeface="Times New Roman" pitchFamily="18" charset="0"/>
            </a:endParaRPr>
          </a:p>
        </p:txBody>
      </p:sp>
      <p:sp>
        <p:nvSpPr>
          <p:cNvPr id="4" name="TextBox 3"/>
          <p:cNvSpPr txBox="1"/>
          <p:nvPr/>
        </p:nvSpPr>
        <p:spPr>
          <a:xfrm>
            <a:off x="435426" y="1158680"/>
            <a:ext cx="8447318" cy="830997"/>
          </a:xfrm>
          <a:prstGeom prst="rect">
            <a:avLst/>
          </a:prstGeom>
          <a:noFill/>
          <a:ln>
            <a:noFill/>
          </a:ln>
        </p:spPr>
        <p:txBody>
          <a:bodyPr wrap="square" rtlCol="0">
            <a:spAutoFit/>
          </a:bodyPr>
          <a:lstStyle/>
          <a:p>
            <a:pPr marL="514350" indent="-514350" algn="just">
              <a:buFont typeface="Wingdings" pitchFamily="2" charset="2"/>
              <a:buChar char="Ø"/>
            </a:pPr>
            <a:r>
              <a:rPr lang="en-US" sz="2400" dirty="0" smtClean="0">
                <a:solidFill>
                  <a:prstClr val="black"/>
                </a:solidFill>
                <a:latin typeface="Times New Roman" pitchFamily="18" charset="0"/>
                <a:cs typeface="Times New Roman" pitchFamily="18" charset="0"/>
              </a:rPr>
              <a:t>Skeletal muscles are formed of several bundles of muscle fibers.</a:t>
            </a:r>
          </a:p>
        </p:txBody>
      </p:sp>
      <p:sp>
        <p:nvSpPr>
          <p:cNvPr id="5" name="Rectangle 4"/>
          <p:cNvSpPr/>
          <p:nvPr/>
        </p:nvSpPr>
        <p:spPr>
          <a:xfrm>
            <a:off x="435425" y="2069140"/>
            <a:ext cx="5403671" cy="2677656"/>
          </a:xfrm>
          <a:prstGeom prst="rect">
            <a:avLst/>
          </a:prstGeom>
        </p:spPr>
        <p:txBody>
          <a:bodyPr wrap="square">
            <a:spAutoFit/>
          </a:bodyPr>
          <a:lstStyle/>
          <a:p>
            <a:pPr marL="514350" lvl="0" indent="-514350" algn="just">
              <a:buFont typeface="Wingdings" pitchFamily="2" charset="2"/>
              <a:buChar char="Ø"/>
            </a:pPr>
            <a:r>
              <a:rPr lang="en-US" sz="2400" dirty="0">
                <a:solidFill>
                  <a:prstClr val="black"/>
                </a:solidFill>
                <a:latin typeface="Times New Roman" pitchFamily="18" charset="0"/>
                <a:cs typeface="Times New Roman" pitchFamily="18" charset="0"/>
              </a:rPr>
              <a:t>Each fiber is surrounded by </a:t>
            </a:r>
            <a:r>
              <a:rPr lang="en-US" sz="2400" b="1" dirty="0">
                <a:solidFill>
                  <a:srgbClr val="7030A0"/>
                </a:solidFill>
                <a:latin typeface="Times New Roman" pitchFamily="18" charset="0"/>
                <a:cs typeface="Times New Roman" pitchFamily="18" charset="0"/>
              </a:rPr>
              <a:t>Endomysium</a:t>
            </a:r>
            <a:r>
              <a:rPr lang="en-US" sz="2400" dirty="0">
                <a:solidFill>
                  <a:prstClr val="black"/>
                </a:solidFill>
                <a:latin typeface="Times New Roman" pitchFamily="18" charset="0"/>
                <a:cs typeface="Times New Roman" pitchFamily="18" charset="0"/>
              </a:rPr>
              <a:t>: a loose </a:t>
            </a:r>
            <a:r>
              <a:rPr lang="en-US" sz="2400" dirty="0" smtClean="0">
                <a:solidFill>
                  <a:prstClr val="black"/>
                </a:solidFill>
                <a:latin typeface="Times New Roman" pitchFamily="18" charset="0"/>
                <a:cs typeface="Times New Roman" pitchFamily="18" charset="0"/>
              </a:rPr>
              <a:t>areolar connective </a:t>
            </a:r>
            <a:r>
              <a:rPr lang="en-US" sz="2400" dirty="0">
                <a:solidFill>
                  <a:prstClr val="black"/>
                </a:solidFill>
                <a:latin typeface="Times New Roman" pitchFamily="18" charset="0"/>
                <a:cs typeface="Times New Roman" pitchFamily="18" charset="0"/>
              </a:rPr>
              <a:t>tissue layer. Each bundle is surrounded by connective tissue </a:t>
            </a:r>
            <a:r>
              <a:rPr lang="en-US" sz="2400" b="1" dirty="0">
                <a:solidFill>
                  <a:srgbClr val="7030A0"/>
                </a:solidFill>
                <a:latin typeface="Times New Roman" pitchFamily="18" charset="0"/>
                <a:cs typeface="Times New Roman" pitchFamily="18" charset="0"/>
              </a:rPr>
              <a:t>Perimysium</a:t>
            </a:r>
            <a:r>
              <a:rPr lang="en-US" sz="2400" dirty="0">
                <a:solidFill>
                  <a:prstClr val="black"/>
                </a:solidFill>
                <a:latin typeface="Times New Roman" pitchFamily="18" charset="0"/>
                <a:cs typeface="Times New Roman" pitchFamily="18" charset="0"/>
              </a:rPr>
              <a:t>. The whole muscle is surrounded by </a:t>
            </a:r>
            <a:r>
              <a:rPr lang="en-US" sz="2400" b="1" dirty="0">
                <a:solidFill>
                  <a:srgbClr val="7030A0"/>
                </a:solidFill>
                <a:latin typeface="Times New Roman" pitchFamily="18" charset="0"/>
                <a:cs typeface="Times New Roman" pitchFamily="18" charset="0"/>
              </a:rPr>
              <a:t>Epimysium</a:t>
            </a:r>
            <a:r>
              <a:rPr lang="en-US" sz="2400" dirty="0">
                <a:solidFill>
                  <a:prstClr val="black"/>
                </a:solidFill>
                <a:latin typeface="Times New Roman" pitchFamily="18" charset="0"/>
                <a:cs typeface="Times New Roman" pitchFamily="18" charset="0"/>
              </a:rPr>
              <a:t>: a dense connective tissue layer.</a:t>
            </a:r>
          </a:p>
        </p:txBody>
      </p:sp>
      <p:pic>
        <p:nvPicPr>
          <p:cNvPr id="6" name="Picture 2" descr="Image result for cauldr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8104" y="1925447"/>
            <a:ext cx="2834640"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5425" y="4746796"/>
            <a:ext cx="7904661" cy="1200329"/>
          </a:xfrm>
          <a:prstGeom prst="rect">
            <a:avLst/>
          </a:prstGeom>
        </p:spPr>
        <p:txBody>
          <a:bodyPr wrap="square">
            <a:spAutoFit/>
          </a:bodyPr>
          <a:lstStyle/>
          <a:p>
            <a:pPr marL="514350" lvl="0" indent="-514350" algn="just">
              <a:buFont typeface="Wingdings" pitchFamily="2" charset="2"/>
              <a:buChar char="Ø"/>
            </a:pPr>
            <a:r>
              <a:rPr lang="en-US" sz="2400" dirty="0">
                <a:solidFill>
                  <a:prstClr val="black"/>
                </a:solidFill>
                <a:latin typeface="Times New Roman" pitchFamily="18" charset="0"/>
                <a:cs typeface="Times New Roman" pitchFamily="18" charset="0"/>
              </a:rPr>
              <a:t>These three connective tissue layers will extend beyond the fleshy part of the muscle to form the cord-like tendons or the broad aponeuroses that attach muscles to bones.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solidFill>
              </a:rPr>
              <a:pPr/>
              <a:t>8</a:t>
            </a:fld>
            <a:endParaRPr lang="en-US">
              <a:solidFill>
                <a:prstClr val="black"/>
              </a:solidFill>
            </a:endParaRPr>
          </a:p>
        </p:txBody>
      </p:sp>
      <p:pic>
        <p:nvPicPr>
          <p:cNvPr id="3" name="Picture 2" descr="F010_003.jpg"/>
          <p:cNvPicPr>
            <a:picLocks noChangeAspect="1"/>
          </p:cNvPicPr>
          <p:nvPr/>
        </p:nvPicPr>
        <p:blipFill>
          <a:blip r:embed="rId2" cstate="print"/>
          <a:stretch>
            <a:fillRect/>
          </a:stretch>
        </p:blipFill>
        <p:spPr>
          <a:xfrm>
            <a:off x="0" y="0"/>
            <a:ext cx="9143999" cy="6858000"/>
          </a:xfrm>
          <a:prstGeom prst="rect">
            <a:avLst/>
          </a:prstGeom>
        </p:spPr>
      </p:pic>
      <p:sp>
        <p:nvSpPr>
          <p:cNvPr id="4" name="TextBox 3"/>
          <p:cNvSpPr txBox="1"/>
          <p:nvPr/>
        </p:nvSpPr>
        <p:spPr>
          <a:xfrm>
            <a:off x="312042" y="5597307"/>
            <a:ext cx="3815820" cy="646331"/>
          </a:xfrm>
          <a:prstGeom prst="rect">
            <a:avLst/>
          </a:prstGeom>
          <a:solidFill>
            <a:schemeClr val="bg1"/>
          </a:solidFill>
          <a:ln>
            <a:solidFill>
              <a:schemeClr val="tx1"/>
            </a:solidFill>
          </a:ln>
        </p:spPr>
        <p:txBody>
          <a:bodyPr wrap="square" rtlCol="0">
            <a:spAutoFit/>
          </a:bodyPr>
          <a:lstStyle/>
          <a:p>
            <a:r>
              <a:rPr lang="en-US" dirty="0" smtClean="0">
                <a:latin typeface="+mn-lt"/>
              </a:rPr>
              <a:t>Fig.3: Structure of skeletal muscles and their covering layers.</a:t>
            </a:r>
            <a:endParaRPr lang="en-US"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sp>
        <p:nvSpPr>
          <p:cNvPr id="3" name="TextBox 2"/>
          <p:cNvSpPr txBox="1"/>
          <p:nvPr/>
        </p:nvSpPr>
        <p:spPr>
          <a:xfrm>
            <a:off x="391884" y="235860"/>
            <a:ext cx="8382000" cy="553998"/>
          </a:xfrm>
          <a:prstGeom prst="rect">
            <a:avLst/>
          </a:prstGeom>
          <a:noFill/>
          <a:ln>
            <a:noFill/>
          </a:ln>
        </p:spPr>
        <p:txBody>
          <a:bodyPr wrap="square" rtlCol="0">
            <a:spAutoFit/>
          </a:bodyPr>
          <a:lstStyle/>
          <a:p>
            <a:pPr algn="just"/>
            <a:r>
              <a:rPr lang="en-US" sz="3000" u="sng" dirty="0" smtClean="0">
                <a:solidFill>
                  <a:srgbClr val="FF0000"/>
                </a:solidFill>
                <a:latin typeface="Times New Roman" pitchFamily="18" charset="0"/>
                <a:cs typeface="Times New Roman" pitchFamily="18" charset="0"/>
              </a:rPr>
              <a:t>Cross-Striation of skeletal and cardiac muscle cells:</a:t>
            </a:r>
            <a:endParaRPr lang="en-US" sz="3000" u="sng" dirty="0">
              <a:solidFill>
                <a:srgbClr val="FF0000"/>
              </a:solidFill>
              <a:latin typeface="Times New Roman" pitchFamily="18" charset="0"/>
              <a:cs typeface="Times New Roman" pitchFamily="18" charset="0"/>
            </a:endParaRPr>
          </a:p>
        </p:txBody>
      </p:sp>
      <p:sp>
        <p:nvSpPr>
          <p:cNvPr id="4" name="TextBox 3"/>
          <p:cNvSpPr txBox="1"/>
          <p:nvPr/>
        </p:nvSpPr>
        <p:spPr>
          <a:xfrm>
            <a:off x="304800" y="969998"/>
            <a:ext cx="8458200" cy="5262979"/>
          </a:xfrm>
          <a:prstGeom prst="rect">
            <a:avLst/>
          </a:prstGeom>
          <a:noFill/>
          <a:ln>
            <a:noFill/>
          </a:ln>
        </p:spPr>
        <p:txBody>
          <a:bodyPr wrap="square" rtlCol="0">
            <a:spAutoFit/>
          </a:bodyPr>
          <a:lstStyle/>
          <a:p>
            <a:pPr marL="514350" indent="-514350" algn="just">
              <a:buFont typeface="Wingdings" pitchFamily="2" charset="2"/>
              <a:buChar char="ü"/>
            </a:pPr>
            <a:r>
              <a:rPr lang="en-US" sz="2800" dirty="0" smtClean="0">
                <a:latin typeface="Times New Roman" pitchFamily="18" charset="0"/>
                <a:cs typeface="Times New Roman" pitchFamily="18" charset="0"/>
              </a:rPr>
              <a:t>Skeletal and cardiac muscle fibers, under the LM, appear to have alternating dark and light areas. These are called the A and I bands respectively. The banding is due to the regular arrangement of the thin </a:t>
            </a:r>
            <a:r>
              <a:rPr lang="en-US" sz="2800" dirty="0" err="1" smtClean="0">
                <a:latin typeface="Times New Roman" pitchFamily="18" charset="0"/>
                <a:cs typeface="Times New Roman" pitchFamily="18" charset="0"/>
              </a:rPr>
              <a:t>myofilament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Actin</a:t>
            </a:r>
            <a:r>
              <a:rPr lang="en-US" sz="2800" dirty="0" smtClean="0">
                <a:latin typeface="Times New Roman" pitchFamily="18" charset="0"/>
                <a:cs typeface="Times New Roman" pitchFamily="18" charset="0"/>
              </a:rPr>
              <a:t> and the thick </a:t>
            </a:r>
            <a:r>
              <a:rPr lang="en-US" sz="2800" dirty="0" err="1" smtClean="0">
                <a:latin typeface="Times New Roman" pitchFamily="18" charset="0"/>
                <a:cs typeface="Times New Roman" pitchFamily="18" charset="0"/>
              </a:rPr>
              <a:t>myofilament</a:t>
            </a:r>
            <a:r>
              <a:rPr lang="en-US" sz="2800" dirty="0" smtClean="0">
                <a:latin typeface="Times New Roman" pitchFamily="18" charset="0"/>
                <a:cs typeface="Times New Roman" pitchFamily="18" charset="0"/>
              </a:rPr>
              <a:t> Myosin.</a:t>
            </a:r>
          </a:p>
          <a:p>
            <a:pPr marL="514350" indent="-514350" algn="just">
              <a:buFont typeface="Wingdings" pitchFamily="2" charset="2"/>
              <a:buChar char="ü"/>
            </a:pPr>
            <a:endParaRPr lang="en-US" sz="2800" dirty="0" smtClean="0">
              <a:latin typeface="Times New Roman" pitchFamily="18" charset="0"/>
              <a:cs typeface="Times New Roman" pitchFamily="18" charset="0"/>
            </a:endParaRPr>
          </a:p>
          <a:p>
            <a:pPr marL="514350" indent="-514350" algn="just">
              <a:buFont typeface="Wingdings" pitchFamily="2" charset="2"/>
              <a:buChar char="ü"/>
            </a:pPr>
            <a:endParaRPr lang="en-US" sz="2800" dirty="0" smtClean="0">
              <a:latin typeface="Times New Roman" pitchFamily="18" charset="0"/>
              <a:cs typeface="Times New Roman" pitchFamily="18" charset="0"/>
            </a:endParaRPr>
          </a:p>
          <a:p>
            <a:pPr marL="514350" indent="-514350" algn="just">
              <a:buFont typeface="Wingdings" pitchFamily="2" charset="2"/>
              <a:buChar char="ü"/>
            </a:pPr>
            <a:endParaRPr lang="en-US" sz="2800" dirty="0" smtClean="0">
              <a:latin typeface="Times New Roman" pitchFamily="18" charset="0"/>
              <a:cs typeface="Times New Roman" pitchFamily="18" charset="0"/>
            </a:endParaRPr>
          </a:p>
          <a:p>
            <a:pPr marL="514350" indent="-514350" algn="just">
              <a:buFont typeface="Wingdings" pitchFamily="2" charset="2"/>
              <a:buChar char="ü"/>
            </a:pPr>
            <a:endParaRPr lang="en-US" sz="2800" dirty="0" smtClean="0">
              <a:latin typeface="Times New Roman" pitchFamily="18" charset="0"/>
              <a:cs typeface="Times New Roman" pitchFamily="18" charset="0"/>
            </a:endParaRPr>
          </a:p>
          <a:p>
            <a:pPr marL="514350" indent="-514350" algn="just">
              <a:buFont typeface="Wingdings" pitchFamily="2" charset="2"/>
              <a:buChar char="ü"/>
            </a:pPr>
            <a:r>
              <a:rPr lang="en-US" sz="2800" dirty="0" smtClean="0">
                <a:latin typeface="Times New Roman" pitchFamily="18" charset="0"/>
                <a:cs typeface="Times New Roman" pitchFamily="18" charset="0"/>
              </a:rPr>
              <a:t>Under the EM, this arrangement proves to be more complex.</a:t>
            </a:r>
            <a:endParaRPr lang="en-US" sz="2800" dirty="0">
              <a:latin typeface="Times New Roman" pitchFamily="18" charset="0"/>
              <a:cs typeface="Times New Roman" pitchFamily="18" charset="0"/>
            </a:endParaRPr>
          </a:p>
        </p:txBody>
      </p:sp>
      <p:pic>
        <p:nvPicPr>
          <p:cNvPr id="1026" name="Picture 2" descr="D:\Anatomy Books\Histology\Figures\10 - Muscle\F010_007a.jpg"/>
          <p:cNvPicPr>
            <a:picLocks noChangeAspect="1" noChangeArrowheads="1"/>
          </p:cNvPicPr>
          <p:nvPr/>
        </p:nvPicPr>
        <p:blipFill rotWithShape="1">
          <a:blip r:embed="rId2" cstate="print"/>
          <a:srcRect l="8515" r="20392" b="65873"/>
          <a:stretch/>
        </p:blipFill>
        <p:spPr bwMode="auto">
          <a:xfrm>
            <a:off x="862148" y="3715745"/>
            <a:ext cx="5525589" cy="1392556"/>
          </a:xfrm>
          <a:prstGeom prst="flowChartProcess">
            <a:avLst/>
          </a:prstGeom>
          <a:noFill/>
        </p:spPr>
      </p:pic>
      <p:sp>
        <p:nvSpPr>
          <p:cNvPr id="6" name="TextBox 5"/>
          <p:cNvSpPr txBox="1"/>
          <p:nvPr/>
        </p:nvSpPr>
        <p:spPr>
          <a:xfrm>
            <a:off x="6553200" y="3765692"/>
            <a:ext cx="2208356" cy="646331"/>
          </a:xfrm>
          <a:prstGeom prst="rect">
            <a:avLst/>
          </a:prstGeom>
          <a:solidFill>
            <a:schemeClr val="bg1"/>
          </a:solidFill>
          <a:ln>
            <a:solidFill>
              <a:schemeClr val="tx1"/>
            </a:solidFill>
          </a:ln>
        </p:spPr>
        <p:txBody>
          <a:bodyPr wrap="square" rtlCol="0">
            <a:spAutoFit/>
          </a:bodyPr>
          <a:lstStyle/>
          <a:p>
            <a:r>
              <a:rPr lang="en-US" dirty="0" smtClean="0">
                <a:latin typeface="+mn-lt"/>
              </a:rPr>
              <a:t>Fig.4: Striation under light microscope.</a:t>
            </a:r>
            <a:endParaRPr lang="en-US"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5590</TotalTime>
  <Words>3131</Words>
  <Application>Microsoft Office PowerPoint</Application>
  <PresentationFormat>On-screen Show (4:3)</PresentationFormat>
  <Paragraphs>405</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Garamond</vt:lpstr>
      <vt:lpstr>Times New Roman</vt:lpstr>
      <vt:lpstr>Wingdings</vt:lpstr>
      <vt:lpstr>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dc:creator>
  <cp:lastModifiedBy>Lenovo</cp:lastModifiedBy>
  <cp:revision>273</cp:revision>
  <cp:lastPrinted>2009-04-22T19:24:48Z</cp:lastPrinted>
  <dcterms:created xsi:type="dcterms:W3CDTF">2009-04-22T19:24:48Z</dcterms:created>
  <dcterms:modified xsi:type="dcterms:W3CDTF">2018-08-06T17:19:33Z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