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notesSlides/notesSlide12.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diagrams/colors2.xml" ContentType="application/vnd.openxmlformats-officedocument.drawingml.diagramColor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104"/>
  </p:notesMasterIdLst>
  <p:sldIdLst>
    <p:sldId id="256" r:id="rId2"/>
    <p:sldId id="257" r:id="rId3"/>
    <p:sldId id="259" r:id="rId4"/>
    <p:sldId id="308" r:id="rId5"/>
    <p:sldId id="309" r:id="rId6"/>
    <p:sldId id="310" r:id="rId7"/>
    <p:sldId id="462" r:id="rId8"/>
    <p:sldId id="313" r:id="rId9"/>
    <p:sldId id="314" r:id="rId10"/>
    <p:sldId id="311" r:id="rId11"/>
    <p:sldId id="312" r:id="rId12"/>
    <p:sldId id="261" r:id="rId13"/>
    <p:sldId id="264" r:id="rId14"/>
    <p:sldId id="315" r:id="rId15"/>
    <p:sldId id="461" r:id="rId16"/>
    <p:sldId id="305" r:id="rId17"/>
    <p:sldId id="263" r:id="rId18"/>
    <p:sldId id="267" r:id="rId19"/>
    <p:sldId id="445" r:id="rId20"/>
    <p:sldId id="307" r:id="rId21"/>
    <p:sldId id="446" r:id="rId22"/>
    <p:sldId id="447" r:id="rId23"/>
    <p:sldId id="448" r:id="rId24"/>
    <p:sldId id="449" r:id="rId25"/>
    <p:sldId id="450" r:id="rId26"/>
    <p:sldId id="452" r:id="rId27"/>
    <p:sldId id="451" r:id="rId28"/>
    <p:sldId id="287" r:id="rId29"/>
    <p:sldId id="453" r:id="rId30"/>
    <p:sldId id="269" r:id="rId31"/>
    <p:sldId id="278" r:id="rId32"/>
    <p:sldId id="289" r:id="rId33"/>
    <p:sldId id="288" r:id="rId34"/>
    <p:sldId id="454" r:id="rId35"/>
    <p:sldId id="317" r:id="rId36"/>
    <p:sldId id="318" r:id="rId37"/>
    <p:sldId id="319" r:id="rId38"/>
    <p:sldId id="271" r:id="rId39"/>
    <p:sldId id="272" r:id="rId40"/>
    <p:sldId id="280" r:id="rId41"/>
    <p:sldId id="455" r:id="rId42"/>
    <p:sldId id="279" r:id="rId43"/>
    <p:sldId id="320" r:id="rId44"/>
    <p:sldId id="295" r:id="rId45"/>
    <p:sldId id="297" r:id="rId46"/>
    <p:sldId id="273" r:id="rId47"/>
    <p:sldId id="301" r:id="rId48"/>
    <p:sldId id="296" r:id="rId49"/>
    <p:sldId id="302" r:id="rId50"/>
    <p:sldId id="380" r:id="rId51"/>
    <p:sldId id="324" r:id="rId52"/>
    <p:sldId id="463" r:id="rId53"/>
    <p:sldId id="331" r:id="rId54"/>
    <p:sldId id="457" r:id="rId55"/>
    <p:sldId id="337" r:id="rId56"/>
    <p:sldId id="341" r:id="rId57"/>
    <p:sldId id="458" r:id="rId58"/>
    <p:sldId id="459" r:id="rId59"/>
    <p:sldId id="347" r:id="rId60"/>
    <p:sldId id="350" r:id="rId61"/>
    <p:sldId id="384" r:id="rId62"/>
    <p:sldId id="352" r:id="rId63"/>
    <p:sldId id="354" r:id="rId64"/>
    <p:sldId id="355" r:id="rId65"/>
    <p:sldId id="356" r:id="rId66"/>
    <p:sldId id="357" r:id="rId67"/>
    <p:sldId id="360" r:id="rId68"/>
    <p:sldId id="385" r:id="rId69"/>
    <p:sldId id="386" r:id="rId70"/>
    <p:sldId id="366" r:id="rId71"/>
    <p:sldId id="368" r:id="rId72"/>
    <p:sldId id="370" r:id="rId73"/>
    <p:sldId id="372" r:id="rId74"/>
    <p:sldId id="374" r:id="rId75"/>
    <p:sldId id="430" r:id="rId76"/>
    <p:sldId id="390" r:id="rId77"/>
    <p:sldId id="391" r:id="rId78"/>
    <p:sldId id="460" r:id="rId79"/>
    <p:sldId id="393" r:id="rId80"/>
    <p:sldId id="395" r:id="rId81"/>
    <p:sldId id="431" r:id="rId82"/>
    <p:sldId id="396" r:id="rId83"/>
    <p:sldId id="400" r:id="rId84"/>
    <p:sldId id="401" r:id="rId85"/>
    <p:sldId id="402" r:id="rId86"/>
    <p:sldId id="433" r:id="rId87"/>
    <p:sldId id="403" r:id="rId88"/>
    <p:sldId id="406" r:id="rId89"/>
    <p:sldId id="407" r:id="rId90"/>
    <p:sldId id="434" r:id="rId91"/>
    <p:sldId id="409" r:id="rId92"/>
    <p:sldId id="410" r:id="rId93"/>
    <p:sldId id="411" r:id="rId94"/>
    <p:sldId id="412" r:id="rId95"/>
    <p:sldId id="418" r:id="rId96"/>
    <p:sldId id="436" r:id="rId97"/>
    <p:sldId id="419" r:id="rId98"/>
    <p:sldId id="420" r:id="rId99"/>
    <p:sldId id="439" r:id="rId100"/>
    <p:sldId id="421" r:id="rId101"/>
    <p:sldId id="442" r:id="rId102"/>
    <p:sldId id="441" r:id="rId10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F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422" autoAdjust="0"/>
    <p:restoredTop sz="94660"/>
  </p:normalViewPr>
  <p:slideViewPr>
    <p:cSldViewPr snapToGrid="0">
      <p:cViewPr varScale="1">
        <p:scale>
          <a:sx n="116" d="100"/>
          <a:sy n="116" d="100"/>
        </p:scale>
        <p:origin x="-147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EF29FB-FA0B-4FAF-92E1-B62FEC35DEC1}" type="doc">
      <dgm:prSet loTypeId="urn:microsoft.com/office/officeart/2005/8/layout/vList4#1" loCatId="list" qsTypeId="urn:microsoft.com/office/officeart/2005/8/quickstyle/simple3" qsCatId="simple" csTypeId="urn:microsoft.com/office/officeart/2005/8/colors/accent2_2" csCatId="accent2" phldr="1"/>
      <dgm:spPr/>
      <dgm:t>
        <a:bodyPr/>
        <a:lstStyle/>
        <a:p>
          <a:endParaRPr lang="en-US"/>
        </a:p>
      </dgm:t>
    </dgm:pt>
    <dgm:pt modelId="{5C7A2A02-B421-4C72-B2EE-5963812FAB0B}">
      <dgm:prSet phldrT="[Text]" custT="1"/>
      <dgm:spPr/>
      <dgm:t>
        <a:bodyPr/>
        <a:lstStyle/>
        <a:p>
          <a:r>
            <a:rPr lang="en-US" sz="3200" b="1" u="sng" dirty="0" err="1" smtClean="0"/>
            <a:t>Osteoblasts</a:t>
          </a:r>
          <a:endParaRPr lang="en-US" sz="3200" b="1" u="sng" dirty="0"/>
        </a:p>
      </dgm:t>
    </dgm:pt>
    <dgm:pt modelId="{00421AD0-61D5-4143-A811-684CD7AAC833}" type="parTrans" cxnId="{D079DE36-F41F-4266-9390-62C2BEBB2305}">
      <dgm:prSet/>
      <dgm:spPr/>
      <dgm:t>
        <a:bodyPr/>
        <a:lstStyle/>
        <a:p>
          <a:endParaRPr lang="en-US" sz="3200"/>
        </a:p>
      </dgm:t>
    </dgm:pt>
    <dgm:pt modelId="{5ECD466F-098D-4463-AB47-F7F93FA7E416}" type="sibTrans" cxnId="{D079DE36-F41F-4266-9390-62C2BEBB2305}">
      <dgm:prSet/>
      <dgm:spPr/>
      <dgm:t>
        <a:bodyPr/>
        <a:lstStyle/>
        <a:p>
          <a:endParaRPr lang="en-US" sz="3200"/>
        </a:p>
      </dgm:t>
    </dgm:pt>
    <dgm:pt modelId="{A6334FDD-EA30-41FB-94F7-A8AA3100C254}">
      <dgm:prSet phldrT="[Text]" custT="1"/>
      <dgm:spPr/>
      <dgm:t>
        <a:bodyPr/>
        <a:lstStyle/>
        <a:p>
          <a:r>
            <a:rPr lang="en-US" sz="2400" dirty="0" smtClean="0"/>
            <a:t>Responsible for the synthesis of the bone matrix</a:t>
          </a:r>
          <a:endParaRPr lang="en-US" sz="2400" dirty="0"/>
        </a:p>
      </dgm:t>
    </dgm:pt>
    <dgm:pt modelId="{3BC496DA-F655-4807-B2F5-A95FB83C393B}" type="parTrans" cxnId="{B536E932-4FB6-40B9-8D07-971A53A7DC79}">
      <dgm:prSet/>
      <dgm:spPr/>
      <dgm:t>
        <a:bodyPr/>
        <a:lstStyle/>
        <a:p>
          <a:endParaRPr lang="en-US" sz="3200"/>
        </a:p>
      </dgm:t>
    </dgm:pt>
    <dgm:pt modelId="{078A3683-E9A9-4145-B819-E9FCC621BEA7}" type="sibTrans" cxnId="{B536E932-4FB6-40B9-8D07-971A53A7DC79}">
      <dgm:prSet/>
      <dgm:spPr/>
      <dgm:t>
        <a:bodyPr/>
        <a:lstStyle/>
        <a:p>
          <a:endParaRPr lang="en-US" sz="3200"/>
        </a:p>
      </dgm:t>
    </dgm:pt>
    <dgm:pt modelId="{C7282368-1910-42AC-991E-32160E35BB73}">
      <dgm:prSet phldrT="[Text]" custT="1"/>
      <dgm:spPr/>
      <dgm:t>
        <a:bodyPr/>
        <a:lstStyle/>
        <a:p>
          <a:r>
            <a:rPr lang="en-US" sz="3200" b="1" u="sng" dirty="0" err="1" smtClean="0"/>
            <a:t>Osteocytes</a:t>
          </a:r>
          <a:endParaRPr lang="en-US" sz="3200" b="1" u="sng" dirty="0"/>
        </a:p>
      </dgm:t>
    </dgm:pt>
    <dgm:pt modelId="{9DB05AF1-5287-4632-9C3A-2824A17A9BA2}" type="parTrans" cxnId="{43E8E836-9D56-47DF-9BBE-E93114ADF0F2}">
      <dgm:prSet/>
      <dgm:spPr/>
      <dgm:t>
        <a:bodyPr/>
        <a:lstStyle/>
        <a:p>
          <a:endParaRPr lang="en-US" sz="3200"/>
        </a:p>
      </dgm:t>
    </dgm:pt>
    <dgm:pt modelId="{C26713EE-95E0-40F8-8078-66094DE0E559}" type="sibTrans" cxnId="{43E8E836-9D56-47DF-9BBE-E93114ADF0F2}">
      <dgm:prSet/>
      <dgm:spPr/>
      <dgm:t>
        <a:bodyPr/>
        <a:lstStyle/>
        <a:p>
          <a:endParaRPr lang="en-US" sz="3200"/>
        </a:p>
      </dgm:t>
    </dgm:pt>
    <dgm:pt modelId="{212718DC-386E-4888-AF57-276B5F8D5420}">
      <dgm:prSet phldrT="[Text]" custT="1"/>
      <dgm:spPr/>
      <dgm:t>
        <a:bodyPr/>
        <a:lstStyle/>
        <a:p>
          <a:r>
            <a:rPr lang="en-US" sz="3200" b="1" u="sng" dirty="0" err="1" smtClean="0"/>
            <a:t>Osteoclasts</a:t>
          </a:r>
          <a:endParaRPr lang="en-US" sz="3200" b="1" u="sng" dirty="0"/>
        </a:p>
      </dgm:t>
    </dgm:pt>
    <dgm:pt modelId="{9FCE9756-F4E6-4C3E-9357-4477C154FCBC}" type="parTrans" cxnId="{C139DAFD-1DF3-406F-B9E2-400CA7EB5F8E}">
      <dgm:prSet/>
      <dgm:spPr/>
      <dgm:t>
        <a:bodyPr/>
        <a:lstStyle/>
        <a:p>
          <a:endParaRPr lang="en-US" sz="3200"/>
        </a:p>
      </dgm:t>
    </dgm:pt>
    <dgm:pt modelId="{9CA54067-4D46-49B7-B992-A0CF01A615DE}" type="sibTrans" cxnId="{C139DAFD-1DF3-406F-B9E2-400CA7EB5F8E}">
      <dgm:prSet/>
      <dgm:spPr/>
      <dgm:t>
        <a:bodyPr/>
        <a:lstStyle/>
        <a:p>
          <a:endParaRPr lang="en-US" sz="3200"/>
        </a:p>
      </dgm:t>
    </dgm:pt>
    <dgm:pt modelId="{5F994566-7474-474B-883D-51CF6AC52873}">
      <dgm:prSet phldrT="[Text]" custT="1"/>
      <dgm:spPr/>
      <dgm:t>
        <a:bodyPr/>
        <a:lstStyle/>
        <a:p>
          <a:r>
            <a:rPr lang="en-US" sz="2400" dirty="0" smtClean="0"/>
            <a:t>Responsible for the </a:t>
          </a:r>
          <a:r>
            <a:rPr lang="en-US" sz="2400" dirty="0" err="1" smtClean="0"/>
            <a:t>resorption</a:t>
          </a:r>
          <a:r>
            <a:rPr lang="en-US" sz="2400" dirty="0" smtClean="0"/>
            <a:t> (destruction) of bone</a:t>
          </a:r>
          <a:endParaRPr lang="en-US" sz="2400" dirty="0"/>
        </a:p>
      </dgm:t>
    </dgm:pt>
    <dgm:pt modelId="{62207ED4-FFE7-4804-9B65-8188F05ADEFC}" type="parTrans" cxnId="{7D477D6C-549E-4EEF-9AAF-CFBAF5029160}">
      <dgm:prSet/>
      <dgm:spPr/>
      <dgm:t>
        <a:bodyPr/>
        <a:lstStyle/>
        <a:p>
          <a:endParaRPr lang="en-US" sz="3200"/>
        </a:p>
      </dgm:t>
    </dgm:pt>
    <dgm:pt modelId="{C8D26DEE-6C7A-4B55-8A61-46803ABE0A8A}" type="sibTrans" cxnId="{7D477D6C-549E-4EEF-9AAF-CFBAF5029160}">
      <dgm:prSet/>
      <dgm:spPr/>
      <dgm:t>
        <a:bodyPr/>
        <a:lstStyle/>
        <a:p>
          <a:endParaRPr lang="en-US" sz="3200"/>
        </a:p>
      </dgm:t>
    </dgm:pt>
    <dgm:pt modelId="{20BBFDBE-C194-4FCE-9C1E-D0E299A41875}">
      <dgm:prSet phldrT="[Text]" custT="1"/>
      <dgm:spPr/>
      <dgm:t>
        <a:bodyPr/>
        <a:lstStyle/>
        <a:p>
          <a:r>
            <a:rPr lang="en-US" sz="2400" dirty="0" smtClean="0"/>
            <a:t>A type of macrophage</a:t>
          </a:r>
          <a:endParaRPr lang="en-US" sz="2400" dirty="0"/>
        </a:p>
      </dgm:t>
    </dgm:pt>
    <dgm:pt modelId="{C945AD78-67DC-4C7B-AFFC-FFE3022F4FBB}" type="parTrans" cxnId="{7DA6D1FC-D86A-4094-B1FE-E1D39BDA783F}">
      <dgm:prSet/>
      <dgm:spPr/>
      <dgm:t>
        <a:bodyPr/>
        <a:lstStyle/>
        <a:p>
          <a:endParaRPr lang="en-US" sz="3200"/>
        </a:p>
      </dgm:t>
    </dgm:pt>
    <dgm:pt modelId="{A2A0B437-D151-4F87-950A-2DC0A86B3B89}" type="sibTrans" cxnId="{7DA6D1FC-D86A-4094-B1FE-E1D39BDA783F}">
      <dgm:prSet/>
      <dgm:spPr/>
      <dgm:t>
        <a:bodyPr/>
        <a:lstStyle/>
        <a:p>
          <a:endParaRPr lang="en-US" sz="3200"/>
        </a:p>
      </dgm:t>
    </dgm:pt>
    <dgm:pt modelId="{39727A8C-28F1-4B25-A93A-FBBC871852FC}">
      <dgm:prSet phldrT="[Text]" custT="1"/>
      <dgm:spPr/>
      <dgm:t>
        <a:bodyPr/>
        <a:lstStyle/>
        <a:p>
          <a:r>
            <a:rPr lang="en-US" sz="2400" dirty="0" smtClean="0"/>
            <a:t>Responsible for the calcification of bone matrix</a:t>
          </a:r>
          <a:endParaRPr lang="en-US" sz="2400" dirty="0"/>
        </a:p>
      </dgm:t>
    </dgm:pt>
    <dgm:pt modelId="{638A35EF-51CE-4DB2-AB2B-1FB204A58AB5}" type="parTrans" cxnId="{36150FF0-3FCD-4E85-AF42-A05EF38CB301}">
      <dgm:prSet/>
      <dgm:spPr/>
      <dgm:t>
        <a:bodyPr/>
        <a:lstStyle/>
        <a:p>
          <a:endParaRPr lang="en-US" sz="3200"/>
        </a:p>
      </dgm:t>
    </dgm:pt>
    <dgm:pt modelId="{4D33F397-D3EB-479E-BD23-B6441DAFCFAA}" type="sibTrans" cxnId="{36150FF0-3FCD-4E85-AF42-A05EF38CB301}">
      <dgm:prSet/>
      <dgm:spPr/>
      <dgm:t>
        <a:bodyPr/>
        <a:lstStyle/>
        <a:p>
          <a:endParaRPr lang="en-US" sz="3200"/>
        </a:p>
      </dgm:t>
    </dgm:pt>
    <dgm:pt modelId="{4DE13463-5668-478A-AD65-54EB64EB2FE4}">
      <dgm:prSet phldrT="[Text]" custT="1"/>
      <dgm:spPr/>
      <dgm:t>
        <a:bodyPr/>
        <a:lstStyle/>
        <a:p>
          <a:r>
            <a:rPr lang="en-US" sz="2400" dirty="0" smtClean="0"/>
            <a:t>Maintain the bone</a:t>
          </a:r>
          <a:endParaRPr lang="en-US" sz="2400" dirty="0"/>
        </a:p>
      </dgm:t>
    </dgm:pt>
    <dgm:pt modelId="{5FE890D0-D299-4EF5-B182-6BBD623972EE}" type="sibTrans" cxnId="{AA42A215-FFBB-4230-B09C-AC48C39EAF55}">
      <dgm:prSet/>
      <dgm:spPr/>
      <dgm:t>
        <a:bodyPr/>
        <a:lstStyle/>
        <a:p>
          <a:endParaRPr lang="en-US" sz="3200"/>
        </a:p>
      </dgm:t>
    </dgm:pt>
    <dgm:pt modelId="{8F616868-6C0C-4C28-9704-173FB0B340A1}" type="parTrans" cxnId="{AA42A215-FFBB-4230-B09C-AC48C39EAF55}">
      <dgm:prSet/>
      <dgm:spPr/>
      <dgm:t>
        <a:bodyPr/>
        <a:lstStyle/>
        <a:p>
          <a:endParaRPr lang="en-US" sz="3200"/>
        </a:p>
      </dgm:t>
    </dgm:pt>
    <dgm:pt modelId="{798421F4-F7A0-474C-8906-B21885B53669}">
      <dgm:prSet phldrT="[Text]" custT="1"/>
      <dgm:spPr/>
      <dgm:t>
        <a:bodyPr/>
        <a:lstStyle/>
        <a:p>
          <a:r>
            <a:rPr lang="en-US" sz="2400" dirty="0" smtClean="0"/>
            <a:t>Located inside spaces called lacunae</a:t>
          </a:r>
          <a:endParaRPr lang="en-US" sz="2400" dirty="0"/>
        </a:p>
      </dgm:t>
    </dgm:pt>
    <dgm:pt modelId="{A5FE9E8F-F03F-4B99-B1B1-61FC119FBF3E}" type="parTrans" cxnId="{AFD73899-7199-4B60-9471-0D4E229F3A64}">
      <dgm:prSet/>
      <dgm:spPr/>
      <dgm:t>
        <a:bodyPr/>
        <a:lstStyle/>
        <a:p>
          <a:endParaRPr lang="en-US" sz="2400"/>
        </a:p>
      </dgm:t>
    </dgm:pt>
    <dgm:pt modelId="{B69E0F43-53D1-4CFB-8340-4D05504E9EB6}" type="sibTrans" cxnId="{AFD73899-7199-4B60-9471-0D4E229F3A64}">
      <dgm:prSet/>
      <dgm:spPr/>
      <dgm:t>
        <a:bodyPr/>
        <a:lstStyle/>
        <a:p>
          <a:endParaRPr lang="en-US" sz="2400"/>
        </a:p>
      </dgm:t>
    </dgm:pt>
    <dgm:pt modelId="{B8B2315F-50A3-4C6D-BA2C-BA3717B11B0B}" type="pres">
      <dgm:prSet presAssocID="{1EEF29FB-FA0B-4FAF-92E1-B62FEC35DEC1}" presName="linear" presStyleCnt="0">
        <dgm:presLayoutVars>
          <dgm:dir/>
          <dgm:resizeHandles val="exact"/>
        </dgm:presLayoutVars>
      </dgm:prSet>
      <dgm:spPr/>
      <dgm:t>
        <a:bodyPr/>
        <a:lstStyle/>
        <a:p>
          <a:endParaRPr lang="en-US"/>
        </a:p>
      </dgm:t>
    </dgm:pt>
    <dgm:pt modelId="{80F4A77D-BD95-4754-8070-A2E0E4A89DBE}" type="pres">
      <dgm:prSet presAssocID="{5C7A2A02-B421-4C72-B2EE-5963812FAB0B}" presName="comp" presStyleCnt="0"/>
      <dgm:spPr/>
    </dgm:pt>
    <dgm:pt modelId="{B2400FAE-6152-4BD7-A9FF-089854A38B2C}" type="pres">
      <dgm:prSet presAssocID="{5C7A2A02-B421-4C72-B2EE-5963812FAB0B}" presName="box" presStyleLbl="node1" presStyleIdx="0" presStyleCnt="3"/>
      <dgm:spPr/>
      <dgm:t>
        <a:bodyPr/>
        <a:lstStyle/>
        <a:p>
          <a:endParaRPr lang="en-US"/>
        </a:p>
      </dgm:t>
    </dgm:pt>
    <dgm:pt modelId="{32AB45DD-D719-4A68-A353-048DF3D66F25}" type="pres">
      <dgm:prSet presAssocID="{5C7A2A02-B421-4C72-B2EE-5963812FAB0B}" presName="img" presStyleLbl="fgImgPlace1" presStyleIdx="0" presStyleCnt="3" custScaleX="62024"/>
      <dgm:spPr>
        <a:blipFill rotWithShape="0">
          <a:blip xmlns:r="http://schemas.openxmlformats.org/officeDocument/2006/relationships" r:embed="rId1"/>
          <a:stretch>
            <a:fillRect/>
          </a:stretch>
        </a:blipFill>
      </dgm:spPr>
    </dgm:pt>
    <dgm:pt modelId="{78FA0375-F7DD-4591-97C5-D5A13B224C7B}" type="pres">
      <dgm:prSet presAssocID="{5C7A2A02-B421-4C72-B2EE-5963812FAB0B}" presName="text" presStyleLbl="node1" presStyleIdx="0" presStyleCnt="3">
        <dgm:presLayoutVars>
          <dgm:bulletEnabled val="1"/>
        </dgm:presLayoutVars>
      </dgm:prSet>
      <dgm:spPr/>
      <dgm:t>
        <a:bodyPr/>
        <a:lstStyle/>
        <a:p>
          <a:endParaRPr lang="en-US"/>
        </a:p>
      </dgm:t>
    </dgm:pt>
    <dgm:pt modelId="{3DC4F346-4F8E-4100-99D7-0287047CD134}" type="pres">
      <dgm:prSet presAssocID="{5ECD466F-098D-4463-AB47-F7F93FA7E416}" presName="spacer" presStyleCnt="0"/>
      <dgm:spPr/>
    </dgm:pt>
    <dgm:pt modelId="{EDA5FBCC-7B4D-415F-B7BF-426617F5EA4C}" type="pres">
      <dgm:prSet presAssocID="{C7282368-1910-42AC-991E-32160E35BB73}" presName="comp" presStyleCnt="0"/>
      <dgm:spPr/>
    </dgm:pt>
    <dgm:pt modelId="{3E6658BA-B275-4F51-9A6E-4E6CD5790B8E}" type="pres">
      <dgm:prSet presAssocID="{C7282368-1910-42AC-991E-32160E35BB73}" presName="box" presStyleLbl="node1" presStyleIdx="1" presStyleCnt="3"/>
      <dgm:spPr/>
      <dgm:t>
        <a:bodyPr/>
        <a:lstStyle/>
        <a:p>
          <a:endParaRPr lang="en-US"/>
        </a:p>
      </dgm:t>
    </dgm:pt>
    <dgm:pt modelId="{186BC757-87CC-4F5F-B94D-740C39CCF63A}" type="pres">
      <dgm:prSet presAssocID="{C7282368-1910-42AC-991E-32160E35BB73}" presName="img" presStyleLbl="fgImgPlace1" presStyleIdx="1" presStyleCnt="3" custScaleX="78315"/>
      <dgm:spPr>
        <a:blipFill rotWithShape="0">
          <a:blip xmlns:r="http://schemas.openxmlformats.org/officeDocument/2006/relationships" r:embed="rId2"/>
          <a:stretch>
            <a:fillRect/>
          </a:stretch>
        </a:blipFill>
      </dgm:spPr>
    </dgm:pt>
    <dgm:pt modelId="{18CDA791-7EA1-44C5-A5EA-F6802F85167C}" type="pres">
      <dgm:prSet presAssocID="{C7282368-1910-42AC-991E-32160E35BB73}" presName="text" presStyleLbl="node1" presStyleIdx="1" presStyleCnt="3">
        <dgm:presLayoutVars>
          <dgm:bulletEnabled val="1"/>
        </dgm:presLayoutVars>
      </dgm:prSet>
      <dgm:spPr/>
      <dgm:t>
        <a:bodyPr/>
        <a:lstStyle/>
        <a:p>
          <a:endParaRPr lang="en-US"/>
        </a:p>
      </dgm:t>
    </dgm:pt>
    <dgm:pt modelId="{B0B05C1D-4FFA-4E01-842A-8118C859A715}" type="pres">
      <dgm:prSet presAssocID="{C26713EE-95E0-40F8-8078-66094DE0E559}" presName="spacer" presStyleCnt="0"/>
      <dgm:spPr/>
    </dgm:pt>
    <dgm:pt modelId="{BEA2D256-EF76-40CF-9C19-26AC5F7C726A}" type="pres">
      <dgm:prSet presAssocID="{212718DC-386E-4888-AF57-276B5F8D5420}" presName="comp" presStyleCnt="0"/>
      <dgm:spPr/>
    </dgm:pt>
    <dgm:pt modelId="{889AAA4F-84A7-4F5F-B683-19E82AF0F93D}" type="pres">
      <dgm:prSet presAssocID="{212718DC-386E-4888-AF57-276B5F8D5420}" presName="box" presStyleLbl="node1" presStyleIdx="2" presStyleCnt="3" custLinFactNeighborY="823"/>
      <dgm:spPr/>
      <dgm:t>
        <a:bodyPr/>
        <a:lstStyle/>
        <a:p>
          <a:endParaRPr lang="en-US"/>
        </a:p>
      </dgm:t>
    </dgm:pt>
    <dgm:pt modelId="{6D708183-2FBD-47A9-9ACF-C30AC99FB291}" type="pres">
      <dgm:prSet presAssocID="{212718DC-386E-4888-AF57-276B5F8D5420}" presName="img" presStyleLbl="fgImgPlace1" presStyleIdx="2" presStyleCnt="3" custScaleX="76717"/>
      <dgm:spPr>
        <a:blipFill rotWithShape="0">
          <a:blip xmlns:r="http://schemas.openxmlformats.org/officeDocument/2006/relationships" r:embed="rId3"/>
          <a:stretch>
            <a:fillRect/>
          </a:stretch>
        </a:blipFill>
      </dgm:spPr>
    </dgm:pt>
    <dgm:pt modelId="{3C760400-08DB-4469-915B-8DB87FFEBC52}" type="pres">
      <dgm:prSet presAssocID="{212718DC-386E-4888-AF57-276B5F8D5420}" presName="text" presStyleLbl="node1" presStyleIdx="2" presStyleCnt="3">
        <dgm:presLayoutVars>
          <dgm:bulletEnabled val="1"/>
        </dgm:presLayoutVars>
      </dgm:prSet>
      <dgm:spPr/>
      <dgm:t>
        <a:bodyPr/>
        <a:lstStyle/>
        <a:p>
          <a:endParaRPr lang="en-US"/>
        </a:p>
      </dgm:t>
    </dgm:pt>
  </dgm:ptLst>
  <dgm:cxnLst>
    <dgm:cxn modelId="{19F536E2-6750-4A85-89C8-D72EAA18E9BD}" type="presOf" srcId="{4DE13463-5668-478A-AD65-54EB64EB2FE4}" destId="{18CDA791-7EA1-44C5-A5EA-F6802F85167C}" srcOrd="1" destOrd="1" presId="urn:microsoft.com/office/officeart/2005/8/layout/vList4#1"/>
    <dgm:cxn modelId="{83D48442-F53D-4A1B-9936-BB1CF6EBAA60}" type="presOf" srcId="{20BBFDBE-C194-4FCE-9C1E-D0E299A41875}" destId="{889AAA4F-84A7-4F5F-B683-19E82AF0F93D}" srcOrd="0" destOrd="2" presId="urn:microsoft.com/office/officeart/2005/8/layout/vList4#1"/>
    <dgm:cxn modelId="{3934CA6D-6B59-41BB-9AD4-EF65C150D7F6}" type="presOf" srcId="{5C7A2A02-B421-4C72-B2EE-5963812FAB0B}" destId="{B2400FAE-6152-4BD7-A9FF-089854A38B2C}" srcOrd="0" destOrd="0" presId="urn:microsoft.com/office/officeart/2005/8/layout/vList4#1"/>
    <dgm:cxn modelId="{6FACB674-09B1-4FC2-AAA7-08FFB6955133}" type="presOf" srcId="{39727A8C-28F1-4B25-A93A-FBBC871852FC}" destId="{B2400FAE-6152-4BD7-A9FF-089854A38B2C}" srcOrd="0" destOrd="2" presId="urn:microsoft.com/office/officeart/2005/8/layout/vList4#1"/>
    <dgm:cxn modelId="{7154C5F8-2F5E-4AEA-B633-4D4A0B00A547}" type="presOf" srcId="{A6334FDD-EA30-41FB-94F7-A8AA3100C254}" destId="{78FA0375-F7DD-4591-97C5-D5A13B224C7B}" srcOrd="1" destOrd="1" presId="urn:microsoft.com/office/officeart/2005/8/layout/vList4#1"/>
    <dgm:cxn modelId="{AFD73899-7199-4B60-9471-0D4E229F3A64}" srcId="{C7282368-1910-42AC-991E-32160E35BB73}" destId="{798421F4-F7A0-474C-8906-B21885B53669}" srcOrd="1" destOrd="0" parTransId="{A5FE9E8F-F03F-4B99-B1B1-61FC119FBF3E}" sibTransId="{B69E0F43-53D1-4CFB-8340-4D05504E9EB6}"/>
    <dgm:cxn modelId="{7D477D6C-549E-4EEF-9AAF-CFBAF5029160}" srcId="{212718DC-386E-4888-AF57-276B5F8D5420}" destId="{5F994566-7474-474B-883D-51CF6AC52873}" srcOrd="0" destOrd="0" parTransId="{62207ED4-FFE7-4804-9B65-8188F05ADEFC}" sibTransId="{C8D26DEE-6C7A-4B55-8A61-46803ABE0A8A}"/>
    <dgm:cxn modelId="{4BA22FAD-AD1C-47A9-93AF-239FF0FF863D}" type="presOf" srcId="{5C7A2A02-B421-4C72-B2EE-5963812FAB0B}" destId="{78FA0375-F7DD-4591-97C5-D5A13B224C7B}" srcOrd="1" destOrd="0" presId="urn:microsoft.com/office/officeart/2005/8/layout/vList4#1"/>
    <dgm:cxn modelId="{3780CF27-6489-4661-B242-4E29C3597073}" type="presOf" srcId="{4DE13463-5668-478A-AD65-54EB64EB2FE4}" destId="{3E6658BA-B275-4F51-9A6E-4E6CD5790B8E}" srcOrd="0" destOrd="1" presId="urn:microsoft.com/office/officeart/2005/8/layout/vList4#1"/>
    <dgm:cxn modelId="{606D9D93-8561-4589-ACF2-D2FA696B18B3}" type="presOf" srcId="{798421F4-F7A0-474C-8906-B21885B53669}" destId="{18CDA791-7EA1-44C5-A5EA-F6802F85167C}" srcOrd="1" destOrd="2" presId="urn:microsoft.com/office/officeart/2005/8/layout/vList4#1"/>
    <dgm:cxn modelId="{125B310B-B003-4168-B5DB-6492F3D758E5}" type="presOf" srcId="{39727A8C-28F1-4B25-A93A-FBBC871852FC}" destId="{78FA0375-F7DD-4591-97C5-D5A13B224C7B}" srcOrd="1" destOrd="2" presId="urn:microsoft.com/office/officeart/2005/8/layout/vList4#1"/>
    <dgm:cxn modelId="{256C12A3-8F54-4987-A7C2-150B84786C63}" type="presOf" srcId="{A6334FDD-EA30-41FB-94F7-A8AA3100C254}" destId="{B2400FAE-6152-4BD7-A9FF-089854A38B2C}" srcOrd="0" destOrd="1" presId="urn:microsoft.com/office/officeart/2005/8/layout/vList4#1"/>
    <dgm:cxn modelId="{57E87B64-3B81-4F90-883A-0A73E36831C4}" type="presOf" srcId="{20BBFDBE-C194-4FCE-9C1E-D0E299A41875}" destId="{3C760400-08DB-4469-915B-8DB87FFEBC52}" srcOrd="1" destOrd="2" presId="urn:microsoft.com/office/officeart/2005/8/layout/vList4#1"/>
    <dgm:cxn modelId="{AA42A215-FFBB-4230-B09C-AC48C39EAF55}" srcId="{C7282368-1910-42AC-991E-32160E35BB73}" destId="{4DE13463-5668-478A-AD65-54EB64EB2FE4}" srcOrd="0" destOrd="0" parTransId="{8F616868-6C0C-4C28-9704-173FB0B340A1}" sibTransId="{5FE890D0-D299-4EF5-B182-6BBD623972EE}"/>
    <dgm:cxn modelId="{B536E932-4FB6-40B9-8D07-971A53A7DC79}" srcId="{5C7A2A02-B421-4C72-B2EE-5963812FAB0B}" destId="{A6334FDD-EA30-41FB-94F7-A8AA3100C254}" srcOrd="0" destOrd="0" parTransId="{3BC496DA-F655-4807-B2F5-A95FB83C393B}" sibTransId="{078A3683-E9A9-4145-B819-E9FCC621BEA7}"/>
    <dgm:cxn modelId="{BC1E9BD6-FD00-4E90-AC98-43C172AAD95E}" type="presOf" srcId="{798421F4-F7A0-474C-8906-B21885B53669}" destId="{3E6658BA-B275-4F51-9A6E-4E6CD5790B8E}" srcOrd="0" destOrd="2" presId="urn:microsoft.com/office/officeart/2005/8/layout/vList4#1"/>
    <dgm:cxn modelId="{3F1CB4C7-1EC7-4892-BD22-BB6432B25C22}" type="presOf" srcId="{5F994566-7474-474B-883D-51CF6AC52873}" destId="{889AAA4F-84A7-4F5F-B683-19E82AF0F93D}" srcOrd="0" destOrd="1" presId="urn:microsoft.com/office/officeart/2005/8/layout/vList4#1"/>
    <dgm:cxn modelId="{C139DAFD-1DF3-406F-B9E2-400CA7EB5F8E}" srcId="{1EEF29FB-FA0B-4FAF-92E1-B62FEC35DEC1}" destId="{212718DC-386E-4888-AF57-276B5F8D5420}" srcOrd="2" destOrd="0" parTransId="{9FCE9756-F4E6-4C3E-9357-4477C154FCBC}" sibTransId="{9CA54067-4D46-49B7-B992-A0CF01A615DE}"/>
    <dgm:cxn modelId="{D079DE36-F41F-4266-9390-62C2BEBB2305}" srcId="{1EEF29FB-FA0B-4FAF-92E1-B62FEC35DEC1}" destId="{5C7A2A02-B421-4C72-B2EE-5963812FAB0B}" srcOrd="0" destOrd="0" parTransId="{00421AD0-61D5-4143-A811-684CD7AAC833}" sibTransId="{5ECD466F-098D-4463-AB47-F7F93FA7E416}"/>
    <dgm:cxn modelId="{C66668B2-2204-4317-AB3D-71C1729B4217}" type="presOf" srcId="{C7282368-1910-42AC-991E-32160E35BB73}" destId="{18CDA791-7EA1-44C5-A5EA-F6802F85167C}" srcOrd="1" destOrd="0" presId="urn:microsoft.com/office/officeart/2005/8/layout/vList4#1"/>
    <dgm:cxn modelId="{A4421262-2FB0-41DB-BDDA-8670B5785410}" type="presOf" srcId="{C7282368-1910-42AC-991E-32160E35BB73}" destId="{3E6658BA-B275-4F51-9A6E-4E6CD5790B8E}" srcOrd="0" destOrd="0" presId="urn:microsoft.com/office/officeart/2005/8/layout/vList4#1"/>
    <dgm:cxn modelId="{BAE211C6-4D5C-4222-9CC4-5E4C289363F7}" type="presOf" srcId="{1EEF29FB-FA0B-4FAF-92E1-B62FEC35DEC1}" destId="{B8B2315F-50A3-4C6D-BA2C-BA3717B11B0B}" srcOrd="0" destOrd="0" presId="urn:microsoft.com/office/officeart/2005/8/layout/vList4#1"/>
    <dgm:cxn modelId="{7DA6D1FC-D86A-4094-B1FE-E1D39BDA783F}" srcId="{212718DC-386E-4888-AF57-276B5F8D5420}" destId="{20BBFDBE-C194-4FCE-9C1E-D0E299A41875}" srcOrd="1" destOrd="0" parTransId="{C945AD78-67DC-4C7B-AFFC-FFE3022F4FBB}" sibTransId="{A2A0B437-D151-4F87-950A-2DC0A86B3B89}"/>
    <dgm:cxn modelId="{36150FF0-3FCD-4E85-AF42-A05EF38CB301}" srcId="{5C7A2A02-B421-4C72-B2EE-5963812FAB0B}" destId="{39727A8C-28F1-4B25-A93A-FBBC871852FC}" srcOrd="1" destOrd="0" parTransId="{638A35EF-51CE-4DB2-AB2B-1FB204A58AB5}" sibTransId="{4D33F397-D3EB-479E-BD23-B6441DAFCFAA}"/>
    <dgm:cxn modelId="{AE55F054-F7EC-4F16-A32A-38EA0DEFBC95}" type="presOf" srcId="{212718DC-386E-4888-AF57-276B5F8D5420}" destId="{889AAA4F-84A7-4F5F-B683-19E82AF0F93D}" srcOrd="0" destOrd="0" presId="urn:microsoft.com/office/officeart/2005/8/layout/vList4#1"/>
    <dgm:cxn modelId="{C369A019-D382-4D2B-ABDB-06C028B641B5}" type="presOf" srcId="{212718DC-386E-4888-AF57-276B5F8D5420}" destId="{3C760400-08DB-4469-915B-8DB87FFEBC52}" srcOrd="1" destOrd="0" presId="urn:microsoft.com/office/officeart/2005/8/layout/vList4#1"/>
    <dgm:cxn modelId="{1302B163-17E5-4FC9-AA79-38DE7D6C2D15}" type="presOf" srcId="{5F994566-7474-474B-883D-51CF6AC52873}" destId="{3C760400-08DB-4469-915B-8DB87FFEBC52}" srcOrd="1" destOrd="1" presId="urn:microsoft.com/office/officeart/2005/8/layout/vList4#1"/>
    <dgm:cxn modelId="{43E8E836-9D56-47DF-9BBE-E93114ADF0F2}" srcId="{1EEF29FB-FA0B-4FAF-92E1-B62FEC35DEC1}" destId="{C7282368-1910-42AC-991E-32160E35BB73}" srcOrd="1" destOrd="0" parTransId="{9DB05AF1-5287-4632-9C3A-2824A17A9BA2}" sibTransId="{C26713EE-95E0-40F8-8078-66094DE0E559}"/>
    <dgm:cxn modelId="{1FA3D03B-2A44-43CB-B829-B6BC6F715839}" type="presParOf" srcId="{B8B2315F-50A3-4C6D-BA2C-BA3717B11B0B}" destId="{80F4A77D-BD95-4754-8070-A2E0E4A89DBE}" srcOrd="0" destOrd="0" presId="urn:microsoft.com/office/officeart/2005/8/layout/vList4#1"/>
    <dgm:cxn modelId="{FF477F2B-92D5-4E83-814A-0D156081AB76}" type="presParOf" srcId="{80F4A77D-BD95-4754-8070-A2E0E4A89DBE}" destId="{B2400FAE-6152-4BD7-A9FF-089854A38B2C}" srcOrd="0" destOrd="0" presId="urn:microsoft.com/office/officeart/2005/8/layout/vList4#1"/>
    <dgm:cxn modelId="{F6B305AB-BA20-4D58-8009-DEEB86FD08E4}" type="presParOf" srcId="{80F4A77D-BD95-4754-8070-A2E0E4A89DBE}" destId="{32AB45DD-D719-4A68-A353-048DF3D66F25}" srcOrd="1" destOrd="0" presId="urn:microsoft.com/office/officeart/2005/8/layout/vList4#1"/>
    <dgm:cxn modelId="{916F1F0E-22EE-4513-B753-DCD12EDAE949}" type="presParOf" srcId="{80F4A77D-BD95-4754-8070-A2E0E4A89DBE}" destId="{78FA0375-F7DD-4591-97C5-D5A13B224C7B}" srcOrd="2" destOrd="0" presId="urn:microsoft.com/office/officeart/2005/8/layout/vList4#1"/>
    <dgm:cxn modelId="{5EC8959A-BAD3-4E5C-A47F-7739E16DDF53}" type="presParOf" srcId="{B8B2315F-50A3-4C6D-BA2C-BA3717B11B0B}" destId="{3DC4F346-4F8E-4100-99D7-0287047CD134}" srcOrd="1" destOrd="0" presId="urn:microsoft.com/office/officeart/2005/8/layout/vList4#1"/>
    <dgm:cxn modelId="{5B3A83FE-E28A-4B13-897D-278550E412C4}" type="presParOf" srcId="{B8B2315F-50A3-4C6D-BA2C-BA3717B11B0B}" destId="{EDA5FBCC-7B4D-415F-B7BF-426617F5EA4C}" srcOrd="2" destOrd="0" presId="urn:microsoft.com/office/officeart/2005/8/layout/vList4#1"/>
    <dgm:cxn modelId="{09371380-3FA0-4236-BCD0-93E7F20C76F1}" type="presParOf" srcId="{EDA5FBCC-7B4D-415F-B7BF-426617F5EA4C}" destId="{3E6658BA-B275-4F51-9A6E-4E6CD5790B8E}" srcOrd="0" destOrd="0" presId="urn:microsoft.com/office/officeart/2005/8/layout/vList4#1"/>
    <dgm:cxn modelId="{C3496861-B05C-4600-B3A4-BAC5C06C5E88}" type="presParOf" srcId="{EDA5FBCC-7B4D-415F-B7BF-426617F5EA4C}" destId="{186BC757-87CC-4F5F-B94D-740C39CCF63A}" srcOrd="1" destOrd="0" presId="urn:microsoft.com/office/officeart/2005/8/layout/vList4#1"/>
    <dgm:cxn modelId="{4A022CC4-FA39-4C69-B99C-72234237D4B3}" type="presParOf" srcId="{EDA5FBCC-7B4D-415F-B7BF-426617F5EA4C}" destId="{18CDA791-7EA1-44C5-A5EA-F6802F85167C}" srcOrd="2" destOrd="0" presId="urn:microsoft.com/office/officeart/2005/8/layout/vList4#1"/>
    <dgm:cxn modelId="{72A15A39-A1F9-4F08-9C24-C31AE614AAB2}" type="presParOf" srcId="{B8B2315F-50A3-4C6D-BA2C-BA3717B11B0B}" destId="{B0B05C1D-4FFA-4E01-842A-8118C859A715}" srcOrd="3" destOrd="0" presId="urn:microsoft.com/office/officeart/2005/8/layout/vList4#1"/>
    <dgm:cxn modelId="{9B8BEECA-E67F-4F2B-9F8C-B7B06B76F895}" type="presParOf" srcId="{B8B2315F-50A3-4C6D-BA2C-BA3717B11B0B}" destId="{BEA2D256-EF76-40CF-9C19-26AC5F7C726A}" srcOrd="4" destOrd="0" presId="urn:microsoft.com/office/officeart/2005/8/layout/vList4#1"/>
    <dgm:cxn modelId="{266513EC-8BE7-4372-A6B0-DEE14F3F0A8B}" type="presParOf" srcId="{BEA2D256-EF76-40CF-9C19-26AC5F7C726A}" destId="{889AAA4F-84A7-4F5F-B683-19E82AF0F93D}" srcOrd="0" destOrd="0" presId="urn:microsoft.com/office/officeart/2005/8/layout/vList4#1"/>
    <dgm:cxn modelId="{06A5E5F1-7BF6-4B91-9394-E792255FA22C}" type="presParOf" srcId="{BEA2D256-EF76-40CF-9C19-26AC5F7C726A}" destId="{6D708183-2FBD-47A9-9ACF-C30AC99FB291}" srcOrd="1" destOrd="0" presId="urn:microsoft.com/office/officeart/2005/8/layout/vList4#1"/>
    <dgm:cxn modelId="{F84F628D-961D-4E25-99B1-DEEB578D6387}" type="presParOf" srcId="{BEA2D256-EF76-40CF-9C19-26AC5F7C726A}" destId="{3C760400-08DB-4469-915B-8DB87FFEBC52}" srcOrd="2" destOrd="0" presId="urn:microsoft.com/office/officeart/2005/8/layout/vList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B335CD-C65D-4354-B749-A4E28C51F507}" type="doc">
      <dgm:prSet loTypeId="urn:microsoft.com/office/officeart/2005/8/layout/lProcess1" loCatId="process" qsTypeId="urn:microsoft.com/office/officeart/2005/8/quickstyle/3d2#1" qsCatId="3D" csTypeId="urn:microsoft.com/office/officeart/2005/8/colors/colorful4" csCatId="colorful" phldr="1"/>
      <dgm:spPr/>
      <dgm:t>
        <a:bodyPr/>
        <a:lstStyle/>
        <a:p>
          <a:endParaRPr lang="en-US"/>
        </a:p>
      </dgm:t>
    </dgm:pt>
    <dgm:pt modelId="{CA28B1C4-5045-4628-A6A7-D02DC8779096}">
      <dgm:prSet phldrT="[Text]" custT="1"/>
      <dgm:spPr/>
      <dgm:t>
        <a:bodyPr/>
        <a:lstStyle/>
        <a:p>
          <a:r>
            <a:rPr lang="en-US" sz="2400" dirty="0" smtClean="0">
              <a:latin typeface="Times New Roman" pitchFamily="18" charset="0"/>
              <a:cs typeface="Times New Roman" pitchFamily="18" charset="0"/>
            </a:rPr>
            <a:t>Gross Morphology of section</a:t>
          </a:r>
          <a:endParaRPr lang="en-US" sz="2400" dirty="0">
            <a:latin typeface="Times New Roman" pitchFamily="18" charset="0"/>
            <a:cs typeface="Times New Roman" pitchFamily="18" charset="0"/>
          </a:endParaRPr>
        </a:p>
      </dgm:t>
    </dgm:pt>
    <dgm:pt modelId="{2768AB49-AF45-4714-B284-A93670071D39}" type="parTrans" cxnId="{832A90A0-1136-4D94-9FD3-B013000362D4}">
      <dgm:prSet/>
      <dgm:spPr/>
      <dgm:t>
        <a:bodyPr/>
        <a:lstStyle/>
        <a:p>
          <a:endParaRPr lang="en-US" sz="2400">
            <a:latin typeface="Times New Roman" pitchFamily="18" charset="0"/>
            <a:cs typeface="Times New Roman" pitchFamily="18" charset="0"/>
          </a:endParaRPr>
        </a:p>
      </dgm:t>
    </dgm:pt>
    <dgm:pt modelId="{48C966A3-267C-4478-BC70-3E989DDEDA09}" type="sibTrans" cxnId="{832A90A0-1136-4D94-9FD3-B013000362D4}">
      <dgm:prSet/>
      <dgm:spPr/>
      <dgm:t>
        <a:bodyPr/>
        <a:lstStyle/>
        <a:p>
          <a:endParaRPr lang="en-US" sz="2400">
            <a:latin typeface="Times New Roman" pitchFamily="18" charset="0"/>
            <a:cs typeface="Times New Roman" pitchFamily="18" charset="0"/>
          </a:endParaRPr>
        </a:p>
      </dgm:t>
    </dgm:pt>
    <dgm:pt modelId="{CD5A5658-DD05-45E1-89C3-A3ACA0DC531C}">
      <dgm:prSet phldrT="[Text]" custT="1"/>
      <dgm:spPr/>
      <dgm:t>
        <a:bodyPr/>
        <a:lstStyle/>
        <a:p>
          <a:r>
            <a:rPr lang="en-US" sz="2400" dirty="0" smtClean="0">
              <a:latin typeface="Times New Roman" pitchFamily="18" charset="0"/>
              <a:cs typeface="Times New Roman" pitchFamily="18" charset="0"/>
            </a:rPr>
            <a:t>Compact</a:t>
          </a:r>
          <a:endParaRPr lang="en-US" sz="2400" dirty="0">
            <a:latin typeface="Times New Roman" pitchFamily="18" charset="0"/>
            <a:cs typeface="Times New Roman" pitchFamily="18" charset="0"/>
          </a:endParaRPr>
        </a:p>
      </dgm:t>
    </dgm:pt>
    <dgm:pt modelId="{11802264-4F90-42C5-B198-30FCB5E57A89}" type="parTrans" cxnId="{21087BE5-46F8-4DC7-A27F-4E47D0989396}">
      <dgm:prSet/>
      <dgm:spPr/>
      <dgm:t>
        <a:bodyPr/>
        <a:lstStyle/>
        <a:p>
          <a:endParaRPr lang="en-US" sz="2400">
            <a:latin typeface="Times New Roman" pitchFamily="18" charset="0"/>
            <a:cs typeface="Times New Roman" pitchFamily="18" charset="0"/>
          </a:endParaRPr>
        </a:p>
      </dgm:t>
    </dgm:pt>
    <dgm:pt modelId="{67C8122F-89F6-46DF-B262-3D79ACABCBD5}" type="sibTrans" cxnId="{21087BE5-46F8-4DC7-A27F-4E47D0989396}">
      <dgm:prSet/>
      <dgm:spPr/>
      <dgm:t>
        <a:bodyPr/>
        <a:lstStyle/>
        <a:p>
          <a:endParaRPr lang="en-US" sz="2400">
            <a:latin typeface="Times New Roman" pitchFamily="18" charset="0"/>
            <a:cs typeface="Times New Roman" pitchFamily="18" charset="0"/>
          </a:endParaRPr>
        </a:p>
      </dgm:t>
    </dgm:pt>
    <dgm:pt modelId="{A76242F5-E443-4C51-B321-E57F0507960A}">
      <dgm:prSet phldrT="[Text]" custT="1"/>
      <dgm:spPr/>
      <dgm:t>
        <a:bodyPr/>
        <a:lstStyle/>
        <a:p>
          <a:r>
            <a:rPr lang="en-US" sz="2400" dirty="0" err="1" smtClean="0">
              <a:latin typeface="Times New Roman" pitchFamily="18" charset="0"/>
              <a:cs typeface="Times New Roman" pitchFamily="18" charset="0"/>
            </a:rPr>
            <a:t>Cancellous</a:t>
          </a:r>
          <a:endParaRPr lang="en-US" sz="2400" dirty="0">
            <a:latin typeface="Times New Roman" pitchFamily="18" charset="0"/>
            <a:cs typeface="Times New Roman" pitchFamily="18" charset="0"/>
          </a:endParaRPr>
        </a:p>
      </dgm:t>
    </dgm:pt>
    <dgm:pt modelId="{D25ED2FC-435F-4314-A49F-DED8AFC2F62F}" type="parTrans" cxnId="{EF8E0ACD-E6AC-470A-B8D3-6C8157639F6F}">
      <dgm:prSet/>
      <dgm:spPr/>
      <dgm:t>
        <a:bodyPr/>
        <a:lstStyle/>
        <a:p>
          <a:endParaRPr lang="en-US" sz="2400">
            <a:latin typeface="Times New Roman" pitchFamily="18" charset="0"/>
            <a:cs typeface="Times New Roman" pitchFamily="18" charset="0"/>
          </a:endParaRPr>
        </a:p>
      </dgm:t>
    </dgm:pt>
    <dgm:pt modelId="{13D839A8-3C2C-4681-B44D-E1DEA556FF99}" type="sibTrans" cxnId="{EF8E0ACD-E6AC-470A-B8D3-6C8157639F6F}">
      <dgm:prSet/>
      <dgm:spPr/>
      <dgm:t>
        <a:bodyPr/>
        <a:lstStyle/>
        <a:p>
          <a:endParaRPr lang="en-US" sz="2400">
            <a:latin typeface="Times New Roman" pitchFamily="18" charset="0"/>
            <a:cs typeface="Times New Roman" pitchFamily="18" charset="0"/>
          </a:endParaRPr>
        </a:p>
      </dgm:t>
    </dgm:pt>
    <dgm:pt modelId="{EC946E26-9F93-42C1-9C5E-065DAF9481D9}">
      <dgm:prSet phldrT="[Text]" custT="1"/>
      <dgm:spPr/>
      <dgm:t>
        <a:bodyPr/>
        <a:lstStyle/>
        <a:p>
          <a:r>
            <a:rPr lang="en-US" sz="2400" dirty="0" smtClean="0">
              <a:latin typeface="Times New Roman" pitchFamily="18" charset="0"/>
              <a:cs typeface="Times New Roman" pitchFamily="18" charset="0"/>
            </a:rPr>
            <a:t>Histological Features</a:t>
          </a:r>
          <a:endParaRPr lang="en-US" sz="2400" dirty="0">
            <a:latin typeface="Times New Roman" pitchFamily="18" charset="0"/>
            <a:cs typeface="Times New Roman" pitchFamily="18" charset="0"/>
          </a:endParaRPr>
        </a:p>
      </dgm:t>
    </dgm:pt>
    <dgm:pt modelId="{34ADB921-B01B-4718-9F1A-7F1206FD951D}" type="parTrans" cxnId="{05EA1949-4FD1-4C38-85FD-065C4D375DE9}">
      <dgm:prSet/>
      <dgm:spPr/>
      <dgm:t>
        <a:bodyPr/>
        <a:lstStyle/>
        <a:p>
          <a:endParaRPr lang="en-US" sz="2400">
            <a:latin typeface="Times New Roman" pitchFamily="18" charset="0"/>
            <a:cs typeface="Times New Roman" pitchFamily="18" charset="0"/>
          </a:endParaRPr>
        </a:p>
      </dgm:t>
    </dgm:pt>
    <dgm:pt modelId="{F33E9474-BA12-490D-8D9C-F5195084B38B}" type="sibTrans" cxnId="{05EA1949-4FD1-4C38-85FD-065C4D375DE9}">
      <dgm:prSet/>
      <dgm:spPr/>
      <dgm:t>
        <a:bodyPr/>
        <a:lstStyle/>
        <a:p>
          <a:endParaRPr lang="en-US" sz="2400">
            <a:latin typeface="Times New Roman" pitchFamily="18" charset="0"/>
            <a:cs typeface="Times New Roman" pitchFamily="18" charset="0"/>
          </a:endParaRPr>
        </a:p>
      </dgm:t>
    </dgm:pt>
    <dgm:pt modelId="{56528367-F3F5-465C-80EB-6E4E2F190D7C}">
      <dgm:prSet phldrT="[Text]" custT="1"/>
      <dgm:spPr/>
      <dgm:t>
        <a:bodyPr/>
        <a:lstStyle/>
        <a:p>
          <a:r>
            <a:rPr lang="en-US" sz="2400" dirty="0" smtClean="0">
              <a:latin typeface="Times New Roman" pitchFamily="18" charset="0"/>
              <a:cs typeface="Times New Roman" pitchFamily="18" charset="0"/>
            </a:rPr>
            <a:t>Primary</a:t>
          </a:r>
          <a:endParaRPr lang="en-US" sz="2400" dirty="0">
            <a:latin typeface="Times New Roman" pitchFamily="18" charset="0"/>
            <a:cs typeface="Times New Roman" pitchFamily="18" charset="0"/>
          </a:endParaRPr>
        </a:p>
      </dgm:t>
    </dgm:pt>
    <dgm:pt modelId="{35FE425E-949B-4E23-8F23-DE36A79664BD}" type="parTrans" cxnId="{A592D7E9-DDC9-44E5-87F2-FDAF9AF08957}">
      <dgm:prSet/>
      <dgm:spPr/>
      <dgm:t>
        <a:bodyPr/>
        <a:lstStyle/>
        <a:p>
          <a:endParaRPr lang="en-US" sz="2400">
            <a:latin typeface="Times New Roman" pitchFamily="18" charset="0"/>
            <a:cs typeface="Times New Roman" pitchFamily="18" charset="0"/>
          </a:endParaRPr>
        </a:p>
      </dgm:t>
    </dgm:pt>
    <dgm:pt modelId="{16DA96A8-0909-44C2-AEB6-B249D45FD7C7}" type="sibTrans" cxnId="{A592D7E9-DDC9-44E5-87F2-FDAF9AF08957}">
      <dgm:prSet/>
      <dgm:spPr/>
      <dgm:t>
        <a:bodyPr/>
        <a:lstStyle/>
        <a:p>
          <a:endParaRPr lang="en-US" sz="2400">
            <a:latin typeface="Times New Roman" pitchFamily="18" charset="0"/>
            <a:cs typeface="Times New Roman" pitchFamily="18" charset="0"/>
          </a:endParaRPr>
        </a:p>
      </dgm:t>
    </dgm:pt>
    <dgm:pt modelId="{3C8A251F-E474-4255-8003-4CC5800E8B41}">
      <dgm:prSet phldrT="[Text]" custT="1"/>
      <dgm:spPr/>
      <dgm:t>
        <a:bodyPr/>
        <a:lstStyle/>
        <a:p>
          <a:r>
            <a:rPr lang="en-US" sz="2400" dirty="0" smtClean="0">
              <a:latin typeface="Times New Roman" pitchFamily="18" charset="0"/>
              <a:cs typeface="Times New Roman" pitchFamily="18" charset="0"/>
            </a:rPr>
            <a:t>Secondary</a:t>
          </a:r>
          <a:endParaRPr lang="en-US" sz="2400" dirty="0">
            <a:latin typeface="Times New Roman" pitchFamily="18" charset="0"/>
            <a:cs typeface="Times New Roman" pitchFamily="18" charset="0"/>
          </a:endParaRPr>
        </a:p>
      </dgm:t>
    </dgm:pt>
    <dgm:pt modelId="{7A297250-4368-4089-90B9-1A7792967E53}" type="parTrans" cxnId="{602FEE0E-A199-4C58-A529-1DB8DC04549F}">
      <dgm:prSet/>
      <dgm:spPr/>
      <dgm:t>
        <a:bodyPr/>
        <a:lstStyle/>
        <a:p>
          <a:endParaRPr lang="en-US" sz="2400">
            <a:latin typeface="Times New Roman" pitchFamily="18" charset="0"/>
            <a:cs typeface="Times New Roman" pitchFamily="18" charset="0"/>
          </a:endParaRPr>
        </a:p>
      </dgm:t>
    </dgm:pt>
    <dgm:pt modelId="{2C642F5D-C3AF-4770-9481-7D4087B1896A}" type="sibTrans" cxnId="{602FEE0E-A199-4C58-A529-1DB8DC04549F}">
      <dgm:prSet/>
      <dgm:spPr/>
      <dgm:t>
        <a:bodyPr/>
        <a:lstStyle/>
        <a:p>
          <a:endParaRPr lang="en-US" sz="2400">
            <a:latin typeface="Times New Roman" pitchFamily="18" charset="0"/>
            <a:cs typeface="Times New Roman" pitchFamily="18" charset="0"/>
          </a:endParaRPr>
        </a:p>
      </dgm:t>
    </dgm:pt>
    <dgm:pt modelId="{E6792B08-AFF1-49C8-8CF2-124ECCBE6820}">
      <dgm:prSet phldrT="[Text]" custT="1"/>
      <dgm:spPr/>
      <dgm:t>
        <a:bodyPr/>
        <a:lstStyle/>
        <a:p>
          <a:r>
            <a:rPr lang="en-US" sz="2400" dirty="0" smtClean="0">
              <a:latin typeface="Times New Roman" pitchFamily="18" charset="0"/>
              <a:cs typeface="Times New Roman" pitchFamily="18" charset="0"/>
            </a:rPr>
            <a:t>Shape of bone</a:t>
          </a:r>
          <a:endParaRPr lang="en-US" sz="2400" dirty="0">
            <a:latin typeface="Times New Roman" pitchFamily="18" charset="0"/>
            <a:cs typeface="Times New Roman" pitchFamily="18" charset="0"/>
          </a:endParaRPr>
        </a:p>
      </dgm:t>
    </dgm:pt>
    <dgm:pt modelId="{DF1701D5-99F8-480D-BAAD-8931F329BA72}" type="parTrans" cxnId="{EC8AD21E-0EFB-4C78-8C22-07AD1AB456E7}">
      <dgm:prSet/>
      <dgm:spPr/>
      <dgm:t>
        <a:bodyPr/>
        <a:lstStyle/>
        <a:p>
          <a:endParaRPr lang="en-US" sz="2400">
            <a:latin typeface="Times New Roman" pitchFamily="18" charset="0"/>
            <a:cs typeface="Times New Roman" pitchFamily="18" charset="0"/>
          </a:endParaRPr>
        </a:p>
      </dgm:t>
    </dgm:pt>
    <dgm:pt modelId="{5B8A0030-DAD0-4B51-BC99-BAAD54F45682}" type="sibTrans" cxnId="{EC8AD21E-0EFB-4C78-8C22-07AD1AB456E7}">
      <dgm:prSet/>
      <dgm:spPr/>
      <dgm:t>
        <a:bodyPr/>
        <a:lstStyle/>
        <a:p>
          <a:endParaRPr lang="en-US" sz="2400">
            <a:latin typeface="Times New Roman" pitchFamily="18" charset="0"/>
            <a:cs typeface="Times New Roman" pitchFamily="18" charset="0"/>
          </a:endParaRPr>
        </a:p>
      </dgm:t>
    </dgm:pt>
    <dgm:pt modelId="{0AD46D16-8E96-4518-91C8-CA09D73ADA2D}">
      <dgm:prSet phldrT="[Text]" custT="1"/>
      <dgm:spPr/>
      <dgm:t>
        <a:bodyPr/>
        <a:lstStyle/>
        <a:p>
          <a:r>
            <a:rPr lang="en-US" sz="2400" dirty="0" smtClean="0">
              <a:latin typeface="Times New Roman" pitchFamily="18" charset="0"/>
              <a:cs typeface="Times New Roman" pitchFamily="18" charset="0"/>
            </a:rPr>
            <a:t>Long</a:t>
          </a:r>
          <a:endParaRPr lang="en-US" sz="2400" dirty="0">
            <a:latin typeface="Times New Roman" pitchFamily="18" charset="0"/>
            <a:cs typeface="Times New Roman" pitchFamily="18" charset="0"/>
          </a:endParaRPr>
        </a:p>
      </dgm:t>
    </dgm:pt>
    <dgm:pt modelId="{89A8FBC5-B0D8-4C8A-BFAD-8BE723483E51}" type="parTrans" cxnId="{CEECC096-1C5C-46B2-9C9B-0F80111665E0}">
      <dgm:prSet/>
      <dgm:spPr/>
      <dgm:t>
        <a:bodyPr/>
        <a:lstStyle/>
        <a:p>
          <a:endParaRPr lang="en-US" sz="2400">
            <a:latin typeface="Times New Roman" pitchFamily="18" charset="0"/>
            <a:cs typeface="Times New Roman" pitchFamily="18" charset="0"/>
          </a:endParaRPr>
        </a:p>
      </dgm:t>
    </dgm:pt>
    <dgm:pt modelId="{A7CEF165-0CAE-4E5C-A8BB-3DA1A5732CE2}" type="sibTrans" cxnId="{CEECC096-1C5C-46B2-9C9B-0F80111665E0}">
      <dgm:prSet/>
      <dgm:spPr/>
      <dgm:t>
        <a:bodyPr/>
        <a:lstStyle/>
        <a:p>
          <a:endParaRPr lang="en-US" sz="2400">
            <a:latin typeface="Times New Roman" pitchFamily="18" charset="0"/>
            <a:cs typeface="Times New Roman" pitchFamily="18" charset="0"/>
          </a:endParaRPr>
        </a:p>
      </dgm:t>
    </dgm:pt>
    <dgm:pt modelId="{2AEFF52C-67E5-4D7F-A962-777D0D0CA31A}">
      <dgm:prSet phldrT="[Text]" custT="1"/>
      <dgm:spPr/>
      <dgm:t>
        <a:bodyPr/>
        <a:lstStyle/>
        <a:p>
          <a:r>
            <a:rPr lang="en-US" sz="2400" dirty="0" smtClean="0">
              <a:latin typeface="Times New Roman" pitchFamily="18" charset="0"/>
              <a:cs typeface="Times New Roman" pitchFamily="18" charset="0"/>
            </a:rPr>
            <a:t>Short</a:t>
          </a:r>
          <a:endParaRPr lang="en-US" sz="2400" dirty="0">
            <a:latin typeface="Times New Roman" pitchFamily="18" charset="0"/>
            <a:cs typeface="Times New Roman" pitchFamily="18" charset="0"/>
          </a:endParaRPr>
        </a:p>
      </dgm:t>
    </dgm:pt>
    <dgm:pt modelId="{6484A8C7-2CCC-4FF9-B86B-3ED4266A0A35}" type="parTrans" cxnId="{9602D36E-5485-4F63-AB4E-E0631CC3F50B}">
      <dgm:prSet/>
      <dgm:spPr/>
      <dgm:t>
        <a:bodyPr/>
        <a:lstStyle/>
        <a:p>
          <a:endParaRPr lang="en-US" sz="2400">
            <a:latin typeface="Times New Roman" pitchFamily="18" charset="0"/>
            <a:cs typeface="Times New Roman" pitchFamily="18" charset="0"/>
          </a:endParaRPr>
        </a:p>
      </dgm:t>
    </dgm:pt>
    <dgm:pt modelId="{F06A9997-F272-4DB1-A3E6-5DB071A3C326}" type="sibTrans" cxnId="{9602D36E-5485-4F63-AB4E-E0631CC3F50B}">
      <dgm:prSet/>
      <dgm:spPr/>
      <dgm:t>
        <a:bodyPr/>
        <a:lstStyle/>
        <a:p>
          <a:endParaRPr lang="en-US" sz="2400">
            <a:latin typeface="Times New Roman" pitchFamily="18" charset="0"/>
            <a:cs typeface="Times New Roman" pitchFamily="18" charset="0"/>
          </a:endParaRPr>
        </a:p>
      </dgm:t>
    </dgm:pt>
    <dgm:pt modelId="{9147FB22-2D03-412F-AA7E-D022EFDEC2DB}">
      <dgm:prSet custT="1"/>
      <dgm:spPr/>
      <dgm:t>
        <a:bodyPr/>
        <a:lstStyle/>
        <a:p>
          <a:r>
            <a:rPr lang="en-US" sz="2400" dirty="0" smtClean="0">
              <a:latin typeface="Times New Roman" pitchFamily="18" charset="0"/>
              <a:cs typeface="Times New Roman" pitchFamily="18" charset="0"/>
            </a:rPr>
            <a:t>Flat</a:t>
          </a:r>
          <a:endParaRPr lang="en-US" sz="2400" dirty="0">
            <a:latin typeface="Times New Roman" pitchFamily="18" charset="0"/>
            <a:cs typeface="Times New Roman" pitchFamily="18" charset="0"/>
          </a:endParaRPr>
        </a:p>
      </dgm:t>
    </dgm:pt>
    <dgm:pt modelId="{581C749B-BFDD-48F7-BADC-54373ABE9AAE}" type="parTrans" cxnId="{69709E6F-88CE-42E1-94C7-6F8037E8BA43}">
      <dgm:prSet/>
      <dgm:spPr/>
      <dgm:t>
        <a:bodyPr/>
        <a:lstStyle/>
        <a:p>
          <a:endParaRPr lang="en-US" sz="2400">
            <a:latin typeface="Times New Roman" pitchFamily="18" charset="0"/>
            <a:cs typeface="Times New Roman" pitchFamily="18" charset="0"/>
          </a:endParaRPr>
        </a:p>
      </dgm:t>
    </dgm:pt>
    <dgm:pt modelId="{F2B02EF6-8E9E-4A52-8843-C6982700AB15}" type="sibTrans" cxnId="{69709E6F-88CE-42E1-94C7-6F8037E8BA43}">
      <dgm:prSet/>
      <dgm:spPr/>
      <dgm:t>
        <a:bodyPr/>
        <a:lstStyle/>
        <a:p>
          <a:endParaRPr lang="en-US" sz="2400">
            <a:latin typeface="Times New Roman" pitchFamily="18" charset="0"/>
            <a:cs typeface="Times New Roman" pitchFamily="18" charset="0"/>
          </a:endParaRPr>
        </a:p>
      </dgm:t>
    </dgm:pt>
    <dgm:pt modelId="{4D128FF1-21FD-41E2-B815-DA463BE27E9B}">
      <dgm:prSet custT="1"/>
      <dgm:spPr/>
      <dgm:t>
        <a:bodyPr/>
        <a:lstStyle/>
        <a:p>
          <a:r>
            <a:rPr lang="en-US" sz="2400" dirty="0" smtClean="0">
              <a:latin typeface="Times New Roman" pitchFamily="18" charset="0"/>
              <a:cs typeface="Times New Roman" pitchFamily="18" charset="0"/>
            </a:rPr>
            <a:t>Irregular</a:t>
          </a:r>
          <a:endParaRPr lang="en-US" sz="2400" dirty="0">
            <a:latin typeface="Times New Roman" pitchFamily="18" charset="0"/>
            <a:cs typeface="Times New Roman" pitchFamily="18" charset="0"/>
          </a:endParaRPr>
        </a:p>
      </dgm:t>
    </dgm:pt>
    <dgm:pt modelId="{14B91453-2775-4DD8-A734-35276098FA33}" type="parTrans" cxnId="{387A8FF4-E148-4B2A-BED7-28F988350175}">
      <dgm:prSet/>
      <dgm:spPr/>
      <dgm:t>
        <a:bodyPr/>
        <a:lstStyle/>
        <a:p>
          <a:endParaRPr lang="en-US" sz="2400">
            <a:latin typeface="Times New Roman" pitchFamily="18" charset="0"/>
            <a:cs typeface="Times New Roman" pitchFamily="18" charset="0"/>
          </a:endParaRPr>
        </a:p>
      </dgm:t>
    </dgm:pt>
    <dgm:pt modelId="{4A4F1A20-6A5C-4C4E-961C-1C661C97A02E}" type="sibTrans" cxnId="{387A8FF4-E148-4B2A-BED7-28F988350175}">
      <dgm:prSet/>
      <dgm:spPr/>
      <dgm:t>
        <a:bodyPr/>
        <a:lstStyle/>
        <a:p>
          <a:endParaRPr lang="en-US" sz="2400">
            <a:latin typeface="Times New Roman" pitchFamily="18" charset="0"/>
            <a:cs typeface="Times New Roman" pitchFamily="18" charset="0"/>
          </a:endParaRPr>
        </a:p>
      </dgm:t>
    </dgm:pt>
    <dgm:pt modelId="{66B6E41A-F54C-4E6A-AA9F-67401984567B}" type="pres">
      <dgm:prSet presAssocID="{24B335CD-C65D-4354-B749-A4E28C51F507}" presName="Name0" presStyleCnt="0">
        <dgm:presLayoutVars>
          <dgm:dir/>
          <dgm:animLvl val="lvl"/>
          <dgm:resizeHandles val="exact"/>
        </dgm:presLayoutVars>
      </dgm:prSet>
      <dgm:spPr/>
      <dgm:t>
        <a:bodyPr/>
        <a:lstStyle/>
        <a:p>
          <a:endParaRPr lang="en-US"/>
        </a:p>
      </dgm:t>
    </dgm:pt>
    <dgm:pt modelId="{53098C60-E4AC-4386-8688-E5E724DC73DC}" type="pres">
      <dgm:prSet presAssocID="{CA28B1C4-5045-4628-A6A7-D02DC8779096}" presName="vertFlow" presStyleCnt="0"/>
      <dgm:spPr/>
      <dgm:t>
        <a:bodyPr/>
        <a:lstStyle/>
        <a:p>
          <a:endParaRPr lang="en-US"/>
        </a:p>
      </dgm:t>
    </dgm:pt>
    <dgm:pt modelId="{6C0DA871-D714-4192-839D-386776520A59}" type="pres">
      <dgm:prSet presAssocID="{CA28B1C4-5045-4628-A6A7-D02DC8779096}" presName="header" presStyleLbl="node1" presStyleIdx="0" presStyleCnt="3"/>
      <dgm:spPr/>
      <dgm:t>
        <a:bodyPr/>
        <a:lstStyle/>
        <a:p>
          <a:endParaRPr lang="en-US"/>
        </a:p>
      </dgm:t>
    </dgm:pt>
    <dgm:pt modelId="{B7ACE34B-D15E-40E2-B36D-971F75233209}" type="pres">
      <dgm:prSet presAssocID="{11802264-4F90-42C5-B198-30FCB5E57A89}" presName="parTrans" presStyleLbl="sibTrans2D1" presStyleIdx="0" presStyleCnt="8"/>
      <dgm:spPr/>
      <dgm:t>
        <a:bodyPr/>
        <a:lstStyle/>
        <a:p>
          <a:endParaRPr lang="en-US"/>
        </a:p>
      </dgm:t>
    </dgm:pt>
    <dgm:pt modelId="{1C0A2A75-9D82-40BC-A3ED-169071B533CB}" type="pres">
      <dgm:prSet presAssocID="{CD5A5658-DD05-45E1-89C3-A3ACA0DC531C}" presName="child" presStyleLbl="alignAccFollowNode1" presStyleIdx="0" presStyleCnt="8">
        <dgm:presLayoutVars>
          <dgm:chMax val="0"/>
          <dgm:bulletEnabled val="1"/>
        </dgm:presLayoutVars>
      </dgm:prSet>
      <dgm:spPr/>
      <dgm:t>
        <a:bodyPr/>
        <a:lstStyle/>
        <a:p>
          <a:endParaRPr lang="en-US"/>
        </a:p>
      </dgm:t>
    </dgm:pt>
    <dgm:pt modelId="{D01457CD-B0F9-4479-A6C2-553D1801B619}" type="pres">
      <dgm:prSet presAssocID="{67C8122F-89F6-46DF-B262-3D79ACABCBD5}" presName="sibTrans" presStyleLbl="sibTrans2D1" presStyleIdx="1" presStyleCnt="8"/>
      <dgm:spPr/>
      <dgm:t>
        <a:bodyPr/>
        <a:lstStyle/>
        <a:p>
          <a:endParaRPr lang="en-US"/>
        </a:p>
      </dgm:t>
    </dgm:pt>
    <dgm:pt modelId="{1267E2ED-E687-4A50-BBF0-C28B0C84348A}" type="pres">
      <dgm:prSet presAssocID="{A76242F5-E443-4C51-B321-E57F0507960A}" presName="child" presStyleLbl="alignAccFollowNode1" presStyleIdx="1" presStyleCnt="8">
        <dgm:presLayoutVars>
          <dgm:chMax val="0"/>
          <dgm:bulletEnabled val="1"/>
        </dgm:presLayoutVars>
      </dgm:prSet>
      <dgm:spPr/>
      <dgm:t>
        <a:bodyPr/>
        <a:lstStyle/>
        <a:p>
          <a:endParaRPr lang="en-US"/>
        </a:p>
      </dgm:t>
    </dgm:pt>
    <dgm:pt modelId="{7DF8E438-CB0B-4C27-9C0C-2CCBF33BAAD1}" type="pres">
      <dgm:prSet presAssocID="{CA28B1C4-5045-4628-A6A7-D02DC8779096}" presName="hSp" presStyleCnt="0"/>
      <dgm:spPr/>
      <dgm:t>
        <a:bodyPr/>
        <a:lstStyle/>
        <a:p>
          <a:endParaRPr lang="en-US"/>
        </a:p>
      </dgm:t>
    </dgm:pt>
    <dgm:pt modelId="{0FB6CCFF-6A1B-4BDD-BE4B-5A201ACBC20C}" type="pres">
      <dgm:prSet presAssocID="{EC946E26-9F93-42C1-9C5E-065DAF9481D9}" presName="vertFlow" presStyleCnt="0"/>
      <dgm:spPr/>
      <dgm:t>
        <a:bodyPr/>
        <a:lstStyle/>
        <a:p>
          <a:endParaRPr lang="en-US"/>
        </a:p>
      </dgm:t>
    </dgm:pt>
    <dgm:pt modelId="{2D9BEB54-A20E-4551-8D1B-AF63461AF124}" type="pres">
      <dgm:prSet presAssocID="{EC946E26-9F93-42C1-9C5E-065DAF9481D9}" presName="header" presStyleLbl="node1" presStyleIdx="1" presStyleCnt="3"/>
      <dgm:spPr/>
      <dgm:t>
        <a:bodyPr/>
        <a:lstStyle/>
        <a:p>
          <a:endParaRPr lang="en-US"/>
        </a:p>
      </dgm:t>
    </dgm:pt>
    <dgm:pt modelId="{F35399C4-C4AD-47FA-BFC8-C9553C52E37D}" type="pres">
      <dgm:prSet presAssocID="{35FE425E-949B-4E23-8F23-DE36A79664BD}" presName="parTrans" presStyleLbl="sibTrans2D1" presStyleIdx="2" presStyleCnt="8"/>
      <dgm:spPr/>
      <dgm:t>
        <a:bodyPr/>
        <a:lstStyle/>
        <a:p>
          <a:endParaRPr lang="en-US"/>
        </a:p>
      </dgm:t>
    </dgm:pt>
    <dgm:pt modelId="{F4B19510-1D43-4490-A2EF-734EFE1CBCF2}" type="pres">
      <dgm:prSet presAssocID="{56528367-F3F5-465C-80EB-6E4E2F190D7C}" presName="child" presStyleLbl="alignAccFollowNode1" presStyleIdx="2" presStyleCnt="8">
        <dgm:presLayoutVars>
          <dgm:chMax val="0"/>
          <dgm:bulletEnabled val="1"/>
        </dgm:presLayoutVars>
      </dgm:prSet>
      <dgm:spPr/>
      <dgm:t>
        <a:bodyPr/>
        <a:lstStyle/>
        <a:p>
          <a:endParaRPr lang="en-US"/>
        </a:p>
      </dgm:t>
    </dgm:pt>
    <dgm:pt modelId="{70F977DD-B723-459F-A5A0-A0791E95DF07}" type="pres">
      <dgm:prSet presAssocID="{16DA96A8-0909-44C2-AEB6-B249D45FD7C7}" presName="sibTrans" presStyleLbl="sibTrans2D1" presStyleIdx="3" presStyleCnt="8"/>
      <dgm:spPr/>
      <dgm:t>
        <a:bodyPr/>
        <a:lstStyle/>
        <a:p>
          <a:endParaRPr lang="en-US"/>
        </a:p>
      </dgm:t>
    </dgm:pt>
    <dgm:pt modelId="{3A486C79-D7EB-4097-85D0-77E5939B1C18}" type="pres">
      <dgm:prSet presAssocID="{3C8A251F-E474-4255-8003-4CC5800E8B41}" presName="child" presStyleLbl="alignAccFollowNode1" presStyleIdx="3" presStyleCnt="8">
        <dgm:presLayoutVars>
          <dgm:chMax val="0"/>
          <dgm:bulletEnabled val="1"/>
        </dgm:presLayoutVars>
      </dgm:prSet>
      <dgm:spPr/>
      <dgm:t>
        <a:bodyPr/>
        <a:lstStyle/>
        <a:p>
          <a:endParaRPr lang="en-US"/>
        </a:p>
      </dgm:t>
    </dgm:pt>
    <dgm:pt modelId="{1A2AD921-3EDC-459E-A161-A3035368BB0D}" type="pres">
      <dgm:prSet presAssocID="{EC946E26-9F93-42C1-9C5E-065DAF9481D9}" presName="hSp" presStyleCnt="0"/>
      <dgm:spPr/>
      <dgm:t>
        <a:bodyPr/>
        <a:lstStyle/>
        <a:p>
          <a:endParaRPr lang="en-US"/>
        </a:p>
      </dgm:t>
    </dgm:pt>
    <dgm:pt modelId="{175E0196-E7C3-4F66-A68A-28201B8BF907}" type="pres">
      <dgm:prSet presAssocID="{E6792B08-AFF1-49C8-8CF2-124ECCBE6820}" presName="vertFlow" presStyleCnt="0"/>
      <dgm:spPr/>
      <dgm:t>
        <a:bodyPr/>
        <a:lstStyle/>
        <a:p>
          <a:endParaRPr lang="en-US"/>
        </a:p>
      </dgm:t>
    </dgm:pt>
    <dgm:pt modelId="{23A207E2-A633-4071-8BBB-CEF50B120319}" type="pres">
      <dgm:prSet presAssocID="{E6792B08-AFF1-49C8-8CF2-124ECCBE6820}" presName="header" presStyleLbl="node1" presStyleIdx="2" presStyleCnt="3"/>
      <dgm:spPr/>
      <dgm:t>
        <a:bodyPr/>
        <a:lstStyle/>
        <a:p>
          <a:endParaRPr lang="en-US"/>
        </a:p>
      </dgm:t>
    </dgm:pt>
    <dgm:pt modelId="{A222BBBF-51C5-4A53-871D-46687463618D}" type="pres">
      <dgm:prSet presAssocID="{89A8FBC5-B0D8-4C8A-BFAD-8BE723483E51}" presName="parTrans" presStyleLbl="sibTrans2D1" presStyleIdx="4" presStyleCnt="8"/>
      <dgm:spPr/>
      <dgm:t>
        <a:bodyPr/>
        <a:lstStyle/>
        <a:p>
          <a:endParaRPr lang="en-US"/>
        </a:p>
      </dgm:t>
    </dgm:pt>
    <dgm:pt modelId="{A5E7BE33-F16D-436F-AB8C-4EFE75D30E36}" type="pres">
      <dgm:prSet presAssocID="{0AD46D16-8E96-4518-91C8-CA09D73ADA2D}" presName="child" presStyleLbl="alignAccFollowNode1" presStyleIdx="4" presStyleCnt="8">
        <dgm:presLayoutVars>
          <dgm:chMax val="0"/>
          <dgm:bulletEnabled val="1"/>
        </dgm:presLayoutVars>
      </dgm:prSet>
      <dgm:spPr/>
      <dgm:t>
        <a:bodyPr/>
        <a:lstStyle/>
        <a:p>
          <a:endParaRPr lang="en-US"/>
        </a:p>
      </dgm:t>
    </dgm:pt>
    <dgm:pt modelId="{48C3D204-FF9F-4D9E-9310-8884C98F3955}" type="pres">
      <dgm:prSet presAssocID="{A7CEF165-0CAE-4E5C-A8BB-3DA1A5732CE2}" presName="sibTrans" presStyleLbl="sibTrans2D1" presStyleIdx="5" presStyleCnt="8"/>
      <dgm:spPr/>
      <dgm:t>
        <a:bodyPr/>
        <a:lstStyle/>
        <a:p>
          <a:endParaRPr lang="en-US"/>
        </a:p>
      </dgm:t>
    </dgm:pt>
    <dgm:pt modelId="{5C3FE451-FC49-4C46-B88C-0DCEA9F4E423}" type="pres">
      <dgm:prSet presAssocID="{2AEFF52C-67E5-4D7F-A962-777D0D0CA31A}" presName="child" presStyleLbl="alignAccFollowNode1" presStyleIdx="5" presStyleCnt="8">
        <dgm:presLayoutVars>
          <dgm:chMax val="0"/>
          <dgm:bulletEnabled val="1"/>
        </dgm:presLayoutVars>
      </dgm:prSet>
      <dgm:spPr/>
      <dgm:t>
        <a:bodyPr/>
        <a:lstStyle/>
        <a:p>
          <a:endParaRPr lang="en-US"/>
        </a:p>
      </dgm:t>
    </dgm:pt>
    <dgm:pt modelId="{9F29263E-CB57-4EF3-9073-91ECE70C9333}" type="pres">
      <dgm:prSet presAssocID="{F06A9997-F272-4DB1-A3E6-5DB071A3C326}" presName="sibTrans" presStyleLbl="sibTrans2D1" presStyleIdx="6" presStyleCnt="8"/>
      <dgm:spPr/>
      <dgm:t>
        <a:bodyPr/>
        <a:lstStyle/>
        <a:p>
          <a:endParaRPr lang="en-US"/>
        </a:p>
      </dgm:t>
    </dgm:pt>
    <dgm:pt modelId="{7D2F682A-B2D5-4F4B-BCB7-C7F2BE958183}" type="pres">
      <dgm:prSet presAssocID="{9147FB22-2D03-412F-AA7E-D022EFDEC2DB}" presName="child" presStyleLbl="alignAccFollowNode1" presStyleIdx="6" presStyleCnt="8">
        <dgm:presLayoutVars>
          <dgm:chMax val="0"/>
          <dgm:bulletEnabled val="1"/>
        </dgm:presLayoutVars>
      </dgm:prSet>
      <dgm:spPr/>
      <dgm:t>
        <a:bodyPr/>
        <a:lstStyle/>
        <a:p>
          <a:endParaRPr lang="en-US"/>
        </a:p>
      </dgm:t>
    </dgm:pt>
    <dgm:pt modelId="{93F28F0E-23C2-425E-8B1A-3D97CD54268B}" type="pres">
      <dgm:prSet presAssocID="{F2B02EF6-8E9E-4A52-8843-C6982700AB15}" presName="sibTrans" presStyleLbl="sibTrans2D1" presStyleIdx="7" presStyleCnt="8"/>
      <dgm:spPr/>
      <dgm:t>
        <a:bodyPr/>
        <a:lstStyle/>
        <a:p>
          <a:endParaRPr lang="en-US"/>
        </a:p>
      </dgm:t>
    </dgm:pt>
    <dgm:pt modelId="{3F048A03-9450-4503-A108-1D7485C082C0}" type="pres">
      <dgm:prSet presAssocID="{4D128FF1-21FD-41E2-B815-DA463BE27E9B}" presName="child" presStyleLbl="alignAccFollowNode1" presStyleIdx="7" presStyleCnt="8">
        <dgm:presLayoutVars>
          <dgm:chMax val="0"/>
          <dgm:bulletEnabled val="1"/>
        </dgm:presLayoutVars>
      </dgm:prSet>
      <dgm:spPr/>
      <dgm:t>
        <a:bodyPr/>
        <a:lstStyle/>
        <a:p>
          <a:endParaRPr lang="en-US"/>
        </a:p>
      </dgm:t>
    </dgm:pt>
  </dgm:ptLst>
  <dgm:cxnLst>
    <dgm:cxn modelId="{DCA06681-E355-4F9A-A19A-9BEB3D638CAB}" type="presOf" srcId="{11802264-4F90-42C5-B198-30FCB5E57A89}" destId="{B7ACE34B-D15E-40E2-B36D-971F75233209}" srcOrd="0" destOrd="0" presId="urn:microsoft.com/office/officeart/2005/8/layout/lProcess1"/>
    <dgm:cxn modelId="{F1D56F16-8FEC-4402-BF77-CEA9003B7362}" type="presOf" srcId="{35FE425E-949B-4E23-8F23-DE36A79664BD}" destId="{F35399C4-C4AD-47FA-BFC8-C9553C52E37D}" srcOrd="0" destOrd="0" presId="urn:microsoft.com/office/officeart/2005/8/layout/lProcess1"/>
    <dgm:cxn modelId="{C0C4C46F-658E-4F47-A4EA-976CA8666911}" type="presOf" srcId="{CA28B1C4-5045-4628-A6A7-D02DC8779096}" destId="{6C0DA871-D714-4192-839D-386776520A59}" srcOrd="0" destOrd="0" presId="urn:microsoft.com/office/officeart/2005/8/layout/lProcess1"/>
    <dgm:cxn modelId="{69709E6F-88CE-42E1-94C7-6F8037E8BA43}" srcId="{E6792B08-AFF1-49C8-8CF2-124ECCBE6820}" destId="{9147FB22-2D03-412F-AA7E-D022EFDEC2DB}" srcOrd="2" destOrd="0" parTransId="{581C749B-BFDD-48F7-BADC-54373ABE9AAE}" sibTransId="{F2B02EF6-8E9E-4A52-8843-C6982700AB15}"/>
    <dgm:cxn modelId="{05EA1949-4FD1-4C38-85FD-065C4D375DE9}" srcId="{24B335CD-C65D-4354-B749-A4E28C51F507}" destId="{EC946E26-9F93-42C1-9C5E-065DAF9481D9}" srcOrd="1" destOrd="0" parTransId="{34ADB921-B01B-4718-9F1A-7F1206FD951D}" sibTransId="{F33E9474-BA12-490D-8D9C-F5195084B38B}"/>
    <dgm:cxn modelId="{188FBC66-F95D-479E-80FF-4F13FECAD467}" type="presOf" srcId="{E6792B08-AFF1-49C8-8CF2-124ECCBE6820}" destId="{23A207E2-A633-4071-8BBB-CEF50B120319}" srcOrd="0" destOrd="0" presId="urn:microsoft.com/office/officeart/2005/8/layout/lProcess1"/>
    <dgm:cxn modelId="{C69059FF-8CC1-4CBC-9010-AE8C96D5012E}" type="presOf" srcId="{F06A9997-F272-4DB1-A3E6-5DB071A3C326}" destId="{9F29263E-CB57-4EF3-9073-91ECE70C9333}" srcOrd="0" destOrd="0" presId="urn:microsoft.com/office/officeart/2005/8/layout/lProcess1"/>
    <dgm:cxn modelId="{B25F73D4-58E5-411D-82B4-16AF8E9A5D2D}" type="presOf" srcId="{0AD46D16-8E96-4518-91C8-CA09D73ADA2D}" destId="{A5E7BE33-F16D-436F-AB8C-4EFE75D30E36}" srcOrd="0" destOrd="0" presId="urn:microsoft.com/office/officeart/2005/8/layout/lProcess1"/>
    <dgm:cxn modelId="{EC8AD21E-0EFB-4C78-8C22-07AD1AB456E7}" srcId="{24B335CD-C65D-4354-B749-A4E28C51F507}" destId="{E6792B08-AFF1-49C8-8CF2-124ECCBE6820}" srcOrd="2" destOrd="0" parTransId="{DF1701D5-99F8-480D-BAAD-8931F329BA72}" sibTransId="{5B8A0030-DAD0-4B51-BC99-BAAD54F45682}"/>
    <dgm:cxn modelId="{B5C90297-656E-4162-95F1-BA1938C8DDB8}" type="presOf" srcId="{A7CEF165-0CAE-4E5C-A8BB-3DA1A5732CE2}" destId="{48C3D204-FF9F-4D9E-9310-8884C98F3955}" srcOrd="0" destOrd="0" presId="urn:microsoft.com/office/officeart/2005/8/layout/lProcess1"/>
    <dgm:cxn modelId="{EF8E0ACD-E6AC-470A-B8D3-6C8157639F6F}" srcId="{CA28B1C4-5045-4628-A6A7-D02DC8779096}" destId="{A76242F5-E443-4C51-B321-E57F0507960A}" srcOrd="1" destOrd="0" parTransId="{D25ED2FC-435F-4314-A49F-DED8AFC2F62F}" sibTransId="{13D839A8-3C2C-4681-B44D-E1DEA556FF99}"/>
    <dgm:cxn modelId="{5481A8B3-055C-4534-8BDA-B42952A5B7E1}" type="presOf" srcId="{CD5A5658-DD05-45E1-89C3-A3ACA0DC531C}" destId="{1C0A2A75-9D82-40BC-A3ED-169071B533CB}" srcOrd="0" destOrd="0" presId="urn:microsoft.com/office/officeart/2005/8/layout/lProcess1"/>
    <dgm:cxn modelId="{21087BE5-46F8-4DC7-A27F-4E47D0989396}" srcId="{CA28B1C4-5045-4628-A6A7-D02DC8779096}" destId="{CD5A5658-DD05-45E1-89C3-A3ACA0DC531C}" srcOrd="0" destOrd="0" parTransId="{11802264-4F90-42C5-B198-30FCB5E57A89}" sibTransId="{67C8122F-89F6-46DF-B262-3D79ACABCBD5}"/>
    <dgm:cxn modelId="{C2B99139-C931-4C3C-8BAF-116EA6919BD1}" type="presOf" srcId="{2AEFF52C-67E5-4D7F-A962-777D0D0CA31A}" destId="{5C3FE451-FC49-4C46-B88C-0DCEA9F4E423}" srcOrd="0" destOrd="0" presId="urn:microsoft.com/office/officeart/2005/8/layout/lProcess1"/>
    <dgm:cxn modelId="{22936DA4-7FD8-43EC-A252-AD3CFBFAEF3D}" type="presOf" srcId="{F2B02EF6-8E9E-4A52-8843-C6982700AB15}" destId="{93F28F0E-23C2-425E-8B1A-3D97CD54268B}" srcOrd="0" destOrd="0" presId="urn:microsoft.com/office/officeart/2005/8/layout/lProcess1"/>
    <dgm:cxn modelId="{602FEE0E-A199-4C58-A529-1DB8DC04549F}" srcId="{EC946E26-9F93-42C1-9C5E-065DAF9481D9}" destId="{3C8A251F-E474-4255-8003-4CC5800E8B41}" srcOrd="1" destOrd="0" parTransId="{7A297250-4368-4089-90B9-1A7792967E53}" sibTransId="{2C642F5D-C3AF-4770-9481-7D4087B1896A}"/>
    <dgm:cxn modelId="{A592D7E9-DDC9-44E5-87F2-FDAF9AF08957}" srcId="{EC946E26-9F93-42C1-9C5E-065DAF9481D9}" destId="{56528367-F3F5-465C-80EB-6E4E2F190D7C}" srcOrd="0" destOrd="0" parTransId="{35FE425E-949B-4E23-8F23-DE36A79664BD}" sibTransId="{16DA96A8-0909-44C2-AEB6-B249D45FD7C7}"/>
    <dgm:cxn modelId="{8A81E81D-E13A-4699-9705-EB59ECA6383A}" type="presOf" srcId="{9147FB22-2D03-412F-AA7E-D022EFDEC2DB}" destId="{7D2F682A-B2D5-4F4B-BCB7-C7F2BE958183}" srcOrd="0" destOrd="0" presId="urn:microsoft.com/office/officeart/2005/8/layout/lProcess1"/>
    <dgm:cxn modelId="{ACB2E332-416F-4DDC-8E4B-65630A8DE4F3}" type="presOf" srcId="{67C8122F-89F6-46DF-B262-3D79ACABCBD5}" destId="{D01457CD-B0F9-4479-A6C2-553D1801B619}" srcOrd="0" destOrd="0" presId="urn:microsoft.com/office/officeart/2005/8/layout/lProcess1"/>
    <dgm:cxn modelId="{B1E924DE-9FDC-4F7B-8109-1DCAB1D71E16}" type="presOf" srcId="{56528367-F3F5-465C-80EB-6E4E2F190D7C}" destId="{F4B19510-1D43-4490-A2EF-734EFE1CBCF2}" srcOrd="0" destOrd="0" presId="urn:microsoft.com/office/officeart/2005/8/layout/lProcess1"/>
    <dgm:cxn modelId="{3B79277B-8744-49E9-BE8E-D680F6BC0583}" type="presOf" srcId="{3C8A251F-E474-4255-8003-4CC5800E8B41}" destId="{3A486C79-D7EB-4097-85D0-77E5939B1C18}" srcOrd="0" destOrd="0" presId="urn:microsoft.com/office/officeart/2005/8/layout/lProcess1"/>
    <dgm:cxn modelId="{B406F8BA-7EE8-4315-AFEF-1CA5B49D814C}" type="presOf" srcId="{89A8FBC5-B0D8-4C8A-BFAD-8BE723483E51}" destId="{A222BBBF-51C5-4A53-871D-46687463618D}" srcOrd="0" destOrd="0" presId="urn:microsoft.com/office/officeart/2005/8/layout/lProcess1"/>
    <dgm:cxn modelId="{CB9A3429-0A5A-411E-AA52-B1251554C2B5}" type="presOf" srcId="{A76242F5-E443-4C51-B321-E57F0507960A}" destId="{1267E2ED-E687-4A50-BBF0-C28B0C84348A}" srcOrd="0" destOrd="0" presId="urn:microsoft.com/office/officeart/2005/8/layout/lProcess1"/>
    <dgm:cxn modelId="{559B79D0-367C-48E5-A232-3677D9F3C0D5}" type="presOf" srcId="{24B335CD-C65D-4354-B749-A4E28C51F507}" destId="{66B6E41A-F54C-4E6A-AA9F-67401984567B}" srcOrd="0" destOrd="0" presId="urn:microsoft.com/office/officeart/2005/8/layout/lProcess1"/>
    <dgm:cxn modelId="{CEECC096-1C5C-46B2-9C9B-0F80111665E0}" srcId="{E6792B08-AFF1-49C8-8CF2-124ECCBE6820}" destId="{0AD46D16-8E96-4518-91C8-CA09D73ADA2D}" srcOrd="0" destOrd="0" parTransId="{89A8FBC5-B0D8-4C8A-BFAD-8BE723483E51}" sibTransId="{A7CEF165-0CAE-4E5C-A8BB-3DA1A5732CE2}"/>
    <dgm:cxn modelId="{9602D36E-5485-4F63-AB4E-E0631CC3F50B}" srcId="{E6792B08-AFF1-49C8-8CF2-124ECCBE6820}" destId="{2AEFF52C-67E5-4D7F-A962-777D0D0CA31A}" srcOrd="1" destOrd="0" parTransId="{6484A8C7-2CCC-4FF9-B86B-3ED4266A0A35}" sibTransId="{F06A9997-F272-4DB1-A3E6-5DB071A3C326}"/>
    <dgm:cxn modelId="{387A8FF4-E148-4B2A-BED7-28F988350175}" srcId="{E6792B08-AFF1-49C8-8CF2-124ECCBE6820}" destId="{4D128FF1-21FD-41E2-B815-DA463BE27E9B}" srcOrd="3" destOrd="0" parTransId="{14B91453-2775-4DD8-A734-35276098FA33}" sibTransId="{4A4F1A20-6A5C-4C4E-961C-1C661C97A02E}"/>
    <dgm:cxn modelId="{D4D0D992-7807-49DD-8147-B4E267DC806C}" type="presOf" srcId="{16DA96A8-0909-44C2-AEB6-B249D45FD7C7}" destId="{70F977DD-B723-459F-A5A0-A0791E95DF07}" srcOrd="0" destOrd="0" presId="urn:microsoft.com/office/officeart/2005/8/layout/lProcess1"/>
    <dgm:cxn modelId="{E2B41E53-5F67-4207-B8E2-6A09BC6C29B1}" type="presOf" srcId="{4D128FF1-21FD-41E2-B815-DA463BE27E9B}" destId="{3F048A03-9450-4503-A108-1D7485C082C0}" srcOrd="0" destOrd="0" presId="urn:microsoft.com/office/officeart/2005/8/layout/lProcess1"/>
    <dgm:cxn modelId="{EA11288B-902F-4141-9703-B229FDC72FFC}" type="presOf" srcId="{EC946E26-9F93-42C1-9C5E-065DAF9481D9}" destId="{2D9BEB54-A20E-4551-8D1B-AF63461AF124}" srcOrd="0" destOrd="0" presId="urn:microsoft.com/office/officeart/2005/8/layout/lProcess1"/>
    <dgm:cxn modelId="{832A90A0-1136-4D94-9FD3-B013000362D4}" srcId="{24B335CD-C65D-4354-B749-A4E28C51F507}" destId="{CA28B1C4-5045-4628-A6A7-D02DC8779096}" srcOrd="0" destOrd="0" parTransId="{2768AB49-AF45-4714-B284-A93670071D39}" sibTransId="{48C966A3-267C-4478-BC70-3E989DDEDA09}"/>
    <dgm:cxn modelId="{07BB9685-1CDC-4A8E-81F7-BFE185BB4CC9}" type="presParOf" srcId="{66B6E41A-F54C-4E6A-AA9F-67401984567B}" destId="{53098C60-E4AC-4386-8688-E5E724DC73DC}" srcOrd="0" destOrd="0" presId="urn:microsoft.com/office/officeart/2005/8/layout/lProcess1"/>
    <dgm:cxn modelId="{72BC6E6D-A049-45A9-B7A3-B7674E14108F}" type="presParOf" srcId="{53098C60-E4AC-4386-8688-E5E724DC73DC}" destId="{6C0DA871-D714-4192-839D-386776520A59}" srcOrd="0" destOrd="0" presId="urn:microsoft.com/office/officeart/2005/8/layout/lProcess1"/>
    <dgm:cxn modelId="{7469CC3C-8BBC-4EB9-A4DC-86201DF9D4AD}" type="presParOf" srcId="{53098C60-E4AC-4386-8688-E5E724DC73DC}" destId="{B7ACE34B-D15E-40E2-B36D-971F75233209}" srcOrd="1" destOrd="0" presId="urn:microsoft.com/office/officeart/2005/8/layout/lProcess1"/>
    <dgm:cxn modelId="{B9856ADC-2634-4854-BFCB-DF786C176191}" type="presParOf" srcId="{53098C60-E4AC-4386-8688-E5E724DC73DC}" destId="{1C0A2A75-9D82-40BC-A3ED-169071B533CB}" srcOrd="2" destOrd="0" presId="urn:microsoft.com/office/officeart/2005/8/layout/lProcess1"/>
    <dgm:cxn modelId="{E7F66928-E47D-4877-A07C-89A43204FEFF}" type="presParOf" srcId="{53098C60-E4AC-4386-8688-E5E724DC73DC}" destId="{D01457CD-B0F9-4479-A6C2-553D1801B619}" srcOrd="3" destOrd="0" presId="urn:microsoft.com/office/officeart/2005/8/layout/lProcess1"/>
    <dgm:cxn modelId="{F29CB3E8-A7D8-48BF-B150-1779E47C0635}" type="presParOf" srcId="{53098C60-E4AC-4386-8688-E5E724DC73DC}" destId="{1267E2ED-E687-4A50-BBF0-C28B0C84348A}" srcOrd="4" destOrd="0" presId="urn:microsoft.com/office/officeart/2005/8/layout/lProcess1"/>
    <dgm:cxn modelId="{310951A4-A555-4F0E-9772-DD25612B62BF}" type="presParOf" srcId="{66B6E41A-F54C-4E6A-AA9F-67401984567B}" destId="{7DF8E438-CB0B-4C27-9C0C-2CCBF33BAAD1}" srcOrd="1" destOrd="0" presId="urn:microsoft.com/office/officeart/2005/8/layout/lProcess1"/>
    <dgm:cxn modelId="{EA5A5662-A440-4947-97FC-22619ABD9ED2}" type="presParOf" srcId="{66B6E41A-F54C-4E6A-AA9F-67401984567B}" destId="{0FB6CCFF-6A1B-4BDD-BE4B-5A201ACBC20C}" srcOrd="2" destOrd="0" presId="urn:microsoft.com/office/officeart/2005/8/layout/lProcess1"/>
    <dgm:cxn modelId="{7F506F35-CEB7-43A3-93A4-2372AF37EF9F}" type="presParOf" srcId="{0FB6CCFF-6A1B-4BDD-BE4B-5A201ACBC20C}" destId="{2D9BEB54-A20E-4551-8D1B-AF63461AF124}" srcOrd="0" destOrd="0" presId="urn:microsoft.com/office/officeart/2005/8/layout/lProcess1"/>
    <dgm:cxn modelId="{23B83C21-A0D1-48A5-812D-8EC06FEBE281}" type="presParOf" srcId="{0FB6CCFF-6A1B-4BDD-BE4B-5A201ACBC20C}" destId="{F35399C4-C4AD-47FA-BFC8-C9553C52E37D}" srcOrd="1" destOrd="0" presId="urn:microsoft.com/office/officeart/2005/8/layout/lProcess1"/>
    <dgm:cxn modelId="{78D0927A-AD20-4B19-A091-0365D7AC89E2}" type="presParOf" srcId="{0FB6CCFF-6A1B-4BDD-BE4B-5A201ACBC20C}" destId="{F4B19510-1D43-4490-A2EF-734EFE1CBCF2}" srcOrd="2" destOrd="0" presId="urn:microsoft.com/office/officeart/2005/8/layout/lProcess1"/>
    <dgm:cxn modelId="{A861EB31-5F3F-48DE-8106-C74D23DE974D}" type="presParOf" srcId="{0FB6CCFF-6A1B-4BDD-BE4B-5A201ACBC20C}" destId="{70F977DD-B723-459F-A5A0-A0791E95DF07}" srcOrd="3" destOrd="0" presId="urn:microsoft.com/office/officeart/2005/8/layout/lProcess1"/>
    <dgm:cxn modelId="{9E4D854F-C3E1-468F-B11A-DE918C4F8BB6}" type="presParOf" srcId="{0FB6CCFF-6A1B-4BDD-BE4B-5A201ACBC20C}" destId="{3A486C79-D7EB-4097-85D0-77E5939B1C18}" srcOrd="4" destOrd="0" presId="urn:microsoft.com/office/officeart/2005/8/layout/lProcess1"/>
    <dgm:cxn modelId="{F04070DA-307A-42C9-9026-D5F378EA9A76}" type="presParOf" srcId="{66B6E41A-F54C-4E6A-AA9F-67401984567B}" destId="{1A2AD921-3EDC-459E-A161-A3035368BB0D}" srcOrd="3" destOrd="0" presId="urn:microsoft.com/office/officeart/2005/8/layout/lProcess1"/>
    <dgm:cxn modelId="{E2A04E7B-A0DC-44BB-AC49-F2807659B3DA}" type="presParOf" srcId="{66B6E41A-F54C-4E6A-AA9F-67401984567B}" destId="{175E0196-E7C3-4F66-A68A-28201B8BF907}" srcOrd="4" destOrd="0" presId="urn:microsoft.com/office/officeart/2005/8/layout/lProcess1"/>
    <dgm:cxn modelId="{9763C86D-A2A0-4619-9264-E2C586007879}" type="presParOf" srcId="{175E0196-E7C3-4F66-A68A-28201B8BF907}" destId="{23A207E2-A633-4071-8BBB-CEF50B120319}" srcOrd="0" destOrd="0" presId="urn:microsoft.com/office/officeart/2005/8/layout/lProcess1"/>
    <dgm:cxn modelId="{940AF19D-8545-4D81-8A6F-BE3BF20CEC38}" type="presParOf" srcId="{175E0196-E7C3-4F66-A68A-28201B8BF907}" destId="{A222BBBF-51C5-4A53-871D-46687463618D}" srcOrd="1" destOrd="0" presId="urn:microsoft.com/office/officeart/2005/8/layout/lProcess1"/>
    <dgm:cxn modelId="{2E0A39D4-3915-472A-A126-ECF77A733179}" type="presParOf" srcId="{175E0196-E7C3-4F66-A68A-28201B8BF907}" destId="{A5E7BE33-F16D-436F-AB8C-4EFE75D30E36}" srcOrd="2" destOrd="0" presId="urn:microsoft.com/office/officeart/2005/8/layout/lProcess1"/>
    <dgm:cxn modelId="{31CD921B-7D41-4A84-B755-E42B14746663}" type="presParOf" srcId="{175E0196-E7C3-4F66-A68A-28201B8BF907}" destId="{48C3D204-FF9F-4D9E-9310-8884C98F3955}" srcOrd="3" destOrd="0" presId="urn:microsoft.com/office/officeart/2005/8/layout/lProcess1"/>
    <dgm:cxn modelId="{0476223B-7330-46AA-874B-9D3CF54E04F5}" type="presParOf" srcId="{175E0196-E7C3-4F66-A68A-28201B8BF907}" destId="{5C3FE451-FC49-4C46-B88C-0DCEA9F4E423}" srcOrd="4" destOrd="0" presId="urn:microsoft.com/office/officeart/2005/8/layout/lProcess1"/>
    <dgm:cxn modelId="{1F8E0A81-5C79-4E6C-ABCD-6B1A2C3560EB}" type="presParOf" srcId="{175E0196-E7C3-4F66-A68A-28201B8BF907}" destId="{9F29263E-CB57-4EF3-9073-91ECE70C9333}" srcOrd="5" destOrd="0" presId="urn:microsoft.com/office/officeart/2005/8/layout/lProcess1"/>
    <dgm:cxn modelId="{56D3FA8E-BD2E-42A2-8254-782508618B07}" type="presParOf" srcId="{175E0196-E7C3-4F66-A68A-28201B8BF907}" destId="{7D2F682A-B2D5-4F4B-BCB7-C7F2BE958183}" srcOrd="6" destOrd="0" presId="urn:microsoft.com/office/officeart/2005/8/layout/lProcess1"/>
    <dgm:cxn modelId="{4B6AAF25-6B89-42C0-A706-574CA9B35E0E}" type="presParOf" srcId="{175E0196-E7C3-4F66-A68A-28201B8BF907}" destId="{93F28F0E-23C2-425E-8B1A-3D97CD54268B}" srcOrd="7" destOrd="0" presId="urn:microsoft.com/office/officeart/2005/8/layout/lProcess1"/>
    <dgm:cxn modelId="{8BD7821E-9148-408D-BCF8-F2501F97BCE0}" type="presParOf" srcId="{175E0196-E7C3-4F66-A68A-28201B8BF907}" destId="{3F048A03-9450-4503-A108-1D7485C082C0}" srcOrd="8" destOrd="0" presId="urn:microsoft.com/office/officeart/2005/8/layout/l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36C4CA-DFBE-4EA6-8B41-740FFD11F28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7E3EAA47-36A8-45BB-8E51-ABE9EFD79D0A}">
      <dgm:prSet custT="1"/>
      <dgm:spPr/>
      <dgm:t>
        <a:bodyPr/>
        <a:lstStyle/>
        <a:p>
          <a:pPr rtl="0"/>
          <a:r>
            <a:rPr lang="en-US" sz="2400" dirty="0" smtClean="0"/>
            <a:t>Joints are sites where two or more bones meet</a:t>
          </a:r>
          <a:endParaRPr lang="en-US" sz="2400" dirty="0"/>
        </a:p>
      </dgm:t>
    </dgm:pt>
    <dgm:pt modelId="{6D822F2C-E734-44DD-AE0C-870795C2E04A}" type="parTrans" cxnId="{BFE32865-8740-4632-BCCD-A52CB9BFD11B}">
      <dgm:prSet/>
      <dgm:spPr/>
      <dgm:t>
        <a:bodyPr/>
        <a:lstStyle/>
        <a:p>
          <a:endParaRPr lang="en-US"/>
        </a:p>
      </dgm:t>
    </dgm:pt>
    <dgm:pt modelId="{515B78F4-C412-4F75-A2C1-F1FA3CAF656B}" type="sibTrans" cxnId="{BFE32865-8740-4632-BCCD-A52CB9BFD11B}">
      <dgm:prSet/>
      <dgm:spPr/>
      <dgm:t>
        <a:bodyPr/>
        <a:lstStyle/>
        <a:p>
          <a:endParaRPr lang="en-US"/>
        </a:p>
      </dgm:t>
    </dgm:pt>
    <dgm:pt modelId="{A5E62B13-6056-4EDD-A915-B3F6D13EBBE5}" type="pres">
      <dgm:prSet presAssocID="{E536C4CA-DFBE-4EA6-8B41-740FFD11F284}" presName="CompostProcess" presStyleCnt="0">
        <dgm:presLayoutVars>
          <dgm:dir/>
          <dgm:resizeHandles val="exact"/>
        </dgm:presLayoutVars>
      </dgm:prSet>
      <dgm:spPr/>
      <dgm:t>
        <a:bodyPr/>
        <a:lstStyle/>
        <a:p>
          <a:endParaRPr lang="en-US"/>
        </a:p>
      </dgm:t>
    </dgm:pt>
    <dgm:pt modelId="{72BB7643-6FE6-4C98-A14C-B4C11D41E837}" type="pres">
      <dgm:prSet presAssocID="{E536C4CA-DFBE-4EA6-8B41-740FFD11F284}" presName="arrow" presStyleLbl="bgShp" presStyleIdx="0" presStyleCnt="1" custScaleX="117647"/>
      <dgm:spPr/>
    </dgm:pt>
    <dgm:pt modelId="{BE96D89C-83A5-4E66-B3B1-B7A0E2575B63}" type="pres">
      <dgm:prSet presAssocID="{E536C4CA-DFBE-4EA6-8B41-740FFD11F284}" presName="linearProcess" presStyleCnt="0"/>
      <dgm:spPr/>
    </dgm:pt>
    <dgm:pt modelId="{E690902B-F3CA-402D-8BF8-6ECCC0DDA703}" type="pres">
      <dgm:prSet presAssocID="{7E3EAA47-36A8-45BB-8E51-ABE9EFD79D0A}" presName="textNode" presStyleLbl="node1" presStyleIdx="0" presStyleCnt="1" custScaleX="99840" custLinFactNeighborX="-8385" custLinFactNeighborY="0">
        <dgm:presLayoutVars>
          <dgm:bulletEnabled val="1"/>
        </dgm:presLayoutVars>
      </dgm:prSet>
      <dgm:spPr/>
      <dgm:t>
        <a:bodyPr/>
        <a:lstStyle/>
        <a:p>
          <a:endParaRPr lang="en-US"/>
        </a:p>
      </dgm:t>
    </dgm:pt>
  </dgm:ptLst>
  <dgm:cxnLst>
    <dgm:cxn modelId="{3200866C-C792-4175-9376-A20A9DF2F51D}" type="presOf" srcId="{E536C4CA-DFBE-4EA6-8B41-740FFD11F284}" destId="{A5E62B13-6056-4EDD-A915-B3F6D13EBBE5}" srcOrd="0" destOrd="0" presId="urn:microsoft.com/office/officeart/2005/8/layout/hProcess9"/>
    <dgm:cxn modelId="{BFE32865-8740-4632-BCCD-A52CB9BFD11B}" srcId="{E536C4CA-DFBE-4EA6-8B41-740FFD11F284}" destId="{7E3EAA47-36A8-45BB-8E51-ABE9EFD79D0A}" srcOrd="0" destOrd="0" parTransId="{6D822F2C-E734-44DD-AE0C-870795C2E04A}" sibTransId="{515B78F4-C412-4F75-A2C1-F1FA3CAF656B}"/>
    <dgm:cxn modelId="{67987A1B-075B-40C6-A327-BA8D534CA305}" type="presOf" srcId="{7E3EAA47-36A8-45BB-8E51-ABE9EFD79D0A}" destId="{E690902B-F3CA-402D-8BF8-6ECCC0DDA703}" srcOrd="0" destOrd="0" presId="urn:microsoft.com/office/officeart/2005/8/layout/hProcess9"/>
    <dgm:cxn modelId="{01C949C8-BF8B-48FB-951A-A217780C98BA}" type="presParOf" srcId="{A5E62B13-6056-4EDD-A915-B3F6D13EBBE5}" destId="{72BB7643-6FE6-4C98-A14C-B4C11D41E837}" srcOrd="0" destOrd="0" presId="urn:microsoft.com/office/officeart/2005/8/layout/hProcess9"/>
    <dgm:cxn modelId="{83CE2518-5DBB-4F36-83CD-D3274D4B03A6}" type="presParOf" srcId="{A5E62B13-6056-4EDD-A915-B3F6D13EBBE5}" destId="{BE96D89C-83A5-4E66-B3B1-B7A0E2575B63}" srcOrd="1" destOrd="0" presId="urn:microsoft.com/office/officeart/2005/8/layout/hProcess9"/>
    <dgm:cxn modelId="{993B80D7-5EBB-41D7-8084-C902E6F01EFB}" type="presParOf" srcId="{BE96D89C-83A5-4E66-B3B1-B7A0E2575B63}" destId="{E690902B-F3CA-402D-8BF8-6ECCC0DDA703}" srcOrd="0"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400FAE-6152-4BD7-A9FF-089854A38B2C}">
      <dsp:nvSpPr>
        <dsp:cNvPr id="0" name=""/>
        <dsp:cNvSpPr/>
      </dsp:nvSpPr>
      <dsp:spPr>
        <a:xfrm>
          <a:off x="0" y="0"/>
          <a:ext cx="8686800" cy="1587953"/>
        </a:xfrm>
        <a:prstGeom prst="roundRect">
          <a:avLst>
            <a:gd name="adj" fmla="val 10000"/>
          </a:avLst>
        </a:prstGeom>
        <a:gradFill rotWithShape="0">
          <a:gsLst>
            <a:gs pos="0">
              <a:schemeClr val="accent2">
                <a:hueOff val="0"/>
                <a:satOff val="0"/>
                <a:lumOff val="0"/>
                <a:alphaOff val="0"/>
                <a:tint val="30000"/>
                <a:satMod val="250000"/>
              </a:schemeClr>
            </a:gs>
            <a:gs pos="72000">
              <a:schemeClr val="accent2">
                <a:hueOff val="0"/>
                <a:satOff val="0"/>
                <a:lumOff val="0"/>
                <a:alphaOff val="0"/>
                <a:tint val="75000"/>
                <a:satMod val="210000"/>
              </a:schemeClr>
            </a:gs>
            <a:gs pos="100000">
              <a:schemeClr val="accent2">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1" u="sng" kern="1200" dirty="0" err="1" smtClean="0"/>
            <a:t>Osteoblasts</a:t>
          </a:r>
          <a:endParaRPr lang="en-US" sz="3200" b="1" u="sng" kern="1200" dirty="0"/>
        </a:p>
        <a:p>
          <a:pPr marL="228600" lvl="1" indent="-228600" algn="l" defTabSz="1066800">
            <a:lnSpc>
              <a:spcPct val="90000"/>
            </a:lnSpc>
            <a:spcBef>
              <a:spcPct val="0"/>
            </a:spcBef>
            <a:spcAft>
              <a:spcPct val="15000"/>
            </a:spcAft>
            <a:buChar char="••"/>
          </a:pPr>
          <a:r>
            <a:rPr lang="en-US" sz="2400" kern="1200" dirty="0" smtClean="0"/>
            <a:t>Responsible for the synthesis of the bone matrix</a:t>
          </a:r>
          <a:endParaRPr lang="en-US" sz="2400" kern="1200" dirty="0"/>
        </a:p>
        <a:p>
          <a:pPr marL="228600" lvl="1" indent="-228600" algn="l" defTabSz="1066800">
            <a:lnSpc>
              <a:spcPct val="90000"/>
            </a:lnSpc>
            <a:spcBef>
              <a:spcPct val="0"/>
            </a:spcBef>
            <a:spcAft>
              <a:spcPct val="15000"/>
            </a:spcAft>
            <a:buChar char="••"/>
          </a:pPr>
          <a:r>
            <a:rPr lang="en-US" sz="2400" kern="1200" dirty="0" smtClean="0"/>
            <a:t>Responsible for the calcification of bone matrix</a:t>
          </a:r>
          <a:endParaRPr lang="en-US" sz="2400" kern="1200" dirty="0"/>
        </a:p>
      </dsp:txBody>
      <dsp:txXfrm>
        <a:off x="1896155" y="0"/>
        <a:ext cx="6790644" cy="1587953"/>
      </dsp:txXfrm>
    </dsp:sp>
    <dsp:sp modelId="{32AB45DD-D719-4A68-A353-048DF3D66F25}">
      <dsp:nvSpPr>
        <dsp:cNvPr id="0" name=""/>
        <dsp:cNvSpPr/>
      </dsp:nvSpPr>
      <dsp:spPr>
        <a:xfrm>
          <a:off x="488685" y="158795"/>
          <a:ext cx="1077580" cy="1270362"/>
        </a:xfrm>
        <a:prstGeom prst="roundRect">
          <a:avLst>
            <a:gd name="adj" fmla="val 10000"/>
          </a:avLst>
        </a:prstGeom>
        <a:blipFill rotWithShape="0">
          <a:blip xmlns:r="http://schemas.openxmlformats.org/officeDocument/2006/relationships" r:embed="rId1"/>
          <a:stretch>
            <a:fillRect/>
          </a:stretch>
        </a:blipFill>
        <a:ln w="100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dsp:spPr>
      <dsp:style>
        <a:lnRef idx="1">
          <a:scrgbClr r="0" g="0" b="0"/>
        </a:lnRef>
        <a:fillRef idx="1">
          <a:scrgbClr r="0" g="0" b="0"/>
        </a:fillRef>
        <a:effectRef idx="1">
          <a:scrgbClr r="0" g="0" b="0"/>
        </a:effectRef>
        <a:fontRef idx="minor"/>
      </dsp:style>
    </dsp:sp>
    <dsp:sp modelId="{3E6658BA-B275-4F51-9A6E-4E6CD5790B8E}">
      <dsp:nvSpPr>
        <dsp:cNvPr id="0" name=""/>
        <dsp:cNvSpPr/>
      </dsp:nvSpPr>
      <dsp:spPr>
        <a:xfrm>
          <a:off x="0" y="1746748"/>
          <a:ext cx="8686800" cy="1587953"/>
        </a:xfrm>
        <a:prstGeom prst="roundRect">
          <a:avLst>
            <a:gd name="adj" fmla="val 10000"/>
          </a:avLst>
        </a:prstGeom>
        <a:gradFill rotWithShape="0">
          <a:gsLst>
            <a:gs pos="0">
              <a:schemeClr val="accent2">
                <a:hueOff val="0"/>
                <a:satOff val="0"/>
                <a:lumOff val="0"/>
                <a:alphaOff val="0"/>
                <a:tint val="30000"/>
                <a:satMod val="250000"/>
              </a:schemeClr>
            </a:gs>
            <a:gs pos="72000">
              <a:schemeClr val="accent2">
                <a:hueOff val="0"/>
                <a:satOff val="0"/>
                <a:lumOff val="0"/>
                <a:alphaOff val="0"/>
                <a:tint val="75000"/>
                <a:satMod val="210000"/>
              </a:schemeClr>
            </a:gs>
            <a:gs pos="100000">
              <a:schemeClr val="accent2">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1" u="sng" kern="1200" dirty="0" err="1" smtClean="0"/>
            <a:t>Osteocytes</a:t>
          </a:r>
          <a:endParaRPr lang="en-US" sz="3200" b="1" u="sng" kern="1200" dirty="0"/>
        </a:p>
        <a:p>
          <a:pPr marL="228600" lvl="1" indent="-228600" algn="l" defTabSz="1066800">
            <a:lnSpc>
              <a:spcPct val="90000"/>
            </a:lnSpc>
            <a:spcBef>
              <a:spcPct val="0"/>
            </a:spcBef>
            <a:spcAft>
              <a:spcPct val="15000"/>
            </a:spcAft>
            <a:buChar char="••"/>
          </a:pPr>
          <a:r>
            <a:rPr lang="en-US" sz="2400" kern="1200" dirty="0" smtClean="0"/>
            <a:t>Maintain the bone</a:t>
          </a:r>
          <a:endParaRPr lang="en-US" sz="2400" kern="1200" dirty="0"/>
        </a:p>
        <a:p>
          <a:pPr marL="228600" lvl="1" indent="-228600" algn="l" defTabSz="1066800">
            <a:lnSpc>
              <a:spcPct val="90000"/>
            </a:lnSpc>
            <a:spcBef>
              <a:spcPct val="0"/>
            </a:spcBef>
            <a:spcAft>
              <a:spcPct val="15000"/>
            </a:spcAft>
            <a:buChar char="••"/>
          </a:pPr>
          <a:r>
            <a:rPr lang="en-US" sz="2400" kern="1200" dirty="0" smtClean="0"/>
            <a:t>Located inside spaces called lacunae</a:t>
          </a:r>
          <a:endParaRPr lang="en-US" sz="2400" kern="1200" dirty="0"/>
        </a:p>
      </dsp:txBody>
      <dsp:txXfrm>
        <a:off x="1896155" y="1746748"/>
        <a:ext cx="6790644" cy="1587953"/>
      </dsp:txXfrm>
    </dsp:sp>
    <dsp:sp modelId="{186BC757-87CC-4F5F-B94D-740C39CCF63A}">
      <dsp:nvSpPr>
        <dsp:cNvPr id="0" name=""/>
        <dsp:cNvSpPr/>
      </dsp:nvSpPr>
      <dsp:spPr>
        <a:xfrm>
          <a:off x="347168" y="1905544"/>
          <a:ext cx="1360613" cy="1270362"/>
        </a:xfrm>
        <a:prstGeom prst="roundRect">
          <a:avLst>
            <a:gd name="adj" fmla="val 10000"/>
          </a:avLst>
        </a:prstGeom>
        <a:blipFill rotWithShape="0">
          <a:blip xmlns:r="http://schemas.openxmlformats.org/officeDocument/2006/relationships" r:embed="rId2"/>
          <a:stretch>
            <a:fillRect/>
          </a:stretch>
        </a:blipFill>
        <a:ln w="100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dsp:spPr>
      <dsp:style>
        <a:lnRef idx="1">
          <a:scrgbClr r="0" g="0" b="0"/>
        </a:lnRef>
        <a:fillRef idx="1">
          <a:scrgbClr r="0" g="0" b="0"/>
        </a:fillRef>
        <a:effectRef idx="1">
          <a:scrgbClr r="0" g="0" b="0"/>
        </a:effectRef>
        <a:fontRef idx="minor"/>
      </dsp:style>
    </dsp:sp>
    <dsp:sp modelId="{889AAA4F-84A7-4F5F-B683-19E82AF0F93D}">
      <dsp:nvSpPr>
        <dsp:cNvPr id="0" name=""/>
        <dsp:cNvSpPr/>
      </dsp:nvSpPr>
      <dsp:spPr>
        <a:xfrm>
          <a:off x="0" y="3493497"/>
          <a:ext cx="8686800" cy="1587953"/>
        </a:xfrm>
        <a:prstGeom prst="roundRect">
          <a:avLst>
            <a:gd name="adj" fmla="val 10000"/>
          </a:avLst>
        </a:prstGeom>
        <a:gradFill rotWithShape="0">
          <a:gsLst>
            <a:gs pos="0">
              <a:schemeClr val="accent2">
                <a:hueOff val="0"/>
                <a:satOff val="0"/>
                <a:lumOff val="0"/>
                <a:alphaOff val="0"/>
                <a:tint val="30000"/>
                <a:satMod val="250000"/>
              </a:schemeClr>
            </a:gs>
            <a:gs pos="72000">
              <a:schemeClr val="accent2">
                <a:hueOff val="0"/>
                <a:satOff val="0"/>
                <a:lumOff val="0"/>
                <a:alphaOff val="0"/>
                <a:tint val="75000"/>
                <a:satMod val="210000"/>
              </a:schemeClr>
            </a:gs>
            <a:gs pos="100000">
              <a:schemeClr val="accent2">
                <a:hueOff val="0"/>
                <a:satOff val="0"/>
                <a:lumOff val="0"/>
                <a:alphaOff val="0"/>
                <a:tint val="85000"/>
                <a:satMod val="210000"/>
              </a:schemeClr>
            </a:gs>
          </a:gsLst>
          <a:lin ang="5400000" scaled="1"/>
        </a:gradFill>
        <a:ln>
          <a:noFill/>
        </a:ln>
        <a:effectLst>
          <a:outerShdw blurRad="76200" dist="50800" dir="5400000" rotWithShape="0">
            <a:srgbClr val="4E3B30">
              <a:alpha val="6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1" u="sng" kern="1200" dirty="0" err="1" smtClean="0"/>
            <a:t>Osteoclasts</a:t>
          </a:r>
          <a:endParaRPr lang="en-US" sz="3200" b="1" u="sng" kern="1200" dirty="0"/>
        </a:p>
        <a:p>
          <a:pPr marL="228600" lvl="1" indent="-228600" algn="l" defTabSz="1066800">
            <a:lnSpc>
              <a:spcPct val="90000"/>
            </a:lnSpc>
            <a:spcBef>
              <a:spcPct val="0"/>
            </a:spcBef>
            <a:spcAft>
              <a:spcPct val="15000"/>
            </a:spcAft>
            <a:buChar char="••"/>
          </a:pPr>
          <a:r>
            <a:rPr lang="en-US" sz="2400" kern="1200" dirty="0" smtClean="0"/>
            <a:t>Responsible for the </a:t>
          </a:r>
          <a:r>
            <a:rPr lang="en-US" sz="2400" kern="1200" dirty="0" err="1" smtClean="0"/>
            <a:t>resorption</a:t>
          </a:r>
          <a:r>
            <a:rPr lang="en-US" sz="2400" kern="1200" dirty="0" smtClean="0"/>
            <a:t> (destruction) of bone</a:t>
          </a:r>
          <a:endParaRPr lang="en-US" sz="2400" kern="1200" dirty="0"/>
        </a:p>
        <a:p>
          <a:pPr marL="228600" lvl="1" indent="-228600" algn="l" defTabSz="1066800">
            <a:lnSpc>
              <a:spcPct val="90000"/>
            </a:lnSpc>
            <a:spcBef>
              <a:spcPct val="0"/>
            </a:spcBef>
            <a:spcAft>
              <a:spcPct val="15000"/>
            </a:spcAft>
            <a:buChar char="••"/>
          </a:pPr>
          <a:r>
            <a:rPr lang="en-US" sz="2400" kern="1200" dirty="0" smtClean="0"/>
            <a:t>A type of macrophage</a:t>
          </a:r>
          <a:endParaRPr lang="en-US" sz="2400" kern="1200" dirty="0"/>
        </a:p>
      </dsp:txBody>
      <dsp:txXfrm>
        <a:off x="1896155" y="3493497"/>
        <a:ext cx="6790644" cy="1587953"/>
      </dsp:txXfrm>
    </dsp:sp>
    <dsp:sp modelId="{6D708183-2FBD-47A9-9ACF-C30AC99FB291}">
      <dsp:nvSpPr>
        <dsp:cNvPr id="0" name=""/>
        <dsp:cNvSpPr/>
      </dsp:nvSpPr>
      <dsp:spPr>
        <a:xfrm>
          <a:off x="361050" y="3652292"/>
          <a:ext cx="1332850" cy="1270362"/>
        </a:xfrm>
        <a:prstGeom prst="roundRect">
          <a:avLst>
            <a:gd name="adj" fmla="val 10000"/>
          </a:avLst>
        </a:prstGeom>
        <a:blipFill rotWithShape="0">
          <a:blip xmlns:r="http://schemas.openxmlformats.org/officeDocument/2006/relationships" r:embed="rId3"/>
          <a:stretch>
            <a:fillRect/>
          </a:stretch>
        </a:blipFill>
        <a:ln w="100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DA871-D714-4192-839D-386776520A59}">
      <dsp:nvSpPr>
        <dsp:cNvPr id="0" name=""/>
        <dsp:cNvSpPr/>
      </dsp:nvSpPr>
      <dsp:spPr>
        <a:xfrm>
          <a:off x="6579" y="183177"/>
          <a:ext cx="2644402" cy="661100"/>
        </a:xfrm>
        <a:prstGeom prst="roundRect">
          <a:avLst>
            <a:gd name="adj" fmla="val 10000"/>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itchFamily="18" charset="0"/>
              <a:cs typeface="Times New Roman" pitchFamily="18" charset="0"/>
            </a:rPr>
            <a:t>Gross Morphology of section</a:t>
          </a:r>
          <a:endParaRPr lang="en-US" sz="2400" kern="1200" dirty="0">
            <a:latin typeface="Times New Roman" pitchFamily="18" charset="0"/>
            <a:cs typeface="Times New Roman" pitchFamily="18" charset="0"/>
          </a:endParaRPr>
        </a:p>
      </dsp:txBody>
      <dsp:txXfrm>
        <a:off x="25942" y="202540"/>
        <a:ext cx="2605676" cy="622374"/>
      </dsp:txXfrm>
    </dsp:sp>
    <dsp:sp modelId="{B7ACE34B-D15E-40E2-B36D-971F75233209}">
      <dsp:nvSpPr>
        <dsp:cNvPr id="0" name=""/>
        <dsp:cNvSpPr/>
      </dsp:nvSpPr>
      <dsp:spPr>
        <a:xfrm rot="5400000">
          <a:off x="1270934" y="902124"/>
          <a:ext cx="115692" cy="115692"/>
        </a:xfrm>
        <a:prstGeom prst="rightArrow">
          <a:avLst>
            <a:gd name="adj1" fmla="val 66700"/>
            <a:gd name="adj2" fmla="val 50000"/>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C0A2A75-9D82-40BC-A3ED-169071B533CB}">
      <dsp:nvSpPr>
        <dsp:cNvPr id="0" name=""/>
        <dsp:cNvSpPr/>
      </dsp:nvSpPr>
      <dsp:spPr>
        <a:xfrm>
          <a:off x="6579" y="1075663"/>
          <a:ext cx="2644402" cy="661100"/>
        </a:xfrm>
        <a:prstGeom prst="roundRect">
          <a:avLst>
            <a:gd name="adj" fmla="val 10000"/>
          </a:avLst>
        </a:prstGeom>
        <a:solidFill>
          <a:schemeClr val="accent4">
            <a:tint val="40000"/>
            <a:alpha val="90000"/>
            <a:hueOff val="0"/>
            <a:satOff val="0"/>
            <a:lumOff val="0"/>
            <a:alphaOff val="0"/>
          </a:schemeClr>
        </a:solidFill>
        <a:ln w="10000" cap="flat" cmpd="sng" algn="ctr">
          <a:solidFill>
            <a:schemeClr val="accent4">
              <a:tint val="40000"/>
              <a:alpha val="90000"/>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itchFamily="18" charset="0"/>
              <a:cs typeface="Times New Roman" pitchFamily="18" charset="0"/>
            </a:rPr>
            <a:t>Compact</a:t>
          </a:r>
          <a:endParaRPr lang="en-US" sz="2400" kern="1200" dirty="0">
            <a:latin typeface="Times New Roman" pitchFamily="18" charset="0"/>
            <a:cs typeface="Times New Roman" pitchFamily="18" charset="0"/>
          </a:endParaRPr>
        </a:p>
      </dsp:txBody>
      <dsp:txXfrm>
        <a:off x="25942" y="1095026"/>
        <a:ext cx="2605676" cy="622374"/>
      </dsp:txXfrm>
    </dsp:sp>
    <dsp:sp modelId="{D01457CD-B0F9-4479-A6C2-553D1801B619}">
      <dsp:nvSpPr>
        <dsp:cNvPr id="0" name=""/>
        <dsp:cNvSpPr/>
      </dsp:nvSpPr>
      <dsp:spPr>
        <a:xfrm rot="5400000">
          <a:off x="1270934" y="1794610"/>
          <a:ext cx="115692" cy="115692"/>
        </a:xfrm>
        <a:prstGeom prst="rightArrow">
          <a:avLst>
            <a:gd name="adj1" fmla="val 66700"/>
            <a:gd name="adj2" fmla="val 50000"/>
          </a:avLst>
        </a:prstGeom>
        <a:solidFill>
          <a:schemeClr val="accent4">
            <a:hueOff val="293881"/>
            <a:satOff val="7017"/>
            <a:lumOff val="11092"/>
            <a:alphaOff val="0"/>
          </a:schemeClr>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267E2ED-E687-4A50-BBF0-C28B0C84348A}">
      <dsp:nvSpPr>
        <dsp:cNvPr id="0" name=""/>
        <dsp:cNvSpPr/>
      </dsp:nvSpPr>
      <dsp:spPr>
        <a:xfrm>
          <a:off x="6579" y="1968149"/>
          <a:ext cx="2644402" cy="661100"/>
        </a:xfrm>
        <a:prstGeom prst="roundRect">
          <a:avLst>
            <a:gd name="adj" fmla="val 10000"/>
          </a:avLst>
        </a:prstGeom>
        <a:solidFill>
          <a:schemeClr val="accent4">
            <a:tint val="40000"/>
            <a:alpha val="90000"/>
            <a:hueOff val="277027"/>
            <a:satOff val="6394"/>
            <a:lumOff val="1768"/>
            <a:alphaOff val="0"/>
          </a:schemeClr>
        </a:solidFill>
        <a:ln w="10000" cap="flat" cmpd="sng" algn="ctr">
          <a:solidFill>
            <a:schemeClr val="accent4">
              <a:tint val="40000"/>
              <a:alpha val="90000"/>
              <a:hueOff val="277027"/>
              <a:satOff val="6394"/>
              <a:lumOff val="1768"/>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itchFamily="18" charset="0"/>
              <a:cs typeface="Times New Roman" pitchFamily="18" charset="0"/>
            </a:rPr>
            <a:t>Cancellous</a:t>
          </a:r>
          <a:endParaRPr lang="en-US" sz="2400" kern="1200" dirty="0">
            <a:latin typeface="Times New Roman" pitchFamily="18" charset="0"/>
            <a:cs typeface="Times New Roman" pitchFamily="18" charset="0"/>
          </a:endParaRPr>
        </a:p>
      </dsp:txBody>
      <dsp:txXfrm>
        <a:off x="25942" y="1987512"/>
        <a:ext cx="2605676" cy="622374"/>
      </dsp:txXfrm>
    </dsp:sp>
    <dsp:sp modelId="{2D9BEB54-A20E-4551-8D1B-AF63461AF124}">
      <dsp:nvSpPr>
        <dsp:cNvPr id="0" name=""/>
        <dsp:cNvSpPr/>
      </dsp:nvSpPr>
      <dsp:spPr>
        <a:xfrm>
          <a:off x="3021198" y="183177"/>
          <a:ext cx="2644402" cy="661100"/>
        </a:xfrm>
        <a:prstGeom prst="roundRect">
          <a:avLst>
            <a:gd name="adj" fmla="val 10000"/>
          </a:avLst>
        </a:prstGeom>
        <a:gradFill rotWithShape="0">
          <a:gsLst>
            <a:gs pos="0">
              <a:schemeClr val="accent4">
                <a:hueOff val="1028582"/>
                <a:satOff val="24561"/>
                <a:lumOff val="38824"/>
                <a:alphaOff val="0"/>
                <a:tint val="75000"/>
                <a:shade val="85000"/>
                <a:satMod val="230000"/>
              </a:schemeClr>
            </a:gs>
            <a:gs pos="25000">
              <a:schemeClr val="accent4">
                <a:hueOff val="1028582"/>
                <a:satOff val="24561"/>
                <a:lumOff val="38824"/>
                <a:alphaOff val="0"/>
                <a:tint val="90000"/>
                <a:shade val="70000"/>
                <a:satMod val="220000"/>
              </a:schemeClr>
            </a:gs>
            <a:gs pos="50000">
              <a:schemeClr val="accent4">
                <a:hueOff val="1028582"/>
                <a:satOff val="24561"/>
                <a:lumOff val="38824"/>
                <a:alphaOff val="0"/>
                <a:tint val="90000"/>
                <a:shade val="58000"/>
                <a:satMod val="225000"/>
              </a:schemeClr>
            </a:gs>
            <a:gs pos="65000">
              <a:schemeClr val="accent4">
                <a:hueOff val="1028582"/>
                <a:satOff val="24561"/>
                <a:lumOff val="38824"/>
                <a:alphaOff val="0"/>
                <a:tint val="90000"/>
                <a:shade val="58000"/>
                <a:satMod val="225000"/>
              </a:schemeClr>
            </a:gs>
            <a:gs pos="80000">
              <a:schemeClr val="accent4">
                <a:hueOff val="1028582"/>
                <a:satOff val="24561"/>
                <a:lumOff val="38824"/>
                <a:alphaOff val="0"/>
                <a:tint val="90000"/>
                <a:shade val="69000"/>
                <a:satMod val="220000"/>
              </a:schemeClr>
            </a:gs>
            <a:gs pos="100000">
              <a:schemeClr val="accent4">
                <a:hueOff val="1028582"/>
                <a:satOff val="24561"/>
                <a:lumOff val="38824"/>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itchFamily="18" charset="0"/>
              <a:cs typeface="Times New Roman" pitchFamily="18" charset="0"/>
            </a:rPr>
            <a:t>Histological Features</a:t>
          </a:r>
          <a:endParaRPr lang="en-US" sz="2400" kern="1200" dirty="0">
            <a:latin typeface="Times New Roman" pitchFamily="18" charset="0"/>
            <a:cs typeface="Times New Roman" pitchFamily="18" charset="0"/>
          </a:endParaRPr>
        </a:p>
      </dsp:txBody>
      <dsp:txXfrm>
        <a:off x="3040561" y="202540"/>
        <a:ext cx="2605676" cy="622374"/>
      </dsp:txXfrm>
    </dsp:sp>
    <dsp:sp modelId="{F35399C4-C4AD-47FA-BFC8-C9553C52E37D}">
      <dsp:nvSpPr>
        <dsp:cNvPr id="0" name=""/>
        <dsp:cNvSpPr/>
      </dsp:nvSpPr>
      <dsp:spPr>
        <a:xfrm rot="5400000">
          <a:off x="4285553" y="902124"/>
          <a:ext cx="115692" cy="115692"/>
        </a:xfrm>
        <a:prstGeom prst="rightArrow">
          <a:avLst>
            <a:gd name="adj1" fmla="val 66700"/>
            <a:gd name="adj2" fmla="val 50000"/>
          </a:avLst>
        </a:prstGeom>
        <a:solidFill>
          <a:schemeClr val="accent4">
            <a:hueOff val="587761"/>
            <a:satOff val="14035"/>
            <a:lumOff val="22185"/>
            <a:alphaOff val="0"/>
          </a:schemeClr>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4B19510-1D43-4490-A2EF-734EFE1CBCF2}">
      <dsp:nvSpPr>
        <dsp:cNvPr id="0" name=""/>
        <dsp:cNvSpPr/>
      </dsp:nvSpPr>
      <dsp:spPr>
        <a:xfrm>
          <a:off x="3021198" y="1075663"/>
          <a:ext cx="2644402" cy="661100"/>
        </a:xfrm>
        <a:prstGeom prst="roundRect">
          <a:avLst>
            <a:gd name="adj" fmla="val 10000"/>
          </a:avLst>
        </a:prstGeom>
        <a:solidFill>
          <a:schemeClr val="accent4">
            <a:tint val="40000"/>
            <a:alpha val="90000"/>
            <a:hueOff val="554053"/>
            <a:satOff val="12788"/>
            <a:lumOff val="3537"/>
            <a:alphaOff val="0"/>
          </a:schemeClr>
        </a:solidFill>
        <a:ln w="10000" cap="flat" cmpd="sng" algn="ctr">
          <a:solidFill>
            <a:schemeClr val="accent4">
              <a:tint val="40000"/>
              <a:alpha val="90000"/>
              <a:hueOff val="554053"/>
              <a:satOff val="12788"/>
              <a:lumOff val="3537"/>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itchFamily="18" charset="0"/>
              <a:cs typeface="Times New Roman" pitchFamily="18" charset="0"/>
            </a:rPr>
            <a:t>Primary</a:t>
          </a:r>
          <a:endParaRPr lang="en-US" sz="2400" kern="1200" dirty="0">
            <a:latin typeface="Times New Roman" pitchFamily="18" charset="0"/>
            <a:cs typeface="Times New Roman" pitchFamily="18" charset="0"/>
          </a:endParaRPr>
        </a:p>
      </dsp:txBody>
      <dsp:txXfrm>
        <a:off x="3040561" y="1095026"/>
        <a:ext cx="2605676" cy="622374"/>
      </dsp:txXfrm>
    </dsp:sp>
    <dsp:sp modelId="{70F977DD-B723-459F-A5A0-A0791E95DF07}">
      <dsp:nvSpPr>
        <dsp:cNvPr id="0" name=""/>
        <dsp:cNvSpPr/>
      </dsp:nvSpPr>
      <dsp:spPr>
        <a:xfrm rot="5400000">
          <a:off x="4285553" y="1794610"/>
          <a:ext cx="115692" cy="115692"/>
        </a:xfrm>
        <a:prstGeom prst="rightArrow">
          <a:avLst>
            <a:gd name="adj1" fmla="val 66700"/>
            <a:gd name="adj2" fmla="val 50000"/>
          </a:avLst>
        </a:prstGeom>
        <a:solidFill>
          <a:schemeClr val="accent4">
            <a:hueOff val="881642"/>
            <a:satOff val="21052"/>
            <a:lumOff val="33277"/>
            <a:alphaOff val="0"/>
          </a:schemeClr>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A486C79-D7EB-4097-85D0-77E5939B1C18}">
      <dsp:nvSpPr>
        <dsp:cNvPr id="0" name=""/>
        <dsp:cNvSpPr/>
      </dsp:nvSpPr>
      <dsp:spPr>
        <a:xfrm>
          <a:off x="3021198" y="1968149"/>
          <a:ext cx="2644402" cy="661100"/>
        </a:xfrm>
        <a:prstGeom prst="roundRect">
          <a:avLst>
            <a:gd name="adj" fmla="val 10000"/>
          </a:avLst>
        </a:prstGeom>
        <a:solidFill>
          <a:schemeClr val="accent4">
            <a:tint val="40000"/>
            <a:alpha val="90000"/>
            <a:hueOff val="831080"/>
            <a:satOff val="19182"/>
            <a:lumOff val="5305"/>
            <a:alphaOff val="0"/>
          </a:schemeClr>
        </a:solidFill>
        <a:ln w="10000" cap="flat" cmpd="sng" algn="ctr">
          <a:solidFill>
            <a:schemeClr val="accent4">
              <a:tint val="40000"/>
              <a:alpha val="90000"/>
              <a:hueOff val="831080"/>
              <a:satOff val="19182"/>
              <a:lumOff val="5305"/>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itchFamily="18" charset="0"/>
              <a:cs typeface="Times New Roman" pitchFamily="18" charset="0"/>
            </a:rPr>
            <a:t>Secondary</a:t>
          </a:r>
          <a:endParaRPr lang="en-US" sz="2400" kern="1200" dirty="0">
            <a:latin typeface="Times New Roman" pitchFamily="18" charset="0"/>
            <a:cs typeface="Times New Roman" pitchFamily="18" charset="0"/>
          </a:endParaRPr>
        </a:p>
      </dsp:txBody>
      <dsp:txXfrm>
        <a:off x="3040561" y="1987512"/>
        <a:ext cx="2605676" cy="622374"/>
      </dsp:txXfrm>
    </dsp:sp>
    <dsp:sp modelId="{23A207E2-A633-4071-8BBB-CEF50B120319}">
      <dsp:nvSpPr>
        <dsp:cNvPr id="0" name=""/>
        <dsp:cNvSpPr/>
      </dsp:nvSpPr>
      <dsp:spPr>
        <a:xfrm>
          <a:off x="6035817" y="183177"/>
          <a:ext cx="2644402" cy="661100"/>
        </a:xfrm>
        <a:prstGeom prst="roundRect">
          <a:avLst>
            <a:gd name="adj" fmla="val 10000"/>
          </a:avLst>
        </a:prstGeom>
        <a:gradFill rotWithShape="0">
          <a:gsLst>
            <a:gs pos="0">
              <a:schemeClr val="accent4">
                <a:hueOff val="2057164"/>
                <a:satOff val="49122"/>
                <a:lumOff val="77647"/>
                <a:alphaOff val="0"/>
                <a:tint val="75000"/>
                <a:shade val="85000"/>
                <a:satMod val="230000"/>
              </a:schemeClr>
            </a:gs>
            <a:gs pos="25000">
              <a:schemeClr val="accent4">
                <a:hueOff val="2057164"/>
                <a:satOff val="49122"/>
                <a:lumOff val="77647"/>
                <a:alphaOff val="0"/>
                <a:tint val="90000"/>
                <a:shade val="70000"/>
                <a:satMod val="220000"/>
              </a:schemeClr>
            </a:gs>
            <a:gs pos="50000">
              <a:schemeClr val="accent4">
                <a:hueOff val="2057164"/>
                <a:satOff val="49122"/>
                <a:lumOff val="77647"/>
                <a:alphaOff val="0"/>
                <a:tint val="90000"/>
                <a:shade val="58000"/>
                <a:satMod val="225000"/>
              </a:schemeClr>
            </a:gs>
            <a:gs pos="65000">
              <a:schemeClr val="accent4">
                <a:hueOff val="2057164"/>
                <a:satOff val="49122"/>
                <a:lumOff val="77647"/>
                <a:alphaOff val="0"/>
                <a:tint val="90000"/>
                <a:shade val="58000"/>
                <a:satMod val="225000"/>
              </a:schemeClr>
            </a:gs>
            <a:gs pos="80000">
              <a:schemeClr val="accent4">
                <a:hueOff val="2057164"/>
                <a:satOff val="49122"/>
                <a:lumOff val="77647"/>
                <a:alphaOff val="0"/>
                <a:tint val="90000"/>
                <a:shade val="69000"/>
                <a:satMod val="220000"/>
              </a:schemeClr>
            </a:gs>
            <a:gs pos="100000">
              <a:schemeClr val="accent4">
                <a:hueOff val="2057164"/>
                <a:satOff val="49122"/>
                <a:lumOff val="77647"/>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itchFamily="18" charset="0"/>
              <a:cs typeface="Times New Roman" pitchFamily="18" charset="0"/>
            </a:rPr>
            <a:t>Shape of bone</a:t>
          </a:r>
          <a:endParaRPr lang="en-US" sz="2400" kern="1200" dirty="0">
            <a:latin typeface="Times New Roman" pitchFamily="18" charset="0"/>
            <a:cs typeface="Times New Roman" pitchFamily="18" charset="0"/>
          </a:endParaRPr>
        </a:p>
      </dsp:txBody>
      <dsp:txXfrm>
        <a:off x="6055180" y="202540"/>
        <a:ext cx="2605676" cy="622374"/>
      </dsp:txXfrm>
    </dsp:sp>
    <dsp:sp modelId="{A222BBBF-51C5-4A53-871D-46687463618D}">
      <dsp:nvSpPr>
        <dsp:cNvPr id="0" name=""/>
        <dsp:cNvSpPr/>
      </dsp:nvSpPr>
      <dsp:spPr>
        <a:xfrm rot="5400000">
          <a:off x="7300173" y="902124"/>
          <a:ext cx="115692" cy="115692"/>
        </a:xfrm>
        <a:prstGeom prst="rightArrow">
          <a:avLst>
            <a:gd name="adj1" fmla="val 66700"/>
            <a:gd name="adj2" fmla="val 50000"/>
          </a:avLst>
        </a:prstGeom>
        <a:solidFill>
          <a:schemeClr val="accent4">
            <a:hueOff val="1175522"/>
            <a:satOff val="28070"/>
            <a:lumOff val="44370"/>
            <a:alphaOff val="0"/>
          </a:schemeClr>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5E7BE33-F16D-436F-AB8C-4EFE75D30E36}">
      <dsp:nvSpPr>
        <dsp:cNvPr id="0" name=""/>
        <dsp:cNvSpPr/>
      </dsp:nvSpPr>
      <dsp:spPr>
        <a:xfrm>
          <a:off x="6035817" y="1075663"/>
          <a:ext cx="2644402" cy="661100"/>
        </a:xfrm>
        <a:prstGeom prst="roundRect">
          <a:avLst>
            <a:gd name="adj" fmla="val 10000"/>
          </a:avLst>
        </a:prstGeom>
        <a:solidFill>
          <a:schemeClr val="accent4">
            <a:tint val="40000"/>
            <a:alpha val="90000"/>
            <a:hueOff val="1108106"/>
            <a:satOff val="25576"/>
            <a:lumOff val="7074"/>
            <a:alphaOff val="0"/>
          </a:schemeClr>
        </a:solidFill>
        <a:ln w="10000" cap="flat" cmpd="sng" algn="ctr">
          <a:solidFill>
            <a:schemeClr val="accent4">
              <a:tint val="40000"/>
              <a:alpha val="90000"/>
              <a:hueOff val="1108106"/>
              <a:satOff val="25576"/>
              <a:lumOff val="7074"/>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itchFamily="18" charset="0"/>
              <a:cs typeface="Times New Roman" pitchFamily="18" charset="0"/>
            </a:rPr>
            <a:t>Long</a:t>
          </a:r>
          <a:endParaRPr lang="en-US" sz="2400" kern="1200" dirty="0">
            <a:latin typeface="Times New Roman" pitchFamily="18" charset="0"/>
            <a:cs typeface="Times New Roman" pitchFamily="18" charset="0"/>
          </a:endParaRPr>
        </a:p>
      </dsp:txBody>
      <dsp:txXfrm>
        <a:off x="6055180" y="1095026"/>
        <a:ext cx="2605676" cy="622374"/>
      </dsp:txXfrm>
    </dsp:sp>
    <dsp:sp modelId="{48C3D204-FF9F-4D9E-9310-8884C98F3955}">
      <dsp:nvSpPr>
        <dsp:cNvPr id="0" name=""/>
        <dsp:cNvSpPr/>
      </dsp:nvSpPr>
      <dsp:spPr>
        <a:xfrm rot="5400000">
          <a:off x="7300173" y="1794610"/>
          <a:ext cx="115692" cy="115692"/>
        </a:xfrm>
        <a:prstGeom prst="rightArrow">
          <a:avLst>
            <a:gd name="adj1" fmla="val 66700"/>
            <a:gd name="adj2" fmla="val 50000"/>
          </a:avLst>
        </a:prstGeom>
        <a:solidFill>
          <a:schemeClr val="accent4">
            <a:hueOff val="1469403"/>
            <a:satOff val="35087"/>
            <a:lumOff val="55462"/>
            <a:alphaOff val="0"/>
          </a:schemeClr>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C3FE451-FC49-4C46-B88C-0DCEA9F4E423}">
      <dsp:nvSpPr>
        <dsp:cNvPr id="0" name=""/>
        <dsp:cNvSpPr/>
      </dsp:nvSpPr>
      <dsp:spPr>
        <a:xfrm>
          <a:off x="6035817" y="1968149"/>
          <a:ext cx="2644402" cy="661100"/>
        </a:xfrm>
        <a:prstGeom prst="roundRect">
          <a:avLst>
            <a:gd name="adj" fmla="val 10000"/>
          </a:avLst>
        </a:prstGeom>
        <a:solidFill>
          <a:schemeClr val="accent4">
            <a:tint val="40000"/>
            <a:alpha val="90000"/>
            <a:hueOff val="1385133"/>
            <a:satOff val="31970"/>
            <a:lumOff val="8842"/>
            <a:alphaOff val="0"/>
          </a:schemeClr>
        </a:solidFill>
        <a:ln w="10000" cap="flat" cmpd="sng" algn="ctr">
          <a:solidFill>
            <a:schemeClr val="accent4">
              <a:tint val="40000"/>
              <a:alpha val="90000"/>
              <a:hueOff val="1385133"/>
              <a:satOff val="31970"/>
              <a:lumOff val="8842"/>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itchFamily="18" charset="0"/>
              <a:cs typeface="Times New Roman" pitchFamily="18" charset="0"/>
            </a:rPr>
            <a:t>Short</a:t>
          </a:r>
          <a:endParaRPr lang="en-US" sz="2400" kern="1200" dirty="0">
            <a:latin typeface="Times New Roman" pitchFamily="18" charset="0"/>
            <a:cs typeface="Times New Roman" pitchFamily="18" charset="0"/>
          </a:endParaRPr>
        </a:p>
      </dsp:txBody>
      <dsp:txXfrm>
        <a:off x="6055180" y="1987512"/>
        <a:ext cx="2605676" cy="622374"/>
      </dsp:txXfrm>
    </dsp:sp>
    <dsp:sp modelId="{9F29263E-CB57-4EF3-9073-91ECE70C9333}">
      <dsp:nvSpPr>
        <dsp:cNvPr id="0" name=""/>
        <dsp:cNvSpPr/>
      </dsp:nvSpPr>
      <dsp:spPr>
        <a:xfrm rot="5400000">
          <a:off x="7300173" y="2687096"/>
          <a:ext cx="115692" cy="115692"/>
        </a:xfrm>
        <a:prstGeom prst="rightArrow">
          <a:avLst>
            <a:gd name="adj1" fmla="val 66700"/>
            <a:gd name="adj2" fmla="val 50000"/>
          </a:avLst>
        </a:prstGeom>
        <a:solidFill>
          <a:schemeClr val="accent4">
            <a:hueOff val="1763283"/>
            <a:satOff val="42105"/>
            <a:lumOff val="66555"/>
            <a:alphaOff val="0"/>
          </a:schemeClr>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D2F682A-B2D5-4F4B-BCB7-C7F2BE958183}">
      <dsp:nvSpPr>
        <dsp:cNvPr id="0" name=""/>
        <dsp:cNvSpPr/>
      </dsp:nvSpPr>
      <dsp:spPr>
        <a:xfrm>
          <a:off x="6035817" y="2860635"/>
          <a:ext cx="2644402" cy="661100"/>
        </a:xfrm>
        <a:prstGeom prst="roundRect">
          <a:avLst>
            <a:gd name="adj" fmla="val 10000"/>
          </a:avLst>
        </a:prstGeom>
        <a:solidFill>
          <a:schemeClr val="accent4">
            <a:tint val="40000"/>
            <a:alpha val="90000"/>
            <a:hueOff val="1662159"/>
            <a:satOff val="38364"/>
            <a:lumOff val="10611"/>
            <a:alphaOff val="0"/>
          </a:schemeClr>
        </a:solidFill>
        <a:ln w="10000" cap="flat" cmpd="sng" algn="ctr">
          <a:solidFill>
            <a:schemeClr val="accent4">
              <a:tint val="40000"/>
              <a:alpha val="90000"/>
              <a:hueOff val="1662159"/>
              <a:satOff val="38364"/>
              <a:lumOff val="10611"/>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itchFamily="18" charset="0"/>
              <a:cs typeface="Times New Roman" pitchFamily="18" charset="0"/>
            </a:rPr>
            <a:t>Flat</a:t>
          </a:r>
          <a:endParaRPr lang="en-US" sz="2400" kern="1200" dirty="0">
            <a:latin typeface="Times New Roman" pitchFamily="18" charset="0"/>
            <a:cs typeface="Times New Roman" pitchFamily="18" charset="0"/>
          </a:endParaRPr>
        </a:p>
      </dsp:txBody>
      <dsp:txXfrm>
        <a:off x="6055180" y="2879998"/>
        <a:ext cx="2605676" cy="622374"/>
      </dsp:txXfrm>
    </dsp:sp>
    <dsp:sp modelId="{93F28F0E-23C2-425E-8B1A-3D97CD54268B}">
      <dsp:nvSpPr>
        <dsp:cNvPr id="0" name=""/>
        <dsp:cNvSpPr/>
      </dsp:nvSpPr>
      <dsp:spPr>
        <a:xfrm rot="5400000">
          <a:off x="7300173" y="3579582"/>
          <a:ext cx="115692" cy="115692"/>
        </a:xfrm>
        <a:prstGeom prst="rightArrow">
          <a:avLst>
            <a:gd name="adj1" fmla="val 66700"/>
            <a:gd name="adj2" fmla="val 50000"/>
          </a:avLst>
        </a:prstGeom>
        <a:solidFill>
          <a:schemeClr val="accent4">
            <a:hueOff val="2057164"/>
            <a:satOff val="49122"/>
            <a:lumOff val="77647"/>
            <a:alphaOff val="0"/>
          </a:schemeClr>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F048A03-9450-4503-A108-1D7485C082C0}">
      <dsp:nvSpPr>
        <dsp:cNvPr id="0" name=""/>
        <dsp:cNvSpPr/>
      </dsp:nvSpPr>
      <dsp:spPr>
        <a:xfrm>
          <a:off x="6035817" y="3753121"/>
          <a:ext cx="2644402" cy="661100"/>
        </a:xfrm>
        <a:prstGeom prst="roundRect">
          <a:avLst>
            <a:gd name="adj" fmla="val 10000"/>
          </a:avLst>
        </a:prstGeom>
        <a:solidFill>
          <a:schemeClr val="accent4">
            <a:tint val="40000"/>
            <a:alpha val="90000"/>
            <a:hueOff val="1939186"/>
            <a:satOff val="44758"/>
            <a:lumOff val="12379"/>
            <a:alphaOff val="0"/>
          </a:schemeClr>
        </a:solidFill>
        <a:ln w="10000" cap="flat" cmpd="sng" algn="ctr">
          <a:solidFill>
            <a:schemeClr val="accent4">
              <a:tint val="40000"/>
              <a:alpha val="90000"/>
              <a:hueOff val="1939186"/>
              <a:satOff val="44758"/>
              <a:lumOff val="12379"/>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itchFamily="18" charset="0"/>
              <a:cs typeface="Times New Roman" pitchFamily="18" charset="0"/>
            </a:rPr>
            <a:t>Irregular</a:t>
          </a:r>
          <a:endParaRPr lang="en-US" sz="2400" kern="1200" dirty="0">
            <a:latin typeface="Times New Roman" pitchFamily="18" charset="0"/>
            <a:cs typeface="Times New Roman" pitchFamily="18" charset="0"/>
          </a:endParaRPr>
        </a:p>
      </dsp:txBody>
      <dsp:txXfrm>
        <a:off x="6055180" y="3772484"/>
        <a:ext cx="2605676" cy="6223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BB7643-6FE6-4C98-A14C-B4C11D41E837}">
      <dsp:nvSpPr>
        <dsp:cNvPr id="0" name=""/>
        <dsp:cNvSpPr/>
      </dsp:nvSpPr>
      <dsp:spPr>
        <a:xfrm>
          <a:off x="1" y="0"/>
          <a:ext cx="7550327" cy="168510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90902B-F3CA-402D-8BF8-6ECCC0DDA703}">
      <dsp:nvSpPr>
        <dsp:cNvPr id="0" name=""/>
        <dsp:cNvSpPr/>
      </dsp:nvSpPr>
      <dsp:spPr>
        <a:xfrm>
          <a:off x="335930" y="505532"/>
          <a:ext cx="5889258" cy="67404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Joints are sites where two or more bones meet</a:t>
          </a:r>
          <a:endParaRPr lang="en-US" sz="2400" kern="1200" dirty="0"/>
        </a:p>
      </dsp:txBody>
      <dsp:txXfrm>
        <a:off x="368834" y="538436"/>
        <a:ext cx="5823450" cy="608235"/>
      </dsp:txXfrm>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686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86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86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686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AA9A5C6E-DCA1-48FC-93BC-88151062F56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C4CBA7-58A0-4DA2-BA90-CABFE51F0404}" type="slidenum">
              <a:rPr lang="en-US"/>
              <a:pPr/>
              <a:t>51</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3D22D6-5268-4DDE-B910-056A659C33FB}" type="slidenum">
              <a:rPr lang="en-US"/>
              <a:pPr/>
              <a:t>65</a:t>
            </a:fld>
            <a:endParaRPr 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FFBB54-D43D-4A41-BECD-8795CFA1E2CD}" type="slidenum">
              <a:rPr lang="en-US"/>
              <a:pPr/>
              <a:t>66</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27CBCC-C735-4B98-88DF-75CD2EC9B230}" type="slidenum">
              <a:rPr lang="en-US"/>
              <a:pPr/>
              <a:t>67</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D66CAC-A85A-4D7B-950D-B0E0EF2CD6CD}" type="slidenum">
              <a:rPr lang="en-US"/>
              <a:pPr/>
              <a:t>70</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D70FBC-296A-4134-A0B2-C70DB79456C6}" type="slidenum">
              <a:rPr lang="en-US"/>
              <a:pPr/>
              <a:t>71</a:t>
            </a:fld>
            <a:endParaRPr 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E99BA6-E9E3-46A6-8621-72C2FFB96958}" type="slidenum">
              <a:rPr lang="en-US"/>
              <a:pPr/>
              <a:t>72</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65222D-B11C-48D5-B0F2-53AB8B16C8D4}" type="slidenum">
              <a:rPr lang="en-US"/>
              <a:pPr/>
              <a:t>73</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8698EF-823C-4568-ABDA-7E8487620956}" type="slidenum">
              <a:rPr lang="en-US"/>
              <a:pPr/>
              <a:t>74</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72EBB4-5F5C-48A4-A18B-471043AC50EE}" type="slidenum">
              <a:rPr lang="en-US"/>
              <a:pPr/>
              <a:t>53</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2D30BF-8005-46EF-AC1C-C3DAE29AE65F}" type="slidenum">
              <a:rPr lang="en-US"/>
              <a:pPr/>
              <a:t>55</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03444-92AE-4899-A4EA-62B9B738EA64}" type="slidenum">
              <a:rPr lang="en-US"/>
              <a:pPr/>
              <a:t>56</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E695C3-CA1F-44A3-A2FC-3509095819E0}" type="slidenum">
              <a:rPr lang="en-US"/>
              <a:pPr/>
              <a:t>59</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C4CBA7-58A0-4DA2-BA90-CABFE51F0404}" type="slidenum">
              <a:rPr lang="en-US"/>
              <a:pPr/>
              <a:t>61</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4EA99E-9A04-4739-A221-331C1936D0D0}" type="slidenum">
              <a:rPr lang="en-US"/>
              <a:pPr/>
              <a:t>62</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8E3954-C3DC-4131-AED0-D08C2A37F039}" type="slidenum">
              <a:rPr lang="en-US"/>
              <a:pPr/>
              <a:t>63</a:t>
            </a:fld>
            <a:endParaRPr lang="en-US"/>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E90120-0545-4643-9A13-89AE6CDFD7B1}" type="slidenum">
              <a:rPr lang="en-US"/>
              <a:pPr/>
              <a:t>64</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19458" name="Rectangle 2"/>
          <p:cNvSpPr>
            <a:spLocks noGrp="1" noChangeArrowheads="1"/>
          </p:cNvSpPr>
          <p:nvPr>
            <p:ph type="ctrTitle"/>
          </p:nvPr>
        </p:nvSpPr>
        <p:spPr>
          <a:xfrm>
            <a:off x="914400" y="1524000"/>
            <a:ext cx="7623175" cy="1752600"/>
          </a:xfrm>
        </p:spPr>
        <p:txBody>
          <a:bodyPr/>
          <a:lstStyle>
            <a:lvl1pPr>
              <a:defRPr sz="5000"/>
            </a:lvl1pPr>
          </a:lstStyle>
          <a:p>
            <a:r>
              <a:rPr lang="en-US"/>
              <a:t>Click to edit Master title style</a:t>
            </a:r>
          </a:p>
        </p:txBody>
      </p:sp>
      <p:sp>
        <p:nvSpPr>
          <p:cNvPr id="19459" name="Rectangle 3"/>
          <p:cNvSpPr>
            <a:spLocks noGrp="1" noChangeArrowheads="1"/>
          </p:cNvSpPr>
          <p:nvPr>
            <p:ph type="subTitle" idx="1"/>
          </p:nvPr>
        </p:nvSpPr>
        <p:spPr>
          <a:xfrm>
            <a:off x="1981200" y="3962400"/>
            <a:ext cx="6553200" cy="1752600"/>
          </a:xfrm>
        </p:spPr>
        <p:txBody>
          <a:bodyPr/>
          <a:lstStyle>
            <a:lvl1pPr marL="0" indent="0">
              <a:buFont typeface="Wingdings" pitchFamily="20" charset="2"/>
              <a:buNone/>
              <a:defRPr sz="2800"/>
            </a:lvl1pPr>
          </a:lstStyle>
          <a:p>
            <a:r>
              <a:rPr lang="en-US"/>
              <a:t>Click to edit Master subtitle style</a:t>
            </a:r>
          </a:p>
        </p:txBody>
      </p:sp>
      <p:sp>
        <p:nvSpPr>
          <p:cNvPr id="6" name="Rectangle 4"/>
          <p:cNvSpPr>
            <a:spLocks noGrp="1" noChangeArrowheads="1"/>
          </p:cNvSpPr>
          <p:nvPr>
            <p:ph type="dt" sz="half" idx="10"/>
          </p:nvPr>
        </p:nvSpPr>
        <p:spPr/>
        <p:txBody>
          <a:bodyPr/>
          <a:lstStyle>
            <a:lvl1pPr>
              <a:defRPr smtClean="0"/>
            </a:lvl1pPr>
          </a:lstStyle>
          <a:p>
            <a:pPr>
              <a:defRPr/>
            </a:pPr>
            <a:endParaRPr lang="en-US"/>
          </a:p>
        </p:txBody>
      </p:sp>
      <p:sp>
        <p:nvSpPr>
          <p:cNvPr id="7" name="Rectangle 5"/>
          <p:cNvSpPr>
            <a:spLocks noGrp="1" noChangeArrowheads="1"/>
          </p:cNvSpPr>
          <p:nvPr>
            <p:ph type="ftr" sz="quarter" idx="11"/>
          </p:nvPr>
        </p:nvSpPr>
        <p:spPr>
          <a:xfrm>
            <a:off x="3124200" y="6243638"/>
            <a:ext cx="2895600" cy="457200"/>
          </a:xfrm>
        </p:spPr>
        <p:txBody>
          <a:bodyPr/>
          <a:lstStyle>
            <a:lvl1pPr>
              <a:defRPr smtClean="0"/>
            </a:lvl1pPr>
          </a:lstStyle>
          <a:p>
            <a:pPr>
              <a:defRPr/>
            </a:pPr>
            <a:r>
              <a:rPr lang="en-US" smtClean="0"/>
              <a:t>Copyright 2009, John Wiley &amp; Sons, Inc.</a:t>
            </a:r>
            <a:endParaRPr lang="en-US"/>
          </a:p>
        </p:txBody>
      </p:sp>
      <p:sp>
        <p:nvSpPr>
          <p:cNvPr id="8" name="Rectangle 6"/>
          <p:cNvSpPr>
            <a:spLocks noGrp="1" noChangeArrowheads="1"/>
          </p:cNvSpPr>
          <p:nvPr>
            <p:ph type="sldNum" sz="quarter" idx="12"/>
          </p:nvPr>
        </p:nvSpPr>
        <p:spPr/>
        <p:txBody>
          <a:bodyPr/>
          <a:lstStyle>
            <a:lvl1pPr>
              <a:defRPr smtClean="0"/>
            </a:lvl1pPr>
          </a:lstStyle>
          <a:p>
            <a:pPr>
              <a:defRPr/>
            </a:pPr>
            <a:fld id="{79DA9FC8-6BC7-4AA2-A58A-0E89D487813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2009, John Wiley &amp; Sons, Inc.</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94D1D5-EEA0-4EFC-AD92-95A6D444235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2009, John Wiley &amp; Sons, Inc.</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E0F8AA-A89B-4BEF-B44A-E333AC72A29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2009, John Wiley &amp; Sons, Inc.</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FC8D29-54AC-4BD1-94D4-6BE7A18BC80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2009, John Wiley &amp; Sons, Inc.</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B2188A-25B5-455C-BFF0-65E8A0A64D9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2009, John Wiley &amp; Sons, Inc.</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C1ED98-5B65-48EF-8B56-61626F74844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Copyright 2009, John Wiley &amp; Sons, Inc.</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9AD7A4-B38E-420D-852B-1F51AD11EB5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Copyright 2009, John Wiley &amp; Sons, Inc.</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7B9507-E37C-4119-98EA-FA47B23C330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Copyright 2009, John Wiley &amp; Sons, Inc.</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30C548-C99F-4E3E-A8BD-704608980AB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2009, John Wiley &amp; Sons, Inc.</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FE25A7-0832-41E7-8268-732119DF12D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2009, John Wiley &amp; Sons, Inc.</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307CFB-47D9-424C-90D5-2729AB659AE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mj-lt"/>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latin typeface="+mj-lt"/>
              </a:defRPr>
            </a:lvl1pPr>
          </a:lstStyle>
          <a:p>
            <a:pPr>
              <a:defRPr/>
            </a:pPr>
            <a:r>
              <a:rPr lang="en-US" smtClean="0"/>
              <a:t>Copyright 2009, John Wiley &amp; Sons, Inc.</a:t>
            </a:r>
            <a:endParaRPr lang="en-US"/>
          </a:p>
        </p:txBody>
      </p:sp>
      <p:sp>
        <p:nvSpPr>
          <p:cNvPr id="1843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mj-lt"/>
              </a:defRPr>
            </a:lvl1pPr>
          </a:lstStyle>
          <a:p>
            <a:pPr>
              <a:defRPr/>
            </a:pPr>
            <a:fld id="{D986C9F4-2B48-4217-94CC-A68016304A11}" type="slidenum">
              <a:rPr lang="en-US"/>
              <a:pPr>
                <a:defRPr/>
              </a:pPr>
              <a:t>‹#›</a:t>
            </a:fld>
            <a:endParaRPr lang="en-US"/>
          </a:p>
        </p:txBody>
      </p:sp>
      <p:sp>
        <p:nvSpPr>
          <p:cNvPr id="1843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1844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678"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defRPr>
      </a:lvl2pPr>
      <a:lvl3pPr algn="l" rtl="0" eaLnBrk="0" fontAlgn="base" hangingPunct="0">
        <a:spcBef>
          <a:spcPct val="0"/>
        </a:spcBef>
        <a:spcAft>
          <a:spcPct val="0"/>
        </a:spcAft>
        <a:defRPr sz="4200">
          <a:solidFill>
            <a:schemeClr val="tx2"/>
          </a:solidFill>
          <a:latin typeface="Arial" charset="0"/>
        </a:defRPr>
      </a:lvl3pPr>
      <a:lvl4pPr algn="l" rtl="0" eaLnBrk="0" fontAlgn="base" hangingPunct="0">
        <a:spcBef>
          <a:spcPct val="0"/>
        </a:spcBef>
        <a:spcAft>
          <a:spcPct val="0"/>
        </a:spcAft>
        <a:defRPr sz="4200">
          <a:solidFill>
            <a:schemeClr val="tx2"/>
          </a:solidFill>
          <a:latin typeface="Arial" charset="0"/>
        </a:defRPr>
      </a:lvl4pPr>
      <a:lvl5pPr algn="l" rtl="0" eaLnBrk="0" fontAlgn="base" hangingPunct="0">
        <a:spcBef>
          <a:spcPct val="0"/>
        </a:spcBef>
        <a:spcAft>
          <a:spcPct val="0"/>
        </a:spcAft>
        <a:defRPr sz="4200">
          <a:solidFill>
            <a:schemeClr val="tx2"/>
          </a:solidFill>
          <a:latin typeface="Arial" charset="0"/>
        </a:defRPr>
      </a:lvl5pPr>
      <a:lvl6pPr marL="457200" algn="l" rtl="0" fontAlgn="base">
        <a:spcBef>
          <a:spcPct val="0"/>
        </a:spcBef>
        <a:spcAft>
          <a:spcPct val="0"/>
        </a:spcAft>
        <a:defRPr sz="4200">
          <a:solidFill>
            <a:schemeClr val="tx2"/>
          </a:solidFill>
          <a:latin typeface="Garamond" pitchFamily="20" charset="0"/>
        </a:defRPr>
      </a:lvl6pPr>
      <a:lvl7pPr marL="914400" algn="l" rtl="0" fontAlgn="base">
        <a:spcBef>
          <a:spcPct val="0"/>
        </a:spcBef>
        <a:spcAft>
          <a:spcPct val="0"/>
        </a:spcAft>
        <a:defRPr sz="4200">
          <a:solidFill>
            <a:schemeClr val="tx2"/>
          </a:solidFill>
          <a:latin typeface="Garamond" pitchFamily="20" charset="0"/>
        </a:defRPr>
      </a:lvl7pPr>
      <a:lvl8pPr marL="1371600" algn="l" rtl="0" fontAlgn="base">
        <a:spcBef>
          <a:spcPct val="0"/>
        </a:spcBef>
        <a:spcAft>
          <a:spcPct val="0"/>
        </a:spcAft>
        <a:defRPr sz="4200">
          <a:solidFill>
            <a:schemeClr val="tx2"/>
          </a:solidFill>
          <a:latin typeface="Garamond" pitchFamily="20" charset="0"/>
        </a:defRPr>
      </a:lvl8pPr>
      <a:lvl9pPr marL="1828800" algn="l" rtl="0" fontAlgn="base">
        <a:spcBef>
          <a:spcPct val="0"/>
        </a:spcBef>
        <a:spcAft>
          <a:spcPct val="0"/>
        </a:spcAft>
        <a:defRPr sz="4200">
          <a:solidFill>
            <a:schemeClr val="tx2"/>
          </a:solidFill>
          <a:latin typeface="Garamond" pitchFamily="20"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0"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0"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0"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0"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0"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6.jpeg"/></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diagramData" Target="../diagrams/data3.xml"/><Relationship Id="rId7"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22515" y="1576248"/>
            <a:ext cx="5329646" cy="1752600"/>
          </a:xfrm>
          <a:prstGeom prst="rect">
            <a:avLst/>
          </a:prstGeom>
          <a:blipFill>
            <a:blip r:embed="rId2" cstate="print"/>
            <a:tile tx="0" ty="0" sx="100000" sy="100000" flip="none" algn="tl"/>
          </a:blip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200" b="0" i="0" u="none" strike="noStrike" kern="0" cap="none" spc="0" normalizeH="0" baseline="0" noProof="0" smtClean="0">
                <a:ln>
                  <a:noFill/>
                </a:ln>
                <a:solidFill>
                  <a:schemeClr val="tx2"/>
                </a:solidFill>
                <a:effectLst/>
                <a:uLnTx/>
                <a:uFillTx/>
                <a:latin typeface="+mj-lt"/>
                <a:ea typeface="+mj-ea"/>
                <a:cs typeface="+mj-cs"/>
              </a:rPr>
              <a:t>The Skeletal System</a:t>
            </a:r>
            <a:endParaRPr kumimoji="0" lang="en-US" sz="4200" b="0" i="0" u="none" strike="noStrike" kern="0" cap="none" spc="0" normalizeH="0" baseline="0" noProof="0" dirty="0">
              <a:ln>
                <a:noFill/>
              </a:ln>
              <a:solidFill>
                <a:schemeClr val="tx2"/>
              </a:solidFill>
              <a:effectLst/>
              <a:uLnTx/>
              <a:uFillTx/>
              <a:latin typeface="+mj-lt"/>
              <a:ea typeface="+mj-ea"/>
              <a:cs typeface="+mj-cs"/>
            </a:endParaRPr>
          </a:p>
        </p:txBody>
      </p:sp>
      <p:pic>
        <p:nvPicPr>
          <p:cNvPr id="3" name="Picture 2" descr="export.jpg"/>
          <p:cNvPicPr>
            <a:picLocks noChangeAspect="1"/>
          </p:cNvPicPr>
          <p:nvPr/>
        </p:nvPicPr>
        <p:blipFill>
          <a:blip r:embed="rId3" cstate="print">
            <a:clrChange>
              <a:clrFrom>
                <a:srgbClr val="000000"/>
              </a:clrFrom>
              <a:clrTo>
                <a:srgbClr val="000000">
                  <a:alpha val="0"/>
                </a:srgbClr>
              </a:clrTo>
            </a:clrChange>
          </a:blip>
          <a:srcRect l="25798" r="24538"/>
          <a:stretch>
            <a:fillRect/>
          </a:stretch>
        </p:blipFill>
        <p:spPr>
          <a:xfrm>
            <a:off x="6048102" y="468357"/>
            <a:ext cx="2573383" cy="5581650"/>
          </a:xfrm>
          <a:prstGeom prst="rect">
            <a:avLst/>
          </a:prstGeom>
        </p:spPr>
      </p:pic>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1</a:t>
            </a:fld>
            <a:endParaRPr lang="en-US"/>
          </a:p>
        </p:txBody>
      </p:sp>
      <p:sp>
        <p:nvSpPr>
          <p:cNvPr id="2" name="TextBox 1"/>
          <p:cNvSpPr txBox="1"/>
          <p:nvPr/>
        </p:nvSpPr>
        <p:spPr>
          <a:xfrm>
            <a:off x="522515" y="3487784"/>
            <a:ext cx="3749040" cy="707886"/>
          </a:xfrm>
          <a:prstGeom prst="rect">
            <a:avLst/>
          </a:prstGeom>
          <a:noFill/>
        </p:spPr>
        <p:txBody>
          <a:bodyPr wrap="square" rtlCol="0">
            <a:spAutoFit/>
          </a:bodyPr>
          <a:lstStyle/>
          <a:p>
            <a:r>
              <a:rPr lang="en-US" sz="2000" dirty="0" smtClean="0">
                <a:latin typeface="+mn-lt"/>
              </a:rPr>
              <a:t>Dr. Mustafa </a:t>
            </a:r>
            <a:r>
              <a:rPr lang="en-US" sz="2000" dirty="0" err="1" smtClean="0">
                <a:latin typeface="+mn-lt"/>
              </a:rPr>
              <a:t>Saad</a:t>
            </a:r>
            <a:endParaRPr lang="en-US" sz="2000" dirty="0" smtClean="0">
              <a:latin typeface="+mn-lt"/>
            </a:endParaRPr>
          </a:p>
          <a:p>
            <a:r>
              <a:rPr lang="en-US" sz="2000" dirty="0" smtClean="0">
                <a:latin typeface="+mn-lt"/>
              </a:rPr>
              <a:t>(2018)</a:t>
            </a:r>
            <a:endParaRPr lang="en-US" sz="2000" dirty="0">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466" y="266488"/>
            <a:ext cx="7239000" cy="584775"/>
          </a:xfrm>
          <a:prstGeom prst="rect">
            <a:avLst/>
          </a:prstGeom>
          <a:noFill/>
        </p:spPr>
        <p:txBody>
          <a:bodyPr wrap="square" rtlCol="0">
            <a:spAutoFit/>
          </a:bodyPr>
          <a:lstStyle/>
          <a:p>
            <a:r>
              <a:rPr lang="en-US" sz="3200" u="sng" dirty="0" smtClean="0">
                <a:solidFill>
                  <a:srgbClr val="FF0000"/>
                </a:solidFill>
                <a:latin typeface="+mj-lt"/>
                <a:cs typeface="Times New Roman" pitchFamily="18" charset="0"/>
              </a:rPr>
              <a:t>According to Histological Features:</a:t>
            </a:r>
            <a:endParaRPr lang="en-US" sz="3200" u="sng" dirty="0">
              <a:solidFill>
                <a:srgbClr val="FF0000"/>
              </a:solidFill>
              <a:latin typeface="+mj-lt"/>
              <a:cs typeface="Times New Roman" pitchFamily="18" charset="0"/>
            </a:endParaRPr>
          </a:p>
        </p:txBody>
      </p:sp>
      <p:sp>
        <p:nvSpPr>
          <p:cNvPr id="3" name="Rectangle 2"/>
          <p:cNvSpPr/>
          <p:nvPr/>
        </p:nvSpPr>
        <p:spPr>
          <a:xfrm>
            <a:off x="298271" y="1713129"/>
            <a:ext cx="7813766" cy="3046988"/>
          </a:xfrm>
          <a:prstGeom prst="rect">
            <a:avLst/>
          </a:prstGeom>
        </p:spPr>
        <p:txBody>
          <a:bodyPr wrap="square">
            <a:spAutoFit/>
          </a:bodyPr>
          <a:lstStyle/>
          <a:p>
            <a:pPr marL="457200" lvl="0" indent="-457200" algn="just">
              <a:buFont typeface="Courier New" pitchFamily="49" charset="0"/>
              <a:buChar char="o"/>
            </a:pPr>
            <a:r>
              <a:rPr lang="en-US" sz="2400" b="1" i="1" dirty="0" smtClean="0">
                <a:solidFill>
                  <a:prstClr val="black"/>
                </a:solidFill>
                <a:latin typeface="Times New Roman" pitchFamily="18" charset="0"/>
                <a:cs typeface="Times New Roman" pitchFamily="18" charset="0"/>
              </a:rPr>
              <a:t>Primary (woven) bone </a:t>
            </a:r>
            <a:r>
              <a:rPr lang="en-US" sz="2400" dirty="0" smtClean="0">
                <a:solidFill>
                  <a:prstClr val="black"/>
                </a:solidFill>
                <a:latin typeface="Times New Roman" pitchFamily="18" charset="0"/>
                <a:cs typeface="Times New Roman" pitchFamily="18" charset="0"/>
              </a:rPr>
              <a:t>in which the collagen fibers of the matrix have no specific arrangement.</a:t>
            </a:r>
          </a:p>
          <a:p>
            <a:pPr marL="457200" lvl="0" indent="-457200" algn="just">
              <a:buFont typeface="Courier New" pitchFamily="49" charset="0"/>
              <a:buChar char="o"/>
            </a:pPr>
            <a:endParaRPr lang="en-US" sz="2400" dirty="0" smtClean="0">
              <a:solidFill>
                <a:prstClr val="black"/>
              </a:solidFill>
              <a:latin typeface="Times New Roman" pitchFamily="18" charset="0"/>
              <a:cs typeface="Times New Roman" pitchFamily="18" charset="0"/>
            </a:endParaRPr>
          </a:p>
          <a:p>
            <a:pPr marL="457200" lvl="0" indent="-457200" algn="just">
              <a:buFont typeface="Courier New" pitchFamily="49" charset="0"/>
              <a:buChar char="o"/>
            </a:pPr>
            <a:r>
              <a:rPr lang="en-US" sz="2400" b="1" i="1" dirty="0" smtClean="0">
                <a:solidFill>
                  <a:prstClr val="black"/>
                </a:solidFill>
                <a:latin typeface="Times New Roman" pitchFamily="18" charset="0"/>
                <a:cs typeface="Times New Roman" pitchFamily="18" charset="0"/>
              </a:rPr>
              <a:t>Secondary (lamellar) bone</a:t>
            </a:r>
            <a:r>
              <a:rPr lang="en-US" sz="2400" dirty="0" smtClean="0">
                <a:solidFill>
                  <a:prstClr val="black"/>
                </a:solidFill>
                <a:latin typeface="Times New Roman" pitchFamily="18" charset="0"/>
                <a:cs typeface="Times New Roman" pitchFamily="18" charset="0"/>
              </a:rPr>
              <a:t> in which the collagen fibers are arranged in layers called lamellae.</a:t>
            </a:r>
          </a:p>
          <a:p>
            <a:pPr marL="457200" lvl="0" indent="-457200" algn="just">
              <a:buFont typeface="+mj-lt"/>
              <a:buAutoNum type="arabicPeriod"/>
            </a:pPr>
            <a:endParaRPr lang="en-US" sz="2400" dirty="0" smtClean="0">
              <a:solidFill>
                <a:prstClr val="black"/>
              </a:solidFill>
              <a:latin typeface="Times New Roman" pitchFamily="18" charset="0"/>
              <a:cs typeface="Times New Roman" pitchFamily="18" charset="0"/>
            </a:endParaRPr>
          </a:p>
          <a:p>
            <a:pPr marL="457200" lvl="0" indent="-457200" algn="just">
              <a:buSzPct val="87000"/>
              <a:buFont typeface="Wingdings" pitchFamily="2" charset="2"/>
              <a:buChar char="q"/>
            </a:pPr>
            <a:r>
              <a:rPr lang="en-US" sz="2400" dirty="0" smtClean="0">
                <a:solidFill>
                  <a:prstClr val="black"/>
                </a:solidFill>
                <a:latin typeface="Times New Roman" pitchFamily="18" charset="0"/>
                <a:cs typeface="Times New Roman" pitchFamily="18" charset="0"/>
              </a:rPr>
              <a:t>In secondary bone, the lamellae usually form concentric circles around a central cavity in what’s called </a:t>
            </a:r>
            <a:r>
              <a:rPr lang="en-US" sz="2400" dirty="0" err="1" smtClean="0">
                <a:solidFill>
                  <a:prstClr val="black"/>
                </a:solidFill>
                <a:latin typeface="Times New Roman" pitchFamily="18" charset="0"/>
                <a:cs typeface="Times New Roman" pitchFamily="18" charset="0"/>
              </a:rPr>
              <a:t>Osteons</a:t>
            </a:r>
            <a:r>
              <a:rPr lang="en-US" sz="2400" dirty="0" smtClean="0">
                <a:solidFill>
                  <a:prstClr val="black"/>
                </a:solidFill>
                <a:latin typeface="Times New Roman" pitchFamily="18" charset="0"/>
                <a:cs typeface="Times New Roman" pitchFamily="18" charset="0"/>
              </a:rPr>
              <a:t>.</a:t>
            </a:r>
          </a:p>
        </p:txBody>
      </p:sp>
      <p:sp>
        <p:nvSpPr>
          <p:cNvPr id="4" name="Slide Number Placeholder 3"/>
          <p:cNvSpPr>
            <a:spLocks noGrp="1"/>
          </p:cNvSpPr>
          <p:nvPr>
            <p:ph type="sldNum" sz="quarter" idx="12"/>
          </p:nvPr>
        </p:nvSpPr>
        <p:spPr/>
        <p:txBody>
          <a:bodyPr/>
          <a:lstStyle/>
          <a:p>
            <a:pPr>
              <a:defRPr/>
            </a:pPr>
            <a:fld id="{5730C548-C99F-4E3E-A8BD-704608980AB9}"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4945" y="261254"/>
            <a:ext cx="7903032" cy="584775"/>
          </a:xfrm>
          <a:prstGeom prst="rect">
            <a:avLst/>
          </a:prstGeom>
          <a:noFill/>
        </p:spPr>
        <p:txBody>
          <a:bodyPr wrap="square" rtlCol="0">
            <a:spAutoFit/>
          </a:bodyPr>
          <a:lstStyle/>
          <a:p>
            <a:r>
              <a:rPr lang="en-US" sz="3200" u="sng" dirty="0" smtClean="0">
                <a:solidFill>
                  <a:srgbClr val="FF0000"/>
                </a:solidFill>
              </a:rPr>
              <a:t>The Knee Joint:</a:t>
            </a:r>
            <a:endParaRPr lang="en-US" sz="3200" u="sng" dirty="0">
              <a:solidFill>
                <a:srgbClr val="FF0000"/>
              </a:solidFill>
            </a:endParaRPr>
          </a:p>
        </p:txBody>
      </p:sp>
      <p:sp>
        <p:nvSpPr>
          <p:cNvPr id="10" name="Rectangle 3"/>
          <p:cNvSpPr txBox="1">
            <a:spLocks noChangeArrowheads="1"/>
          </p:cNvSpPr>
          <p:nvPr/>
        </p:nvSpPr>
        <p:spPr bwMode="auto">
          <a:xfrm>
            <a:off x="404945" y="1079775"/>
            <a:ext cx="8321042" cy="526877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457200" marR="0" lvl="1" indent="-325438" algn="just" defTabSz="914400" rtl="0" eaLnBrk="0" fontAlgn="base" latinLnBrk="0" hangingPunct="0">
              <a:lnSpc>
                <a:spcPct val="80000"/>
              </a:lnSpc>
              <a:spcBef>
                <a:spcPct val="20000"/>
              </a:spcBef>
              <a:spcAft>
                <a:spcPct val="0"/>
              </a:spcAft>
              <a:buClr>
                <a:schemeClr val="accent2"/>
              </a:buClr>
              <a:buSzPct val="60000"/>
              <a:buFont typeface="Wingdings" pitchFamily="20" charset="2"/>
              <a:buChar char="q"/>
              <a:tabLst/>
              <a:defRPr/>
            </a:pPr>
            <a:r>
              <a:rPr kumimoji="0" lang="en-US" sz="2400" b="0" i="0" u="none" strike="noStrike" kern="0" cap="none" spc="0" normalizeH="0" baseline="0" noProof="0" dirty="0" smtClean="0">
                <a:ln>
                  <a:noFill/>
                </a:ln>
                <a:solidFill>
                  <a:schemeClr val="tx1"/>
                </a:solidFill>
                <a:effectLst/>
                <a:uLnTx/>
                <a:uFillTx/>
                <a:latin typeface="+mn-lt"/>
              </a:rPr>
              <a:t>Synovial modified-hinge joint formed by the femur, tibia and patella</a:t>
            </a:r>
          </a:p>
          <a:p>
            <a:pPr marL="457200" marR="0" lvl="1" indent="-325438" algn="just" defTabSz="914400" rtl="0" eaLnBrk="0" fontAlgn="base" latinLnBrk="0" hangingPunct="0">
              <a:lnSpc>
                <a:spcPct val="80000"/>
              </a:lnSpc>
              <a:spcBef>
                <a:spcPct val="20000"/>
              </a:spcBef>
              <a:spcAft>
                <a:spcPct val="0"/>
              </a:spcAft>
              <a:buClr>
                <a:schemeClr val="accent2"/>
              </a:buClr>
              <a:buSzPct val="60000"/>
              <a:buFont typeface="Wingdings" pitchFamily="20" charset="2"/>
              <a:buChar char="q"/>
              <a:tabLst/>
              <a:defRPr/>
            </a:pPr>
            <a:r>
              <a:rPr kumimoji="0" lang="en-US" sz="2400" b="0" i="0" u="none" strike="noStrike" kern="0" cap="none" spc="0" normalizeH="0" baseline="0" noProof="0" dirty="0" smtClean="0">
                <a:ln>
                  <a:noFill/>
                </a:ln>
                <a:solidFill>
                  <a:schemeClr val="tx1"/>
                </a:solidFill>
                <a:effectLst/>
                <a:uLnTx/>
                <a:uFillTx/>
                <a:latin typeface="+mn-lt"/>
              </a:rPr>
              <a:t>It’s the largest and most complex joint in the body</a:t>
            </a:r>
          </a:p>
          <a:p>
            <a:pPr lvl="1" indent="-325438" algn="just" eaLnBrk="0" hangingPunct="0">
              <a:lnSpc>
                <a:spcPct val="80000"/>
              </a:lnSpc>
              <a:spcBef>
                <a:spcPct val="20000"/>
              </a:spcBef>
              <a:buClr>
                <a:srgbClr val="3B812F"/>
              </a:buClr>
              <a:buSzPct val="60000"/>
              <a:buFont typeface="Wingdings" pitchFamily="20" charset="2"/>
              <a:buChar char="q"/>
            </a:pPr>
            <a:r>
              <a:rPr lang="en-US" sz="2400" kern="0" dirty="0">
                <a:solidFill>
                  <a:srgbClr val="000000"/>
                </a:solidFill>
                <a:latin typeface="Times New Roman"/>
              </a:rPr>
              <a:t>Movements: Flexion, extension</a:t>
            </a:r>
            <a:r>
              <a:rPr lang="en-US" sz="2400" kern="0" dirty="0" smtClean="0">
                <a:solidFill>
                  <a:srgbClr val="000000"/>
                </a:solidFill>
                <a:latin typeface="Times New Roman"/>
              </a:rPr>
              <a:t>, and slight </a:t>
            </a:r>
            <a:r>
              <a:rPr lang="en-US" sz="2400" kern="0" dirty="0">
                <a:solidFill>
                  <a:srgbClr val="000000"/>
                </a:solidFill>
                <a:latin typeface="Times New Roman"/>
              </a:rPr>
              <a:t>medial and lateral </a:t>
            </a:r>
            <a:r>
              <a:rPr lang="en-US" sz="2400" kern="0" dirty="0" smtClean="0">
                <a:solidFill>
                  <a:srgbClr val="000000"/>
                </a:solidFill>
                <a:latin typeface="Times New Roman"/>
              </a:rPr>
              <a:t>rotation of the leg when flexed.</a:t>
            </a:r>
            <a:endParaRPr lang="en-US" sz="2400" kern="0" dirty="0">
              <a:solidFill>
                <a:srgbClr val="000000"/>
              </a:solidFill>
              <a:latin typeface="Times New Roman"/>
            </a:endParaRPr>
          </a:p>
          <a:p>
            <a:pPr marL="457200" marR="0" lvl="1" indent="-325438" algn="just" defTabSz="914400" rtl="0" eaLnBrk="0" fontAlgn="base" latinLnBrk="0" hangingPunct="0">
              <a:lnSpc>
                <a:spcPct val="80000"/>
              </a:lnSpc>
              <a:spcBef>
                <a:spcPct val="20000"/>
              </a:spcBef>
              <a:spcAft>
                <a:spcPct val="0"/>
              </a:spcAft>
              <a:buClr>
                <a:schemeClr val="accent2"/>
              </a:buClr>
              <a:buSzPct val="60000"/>
              <a:buFont typeface="Wingdings" pitchFamily="20" charset="2"/>
              <a:buChar char="q"/>
              <a:tabLst/>
              <a:defRPr/>
            </a:pPr>
            <a:endParaRPr kumimoji="0" lang="en-US" sz="2400" b="0" i="0" u="none" strike="noStrike" kern="0" cap="none" spc="0" normalizeH="0" baseline="0" noProof="0" dirty="0" smtClean="0">
              <a:ln>
                <a:noFill/>
              </a:ln>
              <a:solidFill>
                <a:schemeClr val="tx1"/>
              </a:solidFill>
              <a:effectLst/>
              <a:uLnTx/>
              <a:uFillTx/>
              <a:latin typeface="+mn-lt"/>
            </a:endParaRPr>
          </a:p>
          <a:p>
            <a:pPr marL="457200" marR="0" lvl="1" indent="-325438" algn="just" defTabSz="914400" rtl="0" eaLnBrk="0" fontAlgn="base" latinLnBrk="0" hangingPunct="0">
              <a:lnSpc>
                <a:spcPct val="80000"/>
              </a:lnSpc>
              <a:spcBef>
                <a:spcPct val="20000"/>
              </a:spcBef>
              <a:spcAft>
                <a:spcPct val="0"/>
              </a:spcAft>
              <a:buClr>
                <a:schemeClr val="accent2"/>
              </a:buClr>
              <a:buSzPct val="60000"/>
              <a:buFont typeface="Wingdings" pitchFamily="20" charset="2"/>
              <a:buChar char="q"/>
              <a:tabLst/>
              <a:defRPr/>
            </a:pPr>
            <a:r>
              <a:rPr kumimoji="0" lang="en-US" sz="2400" b="1" i="0" u="none" strike="noStrike" kern="0" cap="none" spc="0" normalizeH="0" baseline="0" noProof="0" dirty="0" smtClean="0">
                <a:ln>
                  <a:noFill/>
                </a:ln>
                <a:solidFill>
                  <a:schemeClr val="tx1"/>
                </a:solidFill>
                <a:effectLst/>
                <a:uLnTx/>
                <a:uFillTx/>
                <a:latin typeface="+mn-lt"/>
              </a:rPr>
              <a:t>The articular capsule</a:t>
            </a:r>
            <a:r>
              <a:rPr kumimoji="0" lang="en-US" sz="2400" b="0" i="0" u="none" strike="noStrike" kern="0" cap="none" spc="0" normalizeH="0" baseline="0" noProof="0" dirty="0" smtClean="0">
                <a:ln>
                  <a:noFill/>
                </a:ln>
                <a:solidFill>
                  <a:schemeClr val="tx1"/>
                </a:solidFill>
                <a:effectLst/>
                <a:uLnTx/>
                <a:uFillTx/>
                <a:latin typeface="+mn-lt"/>
              </a:rPr>
              <a:t> is strengthened by ligaments and muscles.</a:t>
            </a:r>
          </a:p>
          <a:p>
            <a:pPr lvl="1" indent="-325438" algn="just" eaLnBrk="0" hangingPunct="0">
              <a:lnSpc>
                <a:spcPct val="80000"/>
              </a:lnSpc>
              <a:spcBef>
                <a:spcPct val="20000"/>
              </a:spcBef>
              <a:buClr>
                <a:schemeClr val="accent2"/>
              </a:buClr>
              <a:buSzPct val="60000"/>
              <a:buFont typeface="Wingdings" pitchFamily="20" charset="2"/>
              <a:buChar char="q"/>
              <a:defRPr/>
            </a:pPr>
            <a:r>
              <a:rPr kumimoji="0" lang="en-US" sz="2400" b="1" i="0" u="none" strike="noStrike" kern="0" cap="none" spc="0" normalizeH="0" baseline="0" noProof="0" dirty="0" smtClean="0">
                <a:ln>
                  <a:noFill/>
                </a:ln>
                <a:solidFill>
                  <a:schemeClr val="tx1"/>
                </a:solidFill>
                <a:effectLst/>
                <a:uLnTx/>
                <a:uFillTx/>
                <a:latin typeface="+mn-lt"/>
              </a:rPr>
              <a:t>Ligaments</a:t>
            </a:r>
            <a:r>
              <a:rPr kumimoji="0" lang="en-US" sz="2400" b="1" i="0" u="none" strike="noStrike" kern="0" cap="none" spc="0" normalizeH="0" noProof="0" dirty="0" smtClean="0">
                <a:ln>
                  <a:noFill/>
                </a:ln>
                <a:solidFill>
                  <a:schemeClr val="tx1"/>
                </a:solidFill>
                <a:effectLst/>
                <a:uLnTx/>
                <a:uFillTx/>
                <a:latin typeface="+mn-lt"/>
              </a:rPr>
              <a:t> </a:t>
            </a:r>
            <a:r>
              <a:rPr lang="en-US" sz="2400" kern="0" dirty="0" smtClean="0">
                <a:solidFill>
                  <a:srgbClr val="000000"/>
                </a:solidFill>
                <a:latin typeface="Times New Roman"/>
              </a:rPr>
              <a:t>outside </a:t>
            </a:r>
            <a:r>
              <a:rPr lang="en-US" sz="2400" kern="0" dirty="0">
                <a:solidFill>
                  <a:srgbClr val="000000"/>
                </a:solidFill>
                <a:latin typeface="Times New Roman"/>
              </a:rPr>
              <a:t>the joint help stabilize it</a:t>
            </a:r>
            <a:r>
              <a:rPr kumimoji="0" lang="en-US" sz="2400" i="0" u="none" strike="noStrike" kern="0" cap="none" spc="0" normalizeH="0" baseline="0" noProof="0" dirty="0" smtClean="0">
                <a:ln>
                  <a:noFill/>
                </a:ln>
                <a:solidFill>
                  <a:schemeClr val="tx1"/>
                </a:solidFill>
                <a:effectLst/>
                <a:uLnTx/>
                <a:uFillTx/>
                <a:latin typeface="+mn-lt"/>
              </a:rPr>
              <a:t>. Inside the joint we have the anterior and posterior cruciate ligaments </a:t>
            </a:r>
          </a:p>
          <a:p>
            <a:pPr marL="457200" marR="0" lvl="1" indent="-325438" algn="just" defTabSz="914400" rtl="0" eaLnBrk="0" fontAlgn="base" latinLnBrk="0" hangingPunct="0">
              <a:lnSpc>
                <a:spcPct val="80000"/>
              </a:lnSpc>
              <a:spcBef>
                <a:spcPct val="20000"/>
              </a:spcBef>
              <a:spcAft>
                <a:spcPct val="0"/>
              </a:spcAft>
              <a:buClr>
                <a:schemeClr val="accent2"/>
              </a:buClr>
              <a:buSzPct val="60000"/>
              <a:buFont typeface="Wingdings" pitchFamily="20" charset="2"/>
              <a:buChar char="q"/>
              <a:tabLst/>
              <a:defRPr/>
            </a:pPr>
            <a:r>
              <a:rPr kumimoji="0" lang="en-US" sz="2400" b="1" i="0" u="none" strike="noStrike" kern="0" cap="none" spc="0" normalizeH="0" baseline="0" noProof="0" dirty="0" err="1" smtClean="0">
                <a:ln>
                  <a:noFill/>
                </a:ln>
                <a:solidFill>
                  <a:schemeClr val="tx1"/>
                </a:solidFill>
                <a:effectLst/>
                <a:uLnTx/>
                <a:uFillTx/>
                <a:latin typeface="+mn-lt"/>
              </a:rPr>
              <a:t>Bursae</a:t>
            </a:r>
            <a:r>
              <a:rPr kumimoji="0" lang="en-US" sz="2400" b="0" i="0" u="none" strike="noStrike" kern="0" cap="none" spc="0" normalizeH="0" baseline="0" noProof="0" dirty="0" smtClean="0">
                <a:ln>
                  <a:noFill/>
                </a:ln>
                <a:solidFill>
                  <a:schemeClr val="tx1"/>
                </a:solidFill>
                <a:effectLst/>
                <a:uLnTx/>
                <a:uFillTx/>
                <a:latin typeface="+mn-lt"/>
              </a:rPr>
              <a:t>: several</a:t>
            </a:r>
            <a:r>
              <a:rPr kumimoji="0" lang="en-US" sz="2400" b="0" i="0" u="none" strike="noStrike" kern="0" cap="none" spc="0" normalizeH="0" noProof="0" dirty="0" smtClean="0">
                <a:ln>
                  <a:noFill/>
                </a:ln>
                <a:solidFill>
                  <a:schemeClr val="tx1"/>
                </a:solidFill>
                <a:effectLst/>
                <a:uLnTx/>
                <a:uFillTx/>
                <a:latin typeface="+mn-lt"/>
              </a:rPr>
              <a:t> are present here to prevent friction.</a:t>
            </a:r>
            <a:endParaRPr kumimoji="0" lang="en-US" sz="2400" b="0" i="0" u="none" strike="noStrike" kern="0" cap="none" spc="0" normalizeH="0" baseline="0" noProof="0" dirty="0" smtClean="0">
              <a:ln>
                <a:noFill/>
              </a:ln>
              <a:solidFill>
                <a:schemeClr val="tx1"/>
              </a:solidFill>
              <a:effectLst/>
              <a:uLnTx/>
              <a:uFillTx/>
              <a:latin typeface="+mn-lt"/>
            </a:endParaRPr>
          </a:p>
          <a:p>
            <a:pPr marL="457200" marR="0" lvl="1" indent="-325438" algn="just" defTabSz="914400" rtl="0" eaLnBrk="0" fontAlgn="base" latinLnBrk="0" hangingPunct="0">
              <a:lnSpc>
                <a:spcPct val="80000"/>
              </a:lnSpc>
              <a:spcBef>
                <a:spcPct val="20000"/>
              </a:spcBef>
              <a:spcAft>
                <a:spcPct val="0"/>
              </a:spcAft>
              <a:buClr>
                <a:schemeClr val="accent2"/>
              </a:buClr>
              <a:buSzPct val="60000"/>
              <a:buFont typeface="Wingdings" pitchFamily="20" charset="2"/>
              <a:buChar char="q"/>
              <a:tabLst/>
              <a:defRPr/>
            </a:pPr>
            <a:endParaRPr kumimoji="0" lang="en-US" sz="2400" b="0" i="0" u="none" strike="noStrike" kern="0" cap="none" spc="0" normalizeH="0" baseline="0" noProof="0" dirty="0" smtClean="0">
              <a:ln>
                <a:noFill/>
              </a:ln>
              <a:solidFill>
                <a:schemeClr val="tx1"/>
              </a:solidFill>
              <a:effectLst/>
              <a:uLnTx/>
              <a:uFillTx/>
              <a:latin typeface="+mn-lt"/>
            </a:endParaRPr>
          </a:p>
          <a:p>
            <a:pPr lvl="1" indent="-325438" algn="just" eaLnBrk="0" hangingPunct="0">
              <a:lnSpc>
                <a:spcPct val="80000"/>
              </a:lnSpc>
              <a:spcBef>
                <a:spcPct val="20000"/>
              </a:spcBef>
              <a:buClr>
                <a:schemeClr val="accent2"/>
              </a:buClr>
              <a:buSzPct val="60000"/>
              <a:buFont typeface="Wingdings" pitchFamily="20" charset="2"/>
              <a:buChar char="q"/>
              <a:defRPr/>
            </a:pPr>
            <a:r>
              <a:rPr kumimoji="0" lang="en-US" sz="2400" b="1" i="0" u="none" strike="noStrike" kern="0" cap="none" spc="0" normalizeH="0" baseline="0" noProof="0" dirty="0" smtClean="0">
                <a:ln>
                  <a:noFill/>
                </a:ln>
                <a:solidFill>
                  <a:schemeClr val="tx1"/>
                </a:solidFill>
                <a:effectLst/>
                <a:uLnTx/>
                <a:uFillTx/>
                <a:latin typeface="+mn-lt"/>
              </a:rPr>
              <a:t>Menisci:</a:t>
            </a:r>
            <a:r>
              <a:rPr lang="en-US" sz="2400" b="1" kern="0" dirty="0" smtClean="0">
                <a:latin typeface="+mn-lt"/>
              </a:rPr>
              <a:t> </a:t>
            </a:r>
            <a:r>
              <a:rPr lang="en-US" sz="2400" kern="0" dirty="0" smtClean="0">
                <a:latin typeface="+mn-lt"/>
              </a:rPr>
              <a:t>Two </a:t>
            </a:r>
            <a:r>
              <a:rPr lang="en-US" sz="2400" kern="0" dirty="0" err="1" smtClean="0">
                <a:latin typeface="+mn-lt"/>
              </a:rPr>
              <a:t>fibrocartilage</a:t>
            </a:r>
            <a:r>
              <a:rPr lang="en-US" sz="2400" kern="0" dirty="0" smtClean="0">
                <a:latin typeface="+mn-lt"/>
              </a:rPr>
              <a:t> discs between the </a:t>
            </a:r>
            <a:r>
              <a:rPr lang="en-US" sz="2400" kern="0" dirty="0" err="1" smtClean="0">
                <a:latin typeface="+mn-lt"/>
              </a:rPr>
              <a:t>tibial</a:t>
            </a:r>
            <a:r>
              <a:rPr lang="en-US" sz="2400" kern="0" dirty="0" smtClean="0">
                <a:latin typeface="+mn-lt"/>
              </a:rPr>
              <a:t> and femoral </a:t>
            </a:r>
            <a:r>
              <a:rPr lang="en-US" sz="2400" kern="0" dirty="0" err="1" smtClean="0">
                <a:latin typeface="+mn-lt"/>
              </a:rPr>
              <a:t>condyles</a:t>
            </a:r>
            <a:r>
              <a:rPr lang="en-US" sz="2400" kern="0" dirty="0" smtClean="0">
                <a:latin typeface="+mn-lt"/>
              </a:rPr>
              <a:t> help compensate for the irregular shapes of the bones and circulate synovial fluid</a:t>
            </a:r>
            <a:endParaRPr kumimoji="0" lang="en-US" sz="4800" i="0" u="none" strike="noStrike" kern="0" cap="none" spc="0" normalizeH="0" baseline="0" noProof="0" dirty="0">
              <a:ln>
                <a:noFill/>
              </a:ln>
              <a:solidFill>
                <a:schemeClr val="tx1"/>
              </a:solidFill>
              <a:effectLst/>
              <a:uLnTx/>
              <a:uFillTx/>
              <a:latin typeface="+mn-lt"/>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100</a:t>
            </a:fld>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27682" t="6296" r="24517"/>
          <a:stretch>
            <a:fillRect/>
          </a:stretch>
        </p:blipFill>
        <p:spPr bwMode="auto">
          <a:xfrm>
            <a:off x="1410788" y="130630"/>
            <a:ext cx="6500838" cy="6361958"/>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pPr>
              <a:defRPr/>
            </a:pPr>
            <a:fld id="{C5FC8D29-54AC-4BD1-94D4-6BE7A18BC80E}" type="slidenum">
              <a:rPr lang="en-US" smtClean="0"/>
              <a:pPr>
                <a:defRPr/>
              </a:pPr>
              <a:t>101</a:t>
            </a:fld>
            <a:endParaRPr lang="en-US"/>
          </a:p>
        </p:txBody>
      </p:sp>
      <p:sp>
        <p:nvSpPr>
          <p:cNvPr id="4" name="Rectangle 3"/>
          <p:cNvSpPr/>
          <p:nvPr/>
        </p:nvSpPr>
        <p:spPr>
          <a:xfrm>
            <a:off x="1419495" y="3492123"/>
            <a:ext cx="1436914" cy="6357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274575" y="3291822"/>
            <a:ext cx="1436914" cy="6357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87787" y="400577"/>
            <a:ext cx="1436914" cy="6357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489215" y="4659067"/>
            <a:ext cx="1436914" cy="6357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239635" y="5998401"/>
            <a:ext cx="2059578" cy="369332"/>
          </a:xfrm>
          <a:prstGeom prst="rect">
            <a:avLst/>
          </a:prstGeom>
          <a:solidFill>
            <a:schemeClr val="bg1"/>
          </a:solidFill>
          <a:ln>
            <a:solidFill>
              <a:schemeClr val="tx1"/>
            </a:solidFill>
          </a:ln>
        </p:spPr>
        <p:txBody>
          <a:bodyPr wrap="square" rtlCol="0">
            <a:spAutoFit/>
          </a:bodyPr>
          <a:lstStyle/>
          <a:p>
            <a:r>
              <a:rPr lang="en-US" dirty="0" smtClean="0">
                <a:latin typeface="+mn-lt"/>
              </a:rPr>
              <a:t>Fig.55: Knee joint.</a:t>
            </a:r>
            <a:endParaRPr lang="en-US" dirty="0">
              <a:latin typeface="+mn-lt"/>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8664" r="5701" b="18571"/>
          <a:stretch>
            <a:fillRect/>
          </a:stretch>
        </p:blipFill>
        <p:spPr bwMode="auto">
          <a:xfrm>
            <a:off x="52255" y="1074433"/>
            <a:ext cx="8999324" cy="4272067"/>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pPr>
              <a:defRPr/>
            </a:pPr>
            <a:fld id="{C5FC8D29-54AC-4BD1-94D4-6BE7A18BC80E}" type="slidenum">
              <a:rPr lang="en-US" smtClean="0"/>
              <a:pPr>
                <a:defRPr/>
              </a:pPr>
              <a:t>102</a:t>
            </a:fld>
            <a:endParaRPr lang="en-US" dirty="0"/>
          </a:p>
        </p:txBody>
      </p:sp>
      <p:sp>
        <p:nvSpPr>
          <p:cNvPr id="4" name="Rectangle 3"/>
          <p:cNvSpPr/>
          <p:nvPr/>
        </p:nvSpPr>
        <p:spPr>
          <a:xfrm>
            <a:off x="2904358" y="1606714"/>
            <a:ext cx="936122" cy="5094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0628" y="1811366"/>
            <a:ext cx="779368" cy="5094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53988" y="2503698"/>
            <a:ext cx="805543" cy="4093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020643" y="3261344"/>
            <a:ext cx="809848" cy="3570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503658" y="6000081"/>
            <a:ext cx="5255679" cy="369332"/>
          </a:xfrm>
          <a:prstGeom prst="rect">
            <a:avLst/>
          </a:prstGeom>
          <a:solidFill>
            <a:schemeClr val="bg1"/>
          </a:solidFill>
          <a:ln>
            <a:solidFill>
              <a:schemeClr val="tx1"/>
            </a:solidFill>
          </a:ln>
        </p:spPr>
        <p:txBody>
          <a:bodyPr wrap="square" rtlCol="0">
            <a:spAutoFit/>
          </a:bodyPr>
          <a:lstStyle/>
          <a:p>
            <a:r>
              <a:rPr lang="en-US" dirty="0" smtClean="0">
                <a:latin typeface="+mn-lt"/>
              </a:rPr>
              <a:t>Fig.56: Knee joint: cruciate ligaments and the menisci.</a:t>
            </a:r>
            <a:endParaRPr lang="en-US" dirty="0">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283160" y="1473644"/>
            <a:ext cx="3267075" cy="3280410"/>
          </a:xfrm>
          <a:prstGeom prst="rect">
            <a:avLst/>
          </a:prstGeom>
          <a:noFill/>
          <a:ln w="9525">
            <a:noFill/>
            <a:miter lim="800000"/>
            <a:headEnd/>
            <a:tailEnd/>
          </a:ln>
          <a:effectLst/>
        </p:spPr>
      </p:pic>
      <p:sp>
        <p:nvSpPr>
          <p:cNvPr id="5" name="Rectangle 4"/>
          <p:cNvSpPr/>
          <p:nvPr/>
        </p:nvSpPr>
        <p:spPr>
          <a:xfrm>
            <a:off x="4112624" y="1007728"/>
            <a:ext cx="4678678" cy="4893647"/>
          </a:xfrm>
          <a:prstGeom prst="rect">
            <a:avLst/>
          </a:prstGeom>
        </p:spPr>
        <p:txBody>
          <a:bodyPr wrap="square">
            <a:spAutoFit/>
          </a:bodyPr>
          <a:lstStyle/>
          <a:p>
            <a:pPr lvl="0" algn="just"/>
            <a:r>
              <a:rPr lang="en-US" sz="2400" u="sng" dirty="0" smtClean="0">
                <a:solidFill>
                  <a:srgbClr val="FF0000"/>
                </a:solidFill>
                <a:latin typeface="Times New Roman" pitchFamily="18" charset="0"/>
                <a:cs typeface="Times New Roman" pitchFamily="18" charset="0"/>
              </a:rPr>
              <a:t>An </a:t>
            </a:r>
            <a:r>
              <a:rPr lang="en-US" sz="2400" u="sng" dirty="0" err="1" smtClean="0">
                <a:solidFill>
                  <a:srgbClr val="FF0000"/>
                </a:solidFill>
                <a:latin typeface="Times New Roman" pitchFamily="18" charset="0"/>
                <a:cs typeface="Times New Roman" pitchFamily="18" charset="0"/>
              </a:rPr>
              <a:t>osteon</a:t>
            </a:r>
            <a:r>
              <a:rPr lang="en-US" sz="2400" u="sng" dirty="0" smtClean="0">
                <a:solidFill>
                  <a:srgbClr val="FF0000"/>
                </a:solidFill>
                <a:latin typeface="Times New Roman" pitchFamily="18" charset="0"/>
                <a:cs typeface="Times New Roman" pitchFamily="18" charset="0"/>
              </a:rPr>
              <a:t> is formed of:</a:t>
            </a:r>
          </a:p>
          <a:p>
            <a:pPr marL="457200" lvl="0" indent="-457200" algn="just">
              <a:buFont typeface="+mj-lt"/>
              <a:buAutoNum type="arabicParenR"/>
            </a:pPr>
            <a:r>
              <a:rPr lang="en-US" sz="2400" dirty="0" smtClean="0">
                <a:solidFill>
                  <a:prstClr val="black"/>
                </a:solidFill>
                <a:latin typeface="Times New Roman" pitchFamily="18" charset="0"/>
                <a:cs typeface="Times New Roman" pitchFamily="18" charset="0"/>
              </a:rPr>
              <a:t>Central Canal: this contains blood vessels, nerves and areolar connective tissue.</a:t>
            </a:r>
          </a:p>
          <a:p>
            <a:pPr marL="457200" lvl="0" indent="-457200" algn="just">
              <a:buFont typeface="+mj-lt"/>
              <a:buAutoNum type="arabicParenR"/>
            </a:pPr>
            <a:r>
              <a:rPr lang="en-US" sz="2400" dirty="0" smtClean="0">
                <a:solidFill>
                  <a:prstClr val="black"/>
                </a:solidFill>
                <a:latin typeface="Times New Roman" pitchFamily="18" charset="0"/>
                <a:cs typeface="Times New Roman" pitchFamily="18" charset="0"/>
              </a:rPr>
              <a:t>Several concentric lamellae.</a:t>
            </a:r>
          </a:p>
          <a:p>
            <a:pPr marL="457200" lvl="0" indent="-457200" algn="just">
              <a:buFont typeface="+mj-lt"/>
              <a:buAutoNum type="arabicParenR"/>
            </a:pPr>
            <a:r>
              <a:rPr lang="en-US" sz="2400" dirty="0" smtClean="0">
                <a:solidFill>
                  <a:prstClr val="black"/>
                </a:solidFill>
                <a:latin typeface="Times New Roman" pitchFamily="18" charset="0"/>
                <a:cs typeface="Times New Roman" pitchFamily="18" charset="0"/>
              </a:rPr>
              <a:t>Several lacunae containing </a:t>
            </a:r>
            <a:r>
              <a:rPr lang="en-US" sz="2400" dirty="0" err="1" smtClean="0">
                <a:solidFill>
                  <a:prstClr val="black"/>
                </a:solidFill>
                <a:latin typeface="Times New Roman" pitchFamily="18" charset="0"/>
                <a:cs typeface="Times New Roman" pitchFamily="18" charset="0"/>
              </a:rPr>
              <a:t>osteocytes</a:t>
            </a:r>
            <a:r>
              <a:rPr lang="en-US" sz="2400" dirty="0" smtClean="0">
                <a:solidFill>
                  <a:prstClr val="black"/>
                </a:solidFill>
                <a:latin typeface="Times New Roman" pitchFamily="18" charset="0"/>
                <a:cs typeface="Times New Roman" pitchFamily="18" charset="0"/>
              </a:rPr>
              <a:t> and located between the lamellae.</a:t>
            </a:r>
          </a:p>
          <a:p>
            <a:pPr marL="457200" lvl="0" indent="-457200" algn="just">
              <a:buFont typeface="+mj-lt"/>
              <a:buAutoNum type="arabicParenR"/>
            </a:pPr>
            <a:r>
              <a:rPr lang="en-US" sz="2400" dirty="0" smtClean="0">
                <a:solidFill>
                  <a:prstClr val="black"/>
                </a:solidFill>
                <a:latin typeface="Times New Roman" pitchFamily="18" charset="0"/>
                <a:cs typeface="Times New Roman" pitchFamily="18" charset="0"/>
              </a:rPr>
              <a:t>Several </a:t>
            </a:r>
            <a:r>
              <a:rPr lang="en-US" sz="2400" dirty="0" err="1" smtClean="0">
                <a:solidFill>
                  <a:prstClr val="black"/>
                </a:solidFill>
                <a:latin typeface="Times New Roman" pitchFamily="18" charset="0"/>
                <a:cs typeface="Times New Roman" pitchFamily="18" charset="0"/>
              </a:rPr>
              <a:t>canaliculi</a:t>
            </a:r>
            <a:r>
              <a:rPr lang="en-US" sz="2400" dirty="0" smtClean="0">
                <a:solidFill>
                  <a:prstClr val="black"/>
                </a:solidFill>
                <a:latin typeface="Times New Roman" pitchFamily="18" charset="0"/>
                <a:cs typeface="Times New Roman" pitchFamily="18" charset="0"/>
              </a:rPr>
              <a:t> that connect the lacunae together. These </a:t>
            </a:r>
            <a:r>
              <a:rPr lang="en-US" sz="2400" dirty="0" err="1" smtClean="0">
                <a:solidFill>
                  <a:prstClr val="black"/>
                </a:solidFill>
                <a:latin typeface="Times New Roman" pitchFamily="18" charset="0"/>
                <a:cs typeface="Times New Roman" pitchFamily="18" charset="0"/>
              </a:rPr>
              <a:t>canaliculi</a:t>
            </a:r>
            <a:r>
              <a:rPr lang="en-US" sz="2400" dirty="0" smtClean="0">
                <a:solidFill>
                  <a:prstClr val="black"/>
                </a:solidFill>
                <a:latin typeface="Times New Roman" pitchFamily="18" charset="0"/>
                <a:cs typeface="Times New Roman" pitchFamily="18" charset="0"/>
              </a:rPr>
              <a:t> are narrow passages in the bone through which process of </a:t>
            </a:r>
            <a:r>
              <a:rPr lang="en-US" sz="2400" dirty="0" err="1" smtClean="0">
                <a:solidFill>
                  <a:prstClr val="black"/>
                </a:solidFill>
                <a:latin typeface="Times New Roman" pitchFamily="18" charset="0"/>
                <a:cs typeface="Times New Roman" pitchFamily="18" charset="0"/>
              </a:rPr>
              <a:t>osteocytes</a:t>
            </a:r>
            <a:r>
              <a:rPr lang="en-US" sz="2400" dirty="0" smtClean="0">
                <a:solidFill>
                  <a:prstClr val="black"/>
                </a:solidFill>
                <a:latin typeface="Times New Roman" pitchFamily="18" charset="0"/>
                <a:cs typeface="Times New Roman" pitchFamily="18" charset="0"/>
              </a:rPr>
              <a:t> pass.</a:t>
            </a:r>
          </a:p>
        </p:txBody>
      </p:sp>
      <p:cxnSp>
        <p:nvCxnSpPr>
          <p:cNvPr id="7" name="Straight Arrow Connector 6"/>
          <p:cNvCxnSpPr/>
          <p:nvPr/>
        </p:nvCxnSpPr>
        <p:spPr>
          <a:xfrm rot="10800000" flipV="1">
            <a:off x="1985557" y="1632856"/>
            <a:ext cx="2207620" cy="13324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2416629" y="2756261"/>
            <a:ext cx="1776548" cy="6139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flipV="1">
            <a:off x="2991395" y="2730137"/>
            <a:ext cx="1201785" cy="2090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V="1">
            <a:off x="3331030" y="3095895"/>
            <a:ext cx="783773" cy="2481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2638697" y="3135085"/>
            <a:ext cx="1463040" cy="7184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pPr>
              <a:defRPr/>
            </a:pPr>
            <a:fld id="{5730C548-C99F-4E3E-A8BD-704608980AB9}" type="slidenum">
              <a:rPr lang="en-US" smtClean="0"/>
              <a:pPr>
                <a:defRPr/>
              </a:pPr>
              <a:t>11</a:t>
            </a:fld>
            <a:endParaRPr lang="en-US"/>
          </a:p>
        </p:txBody>
      </p:sp>
      <p:sp>
        <p:nvSpPr>
          <p:cNvPr id="11" name="TextBox 10"/>
          <p:cNvSpPr txBox="1"/>
          <p:nvPr/>
        </p:nvSpPr>
        <p:spPr>
          <a:xfrm>
            <a:off x="283160" y="4834977"/>
            <a:ext cx="1702396" cy="369332"/>
          </a:xfrm>
          <a:prstGeom prst="rect">
            <a:avLst/>
          </a:prstGeom>
          <a:noFill/>
          <a:ln>
            <a:solidFill>
              <a:schemeClr val="tx1"/>
            </a:solidFill>
          </a:ln>
        </p:spPr>
        <p:txBody>
          <a:bodyPr wrap="square" rtlCol="0">
            <a:spAutoFit/>
          </a:bodyPr>
          <a:lstStyle/>
          <a:p>
            <a:r>
              <a:rPr lang="en-US" dirty="0" smtClean="0">
                <a:latin typeface="+mn-lt"/>
              </a:rPr>
              <a:t>Fig.2*: Osteon.</a:t>
            </a:r>
            <a:endParaRPr lang="en-US" dirty="0">
              <a:latin typeface="+mn-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07_02"/>
          <p:cNvPicPr>
            <a:picLocks noChangeAspect="1" noChangeArrowheads="1"/>
          </p:cNvPicPr>
          <p:nvPr/>
        </p:nvPicPr>
        <p:blipFill>
          <a:blip r:embed="rId2" cstate="print"/>
          <a:srcRect b="5484"/>
          <a:stretch>
            <a:fillRect/>
          </a:stretch>
        </p:blipFill>
        <p:spPr bwMode="auto">
          <a:xfrm>
            <a:off x="3840480" y="659709"/>
            <a:ext cx="5303520" cy="5761695"/>
          </a:xfrm>
          <a:prstGeom prst="rect">
            <a:avLst/>
          </a:prstGeom>
          <a:noFill/>
          <a:ln w="9525">
            <a:noFill/>
            <a:miter lim="800000"/>
            <a:headEnd/>
            <a:tailEnd/>
          </a:ln>
        </p:spPr>
      </p:pic>
      <p:sp>
        <p:nvSpPr>
          <p:cNvPr id="7172" name="Rectangle 3"/>
          <p:cNvSpPr>
            <a:spLocks noGrp="1" noChangeArrowheads="1"/>
          </p:cNvSpPr>
          <p:nvPr>
            <p:ph type="body" idx="1"/>
          </p:nvPr>
        </p:nvSpPr>
        <p:spPr>
          <a:xfrm>
            <a:off x="431074" y="1297571"/>
            <a:ext cx="3396343" cy="4397832"/>
          </a:xfrm>
        </p:spPr>
        <p:txBody>
          <a:bodyPr/>
          <a:lstStyle/>
          <a:p>
            <a:pPr eaLnBrk="1" hangingPunct="1"/>
            <a:r>
              <a:rPr lang="en-US" sz="2800" dirty="0" smtClean="0"/>
              <a:t>Bones can be classified into five types based on shape:</a:t>
            </a:r>
          </a:p>
          <a:p>
            <a:pPr marL="514350" indent="-514350" eaLnBrk="1" hangingPunct="1">
              <a:buFont typeface="+mj-lt"/>
              <a:buAutoNum type="arabicParenR"/>
            </a:pPr>
            <a:r>
              <a:rPr lang="en-US" sz="2800" dirty="0" smtClean="0"/>
              <a:t>Long</a:t>
            </a:r>
          </a:p>
          <a:p>
            <a:pPr marL="514350" indent="-514350" eaLnBrk="1" hangingPunct="1">
              <a:buFont typeface="+mj-lt"/>
              <a:buAutoNum type="arabicParenR"/>
            </a:pPr>
            <a:r>
              <a:rPr lang="en-US" sz="2800" dirty="0" smtClean="0"/>
              <a:t>Short</a:t>
            </a:r>
          </a:p>
          <a:p>
            <a:pPr marL="514350" indent="-514350" eaLnBrk="1" hangingPunct="1">
              <a:buFont typeface="+mj-lt"/>
              <a:buAutoNum type="arabicParenR"/>
            </a:pPr>
            <a:r>
              <a:rPr lang="en-US" sz="2800" dirty="0" smtClean="0"/>
              <a:t>Flat</a:t>
            </a:r>
          </a:p>
          <a:p>
            <a:pPr marL="514350" indent="-514350" eaLnBrk="1" hangingPunct="1">
              <a:buFont typeface="+mj-lt"/>
              <a:buAutoNum type="arabicParenR"/>
            </a:pPr>
            <a:r>
              <a:rPr lang="en-US" sz="2800" dirty="0" smtClean="0"/>
              <a:t>Irregular</a:t>
            </a:r>
          </a:p>
          <a:p>
            <a:pPr marL="514350" indent="-514350" eaLnBrk="1" hangingPunct="1">
              <a:buFont typeface="+mj-lt"/>
              <a:buAutoNum type="arabicParenR"/>
            </a:pPr>
            <a:r>
              <a:rPr lang="en-US" sz="2800" dirty="0" err="1" smtClean="0"/>
              <a:t>Sesamoid</a:t>
            </a:r>
            <a:endParaRPr lang="en-US" sz="2800" dirty="0" smtClean="0"/>
          </a:p>
        </p:txBody>
      </p:sp>
      <p:sp>
        <p:nvSpPr>
          <p:cNvPr id="5" name="TextBox 4"/>
          <p:cNvSpPr txBox="1"/>
          <p:nvPr/>
        </p:nvSpPr>
        <p:spPr>
          <a:xfrm>
            <a:off x="374466" y="266488"/>
            <a:ext cx="7239000" cy="584775"/>
          </a:xfrm>
          <a:prstGeom prst="rect">
            <a:avLst/>
          </a:prstGeom>
          <a:noFill/>
        </p:spPr>
        <p:txBody>
          <a:bodyPr wrap="square" rtlCol="0">
            <a:spAutoFit/>
          </a:bodyPr>
          <a:lstStyle/>
          <a:p>
            <a:r>
              <a:rPr lang="en-US" sz="3200" u="sng" dirty="0" smtClean="0">
                <a:solidFill>
                  <a:srgbClr val="FF0000"/>
                </a:solidFill>
                <a:latin typeface="+mj-lt"/>
                <a:cs typeface="Times New Roman" pitchFamily="18" charset="0"/>
              </a:rPr>
              <a:t>According to Shape:</a:t>
            </a:r>
            <a:endParaRPr lang="en-US" sz="3200" u="sng" dirty="0">
              <a:solidFill>
                <a:srgbClr val="FF0000"/>
              </a:solidFill>
              <a:latin typeface="+mj-lt"/>
              <a:cs typeface="Times New Roman" pitchFamily="18" charset="0"/>
            </a:endParaRPr>
          </a:p>
        </p:txBody>
      </p:sp>
      <p:sp>
        <p:nvSpPr>
          <p:cNvPr id="6" name="Slide Number Placeholder 5"/>
          <p:cNvSpPr>
            <a:spLocks noGrp="1"/>
          </p:cNvSpPr>
          <p:nvPr>
            <p:ph type="sldNum" sz="quarter" idx="12"/>
          </p:nvPr>
        </p:nvSpPr>
        <p:spPr/>
        <p:txBody>
          <a:bodyPr/>
          <a:lstStyle/>
          <a:p>
            <a:pPr>
              <a:defRPr/>
            </a:pPr>
            <a:fld id="{C5FC8D29-54AC-4BD1-94D4-6BE7A18BC80E}" type="slidenum">
              <a:rPr lang="en-US" smtClean="0"/>
              <a:pPr>
                <a:defRPr/>
              </a:pPr>
              <a:t>12</a:t>
            </a:fld>
            <a:endParaRPr lang="en-US"/>
          </a:p>
        </p:txBody>
      </p:sp>
      <p:sp>
        <p:nvSpPr>
          <p:cNvPr id="7" name="TextBox 6"/>
          <p:cNvSpPr txBox="1"/>
          <p:nvPr/>
        </p:nvSpPr>
        <p:spPr>
          <a:xfrm>
            <a:off x="2909751" y="6050577"/>
            <a:ext cx="4118068" cy="369332"/>
          </a:xfrm>
          <a:prstGeom prst="rect">
            <a:avLst/>
          </a:prstGeom>
          <a:solidFill>
            <a:schemeClr val="bg1"/>
          </a:solidFill>
          <a:ln>
            <a:solidFill>
              <a:schemeClr val="tx1"/>
            </a:solidFill>
          </a:ln>
        </p:spPr>
        <p:txBody>
          <a:bodyPr wrap="square" rtlCol="0">
            <a:spAutoFit/>
          </a:bodyPr>
          <a:lstStyle/>
          <a:p>
            <a:r>
              <a:rPr lang="en-US" dirty="0" smtClean="0">
                <a:latin typeface="+mn-lt"/>
              </a:rPr>
              <a:t>Fig.3: Bones classified according to shape.</a:t>
            </a:r>
            <a:endParaRPr lang="en-US" dirty="0">
              <a:latin typeface="+mn-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1703" y="431075"/>
            <a:ext cx="7981407" cy="5780044"/>
          </a:xfrm>
          <a:prstGeom prst="rect">
            <a:avLst/>
          </a:prstGeom>
        </p:spPr>
        <p:txBody>
          <a:bodyPr wrap="square">
            <a:spAutoFit/>
          </a:bodyPr>
          <a:lstStyle/>
          <a:p>
            <a:pPr algn="just" eaLnBrk="1" hangingPunct="1">
              <a:lnSpc>
                <a:spcPct val="80000"/>
              </a:lnSpc>
              <a:buFont typeface="Wingdings" pitchFamily="2" charset="2"/>
              <a:buChar char="q"/>
            </a:pPr>
            <a:r>
              <a:rPr lang="en-US" sz="2200" b="1" dirty="0" smtClean="0">
                <a:solidFill>
                  <a:srgbClr val="0070C0"/>
                </a:solidFill>
                <a:latin typeface="+mn-lt"/>
              </a:rPr>
              <a:t> Long Bones</a:t>
            </a:r>
          </a:p>
          <a:p>
            <a:pPr lvl="1" algn="just" eaLnBrk="1" hangingPunct="1">
              <a:lnSpc>
                <a:spcPct val="80000"/>
              </a:lnSpc>
              <a:buFont typeface="Wingdings" pitchFamily="2" charset="2"/>
              <a:buChar char="§"/>
            </a:pPr>
            <a:r>
              <a:rPr lang="en-US" sz="2200" dirty="0" smtClean="0">
                <a:latin typeface="+mn-lt"/>
              </a:rPr>
              <a:t> Greater length than width and are slightly curved for strength</a:t>
            </a:r>
          </a:p>
          <a:p>
            <a:pPr lvl="1" algn="just" eaLnBrk="1" hangingPunct="1">
              <a:lnSpc>
                <a:spcPct val="80000"/>
              </a:lnSpc>
              <a:buFont typeface="Wingdings" pitchFamily="2" charset="2"/>
              <a:buChar char="§"/>
            </a:pPr>
            <a:r>
              <a:rPr lang="en-US" sz="2200" dirty="0" smtClean="0">
                <a:latin typeface="+mn-lt"/>
              </a:rPr>
              <a:t> Femur, tibia, fibula, </a:t>
            </a:r>
            <a:r>
              <a:rPr lang="en-US" sz="2200" dirty="0" err="1" smtClean="0">
                <a:latin typeface="+mn-lt"/>
              </a:rPr>
              <a:t>humerus</a:t>
            </a:r>
            <a:r>
              <a:rPr lang="en-US" sz="2200" dirty="0" smtClean="0">
                <a:latin typeface="+mn-lt"/>
              </a:rPr>
              <a:t>, ulna, radius, phalanges</a:t>
            </a:r>
          </a:p>
          <a:p>
            <a:pPr lvl="1" algn="just" eaLnBrk="1" hangingPunct="1">
              <a:lnSpc>
                <a:spcPct val="80000"/>
              </a:lnSpc>
              <a:buFont typeface="Wingdings" pitchFamily="2" charset="2"/>
              <a:buChar char="§"/>
            </a:pPr>
            <a:endParaRPr lang="en-US" sz="2200" dirty="0" smtClean="0">
              <a:latin typeface="+mn-lt"/>
            </a:endParaRPr>
          </a:p>
          <a:p>
            <a:pPr algn="just" eaLnBrk="1" hangingPunct="1">
              <a:lnSpc>
                <a:spcPct val="80000"/>
              </a:lnSpc>
              <a:buFont typeface="Wingdings" pitchFamily="2" charset="2"/>
              <a:buChar char="q"/>
            </a:pPr>
            <a:r>
              <a:rPr lang="en-US" sz="2200" b="1" dirty="0" smtClean="0">
                <a:solidFill>
                  <a:srgbClr val="0070C0"/>
                </a:solidFill>
                <a:latin typeface="+mn-lt"/>
              </a:rPr>
              <a:t> Short bones</a:t>
            </a:r>
          </a:p>
          <a:p>
            <a:pPr lvl="1" algn="just" eaLnBrk="1" hangingPunct="1">
              <a:lnSpc>
                <a:spcPct val="80000"/>
              </a:lnSpc>
              <a:buFont typeface="Wingdings" pitchFamily="2" charset="2"/>
              <a:buChar char="§"/>
            </a:pPr>
            <a:r>
              <a:rPr lang="en-US" sz="2200" dirty="0" smtClean="0">
                <a:latin typeface="+mn-lt"/>
              </a:rPr>
              <a:t> Cube-shaped and are nearly equal in length and width</a:t>
            </a:r>
          </a:p>
          <a:p>
            <a:pPr lvl="1" algn="just" eaLnBrk="1" hangingPunct="1">
              <a:lnSpc>
                <a:spcPct val="80000"/>
              </a:lnSpc>
              <a:buFont typeface="Wingdings" pitchFamily="2" charset="2"/>
              <a:buChar char="§"/>
            </a:pPr>
            <a:r>
              <a:rPr lang="en-US" sz="2200" dirty="0" smtClean="0">
                <a:latin typeface="+mn-lt"/>
              </a:rPr>
              <a:t> Carpal bones, navicular, cuboid</a:t>
            </a:r>
          </a:p>
          <a:p>
            <a:pPr lvl="1" algn="just" eaLnBrk="1" hangingPunct="1">
              <a:lnSpc>
                <a:spcPct val="80000"/>
              </a:lnSpc>
              <a:buFont typeface="Wingdings" pitchFamily="2" charset="2"/>
              <a:buChar char="§"/>
            </a:pPr>
            <a:endParaRPr lang="en-US" sz="2200" dirty="0" smtClean="0">
              <a:latin typeface="+mn-lt"/>
            </a:endParaRPr>
          </a:p>
          <a:p>
            <a:pPr algn="just" eaLnBrk="1" hangingPunct="1">
              <a:lnSpc>
                <a:spcPct val="80000"/>
              </a:lnSpc>
              <a:buFont typeface="Wingdings" pitchFamily="2" charset="2"/>
              <a:buChar char="q"/>
            </a:pPr>
            <a:r>
              <a:rPr lang="en-US" sz="2200" b="1" dirty="0" smtClean="0">
                <a:solidFill>
                  <a:srgbClr val="0070C0"/>
                </a:solidFill>
                <a:latin typeface="+mn-lt"/>
              </a:rPr>
              <a:t> Flat bones</a:t>
            </a:r>
          </a:p>
          <a:p>
            <a:pPr lvl="1" algn="just" eaLnBrk="1" hangingPunct="1">
              <a:lnSpc>
                <a:spcPct val="80000"/>
              </a:lnSpc>
              <a:buFont typeface="Wingdings" pitchFamily="2" charset="2"/>
              <a:buChar char="§"/>
            </a:pPr>
            <a:r>
              <a:rPr lang="en-US" sz="2200" dirty="0" smtClean="0">
                <a:latin typeface="+mn-lt"/>
              </a:rPr>
              <a:t> Thin and composed of two nearly parallel plates of compact bone tissue enclosing a layer of spongy bone tissue</a:t>
            </a:r>
          </a:p>
          <a:p>
            <a:pPr lvl="1" algn="just" eaLnBrk="1" hangingPunct="1">
              <a:lnSpc>
                <a:spcPct val="80000"/>
              </a:lnSpc>
              <a:buFont typeface="Wingdings" pitchFamily="2" charset="2"/>
              <a:buChar char="§"/>
            </a:pPr>
            <a:r>
              <a:rPr lang="en-US" sz="2200" dirty="0" smtClean="0">
                <a:latin typeface="+mn-lt"/>
              </a:rPr>
              <a:t> Cranial bones, sternum, ribs, scapulae</a:t>
            </a:r>
          </a:p>
          <a:p>
            <a:pPr lvl="1" algn="just" eaLnBrk="1" hangingPunct="1">
              <a:lnSpc>
                <a:spcPct val="80000"/>
              </a:lnSpc>
              <a:buFont typeface="Wingdings" pitchFamily="2" charset="2"/>
              <a:buChar char="§"/>
            </a:pPr>
            <a:endParaRPr lang="en-US" sz="2200" dirty="0" smtClean="0">
              <a:latin typeface="+mn-lt"/>
            </a:endParaRPr>
          </a:p>
          <a:p>
            <a:pPr algn="just" eaLnBrk="1" hangingPunct="1">
              <a:lnSpc>
                <a:spcPct val="80000"/>
              </a:lnSpc>
              <a:buFont typeface="Wingdings" pitchFamily="2" charset="2"/>
              <a:buChar char="q"/>
            </a:pPr>
            <a:r>
              <a:rPr lang="en-US" sz="2200" b="1" dirty="0" smtClean="0">
                <a:solidFill>
                  <a:srgbClr val="0070C0"/>
                </a:solidFill>
                <a:latin typeface="+mn-lt"/>
              </a:rPr>
              <a:t> Irregular bones</a:t>
            </a:r>
          </a:p>
          <a:p>
            <a:pPr lvl="1" algn="just" eaLnBrk="1" hangingPunct="1">
              <a:lnSpc>
                <a:spcPct val="80000"/>
              </a:lnSpc>
              <a:buFont typeface="Wingdings" pitchFamily="2" charset="2"/>
              <a:buChar char="§"/>
            </a:pPr>
            <a:r>
              <a:rPr lang="en-US" sz="2200" dirty="0" smtClean="0">
                <a:latin typeface="+mn-lt"/>
              </a:rPr>
              <a:t> Complex shapes and cannot be grouped into any of the previous categories</a:t>
            </a:r>
          </a:p>
          <a:p>
            <a:pPr lvl="1" algn="just" eaLnBrk="1" hangingPunct="1">
              <a:lnSpc>
                <a:spcPct val="80000"/>
              </a:lnSpc>
              <a:buFont typeface="Wingdings" pitchFamily="2" charset="2"/>
              <a:buChar char="§"/>
            </a:pPr>
            <a:r>
              <a:rPr lang="en-US" sz="2200" dirty="0" smtClean="0">
                <a:latin typeface="+mn-lt"/>
              </a:rPr>
              <a:t> Vertebrae, hip bones, some facial bones, calcaneus</a:t>
            </a:r>
          </a:p>
          <a:p>
            <a:pPr lvl="1" algn="just" eaLnBrk="1" hangingPunct="1">
              <a:lnSpc>
                <a:spcPct val="80000"/>
              </a:lnSpc>
              <a:buFont typeface="Wingdings" pitchFamily="2" charset="2"/>
              <a:buChar char="§"/>
            </a:pPr>
            <a:endParaRPr lang="en-US" sz="2200" dirty="0" smtClean="0">
              <a:latin typeface="+mn-lt"/>
            </a:endParaRPr>
          </a:p>
          <a:p>
            <a:pPr algn="just" eaLnBrk="1" hangingPunct="1">
              <a:lnSpc>
                <a:spcPct val="80000"/>
              </a:lnSpc>
              <a:buFont typeface="Wingdings" pitchFamily="2" charset="2"/>
              <a:buChar char="q"/>
            </a:pPr>
            <a:r>
              <a:rPr lang="en-US" sz="2200" b="1" dirty="0" smtClean="0">
                <a:solidFill>
                  <a:srgbClr val="0070C0"/>
                </a:solidFill>
                <a:latin typeface="+mn-lt"/>
              </a:rPr>
              <a:t> </a:t>
            </a:r>
            <a:r>
              <a:rPr lang="en-US" sz="2200" b="1" dirty="0" err="1" smtClean="0">
                <a:solidFill>
                  <a:srgbClr val="0070C0"/>
                </a:solidFill>
                <a:latin typeface="+mn-lt"/>
              </a:rPr>
              <a:t>Sesamoid</a:t>
            </a:r>
            <a:r>
              <a:rPr lang="en-US" sz="2200" b="1" dirty="0" smtClean="0">
                <a:solidFill>
                  <a:srgbClr val="0070C0"/>
                </a:solidFill>
                <a:latin typeface="+mn-lt"/>
              </a:rPr>
              <a:t> bones</a:t>
            </a:r>
          </a:p>
          <a:p>
            <a:pPr lvl="1" algn="just" eaLnBrk="1" hangingPunct="1">
              <a:lnSpc>
                <a:spcPct val="80000"/>
              </a:lnSpc>
              <a:buFont typeface="Wingdings" pitchFamily="2" charset="2"/>
              <a:buChar char="§"/>
            </a:pPr>
            <a:r>
              <a:rPr lang="en-US" sz="2200" dirty="0" smtClean="0">
                <a:latin typeface="+mn-lt"/>
              </a:rPr>
              <a:t> Found within tendons. Protect the tendons from excessive wear</a:t>
            </a:r>
          </a:p>
          <a:p>
            <a:pPr lvl="1" algn="just" eaLnBrk="1" hangingPunct="1">
              <a:lnSpc>
                <a:spcPct val="80000"/>
              </a:lnSpc>
              <a:buFont typeface="Wingdings" pitchFamily="2" charset="2"/>
              <a:buChar char="§"/>
            </a:pPr>
            <a:r>
              <a:rPr lang="en-US" sz="2200" dirty="0" smtClean="0">
                <a:latin typeface="+mn-lt"/>
              </a:rPr>
              <a:t> Patellae</a:t>
            </a: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www.aviva.co.uk/library/images/med_encyclopedia/cfhg315bodske_002.gif"/>
          <p:cNvPicPr>
            <a:picLocks noChangeAspect="1" noChangeArrowheads="1"/>
          </p:cNvPicPr>
          <p:nvPr/>
        </p:nvPicPr>
        <p:blipFill>
          <a:blip r:embed="rId2" cstate="print"/>
          <a:srcRect/>
          <a:stretch>
            <a:fillRect/>
          </a:stretch>
        </p:blipFill>
        <p:spPr bwMode="auto">
          <a:xfrm>
            <a:off x="4204062" y="1162597"/>
            <a:ext cx="4500563" cy="3831908"/>
          </a:xfrm>
          <a:prstGeom prst="rect">
            <a:avLst/>
          </a:prstGeom>
          <a:noFill/>
          <a:ln>
            <a:noFill/>
          </a:ln>
        </p:spPr>
      </p:pic>
      <p:pic>
        <p:nvPicPr>
          <p:cNvPr id="5" name="Picture 2" descr="http://upload.wikimedia.org/wikipedia/commons/thumb/9/94/Illu_long_bone.jpg/200px-Illu_long_bone.jpg"/>
          <p:cNvPicPr>
            <a:picLocks noChangeAspect="1" noChangeArrowheads="1"/>
          </p:cNvPicPr>
          <p:nvPr/>
        </p:nvPicPr>
        <p:blipFill>
          <a:blip r:embed="rId3" cstate="print"/>
          <a:srcRect/>
          <a:stretch>
            <a:fillRect/>
          </a:stretch>
        </p:blipFill>
        <p:spPr bwMode="auto">
          <a:xfrm>
            <a:off x="548640" y="1188723"/>
            <a:ext cx="3256767" cy="4347784"/>
          </a:xfrm>
          <a:prstGeom prst="rect">
            <a:avLst/>
          </a:prstGeom>
          <a:noFill/>
          <a:ln>
            <a:noFill/>
          </a:ln>
        </p:spPr>
      </p:pic>
      <p:sp>
        <p:nvSpPr>
          <p:cNvPr id="6" name="TextBox 5"/>
          <p:cNvSpPr txBox="1"/>
          <p:nvPr/>
        </p:nvSpPr>
        <p:spPr>
          <a:xfrm>
            <a:off x="574766" y="352700"/>
            <a:ext cx="4049485" cy="369332"/>
          </a:xfrm>
          <a:prstGeom prst="rect">
            <a:avLst/>
          </a:prstGeom>
          <a:noFill/>
          <a:ln>
            <a:noFill/>
          </a:ln>
        </p:spPr>
        <p:txBody>
          <a:bodyPr wrap="square" rtlCol="0">
            <a:spAutoFit/>
          </a:bodyPr>
          <a:lstStyle/>
          <a:p>
            <a:r>
              <a:rPr lang="en-US" u="sng" dirty="0" smtClean="0">
                <a:solidFill>
                  <a:srgbClr val="FF0000"/>
                </a:solidFill>
              </a:rPr>
              <a:t>Various parts of long bones.</a:t>
            </a:r>
            <a:endParaRPr lang="en-US" u="sng" dirty="0">
              <a:solidFill>
                <a:srgbClr val="FF0000"/>
              </a:solidFill>
            </a:endParaRPr>
          </a:p>
        </p:txBody>
      </p:sp>
      <p:sp>
        <p:nvSpPr>
          <p:cNvPr id="7" name="TextBox 6"/>
          <p:cNvSpPr txBox="1"/>
          <p:nvPr/>
        </p:nvSpPr>
        <p:spPr>
          <a:xfrm>
            <a:off x="339634" y="1763486"/>
            <a:ext cx="1005843" cy="584775"/>
          </a:xfrm>
          <a:prstGeom prst="rect">
            <a:avLst/>
          </a:prstGeom>
          <a:noFill/>
        </p:spPr>
        <p:txBody>
          <a:bodyPr wrap="square" rtlCol="0">
            <a:spAutoFit/>
          </a:bodyPr>
          <a:lstStyle/>
          <a:p>
            <a:r>
              <a:rPr lang="en-US" sz="1600" dirty="0" smtClean="0"/>
              <a:t>Proximal</a:t>
            </a:r>
          </a:p>
          <a:p>
            <a:r>
              <a:rPr lang="en-US" sz="1600" dirty="0" smtClean="0"/>
              <a:t>End</a:t>
            </a:r>
            <a:endParaRPr lang="en-US" sz="1600" dirty="0"/>
          </a:p>
        </p:txBody>
      </p:sp>
      <p:sp>
        <p:nvSpPr>
          <p:cNvPr id="8" name="TextBox 7"/>
          <p:cNvSpPr txBox="1"/>
          <p:nvPr/>
        </p:nvSpPr>
        <p:spPr>
          <a:xfrm>
            <a:off x="596538" y="5286140"/>
            <a:ext cx="783771" cy="584775"/>
          </a:xfrm>
          <a:prstGeom prst="rect">
            <a:avLst/>
          </a:prstGeom>
          <a:noFill/>
        </p:spPr>
        <p:txBody>
          <a:bodyPr wrap="square" rtlCol="0">
            <a:spAutoFit/>
          </a:bodyPr>
          <a:lstStyle/>
          <a:p>
            <a:r>
              <a:rPr lang="en-US" sz="1600" dirty="0" smtClean="0"/>
              <a:t>Distal</a:t>
            </a:r>
          </a:p>
          <a:p>
            <a:r>
              <a:rPr lang="en-US" sz="1600" dirty="0" smtClean="0"/>
              <a:t>End</a:t>
            </a:r>
            <a:endParaRPr lang="en-US" sz="1600" dirty="0"/>
          </a:p>
        </p:txBody>
      </p:sp>
      <p:sp>
        <p:nvSpPr>
          <p:cNvPr id="9" name="TextBox 8"/>
          <p:cNvSpPr txBox="1"/>
          <p:nvPr/>
        </p:nvSpPr>
        <p:spPr>
          <a:xfrm>
            <a:off x="583475" y="3300564"/>
            <a:ext cx="783771" cy="338554"/>
          </a:xfrm>
          <a:prstGeom prst="rect">
            <a:avLst/>
          </a:prstGeom>
          <a:noFill/>
        </p:spPr>
        <p:txBody>
          <a:bodyPr wrap="square" rtlCol="0">
            <a:spAutoFit/>
          </a:bodyPr>
          <a:lstStyle/>
          <a:p>
            <a:r>
              <a:rPr lang="en-US" sz="1600" dirty="0" smtClean="0"/>
              <a:t>Shaft</a:t>
            </a:r>
            <a:endParaRPr lang="en-US" sz="1600" dirty="0"/>
          </a:p>
        </p:txBody>
      </p:sp>
      <p:sp>
        <p:nvSpPr>
          <p:cNvPr id="10" name="Slide Number Placeholder 9"/>
          <p:cNvSpPr>
            <a:spLocks noGrp="1"/>
          </p:cNvSpPr>
          <p:nvPr>
            <p:ph type="sldNum" sz="quarter" idx="12"/>
          </p:nvPr>
        </p:nvSpPr>
        <p:spPr/>
        <p:txBody>
          <a:bodyPr/>
          <a:lstStyle/>
          <a:p>
            <a:pPr>
              <a:defRPr/>
            </a:pPr>
            <a:fld id="{C5FC8D29-54AC-4BD1-94D4-6BE7A18BC80E}" type="slidenum">
              <a:rPr lang="en-US" smtClean="0"/>
              <a:pPr>
                <a:defRPr/>
              </a:pPr>
              <a:t>14</a:t>
            </a:fld>
            <a:endParaRPr lang="en-US"/>
          </a:p>
        </p:txBody>
      </p:sp>
      <p:sp>
        <p:nvSpPr>
          <p:cNvPr id="11" name="TextBox 10"/>
          <p:cNvSpPr txBox="1"/>
          <p:nvPr/>
        </p:nvSpPr>
        <p:spPr>
          <a:xfrm>
            <a:off x="2245177" y="6003198"/>
            <a:ext cx="4834892" cy="369332"/>
          </a:xfrm>
          <a:prstGeom prst="rect">
            <a:avLst/>
          </a:prstGeom>
          <a:solidFill>
            <a:schemeClr val="bg1"/>
          </a:solidFill>
          <a:ln>
            <a:solidFill>
              <a:schemeClr val="tx1"/>
            </a:solidFill>
          </a:ln>
        </p:spPr>
        <p:txBody>
          <a:bodyPr wrap="square" rtlCol="0">
            <a:spAutoFit/>
          </a:bodyPr>
          <a:lstStyle/>
          <a:p>
            <a:r>
              <a:rPr lang="en-US" dirty="0" smtClean="0">
                <a:latin typeface="+mn-lt"/>
              </a:rPr>
              <a:t>Fig.4*: Parts of long bones and their composition.</a:t>
            </a:r>
            <a:endParaRPr lang="en-US" dirty="0">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15</a:t>
            </a:fld>
            <a:endParaRPr lang="en-US"/>
          </a:p>
        </p:txBody>
      </p:sp>
      <p:sp>
        <p:nvSpPr>
          <p:cNvPr id="5" name="Rectangle 4"/>
          <p:cNvSpPr/>
          <p:nvPr/>
        </p:nvSpPr>
        <p:spPr>
          <a:xfrm>
            <a:off x="304799" y="1375954"/>
            <a:ext cx="8610600" cy="2800767"/>
          </a:xfrm>
          <a:prstGeom prst="rect">
            <a:avLst/>
          </a:prstGeom>
        </p:spPr>
        <p:txBody>
          <a:bodyPr wrap="square">
            <a:spAutoFit/>
          </a:bodyPr>
          <a:lstStyle/>
          <a:p>
            <a:pPr marL="514350" indent="-514350" algn="just">
              <a:buFont typeface="Wingdings" panose="05000000000000000000" pitchFamily="2" charset="2"/>
              <a:buChar char="q"/>
            </a:pPr>
            <a:r>
              <a:rPr lang="en-US" sz="2200" dirty="0" smtClean="0">
                <a:latin typeface="Times New Roman" pitchFamily="18" charset="0"/>
                <a:cs typeface="Times New Roman" pitchFamily="18" charset="0"/>
              </a:rPr>
              <a:t>Increase in length of bones occur at site of epiphyseal plate (made of hyaline cartilage) before they’re closed. After closure of the plates during adulthood, no further increase in bone length can occur. The time of closure of the plate is specific for the bone. This can be used to determine the age of the person.</a:t>
            </a:r>
          </a:p>
          <a:p>
            <a:pPr marL="514350" indent="-514350" algn="just">
              <a:buFont typeface="Wingdings" panose="05000000000000000000" pitchFamily="2" charset="2"/>
              <a:buChar char="q"/>
            </a:pPr>
            <a:r>
              <a:rPr lang="en-US" sz="2200" dirty="0" smtClean="0">
                <a:latin typeface="Times New Roman" pitchFamily="18" charset="0"/>
                <a:cs typeface="Times New Roman" pitchFamily="18" charset="0"/>
              </a:rPr>
              <a:t>Increase in width of bone can occur throughout life.</a:t>
            </a:r>
          </a:p>
          <a:p>
            <a:pPr marL="514350" indent="-514350" algn="just">
              <a:buFont typeface="Wingdings" panose="05000000000000000000" pitchFamily="2" charset="2"/>
              <a:buChar char="q"/>
            </a:pPr>
            <a:r>
              <a:rPr lang="en-US" sz="2200" dirty="0" smtClean="0">
                <a:latin typeface="Times New Roman" pitchFamily="18" charset="0"/>
                <a:cs typeface="Times New Roman" pitchFamily="18" charset="0"/>
              </a:rPr>
              <a:t>Bone growth is affected by several hormones in the body, like growth hormone.</a:t>
            </a:r>
            <a:endParaRPr lang="en-US" sz="2200" dirty="0">
              <a:latin typeface="Times New Roman" pitchFamily="18" charset="0"/>
              <a:cs typeface="Times New Roman" pitchFamily="18" charset="0"/>
            </a:endParaRPr>
          </a:p>
        </p:txBody>
      </p:sp>
      <p:sp>
        <p:nvSpPr>
          <p:cNvPr id="6" name="Rectangle 5"/>
          <p:cNvSpPr/>
          <p:nvPr/>
        </p:nvSpPr>
        <p:spPr>
          <a:xfrm>
            <a:off x="2492828" y="377666"/>
            <a:ext cx="4234543" cy="830997"/>
          </a:xfrm>
          <a:prstGeom prst="rect">
            <a:avLst/>
          </a:prstGeom>
        </p:spPr>
        <p:style>
          <a:lnRef idx="1">
            <a:schemeClr val="accent2"/>
          </a:lnRef>
          <a:fillRef idx="3">
            <a:schemeClr val="accent2"/>
          </a:fillRef>
          <a:effectRef idx="2">
            <a:schemeClr val="accent2"/>
          </a:effectRef>
          <a:fontRef idx="minor">
            <a:schemeClr val="lt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solidFill>
                  <a:srgbClr val="FFFF00"/>
                </a:solidFill>
                <a:effectLst>
                  <a:outerShdw blurRad="50800" dist="39000" dir="5460000" algn="tl">
                    <a:srgbClr val="000000">
                      <a:alpha val="38000"/>
                    </a:srgbClr>
                  </a:outerShdw>
                </a:effectLst>
              </a:rPr>
              <a:t>Bone Growth</a:t>
            </a:r>
            <a:endParaRPr lang="en-US" sz="4800" b="1" cap="none" spc="0" dirty="0">
              <a:ln w="11430"/>
              <a:solidFill>
                <a:srgbClr val="FFFF00"/>
              </a:solidFill>
              <a:effectLst>
                <a:outerShdw blurRad="50800" dist="39000" dir="5460000" algn="tl">
                  <a:srgbClr val="000000">
                    <a:alpha val="38000"/>
                  </a:srgbClr>
                </a:outerShdw>
              </a:effectLst>
            </a:endParaRPr>
          </a:p>
        </p:txBody>
      </p:sp>
      <p:pic>
        <p:nvPicPr>
          <p:cNvPr id="7" name="Picture 6" descr="09_02"/>
          <p:cNvPicPr>
            <a:picLocks noChangeAspect="1" noChangeArrowheads="1"/>
          </p:cNvPicPr>
          <p:nvPr/>
        </p:nvPicPr>
        <p:blipFill rotWithShape="1">
          <a:blip r:embed="rId2" cstate="print"/>
          <a:srcRect b="60396"/>
          <a:stretch/>
        </p:blipFill>
        <p:spPr bwMode="auto">
          <a:xfrm>
            <a:off x="4421818" y="4553678"/>
            <a:ext cx="3362554" cy="1689960"/>
          </a:xfrm>
          <a:prstGeom prst="rect">
            <a:avLst/>
          </a:prstGeom>
          <a:noFill/>
        </p:spPr>
      </p:pic>
      <p:pic>
        <p:nvPicPr>
          <p:cNvPr id="1026" name="Picture 2" descr="Related image"/>
          <p:cNvPicPr>
            <a:picLocks noChangeAspect="1" noChangeArrowheads="1"/>
          </p:cNvPicPr>
          <p:nvPr/>
        </p:nvPicPr>
        <p:blipFill rotWithShape="1">
          <a:blip r:embed="rId3">
            <a:extLst>
              <a:ext uri="{28A0092B-C50C-407E-A947-70E740481C1C}">
                <a14:useLocalDpi xmlns:a14="http://schemas.microsoft.com/office/drawing/2010/main" xmlns="" val="0"/>
              </a:ext>
            </a:extLst>
          </a:blip>
          <a:srcRect r="45974" b="16120"/>
          <a:stretch/>
        </p:blipFill>
        <p:spPr bwMode="auto">
          <a:xfrm>
            <a:off x="2284355" y="4176721"/>
            <a:ext cx="1235035" cy="187754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 name="Straight Arrow Connector 2"/>
          <p:cNvCxnSpPr/>
          <p:nvPr/>
        </p:nvCxnSpPr>
        <p:spPr>
          <a:xfrm flipH="1" flipV="1">
            <a:off x="3519391" y="4271554"/>
            <a:ext cx="791352" cy="4702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519391" y="4741817"/>
            <a:ext cx="791352" cy="13124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59156" y="6331506"/>
            <a:ext cx="3101886" cy="369332"/>
          </a:xfrm>
          <a:prstGeom prst="rect">
            <a:avLst/>
          </a:prstGeom>
          <a:solidFill>
            <a:schemeClr val="bg1"/>
          </a:solidFill>
          <a:ln>
            <a:solidFill>
              <a:schemeClr val="tx1"/>
            </a:solidFill>
          </a:ln>
        </p:spPr>
        <p:txBody>
          <a:bodyPr wrap="square" rtlCol="0">
            <a:spAutoFit/>
          </a:bodyPr>
          <a:lstStyle/>
          <a:p>
            <a:r>
              <a:rPr lang="en-US" dirty="0" smtClean="0">
                <a:latin typeface="+mn-lt"/>
              </a:rPr>
              <a:t>Fig.5: Epiphyseal growth plate.</a:t>
            </a:r>
            <a:endParaRPr lang="en-US" dirty="0">
              <a:latin typeface="+mn-lt"/>
            </a:endParaRPr>
          </a:p>
        </p:txBody>
      </p:sp>
    </p:spTree>
    <p:extLst>
      <p:ext uri="{BB962C8B-B14F-4D97-AF65-F5344CB8AC3E}">
        <p14:creationId xmlns:p14="http://schemas.microsoft.com/office/powerpoint/2010/main" xmlns="" val="33400083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07_table_01"/>
          <p:cNvPicPr>
            <a:picLocks noChangeAspect="1" noChangeArrowheads="1"/>
          </p:cNvPicPr>
          <p:nvPr/>
        </p:nvPicPr>
        <p:blipFill>
          <a:blip r:embed="rId2" cstate="print"/>
          <a:srcRect t="17715" r="83545" b="19356"/>
          <a:stretch>
            <a:fillRect/>
          </a:stretch>
        </p:blipFill>
        <p:spPr bwMode="auto">
          <a:xfrm>
            <a:off x="7236460" y="1436915"/>
            <a:ext cx="1502591" cy="3722914"/>
          </a:xfrm>
          <a:prstGeom prst="rect">
            <a:avLst/>
          </a:prstGeom>
          <a:noFill/>
          <a:ln w="9525">
            <a:noFill/>
            <a:miter lim="800000"/>
            <a:headEnd/>
            <a:tailEnd/>
          </a:ln>
        </p:spPr>
      </p:pic>
      <p:sp>
        <p:nvSpPr>
          <p:cNvPr id="3" name="Subtitle 2"/>
          <p:cNvSpPr txBox="1">
            <a:spLocks/>
          </p:cNvSpPr>
          <p:nvPr/>
        </p:nvSpPr>
        <p:spPr bwMode="auto">
          <a:xfrm>
            <a:off x="413659" y="1402063"/>
            <a:ext cx="6553200" cy="1752600"/>
          </a:xfrm>
          <a:prstGeom prst="rect">
            <a:avLst/>
          </a:prstGeom>
          <a:blipFill>
            <a:blip r:embed="rId3" cstate="print"/>
            <a:tile tx="0" ty="0" sx="100000" sy="100000" flip="none" algn="tl"/>
          </a:blip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1"/>
              </a:buClr>
              <a:buSzPct val="65000"/>
              <a:buFont typeface="Wingdings" pitchFamily="20" charset="2"/>
              <a:buChar char="n"/>
              <a:tabLst/>
              <a:defRPr/>
            </a:pPr>
            <a:r>
              <a:rPr kumimoji="0" lang="en-US" sz="5400" b="0" i="0" u="none" strike="noStrike" kern="0" cap="none" spc="0" normalizeH="0" baseline="0" noProof="0" dirty="0" smtClean="0">
                <a:ln>
                  <a:noFill/>
                </a:ln>
                <a:solidFill>
                  <a:schemeClr val="tx1"/>
                </a:solidFill>
                <a:effectLst/>
                <a:uLnTx/>
                <a:uFillTx/>
                <a:latin typeface="+mn-lt"/>
                <a:ea typeface="+mn-ea"/>
                <a:cs typeface="+mn-cs"/>
              </a:rPr>
              <a:t>The Axial Skeleton</a:t>
            </a:r>
            <a:endParaRPr kumimoji="0" lang="en-US" sz="5400" b="0" i="0" u="none" strike="noStrike" kern="0" cap="none" spc="0" normalizeH="0" baseline="0" noProof="0" dirty="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a:defRPr/>
            </a:pPr>
            <a:fld id="{5730C548-C99F-4E3E-A8BD-704608980AB9}" type="slidenum">
              <a:rPr lang="en-US" smtClean="0"/>
              <a:pPr>
                <a:defRPr/>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43700" y="2083720"/>
            <a:ext cx="2400300" cy="2400300"/>
          </a:xfrm>
          <a:prstGeom prst="rect">
            <a:avLst/>
          </a:prstGeom>
        </p:spPr>
      </p:pic>
      <p:sp>
        <p:nvSpPr>
          <p:cNvPr id="11268" name="Rectangle 3"/>
          <p:cNvSpPr>
            <a:spLocks noGrp="1" noChangeArrowheads="1"/>
          </p:cNvSpPr>
          <p:nvPr>
            <p:ph type="body" idx="1"/>
          </p:nvPr>
        </p:nvSpPr>
        <p:spPr>
          <a:xfrm>
            <a:off x="431074" y="1441269"/>
            <a:ext cx="6283235" cy="4815838"/>
          </a:xfrm>
        </p:spPr>
        <p:txBody>
          <a:bodyPr>
            <a:noAutofit/>
          </a:bodyPr>
          <a:lstStyle/>
          <a:p>
            <a:pPr algn="just" eaLnBrk="1" hangingPunct="1">
              <a:lnSpc>
                <a:spcPct val="90000"/>
              </a:lnSpc>
            </a:pPr>
            <a:r>
              <a:rPr lang="en-US" sz="2000" dirty="0" smtClean="0"/>
              <a:t>The skull is the bony framework of the head. It’s formed of 22 bones divided into two sets:</a:t>
            </a:r>
          </a:p>
          <a:p>
            <a:pPr algn="just" eaLnBrk="1" hangingPunct="1">
              <a:lnSpc>
                <a:spcPct val="90000"/>
              </a:lnSpc>
            </a:pPr>
            <a:endParaRPr lang="en-US" sz="2000" dirty="0" smtClean="0"/>
          </a:p>
          <a:p>
            <a:pPr marL="474662" indent="-457200" algn="just" eaLnBrk="1" hangingPunct="1">
              <a:lnSpc>
                <a:spcPct val="90000"/>
              </a:lnSpc>
              <a:buFont typeface="+mj-lt"/>
              <a:buAutoNum type="arabicPeriod"/>
            </a:pPr>
            <a:r>
              <a:rPr lang="en-US" sz="2000" b="1" u="sng" dirty="0" smtClean="0"/>
              <a:t>Cranial bones</a:t>
            </a:r>
          </a:p>
          <a:p>
            <a:pPr lvl="1" algn="just" eaLnBrk="1" hangingPunct="1">
              <a:lnSpc>
                <a:spcPct val="90000"/>
              </a:lnSpc>
            </a:pPr>
            <a:r>
              <a:rPr lang="en-US" sz="2000" dirty="0" smtClean="0"/>
              <a:t>Eight cranial bones that form the cranial cavity which encloses the brain.</a:t>
            </a:r>
          </a:p>
          <a:p>
            <a:pPr lvl="1" algn="just" eaLnBrk="1" hangingPunct="1">
              <a:lnSpc>
                <a:spcPct val="90000"/>
              </a:lnSpc>
            </a:pPr>
            <a:r>
              <a:rPr lang="en-US" sz="2000" dirty="0" smtClean="0"/>
              <a:t>Frontal bone, two parietal bones, two temporal bones, the occipital bone, the sphenoid bone and the ethmoid bone.</a:t>
            </a:r>
          </a:p>
          <a:p>
            <a:pPr lvl="2" algn="just" eaLnBrk="1" hangingPunct="1">
              <a:lnSpc>
                <a:spcPct val="90000"/>
              </a:lnSpc>
            </a:pPr>
            <a:endParaRPr lang="en-US" sz="2000" dirty="0" smtClean="0"/>
          </a:p>
          <a:p>
            <a:pPr marL="474662" indent="-457200" algn="just" eaLnBrk="1" hangingPunct="1">
              <a:lnSpc>
                <a:spcPct val="90000"/>
              </a:lnSpc>
              <a:buFont typeface="+mj-lt"/>
              <a:buAutoNum type="arabicPeriod"/>
            </a:pPr>
            <a:r>
              <a:rPr lang="en-US" sz="2000" b="1" u="sng" dirty="0" smtClean="0"/>
              <a:t>Facial bones</a:t>
            </a:r>
          </a:p>
          <a:p>
            <a:pPr lvl="1" algn="just" eaLnBrk="1" hangingPunct="1">
              <a:lnSpc>
                <a:spcPct val="90000"/>
              </a:lnSpc>
            </a:pPr>
            <a:r>
              <a:rPr lang="en-US" sz="2000" dirty="0" smtClean="0"/>
              <a:t>Fourteen facial bones</a:t>
            </a:r>
            <a:r>
              <a:rPr lang="en-US" sz="2000" b="1" dirty="0" smtClean="0"/>
              <a:t> </a:t>
            </a:r>
            <a:r>
              <a:rPr lang="en-US" sz="2000" dirty="0" smtClean="0"/>
              <a:t>that</a:t>
            </a:r>
            <a:r>
              <a:rPr lang="en-US" sz="2000" b="1" dirty="0" smtClean="0"/>
              <a:t> </a:t>
            </a:r>
            <a:r>
              <a:rPr lang="en-US" sz="2000" dirty="0" smtClean="0"/>
              <a:t>form the face</a:t>
            </a:r>
          </a:p>
          <a:p>
            <a:pPr lvl="1" algn="just" eaLnBrk="1" hangingPunct="1">
              <a:lnSpc>
                <a:spcPct val="90000"/>
              </a:lnSpc>
            </a:pPr>
            <a:r>
              <a:rPr lang="en-US" sz="2000" dirty="0" smtClean="0"/>
              <a:t>Two nasal bones, two maxillae, two </a:t>
            </a:r>
            <a:r>
              <a:rPr lang="en-US" sz="2000" dirty="0" err="1" smtClean="0"/>
              <a:t>zygomatic</a:t>
            </a:r>
            <a:r>
              <a:rPr lang="en-US" sz="2000" dirty="0" smtClean="0"/>
              <a:t> bones, two </a:t>
            </a:r>
            <a:r>
              <a:rPr lang="en-US" sz="2000" dirty="0" err="1" smtClean="0"/>
              <a:t>lacrimal</a:t>
            </a:r>
            <a:r>
              <a:rPr lang="en-US" sz="2000" dirty="0" smtClean="0"/>
              <a:t> bones, two palatine bones, two inferior nasal </a:t>
            </a:r>
            <a:r>
              <a:rPr lang="en-US" sz="2000" dirty="0" err="1" smtClean="0"/>
              <a:t>conchae</a:t>
            </a:r>
            <a:r>
              <a:rPr lang="en-US" sz="2000" dirty="0" smtClean="0"/>
              <a:t>, </a:t>
            </a:r>
            <a:r>
              <a:rPr lang="en-US" sz="2000" dirty="0" err="1" smtClean="0"/>
              <a:t>vomer</a:t>
            </a:r>
            <a:r>
              <a:rPr lang="en-US" sz="2000" dirty="0" smtClean="0"/>
              <a:t> and the mandible.</a:t>
            </a:r>
          </a:p>
        </p:txBody>
      </p:sp>
      <p:sp>
        <p:nvSpPr>
          <p:cNvPr id="5" name="Rectangle 4"/>
          <p:cNvSpPr/>
          <p:nvPr/>
        </p:nvSpPr>
        <p:spPr>
          <a:xfrm>
            <a:off x="3332873" y="383568"/>
            <a:ext cx="2752677" cy="830997"/>
          </a:xfrm>
          <a:prstGeom prst="rect">
            <a:avLst/>
          </a:prstGeom>
          <a:blipFill>
            <a:blip r:embed="rId3"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n-US" sz="4800" kern="0" dirty="0" smtClean="0">
                <a:solidFill>
                  <a:srgbClr val="006633"/>
                </a:solidFill>
                <a:latin typeface="Arial"/>
                <a:ea typeface="+mj-ea"/>
                <a:cs typeface="+mj-cs"/>
              </a:rPr>
              <a:t>The Skull</a:t>
            </a:r>
            <a:endParaRPr lang="en-US" sz="2400" dirty="0"/>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17</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743700" y="4444231"/>
            <a:ext cx="2400300" cy="24003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a:spLocks noGrp="1" noChangeArrowheads="1"/>
          </p:cNvSpPr>
          <p:nvPr>
            <p:ph type="body" idx="1"/>
          </p:nvPr>
        </p:nvSpPr>
        <p:spPr>
          <a:xfrm>
            <a:off x="470263" y="1053737"/>
            <a:ext cx="8229600" cy="4850673"/>
          </a:xfrm>
        </p:spPr>
        <p:txBody>
          <a:bodyPr/>
          <a:lstStyle/>
          <a:p>
            <a:pPr algn="just" eaLnBrk="1" hangingPunct="1">
              <a:lnSpc>
                <a:spcPct val="110000"/>
              </a:lnSpc>
            </a:pPr>
            <a:r>
              <a:rPr lang="en-US" sz="2800" dirty="0" smtClean="0"/>
              <a:t>The cranial and facial bones protect and support special sense organs and the brain.</a:t>
            </a:r>
          </a:p>
          <a:p>
            <a:pPr algn="just" eaLnBrk="1" hangingPunct="1">
              <a:lnSpc>
                <a:spcPct val="110000"/>
              </a:lnSpc>
            </a:pPr>
            <a:endParaRPr lang="en-US" sz="2800" dirty="0" smtClean="0"/>
          </a:p>
          <a:p>
            <a:pPr algn="just" eaLnBrk="1" hangingPunct="1">
              <a:lnSpc>
                <a:spcPct val="110000"/>
              </a:lnSpc>
            </a:pPr>
            <a:r>
              <a:rPr lang="en-US" sz="2800" dirty="0" smtClean="0"/>
              <a:t>All bones of the skull are attached to each other by immovable joints called suture, except the mandible which is attached to the skull by a movable joint.</a:t>
            </a:r>
          </a:p>
          <a:p>
            <a:pPr algn="just" eaLnBrk="1" hangingPunct="1">
              <a:lnSpc>
                <a:spcPct val="110000"/>
              </a:lnSpc>
            </a:pPr>
            <a:endParaRPr lang="en-US" sz="2800" dirty="0" smtClean="0"/>
          </a:p>
          <a:p>
            <a:pPr algn="just" eaLnBrk="1" hangingPunct="1">
              <a:lnSpc>
                <a:spcPct val="110000"/>
              </a:lnSpc>
            </a:pPr>
            <a:r>
              <a:rPr lang="en-US" sz="2800" dirty="0" smtClean="0"/>
              <a:t>Skull is site of attachment of muscles of the head and neck.</a:t>
            </a:r>
            <a:endParaRPr lang="en-US" sz="2400" dirty="0" smtClean="0"/>
          </a:p>
        </p:txBody>
      </p:sp>
      <p:sp>
        <p:nvSpPr>
          <p:cNvPr id="5" name="TextBox 4"/>
          <p:cNvSpPr txBox="1"/>
          <p:nvPr/>
        </p:nvSpPr>
        <p:spPr>
          <a:xfrm>
            <a:off x="404945" y="261254"/>
            <a:ext cx="5603965" cy="584775"/>
          </a:xfrm>
          <a:prstGeom prst="rect">
            <a:avLst/>
          </a:prstGeom>
          <a:noFill/>
        </p:spPr>
        <p:txBody>
          <a:bodyPr wrap="square" rtlCol="0">
            <a:spAutoFit/>
          </a:bodyPr>
          <a:lstStyle/>
          <a:p>
            <a:r>
              <a:rPr lang="en-US" sz="3200" u="sng" dirty="0" smtClean="0">
                <a:solidFill>
                  <a:srgbClr val="FF0000"/>
                </a:solidFill>
              </a:rPr>
              <a:t>Features of the Skull</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911636" y="1006180"/>
            <a:ext cx="1973580" cy="2847023"/>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xmlns="" val="0"/>
              </a:ext>
            </a:extLst>
          </a:blip>
          <a:srcRect l="16095" t="7906" r="9619" b="20476"/>
          <a:stretch/>
        </p:blipFill>
        <p:spPr>
          <a:xfrm>
            <a:off x="274318" y="1201783"/>
            <a:ext cx="2547259" cy="2455818"/>
          </a:xfrm>
          <a:prstGeom prst="rect">
            <a:avLst/>
          </a:prstGeom>
        </p:spPr>
      </p:pic>
      <p:sp>
        <p:nvSpPr>
          <p:cNvPr id="12" name="Rectangle 3"/>
          <p:cNvSpPr txBox="1">
            <a:spLocks noChangeArrowheads="1"/>
          </p:cNvSpPr>
          <p:nvPr/>
        </p:nvSpPr>
        <p:spPr bwMode="auto">
          <a:xfrm>
            <a:off x="470263" y="296089"/>
            <a:ext cx="6316436" cy="5529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0"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0"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0"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0"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0"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9pPr>
          </a:lstStyle>
          <a:p>
            <a:pPr algn="just" eaLnBrk="1" hangingPunct="1">
              <a:lnSpc>
                <a:spcPct val="110000"/>
              </a:lnSpc>
            </a:pPr>
            <a:r>
              <a:rPr lang="en-US" sz="2800" kern="0" dirty="0" smtClean="0"/>
              <a:t>The skull features several cavities:</a:t>
            </a:r>
          </a:p>
        </p:txBody>
      </p:sp>
      <p:sp>
        <p:nvSpPr>
          <p:cNvPr id="13" name="TextBox 12"/>
          <p:cNvSpPr txBox="1"/>
          <p:nvPr/>
        </p:nvSpPr>
        <p:spPr>
          <a:xfrm>
            <a:off x="2821578" y="1345474"/>
            <a:ext cx="1802674" cy="707886"/>
          </a:xfrm>
          <a:prstGeom prst="rect">
            <a:avLst/>
          </a:prstGeom>
          <a:noFill/>
        </p:spPr>
        <p:txBody>
          <a:bodyPr wrap="square" rtlCol="0">
            <a:spAutoFit/>
          </a:bodyPr>
          <a:lstStyle/>
          <a:p>
            <a:r>
              <a:rPr lang="en-US" sz="2000" dirty="0" smtClean="0">
                <a:latin typeface="+mn-lt"/>
              </a:rPr>
              <a:t>(1) The cranial cavity</a:t>
            </a:r>
            <a:endParaRPr lang="en-US" sz="2000" dirty="0">
              <a:latin typeface="+mn-lt"/>
            </a:endParaRPr>
          </a:p>
        </p:txBody>
      </p:sp>
      <p:sp>
        <p:nvSpPr>
          <p:cNvPr id="14" name="TextBox 13"/>
          <p:cNvSpPr txBox="1"/>
          <p:nvPr/>
        </p:nvSpPr>
        <p:spPr>
          <a:xfrm>
            <a:off x="6936378" y="1515290"/>
            <a:ext cx="2038898" cy="1938992"/>
          </a:xfrm>
          <a:prstGeom prst="rect">
            <a:avLst/>
          </a:prstGeom>
          <a:noFill/>
        </p:spPr>
        <p:txBody>
          <a:bodyPr wrap="square" rtlCol="0">
            <a:spAutoFit/>
          </a:bodyPr>
          <a:lstStyle/>
          <a:p>
            <a:r>
              <a:rPr lang="en-US" sz="2000" dirty="0" smtClean="0">
                <a:latin typeface="+mn-lt"/>
              </a:rPr>
              <a:t>(2) The orbits (eye sockets)</a:t>
            </a:r>
          </a:p>
          <a:p>
            <a:endParaRPr lang="en-US" sz="2000" dirty="0">
              <a:latin typeface="+mn-lt"/>
            </a:endParaRPr>
          </a:p>
          <a:p>
            <a:r>
              <a:rPr lang="en-US" sz="2000" dirty="0" smtClean="0">
                <a:latin typeface="+mn-lt"/>
              </a:rPr>
              <a:t>(3) Nasal cavity</a:t>
            </a:r>
          </a:p>
          <a:p>
            <a:endParaRPr lang="en-US" sz="2000" dirty="0" smtClean="0">
              <a:latin typeface="+mn-lt"/>
            </a:endParaRPr>
          </a:p>
          <a:p>
            <a:r>
              <a:rPr lang="en-US" sz="2000" dirty="0" smtClean="0">
                <a:latin typeface="+mn-lt"/>
              </a:rPr>
              <a:t>(4) Oral cavity</a:t>
            </a:r>
            <a:endParaRPr lang="en-US" sz="2000" dirty="0">
              <a:latin typeface="+mn-lt"/>
            </a:endParaRPr>
          </a:p>
        </p:txBody>
      </p:sp>
      <p:cxnSp>
        <p:nvCxnSpPr>
          <p:cNvPr id="16" name="Straight Arrow Connector 15"/>
          <p:cNvCxnSpPr/>
          <p:nvPr/>
        </p:nvCxnSpPr>
        <p:spPr>
          <a:xfrm flipH="1">
            <a:off x="1632857" y="1802674"/>
            <a:ext cx="1188720" cy="4661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368836" y="1802674"/>
            <a:ext cx="1567544" cy="4661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5898426" y="2597388"/>
            <a:ext cx="1037952" cy="674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021977" y="3211002"/>
            <a:ext cx="914401" cy="285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417402" y="1802674"/>
            <a:ext cx="518976" cy="4661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39632" y="4362996"/>
            <a:ext cx="8112037" cy="1015663"/>
          </a:xfrm>
          <a:prstGeom prst="rect">
            <a:avLst/>
          </a:prstGeom>
          <a:noFill/>
        </p:spPr>
        <p:txBody>
          <a:bodyPr wrap="square" rtlCol="0">
            <a:spAutoFit/>
          </a:bodyPr>
          <a:lstStyle/>
          <a:p>
            <a:r>
              <a:rPr lang="en-US" sz="2000" dirty="0" smtClean="0">
                <a:latin typeface="+mn-lt"/>
              </a:rPr>
              <a:t>(5) Paranasal sinuses</a:t>
            </a:r>
          </a:p>
          <a:p>
            <a:endParaRPr lang="en-US" sz="2000" dirty="0">
              <a:latin typeface="+mn-lt"/>
            </a:endParaRPr>
          </a:p>
          <a:p>
            <a:r>
              <a:rPr lang="en-US" sz="2000" dirty="0" smtClean="0">
                <a:latin typeface="+mn-lt"/>
              </a:rPr>
              <a:t>(6) Middle and inner ear cavities within the petrous part of the temporal bone</a:t>
            </a:r>
            <a:endParaRPr lang="en-US" sz="2000" dirty="0">
              <a:latin typeface="+mn-lt"/>
            </a:endParaRPr>
          </a:p>
        </p:txBody>
      </p:sp>
      <p:sp>
        <p:nvSpPr>
          <p:cNvPr id="2" name="Slide Number Placeholder 1"/>
          <p:cNvSpPr>
            <a:spLocks noGrp="1"/>
          </p:cNvSpPr>
          <p:nvPr>
            <p:ph type="sldNum" sz="quarter" idx="12"/>
          </p:nvPr>
        </p:nvSpPr>
        <p:spPr/>
        <p:txBody>
          <a:bodyPr/>
          <a:lstStyle/>
          <a:p>
            <a:pPr>
              <a:defRPr/>
            </a:pPr>
            <a:fld id="{C5FC8D29-54AC-4BD1-94D4-6BE7A18BC80E}" type="slidenum">
              <a:rPr lang="en-US" smtClean="0"/>
              <a:pPr>
                <a:defRPr/>
              </a:pPr>
              <a:t>19</a:t>
            </a:fld>
            <a:endParaRPr lang="en-US"/>
          </a:p>
        </p:txBody>
      </p:sp>
    </p:spTree>
    <p:extLst>
      <p:ext uri="{BB962C8B-B14F-4D97-AF65-F5344CB8AC3E}">
        <p14:creationId xmlns:p14="http://schemas.microsoft.com/office/powerpoint/2010/main" xmlns="" val="15937601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type="body" idx="1"/>
          </p:nvPr>
        </p:nvSpPr>
        <p:spPr>
          <a:xfrm>
            <a:off x="457200" y="1323704"/>
            <a:ext cx="8386354" cy="5064032"/>
          </a:xfrm>
        </p:spPr>
        <p:txBody>
          <a:bodyPr/>
          <a:lstStyle/>
          <a:p>
            <a:pPr algn="just" eaLnBrk="1" hangingPunct="1"/>
            <a:r>
              <a:rPr lang="en-US" sz="2200" dirty="0" smtClean="0"/>
              <a:t>The human skeleton consists of </a:t>
            </a:r>
            <a:r>
              <a:rPr lang="en-US" sz="2200" b="1" i="1" u="sng" dirty="0" smtClean="0"/>
              <a:t>206 bones</a:t>
            </a:r>
          </a:p>
          <a:p>
            <a:pPr algn="just" eaLnBrk="1" hangingPunct="1"/>
            <a:r>
              <a:rPr lang="en-US" sz="2200" dirty="0" smtClean="0"/>
              <a:t>Bones of the skeleton are grouped into two principal divisions:</a:t>
            </a:r>
          </a:p>
          <a:p>
            <a:pPr lvl="1" algn="just" eaLnBrk="1" hangingPunct="1"/>
            <a:r>
              <a:rPr lang="en-US" sz="2200" b="1" u="sng" dirty="0" smtClean="0"/>
              <a:t>Axial skeleton</a:t>
            </a:r>
          </a:p>
          <a:p>
            <a:pPr lvl="2" algn="just" eaLnBrk="1" hangingPunct="1"/>
            <a:r>
              <a:rPr lang="en-US" dirty="0" smtClean="0"/>
              <a:t>Consists of the bones that lie around the longitudinal axis</a:t>
            </a:r>
            <a:r>
              <a:rPr lang="en-US" i="1" dirty="0" smtClean="0"/>
              <a:t> </a:t>
            </a:r>
            <a:r>
              <a:rPr lang="en-US" dirty="0" smtClean="0"/>
              <a:t>of the human body: Skull bones, auditory </a:t>
            </a:r>
            <a:r>
              <a:rPr lang="en-US" dirty="0" err="1" smtClean="0"/>
              <a:t>ossicles</a:t>
            </a:r>
            <a:r>
              <a:rPr lang="en-US" dirty="0" smtClean="0"/>
              <a:t> (ear bones), hyoid bone, ribs, sternum (breastbone), and bones of the vertebral column.</a:t>
            </a:r>
          </a:p>
          <a:p>
            <a:pPr lvl="2" algn="just" eaLnBrk="1" hangingPunct="1"/>
            <a:r>
              <a:rPr lang="en-US" dirty="0" smtClean="0"/>
              <a:t>The primary function is protection of vital organs.</a:t>
            </a:r>
          </a:p>
          <a:p>
            <a:pPr lvl="1" algn="just" eaLnBrk="1" hangingPunct="1"/>
            <a:r>
              <a:rPr lang="en-US" sz="2200" b="1" u="sng" dirty="0" err="1" smtClean="0"/>
              <a:t>Appendicular</a:t>
            </a:r>
            <a:r>
              <a:rPr lang="en-US" sz="2200" b="1" u="sng" dirty="0" smtClean="0"/>
              <a:t> skeleton</a:t>
            </a:r>
          </a:p>
          <a:p>
            <a:pPr lvl="2" algn="just" eaLnBrk="1" hangingPunct="1"/>
            <a:r>
              <a:rPr lang="en-US" dirty="0" smtClean="0"/>
              <a:t>Consists of the bones of the </a:t>
            </a:r>
            <a:r>
              <a:rPr lang="en-US" b="1" dirty="0" smtClean="0"/>
              <a:t>upper </a:t>
            </a:r>
            <a:r>
              <a:rPr lang="en-US" dirty="0" smtClean="0"/>
              <a:t>and </a:t>
            </a:r>
            <a:r>
              <a:rPr lang="en-US" b="1" dirty="0" smtClean="0"/>
              <a:t>lower limbs (extremities), </a:t>
            </a:r>
            <a:r>
              <a:rPr lang="en-US" dirty="0" smtClean="0"/>
              <a:t>plus the bones forming the </a:t>
            </a:r>
            <a:r>
              <a:rPr lang="en-US" b="1" dirty="0" smtClean="0"/>
              <a:t>girdles </a:t>
            </a:r>
            <a:r>
              <a:rPr lang="en-US" dirty="0" smtClean="0"/>
              <a:t>that connect the limbs to the axial skeleton. The primary function of this division is movement.</a:t>
            </a:r>
          </a:p>
        </p:txBody>
      </p:sp>
      <p:sp>
        <p:nvSpPr>
          <p:cNvPr id="6" name="Rectangle 5"/>
          <p:cNvSpPr/>
          <p:nvPr/>
        </p:nvSpPr>
        <p:spPr>
          <a:xfrm>
            <a:off x="591379" y="383568"/>
            <a:ext cx="7483139" cy="707886"/>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en-US" sz="4000" dirty="0" smtClean="0"/>
              <a:t>Divisions of the Skeletal System</a:t>
            </a:r>
            <a:endParaRPr lang="en-US" sz="4000" dirty="0"/>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4945" y="182876"/>
            <a:ext cx="5603965" cy="646331"/>
          </a:xfrm>
          <a:prstGeom prst="rect">
            <a:avLst/>
          </a:prstGeom>
          <a:noFill/>
        </p:spPr>
        <p:txBody>
          <a:bodyPr wrap="square" rtlCol="0">
            <a:spAutoFit/>
          </a:bodyPr>
          <a:lstStyle/>
          <a:p>
            <a:r>
              <a:rPr lang="en-US" sz="3600" b="1" u="sng" dirty="0" smtClean="0">
                <a:solidFill>
                  <a:srgbClr val="FF0000"/>
                </a:solidFill>
              </a:rPr>
              <a:t>Cranial Bones:</a:t>
            </a:r>
            <a:endParaRPr lang="en-US" sz="3600" b="1" u="sng" dirty="0">
              <a:solidFill>
                <a:srgbClr val="FF0000"/>
              </a:solidFill>
            </a:endParaRPr>
          </a:p>
        </p:txBody>
      </p:sp>
      <p:sp>
        <p:nvSpPr>
          <p:cNvPr id="7" name="Rectangle 6"/>
          <p:cNvSpPr/>
          <p:nvPr/>
        </p:nvSpPr>
        <p:spPr>
          <a:xfrm>
            <a:off x="418011" y="1133106"/>
            <a:ext cx="8294915" cy="4967514"/>
          </a:xfrm>
          <a:prstGeom prst="rect">
            <a:avLst/>
          </a:prstGeom>
        </p:spPr>
        <p:txBody>
          <a:bodyPr wrap="square">
            <a:spAutoFit/>
          </a:bodyPr>
          <a:lstStyle/>
          <a:p>
            <a:pPr marL="342900" lvl="0" indent="-342900" algn="just">
              <a:lnSpc>
                <a:spcPct val="80000"/>
              </a:lnSpc>
              <a:spcBef>
                <a:spcPct val="20000"/>
              </a:spcBef>
              <a:buClr>
                <a:schemeClr val="accent1"/>
              </a:buClr>
              <a:buSzPct val="65000"/>
              <a:buFont typeface="Wingdings" pitchFamily="20" charset="2"/>
              <a:buChar char="n"/>
              <a:defRPr/>
            </a:pPr>
            <a:r>
              <a:rPr lang="en-US" sz="2400" b="1" u="sng" kern="0" dirty="0" smtClean="0">
                <a:latin typeface="+mn-lt"/>
              </a:rPr>
              <a:t>Frontal Bone</a:t>
            </a:r>
          </a:p>
          <a:p>
            <a:pPr marL="669925" lvl="1" indent="-325438" algn="just">
              <a:lnSpc>
                <a:spcPct val="80000"/>
              </a:lnSpc>
              <a:spcBef>
                <a:spcPct val="20000"/>
              </a:spcBef>
              <a:buClr>
                <a:schemeClr val="accent2"/>
              </a:buClr>
              <a:buSzPct val="60000"/>
              <a:buFont typeface="Wingdings" pitchFamily="20" charset="2"/>
              <a:buChar char="q"/>
              <a:defRPr/>
            </a:pPr>
            <a:r>
              <a:rPr lang="en-US" sz="2400" kern="0" dirty="0" smtClean="0">
                <a:latin typeface="+mn-lt"/>
              </a:rPr>
              <a:t>Forms the forehead</a:t>
            </a:r>
          </a:p>
          <a:p>
            <a:pPr marL="342900" lvl="0" indent="-342900" algn="just">
              <a:lnSpc>
                <a:spcPct val="80000"/>
              </a:lnSpc>
              <a:spcBef>
                <a:spcPct val="20000"/>
              </a:spcBef>
              <a:buClr>
                <a:schemeClr val="accent1"/>
              </a:buClr>
              <a:buSzPct val="65000"/>
              <a:buFont typeface="Wingdings" pitchFamily="20" charset="2"/>
              <a:buChar char="n"/>
              <a:defRPr/>
            </a:pPr>
            <a:r>
              <a:rPr lang="en-US" sz="2400" b="1" u="sng" kern="0" dirty="0" smtClean="0">
                <a:latin typeface="+mn-lt"/>
              </a:rPr>
              <a:t>Parietal Bones</a:t>
            </a:r>
          </a:p>
          <a:p>
            <a:pPr marL="669925" lvl="1" indent="-325438" algn="just">
              <a:lnSpc>
                <a:spcPct val="80000"/>
              </a:lnSpc>
              <a:spcBef>
                <a:spcPct val="20000"/>
              </a:spcBef>
              <a:buClr>
                <a:schemeClr val="accent2"/>
              </a:buClr>
              <a:buSzPct val="60000"/>
              <a:buFont typeface="Wingdings" pitchFamily="20" charset="2"/>
              <a:buChar char="q"/>
              <a:defRPr/>
            </a:pPr>
            <a:r>
              <a:rPr lang="en-US" sz="2400" kern="0" dirty="0" smtClean="0">
                <a:latin typeface="+mn-lt"/>
              </a:rPr>
              <a:t>Form the sides and roof of the cranial cavity</a:t>
            </a:r>
          </a:p>
          <a:p>
            <a:pPr marL="342900" lvl="0" indent="-342900" algn="just">
              <a:lnSpc>
                <a:spcPct val="80000"/>
              </a:lnSpc>
              <a:spcBef>
                <a:spcPct val="20000"/>
              </a:spcBef>
              <a:buClr>
                <a:schemeClr val="accent1"/>
              </a:buClr>
              <a:buSzPct val="65000"/>
              <a:buFont typeface="Wingdings" pitchFamily="20" charset="2"/>
              <a:buChar char="n"/>
              <a:defRPr/>
            </a:pPr>
            <a:r>
              <a:rPr lang="en-US" sz="2400" b="1" u="sng" kern="0" dirty="0" smtClean="0">
                <a:latin typeface="+mn-lt"/>
              </a:rPr>
              <a:t>Temporal Bones</a:t>
            </a:r>
          </a:p>
          <a:p>
            <a:pPr marL="669925" lvl="1" indent="-325438" algn="just">
              <a:lnSpc>
                <a:spcPct val="80000"/>
              </a:lnSpc>
              <a:spcBef>
                <a:spcPct val="20000"/>
              </a:spcBef>
              <a:buClr>
                <a:schemeClr val="accent2"/>
              </a:buClr>
              <a:buSzPct val="60000"/>
              <a:buFont typeface="Wingdings" pitchFamily="20" charset="2"/>
              <a:buChar char="q"/>
              <a:defRPr/>
            </a:pPr>
            <a:r>
              <a:rPr lang="en-US" sz="2400" kern="0" dirty="0" smtClean="0">
                <a:latin typeface="+mn-lt"/>
              </a:rPr>
              <a:t>Form the lateral aspects and floor of the cranium</a:t>
            </a:r>
          </a:p>
          <a:p>
            <a:pPr marL="669925" lvl="1" indent="-325438" algn="just">
              <a:lnSpc>
                <a:spcPct val="80000"/>
              </a:lnSpc>
              <a:spcBef>
                <a:spcPct val="20000"/>
              </a:spcBef>
              <a:buClr>
                <a:schemeClr val="accent2"/>
              </a:buClr>
              <a:buSzPct val="60000"/>
              <a:buFont typeface="Wingdings" pitchFamily="20" charset="2"/>
              <a:buChar char="q"/>
              <a:defRPr/>
            </a:pPr>
            <a:r>
              <a:rPr lang="en-US" sz="2400" kern="0" dirty="0" smtClean="0">
                <a:latin typeface="+mn-lt"/>
              </a:rPr>
              <a:t>Consists of 5 parts: </a:t>
            </a:r>
            <a:r>
              <a:rPr lang="en-US" sz="2400" kern="0" dirty="0" err="1" smtClean="0">
                <a:latin typeface="+mn-lt"/>
              </a:rPr>
              <a:t>squamous</a:t>
            </a:r>
            <a:r>
              <a:rPr lang="en-US" sz="2400" kern="0" dirty="0" smtClean="0">
                <a:latin typeface="+mn-lt"/>
              </a:rPr>
              <a:t> part, </a:t>
            </a:r>
            <a:r>
              <a:rPr lang="en-US" sz="2400" kern="0" dirty="0" err="1" smtClean="0">
                <a:latin typeface="+mn-lt"/>
              </a:rPr>
              <a:t>petrous</a:t>
            </a:r>
            <a:r>
              <a:rPr lang="en-US" sz="2400" kern="0" dirty="0" smtClean="0">
                <a:latin typeface="+mn-lt"/>
              </a:rPr>
              <a:t> part, tympanic part, mastoid part and the </a:t>
            </a:r>
            <a:r>
              <a:rPr lang="en-US" sz="2400" kern="0" dirty="0" err="1" smtClean="0">
                <a:latin typeface="+mn-lt"/>
              </a:rPr>
              <a:t>styloid</a:t>
            </a:r>
            <a:r>
              <a:rPr lang="en-US" sz="2400" kern="0" dirty="0" smtClean="0">
                <a:latin typeface="+mn-lt"/>
              </a:rPr>
              <a:t> process</a:t>
            </a:r>
          </a:p>
          <a:p>
            <a:pPr marL="342900" lvl="0" indent="-342900" algn="just">
              <a:lnSpc>
                <a:spcPct val="80000"/>
              </a:lnSpc>
              <a:spcBef>
                <a:spcPct val="20000"/>
              </a:spcBef>
              <a:buClr>
                <a:schemeClr val="accent1"/>
              </a:buClr>
              <a:buSzPct val="65000"/>
              <a:buFont typeface="Wingdings" pitchFamily="20" charset="2"/>
              <a:buChar char="n"/>
              <a:defRPr/>
            </a:pPr>
            <a:r>
              <a:rPr lang="en-US" sz="2400" b="1" u="sng" kern="0" dirty="0" smtClean="0">
                <a:latin typeface="+mn-lt"/>
              </a:rPr>
              <a:t>Occipital Bone</a:t>
            </a:r>
          </a:p>
          <a:p>
            <a:pPr marL="669925" lvl="1" indent="-325438" algn="just">
              <a:lnSpc>
                <a:spcPct val="80000"/>
              </a:lnSpc>
              <a:spcBef>
                <a:spcPct val="20000"/>
              </a:spcBef>
              <a:buClr>
                <a:schemeClr val="accent2"/>
              </a:buClr>
              <a:buSzPct val="60000"/>
              <a:buFont typeface="Wingdings" pitchFamily="20" charset="2"/>
              <a:buChar char="q"/>
              <a:defRPr/>
            </a:pPr>
            <a:r>
              <a:rPr lang="en-US" sz="2400" kern="0" dirty="0" smtClean="0">
                <a:latin typeface="+mn-lt"/>
              </a:rPr>
              <a:t>Forms the posterior part and most of the base of the cranium</a:t>
            </a:r>
          </a:p>
          <a:p>
            <a:pPr marL="669925" lvl="1" indent="-325438" algn="just">
              <a:lnSpc>
                <a:spcPct val="80000"/>
              </a:lnSpc>
              <a:spcBef>
                <a:spcPct val="20000"/>
              </a:spcBef>
              <a:buClr>
                <a:schemeClr val="accent2"/>
              </a:buClr>
              <a:buSzPct val="60000"/>
              <a:buFont typeface="Wingdings" pitchFamily="20" charset="2"/>
              <a:buChar char="q"/>
              <a:defRPr/>
            </a:pPr>
            <a:r>
              <a:rPr lang="en-US" sz="2400" kern="0" dirty="0" smtClean="0">
                <a:latin typeface="+mn-lt"/>
              </a:rPr>
              <a:t>The perceptible protrusion on the back of the head is the </a:t>
            </a:r>
            <a:r>
              <a:rPr lang="en-US" sz="2400" i="1" kern="0" dirty="0" smtClean="0">
                <a:latin typeface="+mn-lt"/>
              </a:rPr>
              <a:t>external occipital protuberance</a:t>
            </a:r>
          </a:p>
          <a:p>
            <a:pPr marL="669925" lvl="1" indent="-325438" algn="just">
              <a:lnSpc>
                <a:spcPct val="80000"/>
              </a:lnSpc>
              <a:spcBef>
                <a:spcPct val="20000"/>
              </a:spcBef>
              <a:buClr>
                <a:schemeClr val="accent2"/>
              </a:buClr>
              <a:buSzPct val="60000"/>
              <a:buFont typeface="Wingdings" pitchFamily="20" charset="2"/>
              <a:buChar char="q"/>
              <a:defRPr/>
            </a:pPr>
            <a:r>
              <a:rPr lang="en-US" sz="2400" kern="0" dirty="0" smtClean="0">
                <a:latin typeface="+mn-lt"/>
              </a:rPr>
              <a:t>The </a:t>
            </a:r>
            <a:r>
              <a:rPr lang="en-US" sz="2400" i="1" kern="0" dirty="0" smtClean="0">
                <a:latin typeface="+mn-lt"/>
              </a:rPr>
              <a:t>foramen magnum</a:t>
            </a:r>
            <a:r>
              <a:rPr lang="en-US" sz="2400" kern="0" dirty="0" smtClean="0">
                <a:latin typeface="+mn-lt"/>
              </a:rPr>
              <a:t>, the largest foramen in the skull, is located in this bone.</a:t>
            </a:r>
          </a:p>
        </p:txBody>
      </p:sp>
      <p:sp>
        <p:nvSpPr>
          <p:cNvPr id="5" name="Slide Number Placeholder 4"/>
          <p:cNvSpPr>
            <a:spLocks noGrp="1"/>
          </p:cNvSpPr>
          <p:nvPr>
            <p:ph type="sldNum" sz="quarter" idx="12"/>
          </p:nvPr>
        </p:nvSpPr>
        <p:spPr/>
        <p:txBody>
          <a:bodyPr/>
          <a:lstStyle/>
          <a:p>
            <a:pPr>
              <a:defRPr/>
            </a:pPr>
            <a:fld id="{C5FC8D29-54AC-4BD1-94D4-6BE7A18BC80E}" type="slidenum">
              <a:rPr lang="en-US" smtClean="0"/>
              <a:pPr>
                <a:defRPr/>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04775"/>
            <a:ext cx="8534400" cy="6648450"/>
          </a:xfrm>
          <a:prstGeom prst="rect">
            <a:avLst/>
          </a:prstGeom>
        </p:spPr>
      </p:pic>
      <p:sp>
        <p:nvSpPr>
          <p:cNvPr id="3" name="TextBox 2"/>
          <p:cNvSpPr txBox="1"/>
          <p:nvPr/>
        </p:nvSpPr>
        <p:spPr>
          <a:xfrm>
            <a:off x="317863" y="634365"/>
            <a:ext cx="693966" cy="369332"/>
          </a:xfrm>
          <a:prstGeom prst="rect">
            <a:avLst/>
          </a:prstGeom>
          <a:solidFill>
            <a:schemeClr val="bg1"/>
          </a:solidFill>
          <a:ln>
            <a:solidFill>
              <a:schemeClr val="tx1"/>
            </a:solidFill>
          </a:ln>
        </p:spPr>
        <p:txBody>
          <a:bodyPr wrap="square" rtlCol="0">
            <a:spAutoFit/>
          </a:bodyPr>
          <a:lstStyle/>
          <a:p>
            <a:r>
              <a:rPr lang="en-US" dirty="0" smtClean="0">
                <a:latin typeface="+mn-lt"/>
              </a:rPr>
              <a:t>Fig.6</a:t>
            </a:r>
            <a:endParaRPr lang="en-US" dirty="0">
              <a:latin typeface="+mn-lt"/>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21</a:t>
            </a:fld>
            <a:endParaRPr lang="en-US"/>
          </a:p>
        </p:txBody>
      </p:sp>
    </p:spTree>
    <p:extLst>
      <p:ext uri="{BB962C8B-B14F-4D97-AF65-F5344CB8AC3E}">
        <p14:creationId xmlns:p14="http://schemas.microsoft.com/office/powerpoint/2010/main" xmlns="" val="14779098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3788" y="115116"/>
            <a:ext cx="6619875" cy="6000750"/>
          </a:xfrm>
          <a:prstGeom prst="rect">
            <a:avLst/>
          </a:prstGeom>
        </p:spPr>
      </p:pic>
      <p:sp>
        <p:nvSpPr>
          <p:cNvPr id="3" name="TextBox 2"/>
          <p:cNvSpPr txBox="1"/>
          <p:nvPr/>
        </p:nvSpPr>
        <p:spPr>
          <a:xfrm>
            <a:off x="373788" y="621302"/>
            <a:ext cx="693966" cy="369332"/>
          </a:xfrm>
          <a:prstGeom prst="rect">
            <a:avLst/>
          </a:prstGeom>
          <a:solidFill>
            <a:schemeClr val="bg1"/>
          </a:solidFill>
          <a:ln>
            <a:solidFill>
              <a:schemeClr val="tx1"/>
            </a:solidFill>
          </a:ln>
        </p:spPr>
        <p:txBody>
          <a:bodyPr wrap="square" rtlCol="0">
            <a:spAutoFit/>
          </a:bodyPr>
          <a:lstStyle/>
          <a:p>
            <a:r>
              <a:rPr lang="en-US" dirty="0" smtClean="0">
                <a:latin typeface="+mn-lt"/>
              </a:rPr>
              <a:t>Fig.7</a:t>
            </a:r>
            <a:endParaRPr lang="en-US" dirty="0">
              <a:latin typeface="+mn-lt"/>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22</a:t>
            </a:fld>
            <a:endParaRPr lang="en-US"/>
          </a:p>
        </p:txBody>
      </p:sp>
    </p:spTree>
    <p:extLst>
      <p:ext uri="{BB962C8B-B14F-4D97-AF65-F5344CB8AC3E}">
        <p14:creationId xmlns:p14="http://schemas.microsoft.com/office/powerpoint/2010/main" xmlns="" val="33359919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0" y="23812"/>
            <a:ext cx="8953500" cy="6810375"/>
          </a:xfrm>
          <a:prstGeom prst="rect">
            <a:avLst/>
          </a:prstGeom>
        </p:spPr>
      </p:pic>
      <p:sp>
        <p:nvSpPr>
          <p:cNvPr id="3" name="TextBox 2"/>
          <p:cNvSpPr txBox="1"/>
          <p:nvPr/>
        </p:nvSpPr>
        <p:spPr>
          <a:xfrm>
            <a:off x="333646" y="608240"/>
            <a:ext cx="693966" cy="369332"/>
          </a:xfrm>
          <a:prstGeom prst="rect">
            <a:avLst/>
          </a:prstGeom>
          <a:solidFill>
            <a:schemeClr val="bg1"/>
          </a:solidFill>
          <a:ln>
            <a:solidFill>
              <a:schemeClr val="tx1"/>
            </a:solidFill>
          </a:ln>
        </p:spPr>
        <p:txBody>
          <a:bodyPr wrap="square" rtlCol="0">
            <a:spAutoFit/>
          </a:bodyPr>
          <a:lstStyle/>
          <a:p>
            <a:r>
              <a:rPr lang="en-US" dirty="0" smtClean="0">
                <a:latin typeface="+mn-lt"/>
              </a:rPr>
              <a:t>Fig.8</a:t>
            </a:r>
            <a:endParaRPr lang="en-US" dirty="0">
              <a:latin typeface="+mn-lt"/>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23</a:t>
            </a:fld>
            <a:endParaRPr lang="en-US"/>
          </a:p>
        </p:txBody>
      </p:sp>
    </p:spTree>
    <p:extLst>
      <p:ext uri="{BB962C8B-B14F-4D97-AF65-F5344CB8AC3E}">
        <p14:creationId xmlns:p14="http://schemas.microsoft.com/office/powerpoint/2010/main" xmlns="" val="33202600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0975" y="119062"/>
            <a:ext cx="8782050" cy="6619875"/>
          </a:xfrm>
          <a:prstGeom prst="rect">
            <a:avLst/>
          </a:prstGeom>
        </p:spPr>
      </p:pic>
      <p:sp>
        <p:nvSpPr>
          <p:cNvPr id="3" name="TextBox 2"/>
          <p:cNvSpPr txBox="1"/>
          <p:nvPr/>
        </p:nvSpPr>
        <p:spPr>
          <a:xfrm>
            <a:off x="359771" y="647428"/>
            <a:ext cx="693966" cy="369332"/>
          </a:xfrm>
          <a:prstGeom prst="rect">
            <a:avLst/>
          </a:prstGeom>
          <a:solidFill>
            <a:schemeClr val="bg1"/>
          </a:solidFill>
          <a:ln>
            <a:solidFill>
              <a:schemeClr val="tx1"/>
            </a:solidFill>
          </a:ln>
        </p:spPr>
        <p:txBody>
          <a:bodyPr wrap="square" rtlCol="0">
            <a:spAutoFit/>
          </a:bodyPr>
          <a:lstStyle/>
          <a:p>
            <a:r>
              <a:rPr lang="en-US" dirty="0" smtClean="0">
                <a:latin typeface="+mn-lt"/>
              </a:rPr>
              <a:t>Fig.9</a:t>
            </a:r>
            <a:endParaRPr lang="en-US" dirty="0">
              <a:latin typeface="+mn-lt"/>
            </a:endParaRPr>
          </a:p>
        </p:txBody>
      </p:sp>
      <p:sp>
        <p:nvSpPr>
          <p:cNvPr id="2" name="Slide Number Placeholder 1"/>
          <p:cNvSpPr>
            <a:spLocks noGrp="1"/>
          </p:cNvSpPr>
          <p:nvPr>
            <p:ph type="sldNum" sz="quarter" idx="12"/>
          </p:nvPr>
        </p:nvSpPr>
        <p:spPr/>
        <p:txBody>
          <a:bodyPr/>
          <a:lstStyle/>
          <a:p>
            <a:pPr>
              <a:defRPr/>
            </a:pPr>
            <a:fld id="{C5FC8D29-54AC-4BD1-94D4-6BE7A18BC80E}" type="slidenum">
              <a:rPr lang="en-US" smtClean="0"/>
              <a:pPr>
                <a:defRPr/>
              </a:pPr>
              <a:t>24</a:t>
            </a:fld>
            <a:endParaRPr lang="en-US"/>
          </a:p>
        </p:txBody>
      </p:sp>
    </p:spTree>
    <p:extLst>
      <p:ext uri="{BB962C8B-B14F-4D97-AF65-F5344CB8AC3E}">
        <p14:creationId xmlns:p14="http://schemas.microsoft.com/office/powerpoint/2010/main" xmlns="" val="8124152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271" y="-4763"/>
            <a:ext cx="8172450" cy="6867525"/>
          </a:xfrm>
          <a:prstGeom prst="rect">
            <a:avLst/>
          </a:prstGeom>
        </p:spPr>
      </p:pic>
      <p:sp>
        <p:nvSpPr>
          <p:cNvPr id="4" name="TextBox 3"/>
          <p:cNvSpPr txBox="1"/>
          <p:nvPr/>
        </p:nvSpPr>
        <p:spPr>
          <a:xfrm>
            <a:off x="381270" y="921748"/>
            <a:ext cx="807449" cy="369332"/>
          </a:xfrm>
          <a:prstGeom prst="rect">
            <a:avLst/>
          </a:prstGeom>
          <a:solidFill>
            <a:schemeClr val="bg1"/>
          </a:solidFill>
          <a:ln>
            <a:solidFill>
              <a:schemeClr val="tx1"/>
            </a:solidFill>
          </a:ln>
        </p:spPr>
        <p:txBody>
          <a:bodyPr wrap="square" rtlCol="0">
            <a:spAutoFit/>
          </a:bodyPr>
          <a:lstStyle/>
          <a:p>
            <a:r>
              <a:rPr lang="en-US" dirty="0" smtClean="0">
                <a:latin typeface="+mn-lt"/>
              </a:rPr>
              <a:t>Fig.10</a:t>
            </a:r>
            <a:endParaRPr lang="en-US" dirty="0">
              <a:latin typeface="+mn-lt"/>
            </a:endParaRPr>
          </a:p>
        </p:txBody>
      </p:sp>
      <p:sp>
        <p:nvSpPr>
          <p:cNvPr id="2" name="Slide Number Placeholder 1"/>
          <p:cNvSpPr>
            <a:spLocks noGrp="1"/>
          </p:cNvSpPr>
          <p:nvPr>
            <p:ph type="sldNum" sz="quarter" idx="12"/>
          </p:nvPr>
        </p:nvSpPr>
        <p:spPr/>
        <p:txBody>
          <a:bodyPr/>
          <a:lstStyle/>
          <a:p>
            <a:pPr>
              <a:defRPr/>
            </a:pPr>
            <a:fld id="{C5FC8D29-54AC-4BD1-94D4-6BE7A18BC80E}" type="slidenum">
              <a:rPr lang="en-US" smtClean="0"/>
              <a:pPr>
                <a:defRPr/>
              </a:pPr>
              <a:t>25</a:t>
            </a:fld>
            <a:endParaRPr lang="en-US"/>
          </a:p>
        </p:txBody>
      </p:sp>
    </p:spTree>
    <p:extLst>
      <p:ext uri="{BB962C8B-B14F-4D97-AF65-F5344CB8AC3E}">
        <p14:creationId xmlns:p14="http://schemas.microsoft.com/office/powerpoint/2010/main" xmlns="" val="18380133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376644" y="166687"/>
            <a:ext cx="8077200" cy="6524625"/>
          </a:xfrm>
          <a:prstGeom prst="rect">
            <a:avLst/>
          </a:prstGeom>
        </p:spPr>
      </p:pic>
      <p:sp>
        <p:nvSpPr>
          <p:cNvPr id="3" name="TextBox 2"/>
          <p:cNvSpPr txBox="1"/>
          <p:nvPr/>
        </p:nvSpPr>
        <p:spPr>
          <a:xfrm>
            <a:off x="376644" y="934810"/>
            <a:ext cx="802823" cy="369332"/>
          </a:xfrm>
          <a:prstGeom prst="rect">
            <a:avLst/>
          </a:prstGeom>
          <a:solidFill>
            <a:schemeClr val="bg1"/>
          </a:solidFill>
          <a:ln>
            <a:solidFill>
              <a:schemeClr val="tx1"/>
            </a:solidFill>
          </a:ln>
        </p:spPr>
        <p:txBody>
          <a:bodyPr wrap="square" rtlCol="0">
            <a:spAutoFit/>
          </a:bodyPr>
          <a:lstStyle/>
          <a:p>
            <a:r>
              <a:rPr lang="en-US" dirty="0" smtClean="0">
                <a:latin typeface="+mn-lt"/>
              </a:rPr>
              <a:t>Fig.11</a:t>
            </a:r>
            <a:endParaRPr lang="en-US" dirty="0">
              <a:latin typeface="+mn-lt"/>
            </a:endParaRPr>
          </a:p>
        </p:txBody>
      </p:sp>
      <p:sp>
        <p:nvSpPr>
          <p:cNvPr id="2" name="Slide Number Placeholder 1"/>
          <p:cNvSpPr>
            <a:spLocks noGrp="1"/>
          </p:cNvSpPr>
          <p:nvPr>
            <p:ph type="sldNum" sz="quarter" idx="12"/>
          </p:nvPr>
        </p:nvSpPr>
        <p:spPr/>
        <p:txBody>
          <a:bodyPr/>
          <a:lstStyle/>
          <a:p>
            <a:pPr>
              <a:defRPr/>
            </a:pPr>
            <a:fld id="{C5FC8D29-54AC-4BD1-94D4-6BE7A18BC80E}" type="slidenum">
              <a:rPr lang="en-US" smtClean="0"/>
              <a:pPr>
                <a:defRPr/>
              </a:pPr>
              <a:t>26</a:t>
            </a:fld>
            <a:endParaRPr lang="en-US"/>
          </a:p>
        </p:txBody>
      </p:sp>
    </p:spTree>
    <p:extLst>
      <p:ext uri="{BB962C8B-B14F-4D97-AF65-F5344CB8AC3E}">
        <p14:creationId xmlns:p14="http://schemas.microsoft.com/office/powerpoint/2010/main" xmlns="" val="41717473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2"/>
          <a:stretch>
            <a:fillRect/>
          </a:stretch>
        </p:blipFill>
        <p:spPr>
          <a:xfrm>
            <a:off x="3960632" y="3716674"/>
            <a:ext cx="5058251" cy="2986088"/>
          </a:xfrm>
          <a:prstGeom prst="rect">
            <a:avLst/>
          </a:prstGeom>
        </p:spPr>
      </p:pic>
      <p:sp>
        <p:nvSpPr>
          <p:cNvPr id="53" name="Rectangle 52"/>
          <p:cNvSpPr/>
          <p:nvPr/>
        </p:nvSpPr>
        <p:spPr>
          <a:xfrm>
            <a:off x="391882" y="655893"/>
            <a:ext cx="3762103" cy="4893647"/>
          </a:xfrm>
          <a:prstGeom prst="rect">
            <a:avLst/>
          </a:prstGeom>
        </p:spPr>
        <p:txBody>
          <a:bodyPr wrap="square">
            <a:spAutoFit/>
          </a:bodyPr>
          <a:lstStyle/>
          <a:p>
            <a:pPr marL="342900" lvl="0" indent="-342900">
              <a:lnSpc>
                <a:spcPct val="80000"/>
              </a:lnSpc>
              <a:spcBef>
                <a:spcPct val="20000"/>
              </a:spcBef>
              <a:buClr>
                <a:schemeClr val="accent1"/>
              </a:buClr>
              <a:buSzPct val="65000"/>
              <a:buFont typeface="Wingdings" pitchFamily="20" charset="2"/>
              <a:buChar char="n"/>
              <a:defRPr/>
            </a:pPr>
            <a:r>
              <a:rPr lang="en-US" sz="2400" b="1" u="sng" kern="0" dirty="0" smtClean="0">
                <a:latin typeface="+mn-lt"/>
              </a:rPr>
              <a:t>Sphenoid Bone</a:t>
            </a:r>
          </a:p>
          <a:p>
            <a:pPr marL="669925" lvl="1" indent="-325438">
              <a:lnSpc>
                <a:spcPct val="80000"/>
              </a:lnSpc>
              <a:spcBef>
                <a:spcPct val="20000"/>
              </a:spcBef>
              <a:buClr>
                <a:schemeClr val="accent2"/>
              </a:buClr>
              <a:buSzPct val="60000"/>
              <a:buFont typeface="Wingdings" pitchFamily="20" charset="2"/>
              <a:buChar char="q"/>
              <a:defRPr/>
            </a:pPr>
            <a:r>
              <a:rPr lang="en-US" sz="2400" kern="0" dirty="0" smtClean="0">
                <a:latin typeface="+mn-lt"/>
              </a:rPr>
              <a:t>Lies in the middle of the base of the skull</a:t>
            </a:r>
          </a:p>
          <a:p>
            <a:pPr marL="669925" lvl="1" indent="-325438">
              <a:lnSpc>
                <a:spcPct val="80000"/>
              </a:lnSpc>
              <a:spcBef>
                <a:spcPct val="20000"/>
              </a:spcBef>
              <a:buClr>
                <a:schemeClr val="accent2"/>
              </a:buClr>
              <a:buSzPct val="60000"/>
              <a:buFont typeface="Wingdings" pitchFamily="20" charset="2"/>
              <a:buChar char="q"/>
              <a:defRPr/>
            </a:pPr>
            <a:endParaRPr lang="en-US" sz="2400" kern="0" dirty="0" smtClean="0">
              <a:latin typeface="+mn-lt"/>
            </a:endParaRPr>
          </a:p>
          <a:p>
            <a:pPr marL="669925" lvl="1" indent="-325438">
              <a:lnSpc>
                <a:spcPct val="80000"/>
              </a:lnSpc>
              <a:spcBef>
                <a:spcPct val="20000"/>
              </a:spcBef>
              <a:buClr>
                <a:schemeClr val="accent2"/>
              </a:buClr>
              <a:buSzPct val="60000"/>
              <a:buFont typeface="Wingdings" pitchFamily="20" charset="2"/>
              <a:buChar char="q"/>
              <a:defRPr/>
            </a:pPr>
            <a:r>
              <a:rPr lang="en-US" sz="2400" kern="0" dirty="0" smtClean="0">
                <a:latin typeface="+mn-lt"/>
              </a:rPr>
              <a:t>Called the ‘</a:t>
            </a:r>
            <a:r>
              <a:rPr lang="en-US" sz="2400" i="1" kern="0" dirty="0" smtClean="0">
                <a:latin typeface="+mn-lt"/>
              </a:rPr>
              <a:t>Keystone</a:t>
            </a:r>
            <a:r>
              <a:rPr lang="en-US" sz="2400" kern="0" dirty="0" smtClean="0">
                <a:latin typeface="+mn-lt"/>
              </a:rPr>
              <a:t>’ bone because it’s attached to all other cranial bones</a:t>
            </a:r>
          </a:p>
          <a:p>
            <a:pPr marL="669925" lvl="1" indent="-325438">
              <a:lnSpc>
                <a:spcPct val="80000"/>
              </a:lnSpc>
              <a:spcBef>
                <a:spcPct val="20000"/>
              </a:spcBef>
              <a:buClr>
                <a:schemeClr val="accent2"/>
              </a:buClr>
              <a:buSzPct val="60000"/>
              <a:buFont typeface="Wingdings" pitchFamily="20" charset="2"/>
              <a:buChar char="q"/>
              <a:defRPr/>
            </a:pPr>
            <a:endParaRPr lang="en-US" sz="2400" kern="0" dirty="0" smtClean="0">
              <a:latin typeface="+mn-lt"/>
            </a:endParaRPr>
          </a:p>
          <a:p>
            <a:pPr marL="669925" lvl="1" indent="-325438">
              <a:lnSpc>
                <a:spcPct val="80000"/>
              </a:lnSpc>
              <a:spcBef>
                <a:spcPct val="20000"/>
              </a:spcBef>
              <a:buClr>
                <a:schemeClr val="accent2"/>
              </a:buClr>
              <a:buSzPct val="60000"/>
              <a:buFont typeface="Wingdings" pitchFamily="20" charset="2"/>
              <a:buChar char="q"/>
              <a:defRPr/>
            </a:pPr>
            <a:r>
              <a:rPr lang="en-US" sz="2400" kern="0" dirty="0" smtClean="0">
                <a:latin typeface="+mn-lt"/>
              </a:rPr>
              <a:t>It’s formed of:</a:t>
            </a:r>
          </a:p>
          <a:p>
            <a:pPr marL="801687" lvl="1" indent="-457200">
              <a:lnSpc>
                <a:spcPct val="80000"/>
              </a:lnSpc>
              <a:spcBef>
                <a:spcPct val="20000"/>
              </a:spcBef>
              <a:buClr>
                <a:schemeClr val="accent2"/>
              </a:buClr>
              <a:buSzPct val="60000"/>
              <a:buFont typeface="+mj-lt"/>
              <a:buAutoNum type="arabicPeriod"/>
              <a:defRPr/>
            </a:pPr>
            <a:r>
              <a:rPr lang="en-US" sz="2400" kern="0" dirty="0" smtClean="0">
                <a:latin typeface="+mn-lt"/>
              </a:rPr>
              <a:t>Body</a:t>
            </a:r>
          </a:p>
          <a:p>
            <a:pPr marL="801687" lvl="1" indent="-457200">
              <a:lnSpc>
                <a:spcPct val="80000"/>
              </a:lnSpc>
              <a:spcBef>
                <a:spcPct val="20000"/>
              </a:spcBef>
              <a:buClr>
                <a:schemeClr val="accent2"/>
              </a:buClr>
              <a:buSzPct val="60000"/>
              <a:buFont typeface="+mj-lt"/>
              <a:buAutoNum type="arabicPeriod"/>
              <a:defRPr/>
            </a:pPr>
            <a:r>
              <a:rPr lang="en-US" sz="2400" kern="0" dirty="0" smtClean="0">
                <a:latin typeface="+mn-lt"/>
              </a:rPr>
              <a:t>Lesser wings</a:t>
            </a:r>
          </a:p>
          <a:p>
            <a:pPr marL="801687" lvl="1" indent="-457200">
              <a:lnSpc>
                <a:spcPct val="80000"/>
              </a:lnSpc>
              <a:spcBef>
                <a:spcPct val="20000"/>
              </a:spcBef>
              <a:buClr>
                <a:schemeClr val="accent2"/>
              </a:buClr>
              <a:buSzPct val="60000"/>
              <a:buFont typeface="+mj-lt"/>
              <a:buAutoNum type="arabicPeriod"/>
              <a:defRPr/>
            </a:pPr>
            <a:r>
              <a:rPr lang="en-US" sz="2400" kern="0" dirty="0" smtClean="0">
                <a:latin typeface="+mn-lt"/>
              </a:rPr>
              <a:t>Greater wings</a:t>
            </a:r>
          </a:p>
          <a:p>
            <a:pPr marL="801687" lvl="1" indent="-457200">
              <a:lnSpc>
                <a:spcPct val="80000"/>
              </a:lnSpc>
              <a:spcBef>
                <a:spcPct val="20000"/>
              </a:spcBef>
              <a:buClr>
                <a:schemeClr val="accent2"/>
              </a:buClr>
              <a:buSzPct val="60000"/>
              <a:buFont typeface="+mj-lt"/>
              <a:buAutoNum type="arabicPeriod"/>
              <a:defRPr/>
            </a:pPr>
            <a:r>
              <a:rPr lang="en-US" sz="2400" kern="0" dirty="0" smtClean="0">
                <a:latin typeface="+mn-lt"/>
              </a:rPr>
              <a:t>Pterygoid processes</a:t>
            </a:r>
            <a:endParaRPr lang="en-US" sz="2000" kern="0" dirty="0" smtClean="0">
              <a:latin typeface="+mn-lt"/>
            </a:endParaRPr>
          </a:p>
        </p:txBody>
      </p:sp>
      <p:pic>
        <p:nvPicPr>
          <p:cNvPr id="54" name="Picture 2" descr="Related image"/>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182" b="5940"/>
          <a:stretch/>
        </p:blipFill>
        <p:spPr bwMode="auto">
          <a:xfrm>
            <a:off x="5118953" y="339435"/>
            <a:ext cx="2139696" cy="280604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814207" y="3233346"/>
            <a:ext cx="2749188" cy="369332"/>
          </a:xfrm>
          <a:prstGeom prst="rect">
            <a:avLst/>
          </a:prstGeom>
          <a:solidFill>
            <a:schemeClr val="bg1"/>
          </a:solidFill>
          <a:ln>
            <a:solidFill>
              <a:schemeClr val="tx1"/>
            </a:solidFill>
          </a:ln>
        </p:spPr>
        <p:txBody>
          <a:bodyPr wrap="square" rtlCol="0">
            <a:spAutoFit/>
          </a:bodyPr>
          <a:lstStyle/>
          <a:p>
            <a:r>
              <a:rPr lang="en-US" dirty="0" smtClean="0">
                <a:latin typeface="+mn-lt"/>
              </a:rPr>
              <a:t>Fig.12: The sphenoid bone.</a:t>
            </a:r>
            <a:endParaRPr lang="en-US" dirty="0">
              <a:latin typeface="+mn-lt"/>
            </a:endParaRPr>
          </a:p>
        </p:txBody>
      </p:sp>
      <p:sp>
        <p:nvSpPr>
          <p:cNvPr id="2" name="Slide Number Placeholder 1"/>
          <p:cNvSpPr>
            <a:spLocks noGrp="1"/>
          </p:cNvSpPr>
          <p:nvPr>
            <p:ph type="sldNum" sz="quarter" idx="12"/>
          </p:nvPr>
        </p:nvSpPr>
        <p:spPr/>
        <p:txBody>
          <a:bodyPr/>
          <a:lstStyle/>
          <a:p>
            <a:pPr>
              <a:defRPr/>
            </a:pPr>
            <a:fld id="{C5FC8D29-54AC-4BD1-94D4-6BE7A18BC80E}" type="slidenum">
              <a:rPr lang="en-US" smtClean="0"/>
              <a:pPr>
                <a:defRPr/>
              </a:pPr>
              <a:t>27</a:t>
            </a:fld>
            <a:endParaRPr lang="en-US"/>
          </a:p>
        </p:txBody>
      </p:sp>
    </p:spTree>
    <p:extLst>
      <p:ext uri="{BB962C8B-B14F-4D97-AF65-F5344CB8AC3E}">
        <p14:creationId xmlns:p14="http://schemas.microsoft.com/office/powerpoint/2010/main" xmlns="" val="12126551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0890" y="1142317"/>
            <a:ext cx="7837718" cy="3859518"/>
          </a:xfrm>
          <a:prstGeom prst="rect">
            <a:avLst/>
          </a:prstGeom>
        </p:spPr>
        <p:txBody>
          <a:bodyPr wrap="square">
            <a:spAutoFit/>
          </a:bodyPr>
          <a:lstStyle/>
          <a:p>
            <a:pPr marL="342900" lvl="0" indent="-342900" algn="just">
              <a:lnSpc>
                <a:spcPct val="80000"/>
              </a:lnSpc>
              <a:spcBef>
                <a:spcPct val="20000"/>
              </a:spcBef>
              <a:buClr>
                <a:schemeClr val="accent1"/>
              </a:buClr>
              <a:buSzPct val="65000"/>
              <a:buFont typeface="Wingdings" pitchFamily="20" charset="2"/>
              <a:buChar char="n"/>
              <a:defRPr/>
            </a:pPr>
            <a:r>
              <a:rPr lang="en-US" sz="2400" b="1" u="sng" kern="0" dirty="0" err="1" smtClean="0">
                <a:latin typeface="+mn-lt"/>
              </a:rPr>
              <a:t>Ethmoid</a:t>
            </a:r>
            <a:r>
              <a:rPr lang="en-US" sz="2400" b="1" u="sng" kern="0" dirty="0" smtClean="0">
                <a:latin typeface="+mn-lt"/>
              </a:rPr>
              <a:t> Bone</a:t>
            </a:r>
          </a:p>
          <a:p>
            <a:pPr marL="669925" lvl="1" indent="-325438" algn="just">
              <a:lnSpc>
                <a:spcPct val="80000"/>
              </a:lnSpc>
              <a:spcBef>
                <a:spcPct val="20000"/>
              </a:spcBef>
              <a:buClr>
                <a:schemeClr val="accent2"/>
              </a:buClr>
              <a:buSzPct val="60000"/>
              <a:buFont typeface="Wingdings" pitchFamily="20" charset="2"/>
              <a:buChar char="q"/>
              <a:defRPr/>
            </a:pPr>
            <a:r>
              <a:rPr lang="en-US" sz="2400" kern="0" dirty="0" smtClean="0">
                <a:latin typeface="+mn-lt"/>
              </a:rPr>
              <a:t>Located in the midline between the two orbits</a:t>
            </a:r>
          </a:p>
          <a:p>
            <a:pPr marL="669925" lvl="1" indent="-325438" algn="just">
              <a:lnSpc>
                <a:spcPct val="80000"/>
              </a:lnSpc>
              <a:spcBef>
                <a:spcPct val="20000"/>
              </a:spcBef>
              <a:buClr>
                <a:schemeClr val="accent2"/>
              </a:buClr>
              <a:buSzPct val="60000"/>
              <a:buFont typeface="Wingdings" pitchFamily="20" charset="2"/>
              <a:buChar char="q"/>
              <a:defRPr/>
            </a:pPr>
            <a:endParaRPr lang="en-US" sz="2400" kern="0" dirty="0" smtClean="0">
              <a:latin typeface="+mn-lt"/>
            </a:endParaRPr>
          </a:p>
          <a:p>
            <a:pPr marL="669925" lvl="1" indent="-325438" algn="just">
              <a:lnSpc>
                <a:spcPct val="80000"/>
              </a:lnSpc>
              <a:spcBef>
                <a:spcPct val="20000"/>
              </a:spcBef>
              <a:buClr>
                <a:schemeClr val="accent2"/>
              </a:buClr>
              <a:buSzPct val="60000"/>
              <a:buFont typeface="Wingdings" pitchFamily="20" charset="2"/>
              <a:buChar char="q"/>
              <a:defRPr/>
            </a:pPr>
            <a:r>
              <a:rPr lang="en-US" sz="2400" kern="0" dirty="0" smtClean="0">
                <a:latin typeface="+mn-lt"/>
              </a:rPr>
              <a:t>Forms the roof of the nasal cavity</a:t>
            </a:r>
          </a:p>
          <a:p>
            <a:pPr marL="669925" lvl="1" indent="-325438" algn="just">
              <a:lnSpc>
                <a:spcPct val="80000"/>
              </a:lnSpc>
              <a:spcBef>
                <a:spcPct val="20000"/>
              </a:spcBef>
              <a:buClr>
                <a:schemeClr val="accent2"/>
              </a:buClr>
              <a:buSzPct val="60000"/>
              <a:buFont typeface="Wingdings" pitchFamily="20" charset="2"/>
              <a:buChar char="q"/>
              <a:defRPr/>
            </a:pPr>
            <a:endParaRPr lang="en-US" sz="2400" kern="0" dirty="0" smtClean="0">
              <a:latin typeface="+mn-lt"/>
            </a:endParaRPr>
          </a:p>
          <a:p>
            <a:pPr marL="669925" lvl="1" indent="-325438" algn="just">
              <a:lnSpc>
                <a:spcPct val="80000"/>
              </a:lnSpc>
              <a:spcBef>
                <a:spcPct val="20000"/>
              </a:spcBef>
              <a:buClr>
                <a:schemeClr val="accent2"/>
              </a:buClr>
              <a:buSzPct val="60000"/>
              <a:buFont typeface="Wingdings" pitchFamily="20" charset="2"/>
              <a:buChar char="q"/>
              <a:defRPr/>
            </a:pPr>
            <a:r>
              <a:rPr lang="en-US" sz="2400" kern="0" dirty="0" smtClean="0">
                <a:latin typeface="+mn-lt"/>
              </a:rPr>
              <a:t>Contains two thin projections on each side that forms part of the lateral wall of the nasal cavity. These projections are called the superior and middle nasal conchae</a:t>
            </a:r>
          </a:p>
          <a:p>
            <a:pPr marL="669925" lvl="1" indent="-325438" algn="just">
              <a:lnSpc>
                <a:spcPct val="80000"/>
              </a:lnSpc>
              <a:spcBef>
                <a:spcPct val="20000"/>
              </a:spcBef>
              <a:buClr>
                <a:schemeClr val="accent2"/>
              </a:buClr>
              <a:buSzPct val="60000"/>
              <a:buFont typeface="Wingdings" pitchFamily="20" charset="2"/>
              <a:buChar char="q"/>
              <a:defRPr/>
            </a:pPr>
            <a:endParaRPr lang="en-US" sz="2400" kern="0" dirty="0" smtClean="0">
              <a:latin typeface="+mn-lt"/>
            </a:endParaRPr>
          </a:p>
          <a:p>
            <a:pPr marL="669925" lvl="1" indent="-325438" algn="just">
              <a:lnSpc>
                <a:spcPct val="80000"/>
              </a:lnSpc>
              <a:spcBef>
                <a:spcPct val="20000"/>
              </a:spcBef>
              <a:buClr>
                <a:schemeClr val="accent2"/>
              </a:buClr>
              <a:buSzPct val="60000"/>
              <a:buFont typeface="Wingdings" pitchFamily="20" charset="2"/>
              <a:buChar char="q"/>
              <a:defRPr/>
            </a:pPr>
            <a:r>
              <a:rPr lang="en-US" sz="2400" kern="0" dirty="0" smtClean="0">
                <a:latin typeface="+mn-lt"/>
              </a:rPr>
              <a:t>Has a transverse (cribriform) and a perpendicular plate</a:t>
            </a: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31074" y="411751"/>
            <a:ext cx="7858125" cy="606742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5540011" y="6002672"/>
            <a:ext cx="2749188" cy="369332"/>
          </a:xfrm>
          <a:prstGeom prst="rect">
            <a:avLst/>
          </a:prstGeom>
          <a:solidFill>
            <a:schemeClr val="bg1"/>
          </a:solidFill>
          <a:ln>
            <a:solidFill>
              <a:schemeClr val="tx1"/>
            </a:solidFill>
          </a:ln>
        </p:spPr>
        <p:txBody>
          <a:bodyPr wrap="square" rtlCol="0">
            <a:spAutoFit/>
          </a:bodyPr>
          <a:lstStyle/>
          <a:p>
            <a:r>
              <a:rPr lang="en-US" dirty="0" smtClean="0">
                <a:latin typeface="+mn-lt"/>
              </a:rPr>
              <a:t>Fig.13: The ethmoid bone.</a:t>
            </a:r>
            <a:endParaRPr lang="en-US" dirty="0">
              <a:latin typeface="+mn-lt"/>
            </a:endParaRPr>
          </a:p>
        </p:txBody>
      </p:sp>
      <p:sp>
        <p:nvSpPr>
          <p:cNvPr id="2" name="Slide Number Placeholder 1"/>
          <p:cNvSpPr>
            <a:spLocks noGrp="1"/>
          </p:cNvSpPr>
          <p:nvPr>
            <p:ph type="sldNum" sz="quarter" idx="12"/>
          </p:nvPr>
        </p:nvSpPr>
        <p:spPr/>
        <p:txBody>
          <a:bodyPr/>
          <a:lstStyle/>
          <a:p>
            <a:pPr>
              <a:defRPr/>
            </a:pPr>
            <a:fld id="{C5FC8D29-54AC-4BD1-94D4-6BE7A18BC80E}" type="slidenum">
              <a:rPr lang="en-US" smtClean="0"/>
              <a:pPr>
                <a:defRPr/>
              </a:pPr>
              <a:t>29</a:t>
            </a:fld>
            <a:endParaRPr lang="en-US"/>
          </a:p>
        </p:txBody>
      </p:sp>
    </p:spTree>
    <p:extLst>
      <p:ext uri="{BB962C8B-B14F-4D97-AF65-F5344CB8AC3E}">
        <p14:creationId xmlns:p14="http://schemas.microsoft.com/office/powerpoint/2010/main" xmlns="" val="19048200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57200" y="277813"/>
            <a:ext cx="8229600" cy="788987"/>
          </a:xfrm>
        </p:spPr>
        <p:txBody>
          <a:bodyPr/>
          <a:lstStyle/>
          <a:p>
            <a:pPr eaLnBrk="1" hangingPunct="1"/>
            <a:r>
              <a:rPr lang="en-US" sz="3200" dirty="0" smtClean="0"/>
              <a:t>Bones of the Human Body</a:t>
            </a:r>
          </a:p>
        </p:txBody>
      </p:sp>
      <p:pic>
        <p:nvPicPr>
          <p:cNvPr id="5124" name="Picture 6" descr="07_table_01"/>
          <p:cNvPicPr>
            <a:picLocks noChangeAspect="1" noChangeArrowheads="1"/>
          </p:cNvPicPr>
          <p:nvPr/>
        </p:nvPicPr>
        <p:blipFill>
          <a:blip r:embed="rId2" cstate="print"/>
          <a:srcRect b="7639"/>
          <a:stretch>
            <a:fillRect/>
          </a:stretch>
        </p:blipFill>
        <p:spPr bwMode="auto">
          <a:xfrm>
            <a:off x="12700" y="963613"/>
            <a:ext cx="9131300" cy="546417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4945" y="235128"/>
            <a:ext cx="5603965" cy="646331"/>
          </a:xfrm>
          <a:prstGeom prst="rect">
            <a:avLst/>
          </a:prstGeom>
          <a:noFill/>
        </p:spPr>
        <p:txBody>
          <a:bodyPr wrap="square" rtlCol="0">
            <a:spAutoFit/>
          </a:bodyPr>
          <a:lstStyle/>
          <a:p>
            <a:r>
              <a:rPr lang="en-US" sz="3600" b="1" u="sng" dirty="0" smtClean="0">
                <a:solidFill>
                  <a:srgbClr val="FF0000"/>
                </a:solidFill>
              </a:rPr>
              <a:t>Facial Bones:</a:t>
            </a:r>
            <a:endParaRPr lang="en-US" sz="3600" b="1"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30</a:t>
            </a:fld>
            <a:endParaRPr lang="en-US"/>
          </a:p>
        </p:txBody>
      </p:sp>
      <p:sp>
        <p:nvSpPr>
          <p:cNvPr id="6" name="Rectangle 5"/>
          <p:cNvSpPr/>
          <p:nvPr/>
        </p:nvSpPr>
        <p:spPr>
          <a:xfrm>
            <a:off x="378822" y="1013006"/>
            <a:ext cx="8477796" cy="5035225"/>
          </a:xfrm>
          <a:prstGeom prst="rect">
            <a:avLst/>
          </a:prstGeom>
        </p:spPr>
        <p:txBody>
          <a:bodyPr wrap="square">
            <a:spAutoFit/>
          </a:bodyPr>
          <a:lstStyle/>
          <a:p>
            <a:pPr marL="342900" lvl="0" indent="-342900" algn="just">
              <a:lnSpc>
                <a:spcPct val="80000"/>
              </a:lnSpc>
              <a:spcBef>
                <a:spcPct val="20000"/>
              </a:spcBef>
              <a:buClr>
                <a:srgbClr val="CC9900"/>
              </a:buClr>
              <a:buSzPct val="65000"/>
              <a:buFont typeface="Wingdings" pitchFamily="20" charset="2"/>
              <a:buChar char="n"/>
            </a:pPr>
            <a:r>
              <a:rPr lang="en-US" sz="2200" b="1" u="sng" kern="0" dirty="0" smtClean="0">
                <a:solidFill>
                  <a:srgbClr val="000000"/>
                </a:solidFill>
                <a:latin typeface="Times New Roman"/>
              </a:rPr>
              <a:t>Nasal Bones</a:t>
            </a:r>
          </a:p>
          <a:p>
            <a:pPr marL="669925" lvl="1" indent="-325438" algn="just">
              <a:lnSpc>
                <a:spcPct val="80000"/>
              </a:lnSpc>
              <a:spcBef>
                <a:spcPct val="20000"/>
              </a:spcBef>
              <a:buClr>
                <a:srgbClr val="3B812F"/>
              </a:buClr>
              <a:buSzPct val="60000"/>
              <a:buFont typeface="Wingdings" pitchFamily="20" charset="2"/>
              <a:buChar char="q"/>
            </a:pPr>
            <a:r>
              <a:rPr lang="en-US" sz="2200" kern="0" dirty="0" smtClean="0">
                <a:solidFill>
                  <a:srgbClr val="000000"/>
                </a:solidFill>
                <a:latin typeface="Times New Roman"/>
              </a:rPr>
              <a:t>Form the bridge of the nose</a:t>
            </a:r>
          </a:p>
          <a:p>
            <a:pPr marL="342900" lvl="0" indent="-342900" algn="just">
              <a:lnSpc>
                <a:spcPct val="80000"/>
              </a:lnSpc>
              <a:spcBef>
                <a:spcPct val="20000"/>
              </a:spcBef>
              <a:buClr>
                <a:srgbClr val="CC9900"/>
              </a:buClr>
              <a:buSzPct val="65000"/>
              <a:buFont typeface="Wingdings" pitchFamily="20" charset="2"/>
              <a:buChar char="n"/>
            </a:pPr>
            <a:r>
              <a:rPr lang="en-US" sz="2200" b="1" u="sng" kern="0" dirty="0" smtClean="0">
                <a:solidFill>
                  <a:srgbClr val="000000"/>
                </a:solidFill>
                <a:latin typeface="Times New Roman"/>
              </a:rPr>
              <a:t>Maxillae</a:t>
            </a:r>
          </a:p>
          <a:p>
            <a:pPr marL="669925" lvl="1" indent="-325438" algn="just">
              <a:lnSpc>
                <a:spcPct val="80000"/>
              </a:lnSpc>
              <a:spcBef>
                <a:spcPct val="20000"/>
              </a:spcBef>
              <a:buClr>
                <a:srgbClr val="3B812F"/>
              </a:buClr>
              <a:buSzPct val="60000"/>
              <a:buFont typeface="Wingdings" pitchFamily="20" charset="2"/>
              <a:buChar char="q"/>
            </a:pPr>
            <a:r>
              <a:rPr lang="en-US" sz="2200" kern="0" dirty="0" smtClean="0">
                <a:solidFill>
                  <a:srgbClr val="000000"/>
                </a:solidFill>
                <a:latin typeface="Times New Roman"/>
              </a:rPr>
              <a:t>Form the upper jawbone</a:t>
            </a:r>
          </a:p>
          <a:p>
            <a:pPr marL="669925" lvl="1" indent="-325438" algn="just">
              <a:lnSpc>
                <a:spcPct val="80000"/>
              </a:lnSpc>
              <a:spcBef>
                <a:spcPct val="20000"/>
              </a:spcBef>
              <a:buClr>
                <a:srgbClr val="3B812F"/>
              </a:buClr>
              <a:buSzPct val="60000"/>
              <a:buFont typeface="Wingdings" pitchFamily="20" charset="2"/>
              <a:buChar char="q"/>
            </a:pPr>
            <a:r>
              <a:rPr lang="en-US" sz="2200" kern="0" dirty="0" smtClean="0">
                <a:solidFill>
                  <a:srgbClr val="000000"/>
                </a:solidFill>
                <a:latin typeface="Times New Roman"/>
              </a:rPr>
              <a:t>Has the following processes: </a:t>
            </a:r>
          </a:p>
          <a:p>
            <a:pPr marL="801687" lvl="1" indent="-457200" algn="just">
              <a:lnSpc>
                <a:spcPct val="80000"/>
              </a:lnSpc>
              <a:spcBef>
                <a:spcPct val="20000"/>
              </a:spcBef>
              <a:buClr>
                <a:srgbClr val="3B812F"/>
              </a:buClr>
              <a:buSzPct val="100000"/>
              <a:buFont typeface="+mj-lt"/>
              <a:buAutoNum type="arabicPeriod"/>
            </a:pPr>
            <a:r>
              <a:rPr lang="en-US" sz="2200" kern="0" dirty="0" smtClean="0">
                <a:solidFill>
                  <a:srgbClr val="000000"/>
                </a:solidFill>
                <a:latin typeface="Times New Roman"/>
              </a:rPr>
              <a:t>Frontal process superiorly</a:t>
            </a:r>
          </a:p>
          <a:p>
            <a:pPr marL="801687" lvl="1" indent="-457200" algn="just">
              <a:lnSpc>
                <a:spcPct val="80000"/>
              </a:lnSpc>
              <a:spcBef>
                <a:spcPct val="20000"/>
              </a:spcBef>
              <a:buClr>
                <a:srgbClr val="3B812F"/>
              </a:buClr>
              <a:buSzPct val="100000"/>
              <a:buFont typeface="+mj-lt"/>
              <a:buAutoNum type="arabicPeriod"/>
            </a:pPr>
            <a:r>
              <a:rPr lang="en-US" sz="2200" kern="0" dirty="0" err="1" smtClean="0">
                <a:solidFill>
                  <a:srgbClr val="000000"/>
                </a:solidFill>
                <a:latin typeface="Times New Roman"/>
              </a:rPr>
              <a:t>Zygomatic</a:t>
            </a:r>
            <a:r>
              <a:rPr lang="en-US" sz="2200" kern="0" dirty="0" smtClean="0">
                <a:solidFill>
                  <a:srgbClr val="000000"/>
                </a:solidFill>
                <a:latin typeface="Times New Roman"/>
              </a:rPr>
              <a:t> process laterally</a:t>
            </a:r>
          </a:p>
          <a:p>
            <a:pPr marL="801687" lvl="1" indent="-457200" algn="just">
              <a:lnSpc>
                <a:spcPct val="80000"/>
              </a:lnSpc>
              <a:spcBef>
                <a:spcPct val="20000"/>
              </a:spcBef>
              <a:buClr>
                <a:srgbClr val="3B812F"/>
              </a:buClr>
              <a:buSzPct val="100000"/>
              <a:buFont typeface="+mj-lt"/>
              <a:buAutoNum type="arabicPeriod"/>
            </a:pPr>
            <a:r>
              <a:rPr lang="en-US" sz="2200" kern="0" dirty="0" smtClean="0">
                <a:solidFill>
                  <a:srgbClr val="000000"/>
                </a:solidFill>
                <a:latin typeface="Times New Roman"/>
              </a:rPr>
              <a:t>Palatine process </a:t>
            </a:r>
            <a:r>
              <a:rPr lang="en-US" sz="2200" kern="0" dirty="0" err="1" smtClean="0">
                <a:solidFill>
                  <a:srgbClr val="000000"/>
                </a:solidFill>
                <a:latin typeface="Times New Roman"/>
              </a:rPr>
              <a:t>posteriorly</a:t>
            </a:r>
            <a:endParaRPr lang="en-US" sz="2200" kern="0" dirty="0" smtClean="0">
              <a:solidFill>
                <a:srgbClr val="000000"/>
              </a:solidFill>
              <a:latin typeface="Times New Roman"/>
            </a:endParaRPr>
          </a:p>
          <a:p>
            <a:pPr marL="1022350" lvl="2" indent="-350838" algn="just">
              <a:lnSpc>
                <a:spcPct val="80000"/>
              </a:lnSpc>
              <a:spcBef>
                <a:spcPct val="20000"/>
              </a:spcBef>
              <a:buClr>
                <a:srgbClr val="CC9900"/>
              </a:buClr>
              <a:buSzPct val="65000"/>
              <a:buFont typeface="Wingdings" pitchFamily="20" charset="2"/>
              <a:buChar char="n"/>
            </a:pPr>
            <a:r>
              <a:rPr lang="en-US" sz="2200" kern="0" dirty="0" smtClean="0">
                <a:solidFill>
                  <a:srgbClr val="000000"/>
                </a:solidFill>
                <a:latin typeface="Times New Roman"/>
              </a:rPr>
              <a:t>Forms most of the hard palate</a:t>
            </a:r>
          </a:p>
          <a:p>
            <a:pPr marL="1022350" lvl="2" indent="-350838" algn="just">
              <a:lnSpc>
                <a:spcPct val="80000"/>
              </a:lnSpc>
              <a:spcBef>
                <a:spcPct val="20000"/>
              </a:spcBef>
              <a:buClr>
                <a:srgbClr val="CC9900"/>
              </a:buClr>
              <a:buSzPct val="65000"/>
              <a:buFont typeface="Wingdings" pitchFamily="20" charset="2"/>
              <a:buChar char="n"/>
            </a:pPr>
            <a:r>
              <a:rPr lang="en-US" sz="2200" kern="0" dirty="0" smtClean="0">
                <a:solidFill>
                  <a:srgbClr val="000000"/>
                </a:solidFill>
                <a:latin typeface="Times New Roman"/>
              </a:rPr>
              <a:t>Separates the nasal cavity from the oral cavity</a:t>
            </a:r>
          </a:p>
          <a:p>
            <a:pPr marL="801687" lvl="1" indent="-457200" algn="just">
              <a:lnSpc>
                <a:spcPct val="80000"/>
              </a:lnSpc>
              <a:spcBef>
                <a:spcPct val="20000"/>
              </a:spcBef>
              <a:buClr>
                <a:srgbClr val="3B812F"/>
              </a:buClr>
              <a:buSzPct val="100000"/>
              <a:buFont typeface="+mj-lt"/>
              <a:buAutoNum type="arabicPeriod"/>
            </a:pPr>
            <a:r>
              <a:rPr lang="en-US" sz="2200" kern="0" dirty="0" smtClean="0">
                <a:solidFill>
                  <a:srgbClr val="000000"/>
                </a:solidFill>
                <a:latin typeface="Times New Roman"/>
              </a:rPr>
              <a:t>Alveolar process inferiorly. Contains sockets for the teeth.</a:t>
            </a:r>
          </a:p>
          <a:p>
            <a:pPr marL="342900" lvl="0" indent="-342900" algn="just">
              <a:lnSpc>
                <a:spcPct val="80000"/>
              </a:lnSpc>
              <a:spcBef>
                <a:spcPct val="20000"/>
              </a:spcBef>
              <a:buClr>
                <a:srgbClr val="CC9900"/>
              </a:buClr>
              <a:buSzPct val="65000"/>
              <a:buFont typeface="Wingdings" pitchFamily="20" charset="2"/>
              <a:buChar char="n"/>
            </a:pPr>
            <a:r>
              <a:rPr lang="en-US" sz="2200" b="1" u="sng" kern="0" dirty="0" err="1" smtClean="0">
                <a:solidFill>
                  <a:srgbClr val="000000"/>
                </a:solidFill>
                <a:latin typeface="Times New Roman"/>
              </a:rPr>
              <a:t>Zygomatic</a:t>
            </a:r>
            <a:r>
              <a:rPr lang="en-US" sz="2200" b="1" u="sng" kern="0" dirty="0" smtClean="0">
                <a:solidFill>
                  <a:srgbClr val="000000"/>
                </a:solidFill>
                <a:latin typeface="Times New Roman"/>
              </a:rPr>
              <a:t> Bones</a:t>
            </a:r>
          </a:p>
          <a:p>
            <a:pPr marL="669925" lvl="1" indent="-325438" algn="just">
              <a:lnSpc>
                <a:spcPct val="80000"/>
              </a:lnSpc>
              <a:spcBef>
                <a:spcPct val="20000"/>
              </a:spcBef>
              <a:buClr>
                <a:srgbClr val="3B812F"/>
              </a:buClr>
              <a:buSzPct val="60000"/>
              <a:buFont typeface="Wingdings" pitchFamily="20" charset="2"/>
              <a:buChar char="q"/>
            </a:pPr>
            <a:r>
              <a:rPr lang="en-US" sz="2200" kern="0" dirty="0" smtClean="0">
                <a:solidFill>
                  <a:srgbClr val="000000"/>
                </a:solidFill>
                <a:latin typeface="Times New Roman"/>
              </a:rPr>
              <a:t>Commonly called cheekbones, form the prominences of the cheeks</a:t>
            </a:r>
          </a:p>
          <a:p>
            <a:pPr marL="669925" lvl="1" indent="-325438" algn="just">
              <a:lnSpc>
                <a:spcPct val="80000"/>
              </a:lnSpc>
              <a:spcBef>
                <a:spcPct val="20000"/>
              </a:spcBef>
              <a:buClr>
                <a:srgbClr val="3B812F"/>
              </a:buClr>
              <a:buSzPct val="60000"/>
              <a:buFont typeface="Wingdings" pitchFamily="20" charset="2"/>
              <a:buChar char="q"/>
            </a:pPr>
            <a:r>
              <a:rPr lang="en-US" sz="2200" kern="0" dirty="0" smtClean="0">
                <a:solidFill>
                  <a:srgbClr val="000000"/>
                </a:solidFill>
                <a:latin typeface="Times New Roman"/>
              </a:rPr>
              <a:t>The temporal process of this bone unites with the </a:t>
            </a:r>
            <a:r>
              <a:rPr lang="en-US" sz="2200" kern="0" dirty="0" err="1" smtClean="0">
                <a:solidFill>
                  <a:srgbClr val="000000"/>
                </a:solidFill>
                <a:latin typeface="Times New Roman"/>
              </a:rPr>
              <a:t>zygomatic</a:t>
            </a:r>
            <a:r>
              <a:rPr lang="en-US" sz="2200" kern="0" dirty="0" smtClean="0">
                <a:solidFill>
                  <a:srgbClr val="000000"/>
                </a:solidFill>
                <a:latin typeface="Times New Roman"/>
              </a:rPr>
              <a:t> process of the temporal bone to form the </a:t>
            </a:r>
            <a:r>
              <a:rPr lang="en-US" sz="2200" kern="0" dirty="0" err="1" smtClean="0">
                <a:solidFill>
                  <a:srgbClr val="000000"/>
                </a:solidFill>
                <a:latin typeface="Times New Roman"/>
              </a:rPr>
              <a:t>zygomatic</a:t>
            </a:r>
            <a:r>
              <a:rPr lang="en-US" sz="2200" kern="0" dirty="0" smtClean="0">
                <a:solidFill>
                  <a:srgbClr val="000000"/>
                </a:solidFill>
                <a:latin typeface="Times New Roman"/>
              </a:rPr>
              <a:t> arch.</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3"/>
          <p:cNvSpPr>
            <a:spLocks noGrp="1" noChangeArrowheads="1"/>
          </p:cNvSpPr>
          <p:nvPr>
            <p:ph type="body" idx="1"/>
          </p:nvPr>
        </p:nvSpPr>
        <p:spPr>
          <a:xfrm>
            <a:off x="457201" y="814247"/>
            <a:ext cx="8451668" cy="5207732"/>
          </a:xfrm>
        </p:spPr>
        <p:txBody>
          <a:bodyPr/>
          <a:lstStyle/>
          <a:p>
            <a:pPr eaLnBrk="1" hangingPunct="1">
              <a:lnSpc>
                <a:spcPct val="80000"/>
              </a:lnSpc>
            </a:pPr>
            <a:r>
              <a:rPr lang="en-US" sz="2800" b="1" u="sng" dirty="0" err="1" smtClean="0"/>
              <a:t>Lacrimal</a:t>
            </a:r>
            <a:r>
              <a:rPr lang="en-US" sz="2800" b="1" u="sng" dirty="0" smtClean="0"/>
              <a:t> Bones</a:t>
            </a:r>
          </a:p>
          <a:p>
            <a:pPr lvl="1" eaLnBrk="1" hangingPunct="1">
              <a:lnSpc>
                <a:spcPct val="80000"/>
              </a:lnSpc>
            </a:pPr>
            <a:r>
              <a:rPr lang="en-US" sz="2400" dirty="0" smtClean="0"/>
              <a:t>Form part of the medial wall of each orbit. Related to the </a:t>
            </a:r>
            <a:r>
              <a:rPr lang="en-US" sz="2400" dirty="0" err="1" smtClean="0"/>
              <a:t>lacrimal</a:t>
            </a:r>
            <a:r>
              <a:rPr lang="en-US" sz="2400" dirty="0" smtClean="0"/>
              <a:t> (tear) sac.</a:t>
            </a:r>
          </a:p>
          <a:p>
            <a:pPr eaLnBrk="1" hangingPunct="1">
              <a:lnSpc>
                <a:spcPct val="80000"/>
              </a:lnSpc>
            </a:pPr>
            <a:r>
              <a:rPr lang="en-US" sz="2800" b="1" u="sng" dirty="0" smtClean="0"/>
              <a:t>Palatine Bones</a:t>
            </a:r>
          </a:p>
          <a:p>
            <a:pPr lvl="1" eaLnBrk="1" hangingPunct="1">
              <a:lnSpc>
                <a:spcPct val="80000"/>
              </a:lnSpc>
            </a:pPr>
            <a:r>
              <a:rPr lang="en-US" sz="2400" dirty="0" smtClean="0"/>
              <a:t>Form the posterior portion of the hard palate</a:t>
            </a:r>
          </a:p>
          <a:p>
            <a:pPr eaLnBrk="1" hangingPunct="1">
              <a:lnSpc>
                <a:spcPct val="80000"/>
              </a:lnSpc>
            </a:pPr>
            <a:r>
              <a:rPr lang="en-US" sz="2800" b="1" u="sng" dirty="0" smtClean="0"/>
              <a:t>Inferior Nasal </a:t>
            </a:r>
            <a:r>
              <a:rPr lang="en-US" sz="2800" b="1" u="sng" dirty="0" err="1" smtClean="0"/>
              <a:t>Conchae</a:t>
            </a:r>
            <a:endParaRPr lang="en-US" sz="2800" b="1" u="sng" dirty="0" smtClean="0"/>
          </a:p>
          <a:p>
            <a:pPr lvl="1" eaLnBrk="1" hangingPunct="1">
              <a:lnSpc>
                <a:spcPct val="80000"/>
              </a:lnSpc>
            </a:pPr>
            <a:r>
              <a:rPr lang="en-US" sz="2400" dirty="0" smtClean="0"/>
              <a:t>Form part of the lateral wall of the nasal cavity</a:t>
            </a:r>
            <a:endParaRPr lang="en-US" sz="2800" b="1" dirty="0" smtClean="0"/>
          </a:p>
          <a:p>
            <a:pPr eaLnBrk="1" hangingPunct="1">
              <a:lnSpc>
                <a:spcPct val="80000"/>
              </a:lnSpc>
            </a:pPr>
            <a:r>
              <a:rPr lang="en-US" sz="2800" b="1" u="sng" dirty="0" err="1" smtClean="0"/>
              <a:t>Vomer</a:t>
            </a:r>
            <a:endParaRPr lang="en-US" sz="2800" b="1" u="sng" dirty="0" smtClean="0"/>
          </a:p>
          <a:p>
            <a:pPr lvl="1" eaLnBrk="1" hangingPunct="1">
              <a:lnSpc>
                <a:spcPct val="80000"/>
              </a:lnSpc>
            </a:pPr>
            <a:r>
              <a:rPr lang="en-US" sz="2400" dirty="0" smtClean="0"/>
              <a:t>Forms the inferior portion of the nasal septum</a:t>
            </a:r>
          </a:p>
          <a:p>
            <a:pPr eaLnBrk="1" hangingPunct="1">
              <a:lnSpc>
                <a:spcPct val="80000"/>
              </a:lnSpc>
            </a:pPr>
            <a:r>
              <a:rPr lang="en-US" sz="2800" b="1" u="sng" dirty="0" smtClean="0"/>
              <a:t>Mandible</a:t>
            </a:r>
          </a:p>
          <a:p>
            <a:pPr lvl="1" eaLnBrk="1" hangingPunct="1">
              <a:lnSpc>
                <a:spcPct val="80000"/>
              </a:lnSpc>
            </a:pPr>
            <a:r>
              <a:rPr lang="en-US" sz="2400" dirty="0" smtClean="0"/>
              <a:t>Lower jawbone</a:t>
            </a:r>
          </a:p>
          <a:p>
            <a:pPr lvl="1" eaLnBrk="1" hangingPunct="1">
              <a:lnSpc>
                <a:spcPct val="80000"/>
              </a:lnSpc>
            </a:pPr>
            <a:r>
              <a:rPr lang="en-US" sz="2400" dirty="0" smtClean="0"/>
              <a:t>The largest, strongest facial bone</a:t>
            </a:r>
          </a:p>
          <a:p>
            <a:pPr lvl="1" eaLnBrk="1" hangingPunct="1">
              <a:lnSpc>
                <a:spcPct val="80000"/>
              </a:lnSpc>
            </a:pPr>
            <a:r>
              <a:rPr lang="en-US" sz="2400" dirty="0" smtClean="0"/>
              <a:t>The only movable skull bone</a:t>
            </a:r>
          </a:p>
        </p:txBody>
      </p:sp>
      <p:sp>
        <p:nvSpPr>
          <p:cNvPr id="3" name="Slide Number Placeholder 2"/>
          <p:cNvSpPr>
            <a:spLocks noGrp="1"/>
          </p:cNvSpPr>
          <p:nvPr>
            <p:ph type="sldNum" sz="quarter" idx="12"/>
          </p:nvPr>
        </p:nvSpPr>
        <p:spPr/>
        <p:txBody>
          <a:bodyPr/>
          <a:lstStyle/>
          <a:p>
            <a:pPr>
              <a:defRPr/>
            </a:pPr>
            <a:fld id="{C5FC8D29-54AC-4BD1-94D4-6BE7A18BC80E}" type="slidenum">
              <a:rPr lang="en-US" smtClean="0"/>
              <a:pPr>
                <a:defRPr/>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07_10"/>
          <p:cNvPicPr>
            <a:picLocks noChangeAspect="1" noChangeArrowheads="1"/>
          </p:cNvPicPr>
          <p:nvPr/>
        </p:nvPicPr>
        <p:blipFill>
          <a:blip r:embed="rId2" cstate="print"/>
          <a:srcRect b="5580"/>
          <a:stretch>
            <a:fillRect/>
          </a:stretch>
        </p:blipFill>
        <p:spPr bwMode="auto">
          <a:xfrm>
            <a:off x="1003300" y="1227138"/>
            <a:ext cx="7134225" cy="4559708"/>
          </a:xfrm>
          <a:prstGeom prst="rect">
            <a:avLst/>
          </a:prstGeom>
          <a:noFill/>
          <a:ln w="9525">
            <a:noFill/>
            <a:miter lim="800000"/>
            <a:headEnd/>
            <a:tailEnd/>
          </a:ln>
        </p:spPr>
      </p:pic>
      <p:sp>
        <p:nvSpPr>
          <p:cNvPr id="5" name="TextBox 4"/>
          <p:cNvSpPr txBox="1"/>
          <p:nvPr/>
        </p:nvSpPr>
        <p:spPr>
          <a:xfrm>
            <a:off x="404945" y="261254"/>
            <a:ext cx="5603965" cy="584775"/>
          </a:xfrm>
          <a:prstGeom prst="rect">
            <a:avLst/>
          </a:prstGeom>
          <a:noFill/>
        </p:spPr>
        <p:txBody>
          <a:bodyPr wrap="square" rtlCol="0">
            <a:spAutoFit/>
          </a:bodyPr>
          <a:lstStyle/>
          <a:p>
            <a:r>
              <a:rPr lang="en-US" sz="3200" u="sng" dirty="0" smtClean="0">
                <a:solidFill>
                  <a:srgbClr val="FF0000"/>
                </a:solidFill>
              </a:rPr>
              <a:t>Parts of the Mandible:</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32</a:t>
            </a:fld>
            <a:endParaRPr lang="en-US"/>
          </a:p>
        </p:txBody>
      </p:sp>
      <p:sp>
        <p:nvSpPr>
          <p:cNvPr id="6" name="TextBox 5"/>
          <p:cNvSpPr txBox="1"/>
          <p:nvPr/>
        </p:nvSpPr>
        <p:spPr>
          <a:xfrm>
            <a:off x="5540011" y="6002672"/>
            <a:ext cx="2428332" cy="369332"/>
          </a:xfrm>
          <a:prstGeom prst="rect">
            <a:avLst/>
          </a:prstGeom>
          <a:solidFill>
            <a:schemeClr val="bg1"/>
          </a:solidFill>
          <a:ln>
            <a:solidFill>
              <a:schemeClr val="tx1"/>
            </a:solidFill>
          </a:ln>
        </p:spPr>
        <p:txBody>
          <a:bodyPr wrap="square" rtlCol="0">
            <a:spAutoFit/>
          </a:bodyPr>
          <a:lstStyle/>
          <a:p>
            <a:r>
              <a:rPr lang="en-US" dirty="0" smtClean="0">
                <a:latin typeface="+mn-lt"/>
              </a:rPr>
              <a:t>Fig.14*: The mandible.</a:t>
            </a:r>
            <a:endParaRPr lang="en-US" dirty="0">
              <a:latin typeface="+mn-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07_11"/>
          <p:cNvPicPr>
            <a:picLocks noChangeAspect="1" noChangeArrowheads="1"/>
          </p:cNvPicPr>
          <p:nvPr/>
        </p:nvPicPr>
        <p:blipFill>
          <a:blip r:embed="rId2" cstate="print"/>
          <a:srcRect b="18969"/>
          <a:stretch>
            <a:fillRect/>
          </a:stretch>
        </p:blipFill>
        <p:spPr bwMode="auto">
          <a:xfrm>
            <a:off x="513126" y="1090336"/>
            <a:ext cx="8140700" cy="2841585"/>
          </a:xfrm>
          <a:prstGeom prst="rect">
            <a:avLst/>
          </a:prstGeom>
          <a:noFill/>
          <a:ln w="9525">
            <a:noFill/>
            <a:miter lim="800000"/>
            <a:headEnd/>
            <a:tailEnd/>
          </a:ln>
        </p:spPr>
      </p:pic>
      <p:sp>
        <p:nvSpPr>
          <p:cNvPr id="5" name="TextBox 4"/>
          <p:cNvSpPr txBox="1"/>
          <p:nvPr/>
        </p:nvSpPr>
        <p:spPr>
          <a:xfrm>
            <a:off x="404945" y="261254"/>
            <a:ext cx="5603965" cy="584775"/>
          </a:xfrm>
          <a:prstGeom prst="rect">
            <a:avLst/>
          </a:prstGeom>
          <a:noFill/>
        </p:spPr>
        <p:txBody>
          <a:bodyPr wrap="square" rtlCol="0">
            <a:spAutoFit/>
          </a:bodyPr>
          <a:lstStyle/>
          <a:p>
            <a:r>
              <a:rPr lang="en-US" sz="3200" u="sng" dirty="0" smtClean="0">
                <a:solidFill>
                  <a:srgbClr val="FF0000"/>
                </a:solidFill>
              </a:rPr>
              <a:t>The Nasal Septum:</a:t>
            </a:r>
            <a:endParaRPr lang="en-US" sz="3200" u="sng" dirty="0">
              <a:solidFill>
                <a:srgbClr val="FF0000"/>
              </a:solidFill>
            </a:endParaRPr>
          </a:p>
        </p:txBody>
      </p:sp>
      <p:sp>
        <p:nvSpPr>
          <p:cNvPr id="6" name="Rectangle 5"/>
          <p:cNvSpPr/>
          <p:nvPr/>
        </p:nvSpPr>
        <p:spPr>
          <a:xfrm>
            <a:off x="313512" y="4013062"/>
            <a:ext cx="8294911" cy="2086725"/>
          </a:xfrm>
          <a:prstGeom prst="rect">
            <a:avLst/>
          </a:prstGeom>
        </p:spPr>
        <p:txBody>
          <a:bodyPr wrap="square">
            <a:spAutoFit/>
          </a:bodyPr>
          <a:lstStyle/>
          <a:p>
            <a:pPr marL="669925" lvl="1" indent="-325438" algn="just">
              <a:lnSpc>
                <a:spcPct val="80000"/>
              </a:lnSpc>
              <a:spcBef>
                <a:spcPct val="20000"/>
              </a:spcBef>
              <a:buClr>
                <a:schemeClr val="accent2"/>
              </a:buClr>
              <a:buSzPct val="60000"/>
              <a:buFont typeface="Wingdings" pitchFamily="20" charset="2"/>
              <a:buChar char="q"/>
              <a:defRPr/>
            </a:pPr>
            <a:r>
              <a:rPr lang="en-US" sz="2400" kern="0" dirty="0" smtClean="0">
                <a:latin typeface="+mn-lt"/>
              </a:rPr>
              <a:t>A partition that divides the nasal cavity into right and left parts.</a:t>
            </a:r>
          </a:p>
          <a:p>
            <a:pPr marL="669925" lvl="1" indent="-325438" algn="just">
              <a:lnSpc>
                <a:spcPct val="80000"/>
              </a:lnSpc>
              <a:spcBef>
                <a:spcPct val="20000"/>
              </a:spcBef>
              <a:buClr>
                <a:schemeClr val="accent2"/>
              </a:buClr>
              <a:buSzPct val="60000"/>
              <a:buFont typeface="Wingdings" pitchFamily="20" charset="2"/>
              <a:buChar char="q"/>
              <a:defRPr/>
            </a:pPr>
            <a:r>
              <a:rPr lang="en-US" sz="2400" kern="0" dirty="0" smtClean="0">
                <a:latin typeface="+mn-lt"/>
              </a:rPr>
              <a:t>It’s formed of:</a:t>
            </a:r>
          </a:p>
          <a:p>
            <a:pPr marL="801687" lvl="1" indent="-457200" algn="just">
              <a:lnSpc>
                <a:spcPct val="80000"/>
              </a:lnSpc>
              <a:spcBef>
                <a:spcPct val="20000"/>
              </a:spcBef>
              <a:buClr>
                <a:schemeClr val="accent2"/>
              </a:buClr>
              <a:buSzPct val="60000"/>
              <a:buFont typeface="+mj-lt"/>
              <a:buAutoNum type="arabicPeriod"/>
              <a:defRPr/>
            </a:pPr>
            <a:r>
              <a:rPr lang="en-US" sz="2400" kern="0" dirty="0" smtClean="0">
                <a:latin typeface="+mn-lt"/>
              </a:rPr>
              <a:t>The perpendicular plate of the </a:t>
            </a:r>
            <a:r>
              <a:rPr lang="en-US" sz="2400" kern="0" dirty="0" err="1" smtClean="0">
                <a:latin typeface="+mn-lt"/>
              </a:rPr>
              <a:t>ethmoid</a:t>
            </a:r>
            <a:r>
              <a:rPr lang="en-US" sz="2400" kern="0" dirty="0" smtClean="0">
                <a:latin typeface="+mn-lt"/>
              </a:rPr>
              <a:t> bone and the </a:t>
            </a:r>
            <a:r>
              <a:rPr lang="en-US" sz="2400" kern="0" dirty="0" err="1" smtClean="0">
                <a:latin typeface="+mn-lt"/>
              </a:rPr>
              <a:t>vomer</a:t>
            </a:r>
            <a:r>
              <a:rPr lang="en-US" sz="2400" kern="0" dirty="0" smtClean="0">
                <a:latin typeface="+mn-lt"/>
              </a:rPr>
              <a:t> bone </a:t>
            </a:r>
            <a:r>
              <a:rPr lang="en-US" sz="2400" kern="0" dirty="0" err="1" smtClean="0">
                <a:latin typeface="+mn-lt"/>
              </a:rPr>
              <a:t>posteriorly</a:t>
            </a:r>
            <a:r>
              <a:rPr lang="en-US" sz="2400" kern="0" dirty="0" smtClean="0">
                <a:latin typeface="+mn-lt"/>
              </a:rPr>
              <a:t>.</a:t>
            </a:r>
          </a:p>
          <a:p>
            <a:pPr marL="801687" lvl="1" indent="-457200" algn="just">
              <a:lnSpc>
                <a:spcPct val="80000"/>
              </a:lnSpc>
              <a:spcBef>
                <a:spcPct val="20000"/>
              </a:spcBef>
              <a:buClr>
                <a:schemeClr val="accent2"/>
              </a:buClr>
              <a:buSzPct val="60000"/>
              <a:buFont typeface="+mj-lt"/>
              <a:buAutoNum type="arabicPeriod"/>
              <a:defRPr/>
            </a:pPr>
            <a:r>
              <a:rPr lang="en-US" sz="2400" kern="0" dirty="0" err="1" smtClean="0">
                <a:latin typeface="+mn-lt"/>
              </a:rPr>
              <a:t>Septal</a:t>
            </a:r>
            <a:r>
              <a:rPr lang="en-US" sz="2400" kern="0" dirty="0" smtClean="0">
                <a:latin typeface="+mn-lt"/>
              </a:rPr>
              <a:t> cartilage </a:t>
            </a:r>
            <a:r>
              <a:rPr lang="en-US" sz="2400" kern="0" dirty="0" err="1" smtClean="0">
                <a:latin typeface="+mn-lt"/>
              </a:rPr>
              <a:t>anteriorly</a:t>
            </a:r>
            <a:r>
              <a:rPr lang="en-US" sz="2400" kern="0" dirty="0" smtClean="0">
                <a:latin typeface="+mn-lt"/>
              </a:rPr>
              <a:t>.</a:t>
            </a:r>
            <a:endParaRPr lang="en-US" sz="2000" kern="0" dirty="0" smtClean="0">
              <a:latin typeface="+mn-lt"/>
            </a:endParaRPr>
          </a:p>
        </p:txBody>
      </p:sp>
      <p:sp>
        <p:nvSpPr>
          <p:cNvPr id="7" name="Slide Number Placeholder 6"/>
          <p:cNvSpPr>
            <a:spLocks noGrp="1"/>
          </p:cNvSpPr>
          <p:nvPr>
            <p:ph type="sldNum" sz="quarter" idx="12"/>
          </p:nvPr>
        </p:nvSpPr>
        <p:spPr/>
        <p:txBody>
          <a:bodyPr/>
          <a:lstStyle/>
          <a:p>
            <a:pPr>
              <a:defRPr/>
            </a:pPr>
            <a:fld id="{C5FC8D29-54AC-4BD1-94D4-6BE7A18BC80E}" type="slidenum">
              <a:rPr lang="en-US" smtClean="0"/>
              <a:pPr>
                <a:defRPr/>
              </a:pPr>
              <a:t>33</a:t>
            </a:fld>
            <a:endParaRPr lang="en-US"/>
          </a:p>
        </p:txBody>
      </p:sp>
      <p:sp>
        <p:nvSpPr>
          <p:cNvPr id="8" name="Rectangle 7"/>
          <p:cNvSpPr/>
          <p:nvPr/>
        </p:nvSpPr>
        <p:spPr>
          <a:xfrm>
            <a:off x="2769272" y="2220677"/>
            <a:ext cx="1280214" cy="901346"/>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67838" y="2573375"/>
            <a:ext cx="979773" cy="313516"/>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08910" y="598851"/>
            <a:ext cx="2599513" cy="369332"/>
          </a:xfrm>
          <a:prstGeom prst="rect">
            <a:avLst/>
          </a:prstGeom>
          <a:solidFill>
            <a:schemeClr val="bg1"/>
          </a:solidFill>
          <a:ln>
            <a:solidFill>
              <a:schemeClr val="tx1"/>
            </a:solidFill>
          </a:ln>
        </p:spPr>
        <p:txBody>
          <a:bodyPr wrap="square" rtlCol="0">
            <a:spAutoFit/>
          </a:bodyPr>
          <a:lstStyle/>
          <a:p>
            <a:r>
              <a:rPr lang="en-US" dirty="0" smtClean="0">
                <a:latin typeface="+mn-lt"/>
              </a:rPr>
              <a:t>Fig.15: The nasal septum.</a:t>
            </a:r>
            <a:endParaRPr lang="en-US" dirty="0">
              <a:latin typeface="+mn-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04945" y="261254"/>
            <a:ext cx="5603965" cy="584775"/>
          </a:xfrm>
          <a:prstGeom prst="rect">
            <a:avLst/>
          </a:prstGeom>
          <a:noFill/>
        </p:spPr>
        <p:txBody>
          <a:bodyPr wrap="square" rtlCol="0">
            <a:spAutoFit/>
          </a:bodyPr>
          <a:lstStyle/>
          <a:p>
            <a:r>
              <a:rPr lang="en-US" sz="3200" u="sng" dirty="0" smtClean="0">
                <a:solidFill>
                  <a:srgbClr val="FF0000"/>
                </a:solidFill>
              </a:rPr>
              <a:t>The Orbital Cavity:</a:t>
            </a:r>
            <a:endParaRPr lang="en-US" sz="3200" u="sng" dirty="0">
              <a:solidFill>
                <a:srgbClr val="FF0000"/>
              </a:solidFill>
            </a:endParaRPr>
          </a:p>
        </p:txBody>
      </p:sp>
      <p:sp>
        <p:nvSpPr>
          <p:cNvPr id="14" name="Rectangle 13"/>
          <p:cNvSpPr/>
          <p:nvPr/>
        </p:nvSpPr>
        <p:spPr>
          <a:xfrm>
            <a:off x="195949" y="1134679"/>
            <a:ext cx="4467491" cy="363176"/>
          </a:xfrm>
          <a:prstGeom prst="rect">
            <a:avLst/>
          </a:prstGeom>
        </p:spPr>
        <p:txBody>
          <a:bodyPr wrap="square">
            <a:spAutoFit/>
          </a:bodyPr>
          <a:lstStyle/>
          <a:p>
            <a:pPr marL="687387" lvl="1" indent="-342900" algn="just">
              <a:lnSpc>
                <a:spcPct val="80000"/>
              </a:lnSpc>
              <a:spcBef>
                <a:spcPct val="20000"/>
              </a:spcBef>
              <a:buClr>
                <a:schemeClr val="accent2"/>
              </a:buClr>
              <a:buSzPct val="60000"/>
              <a:buFont typeface="Wingdings" panose="05000000000000000000" pitchFamily="2" charset="2"/>
              <a:buChar char="q"/>
              <a:defRPr/>
            </a:pPr>
            <a:r>
              <a:rPr lang="en-US" sz="2200" kern="0" dirty="0" smtClean="0">
                <a:latin typeface="+mn-lt"/>
              </a:rPr>
              <a:t>Formed by the following bones:</a:t>
            </a:r>
          </a:p>
        </p:txBody>
      </p:sp>
      <p:pic>
        <p:nvPicPr>
          <p:cNvPr id="31" name="Picture 30"/>
          <p:cNvPicPr>
            <a:picLocks noChangeAspect="1"/>
          </p:cNvPicPr>
          <p:nvPr/>
        </p:nvPicPr>
        <p:blipFill>
          <a:blip r:embed="rId2"/>
          <a:stretch>
            <a:fillRect/>
          </a:stretch>
        </p:blipFill>
        <p:spPr>
          <a:xfrm>
            <a:off x="1253901" y="1646186"/>
            <a:ext cx="7790974" cy="5060633"/>
          </a:xfrm>
          <a:prstGeom prst="rect">
            <a:avLst/>
          </a:prstGeom>
        </p:spPr>
      </p:pic>
      <p:sp>
        <p:nvSpPr>
          <p:cNvPr id="5" name="TextBox 4"/>
          <p:cNvSpPr txBox="1"/>
          <p:nvPr/>
        </p:nvSpPr>
        <p:spPr>
          <a:xfrm>
            <a:off x="274327" y="6120239"/>
            <a:ext cx="2743192" cy="369332"/>
          </a:xfrm>
          <a:prstGeom prst="rect">
            <a:avLst/>
          </a:prstGeom>
          <a:solidFill>
            <a:schemeClr val="bg1"/>
          </a:solidFill>
          <a:ln>
            <a:solidFill>
              <a:schemeClr val="tx1"/>
            </a:solidFill>
          </a:ln>
        </p:spPr>
        <p:txBody>
          <a:bodyPr wrap="square" rtlCol="0">
            <a:spAutoFit/>
          </a:bodyPr>
          <a:lstStyle/>
          <a:p>
            <a:r>
              <a:rPr lang="en-US" dirty="0" smtClean="0">
                <a:latin typeface="+mn-lt"/>
              </a:rPr>
              <a:t>Fig.16*: Bones of the orbit.</a:t>
            </a:r>
            <a:endParaRPr lang="en-US" dirty="0">
              <a:latin typeface="+mn-lt"/>
            </a:endParaRPr>
          </a:p>
        </p:txBody>
      </p:sp>
      <p:sp>
        <p:nvSpPr>
          <p:cNvPr id="2" name="Slide Number Placeholder 1"/>
          <p:cNvSpPr>
            <a:spLocks noGrp="1"/>
          </p:cNvSpPr>
          <p:nvPr>
            <p:ph type="sldNum" sz="quarter" idx="12"/>
          </p:nvPr>
        </p:nvSpPr>
        <p:spPr/>
        <p:txBody>
          <a:bodyPr/>
          <a:lstStyle/>
          <a:p>
            <a:pPr>
              <a:defRPr/>
            </a:pPr>
            <a:fld id="{C5FC8D29-54AC-4BD1-94D4-6BE7A18BC80E}" type="slidenum">
              <a:rPr lang="en-US" smtClean="0"/>
              <a:pPr>
                <a:defRPr/>
              </a:pPr>
              <a:t>34</a:t>
            </a:fld>
            <a:endParaRPr lang="en-US"/>
          </a:p>
        </p:txBody>
      </p:sp>
    </p:spTree>
    <p:extLst>
      <p:ext uri="{BB962C8B-B14F-4D97-AF65-F5344CB8AC3E}">
        <p14:creationId xmlns:p14="http://schemas.microsoft.com/office/powerpoint/2010/main" xmlns="" val="29508364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13380" t="4954"/>
          <a:stretch>
            <a:fillRect/>
          </a:stretch>
        </p:blipFill>
        <p:spPr bwMode="auto">
          <a:xfrm>
            <a:off x="2795461" y="274316"/>
            <a:ext cx="6179684" cy="5884545"/>
          </a:xfrm>
          <a:prstGeom prst="rect">
            <a:avLst/>
          </a:prstGeom>
          <a:noFill/>
          <a:ln w="9525">
            <a:noFill/>
            <a:miter lim="800000"/>
            <a:headEnd/>
            <a:tailEnd/>
          </a:ln>
          <a:effectLst/>
        </p:spPr>
      </p:pic>
      <p:sp>
        <p:nvSpPr>
          <p:cNvPr id="6" name="TextBox 5"/>
          <p:cNvSpPr txBox="1"/>
          <p:nvPr/>
        </p:nvSpPr>
        <p:spPr>
          <a:xfrm>
            <a:off x="404945" y="261254"/>
            <a:ext cx="5603965" cy="584775"/>
          </a:xfrm>
          <a:prstGeom prst="rect">
            <a:avLst/>
          </a:prstGeom>
          <a:noFill/>
        </p:spPr>
        <p:txBody>
          <a:bodyPr wrap="square" rtlCol="0">
            <a:spAutoFit/>
          </a:bodyPr>
          <a:lstStyle/>
          <a:p>
            <a:r>
              <a:rPr lang="en-US" sz="3200" u="sng" dirty="0" smtClean="0">
                <a:solidFill>
                  <a:srgbClr val="FF0000"/>
                </a:solidFill>
              </a:rPr>
              <a:t>Main Sutures:</a:t>
            </a:r>
            <a:endParaRPr lang="en-US" sz="3200" u="sng" dirty="0">
              <a:solidFill>
                <a:srgbClr val="FF0000"/>
              </a:solidFill>
            </a:endParaRPr>
          </a:p>
        </p:txBody>
      </p:sp>
      <p:sp>
        <p:nvSpPr>
          <p:cNvPr id="8" name="Rectangle 7"/>
          <p:cNvSpPr/>
          <p:nvPr/>
        </p:nvSpPr>
        <p:spPr>
          <a:xfrm>
            <a:off x="326572" y="1095420"/>
            <a:ext cx="2599508" cy="4893647"/>
          </a:xfrm>
          <a:prstGeom prst="rect">
            <a:avLst/>
          </a:prstGeom>
        </p:spPr>
        <p:txBody>
          <a:bodyPr wrap="square">
            <a:spAutoFit/>
          </a:bodyPr>
          <a:lstStyle/>
          <a:p>
            <a:pPr marL="342900" indent="-342900" algn="just">
              <a:buFont typeface="+mj-lt"/>
              <a:buAutoNum type="arabicParenR"/>
            </a:pPr>
            <a:r>
              <a:rPr lang="en-US" sz="2400" u="sng" dirty="0" smtClean="0">
                <a:latin typeface="+mn-lt"/>
              </a:rPr>
              <a:t>Coronal Suture</a:t>
            </a:r>
            <a:r>
              <a:rPr lang="en-US" sz="2400" dirty="0" smtClean="0">
                <a:latin typeface="+mn-lt"/>
              </a:rPr>
              <a:t>: between the frontal and the two parietal bones.</a:t>
            </a:r>
          </a:p>
          <a:p>
            <a:pPr marL="342900" indent="-342900" algn="just">
              <a:buFont typeface="+mj-lt"/>
              <a:buAutoNum type="arabicParenR"/>
            </a:pPr>
            <a:r>
              <a:rPr lang="en-US" sz="2400" u="sng" dirty="0" err="1" smtClean="0">
                <a:latin typeface="+mn-lt"/>
              </a:rPr>
              <a:t>Sagittal</a:t>
            </a:r>
            <a:r>
              <a:rPr lang="en-US" sz="2400" u="sng" dirty="0" smtClean="0">
                <a:latin typeface="+mn-lt"/>
              </a:rPr>
              <a:t> Suture</a:t>
            </a:r>
            <a:r>
              <a:rPr lang="en-US" sz="2400" dirty="0" smtClean="0">
                <a:latin typeface="+mn-lt"/>
              </a:rPr>
              <a:t>: between the two parietal bones.</a:t>
            </a:r>
          </a:p>
          <a:p>
            <a:pPr marL="342900" indent="-342900" algn="just">
              <a:buFont typeface="+mj-lt"/>
              <a:buAutoNum type="arabicParenR"/>
            </a:pPr>
            <a:r>
              <a:rPr lang="en-US" sz="2400" u="sng" dirty="0" err="1" smtClean="0">
                <a:latin typeface="+mn-lt"/>
              </a:rPr>
              <a:t>Lambdoid</a:t>
            </a:r>
            <a:r>
              <a:rPr lang="en-US" sz="2400" u="sng" dirty="0" smtClean="0">
                <a:latin typeface="+mn-lt"/>
              </a:rPr>
              <a:t> Suture</a:t>
            </a:r>
            <a:r>
              <a:rPr lang="en-US" sz="2400" dirty="0" smtClean="0">
                <a:latin typeface="+mn-lt"/>
              </a:rPr>
              <a:t>: between the two parietal and the occipital bones.</a:t>
            </a:r>
            <a:endParaRPr lang="en-US" sz="2400" dirty="0">
              <a:latin typeface="+mn-lt"/>
            </a:endParaRPr>
          </a:p>
        </p:txBody>
      </p:sp>
      <p:sp>
        <p:nvSpPr>
          <p:cNvPr id="5" name="Slide Number Placeholder 4"/>
          <p:cNvSpPr>
            <a:spLocks noGrp="1"/>
          </p:cNvSpPr>
          <p:nvPr>
            <p:ph type="sldNum" sz="quarter" idx="12"/>
          </p:nvPr>
        </p:nvSpPr>
        <p:spPr/>
        <p:txBody>
          <a:bodyPr/>
          <a:lstStyle/>
          <a:p>
            <a:pPr>
              <a:defRPr/>
            </a:pPr>
            <a:fld id="{C5FC8D29-54AC-4BD1-94D4-6BE7A18BC80E}" type="slidenum">
              <a:rPr lang="en-US" smtClean="0"/>
              <a:pPr>
                <a:defRPr/>
              </a:pPr>
              <a:t>35</a:t>
            </a:fld>
            <a:endParaRPr lang="en-US"/>
          </a:p>
        </p:txBody>
      </p:sp>
      <p:cxnSp>
        <p:nvCxnSpPr>
          <p:cNvPr id="9" name="Straight Connector 8"/>
          <p:cNvCxnSpPr/>
          <p:nvPr/>
        </p:nvCxnSpPr>
        <p:spPr>
          <a:xfrm flipV="1">
            <a:off x="7654834" y="2220686"/>
            <a:ext cx="966652" cy="130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637415" y="3261370"/>
            <a:ext cx="966652" cy="130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593870" y="4924697"/>
            <a:ext cx="1197433" cy="305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291838" y="6102906"/>
            <a:ext cx="4371702" cy="369332"/>
          </a:xfrm>
          <a:prstGeom prst="rect">
            <a:avLst/>
          </a:prstGeom>
          <a:solidFill>
            <a:schemeClr val="bg1"/>
          </a:solidFill>
          <a:ln>
            <a:solidFill>
              <a:schemeClr val="tx1"/>
            </a:solidFill>
          </a:ln>
        </p:spPr>
        <p:txBody>
          <a:bodyPr wrap="square" rtlCol="0">
            <a:spAutoFit/>
          </a:bodyPr>
          <a:lstStyle/>
          <a:p>
            <a:r>
              <a:rPr lang="en-US" dirty="0" smtClean="0">
                <a:latin typeface="+mn-lt"/>
              </a:rPr>
              <a:t>Fig.17: Some of the main sutures of the skull.</a:t>
            </a:r>
            <a:endParaRPr lang="en-US" dirty="0">
              <a:latin typeface="+mn-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918857" y="596654"/>
            <a:ext cx="4895850" cy="5057775"/>
          </a:xfrm>
          <a:prstGeom prst="rect">
            <a:avLst/>
          </a:prstGeom>
          <a:noFill/>
          <a:ln w="9525">
            <a:noFill/>
            <a:miter lim="800000"/>
            <a:headEnd/>
            <a:tailEnd/>
          </a:ln>
          <a:effectLst/>
        </p:spPr>
      </p:pic>
      <p:sp>
        <p:nvSpPr>
          <p:cNvPr id="5" name="TextBox 4"/>
          <p:cNvSpPr txBox="1"/>
          <p:nvPr/>
        </p:nvSpPr>
        <p:spPr>
          <a:xfrm>
            <a:off x="404945" y="261254"/>
            <a:ext cx="5603965" cy="584775"/>
          </a:xfrm>
          <a:prstGeom prst="rect">
            <a:avLst/>
          </a:prstGeom>
          <a:noFill/>
        </p:spPr>
        <p:txBody>
          <a:bodyPr wrap="square" rtlCol="0">
            <a:spAutoFit/>
          </a:bodyPr>
          <a:lstStyle/>
          <a:p>
            <a:r>
              <a:rPr lang="en-US" sz="3200" u="sng" dirty="0" err="1" smtClean="0">
                <a:solidFill>
                  <a:srgbClr val="FF0000"/>
                </a:solidFill>
              </a:rPr>
              <a:t>Paranasal</a:t>
            </a:r>
            <a:r>
              <a:rPr lang="en-US" sz="3200" u="sng" dirty="0" smtClean="0">
                <a:solidFill>
                  <a:srgbClr val="FF0000"/>
                </a:solidFill>
              </a:rPr>
              <a:t> Sinuses:</a:t>
            </a:r>
            <a:endParaRPr lang="en-US" sz="3200" u="sng" dirty="0">
              <a:solidFill>
                <a:srgbClr val="FF0000"/>
              </a:solidFill>
            </a:endParaRPr>
          </a:p>
        </p:txBody>
      </p:sp>
      <p:sp>
        <p:nvSpPr>
          <p:cNvPr id="8" name="Rectangle 7"/>
          <p:cNvSpPr/>
          <p:nvPr/>
        </p:nvSpPr>
        <p:spPr>
          <a:xfrm>
            <a:off x="326571" y="1013561"/>
            <a:ext cx="3592286" cy="4524315"/>
          </a:xfrm>
          <a:prstGeom prst="rect">
            <a:avLst/>
          </a:prstGeom>
        </p:spPr>
        <p:txBody>
          <a:bodyPr wrap="square">
            <a:spAutoFit/>
          </a:bodyPr>
          <a:lstStyle/>
          <a:p>
            <a:pPr marL="457200" indent="-457200" algn="just">
              <a:buFont typeface="Wingdings" pitchFamily="2" charset="2"/>
              <a:buChar char="v"/>
            </a:pPr>
            <a:r>
              <a:rPr lang="en-US" sz="2400" dirty="0" smtClean="0">
                <a:latin typeface="+mn-lt"/>
              </a:rPr>
              <a:t>Cavities within cranial and facial bones near the nasal cavity</a:t>
            </a:r>
          </a:p>
          <a:p>
            <a:pPr marL="457200" indent="-457200" algn="just">
              <a:buFont typeface="Wingdings" pitchFamily="2" charset="2"/>
              <a:buChar char="v"/>
            </a:pPr>
            <a:r>
              <a:rPr lang="en-US" sz="2400" dirty="0" smtClean="0">
                <a:latin typeface="+mn-lt"/>
              </a:rPr>
              <a:t>Secretions produced in the sinuses drain into the nasal cavity</a:t>
            </a:r>
          </a:p>
          <a:p>
            <a:pPr marL="457200" indent="-457200" algn="just">
              <a:buFont typeface="Wingdings" pitchFamily="2" charset="2"/>
              <a:buChar char="v"/>
            </a:pPr>
            <a:r>
              <a:rPr lang="en-US" sz="2400" dirty="0" smtClean="0">
                <a:latin typeface="+mn-lt"/>
              </a:rPr>
              <a:t>Serve as resonating chambers that intensify and prolong sounds</a:t>
            </a:r>
          </a:p>
          <a:p>
            <a:pPr marL="457200" indent="-457200" algn="just">
              <a:buFont typeface="Wingdings" pitchFamily="2" charset="2"/>
              <a:buChar char="v"/>
            </a:pPr>
            <a:r>
              <a:rPr lang="en-US" sz="2400" dirty="0" smtClean="0">
                <a:latin typeface="+mn-lt"/>
              </a:rPr>
              <a:t>Found in the Frontal, </a:t>
            </a:r>
            <a:r>
              <a:rPr lang="en-US" sz="2400" dirty="0" err="1" smtClean="0">
                <a:latin typeface="+mn-lt"/>
              </a:rPr>
              <a:t>ethmoid</a:t>
            </a:r>
            <a:r>
              <a:rPr lang="en-US" sz="2400" dirty="0" smtClean="0">
                <a:latin typeface="+mn-lt"/>
              </a:rPr>
              <a:t>, sphenoid and maxillary bones</a:t>
            </a:r>
            <a:endParaRPr lang="en-US" sz="2400" dirty="0">
              <a:latin typeface="+mn-lt"/>
            </a:endParaRPr>
          </a:p>
        </p:txBody>
      </p:sp>
      <p:sp>
        <p:nvSpPr>
          <p:cNvPr id="6" name="Slide Number Placeholder 5"/>
          <p:cNvSpPr>
            <a:spLocks noGrp="1"/>
          </p:cNvSpPr>
          <p:nvPr>
            <p:ph type="sldNum" sz="quarter" idx="12"/>
          </p:nvPr>
        </p:nvSpPr>
        <p:spPr/>
        <p:txBody>
          <a:bodyPr/>
          <a:lstStyle/>
          <a:p>
            <a:pPr>
              <a:defRPr/>
            </a:pPr>
            <a:fld id="{C5FC8D29-54AC-4BD1-94D4-6BE7A18BC80E}" type="slidenum">
              <a:rPr lang="en-US" smtClean="0"/>
              <a:pPr>
                <a:defRPr/>
              </a:pPr>
              <a:t>36</a:t>
            </a:fld>
            <a:endParaRPr lang="en-US"/>
          </a:p>
        </p:txBody>
      </p:sp>
      <p:sp>
        <p:nvSpPr>
          <p:cNvPr id="7" name="TextBox 6"/>
          <p:cNvSpPr txBox="1"/>
          <p:nvPr/>
        </p:nvSpPr>
        <p:spPr>
          <a:xfrm>
            <a:off x="4715686" y="5669276"/>
            <a:ext cx="2586448" cy="369332"/>
          </a:xfrm>
          <a:prstGeom prst="rect">
            <a:avLst/>
          </a:prstGeom>
          <a:solidFill>
            <a:schemeClr val="bg1"/>
          </a:solidFill>
          <a:ln>
            <a:solidFill>
              <a:schemeClr val="tx1"/>
            </a:solidFill>
          </a:ln>
        </p:spPr>
        <p:txBody>
          <a:bodyPr wrap="square" rtlCol="0">
            <a:spAutoFit/>
          </a:bodyPr>
          <a:lstStyle/>
          <a:p>
            <a:r>
              <a:rPr lang="en-US" dirty="0" smtClean="0">
                <a:latin typeface="+mn-lt"/>
              </a:rPr>
              <a:t>Fig.18: Paranasal sinuses.</a:t>
            </a:r>
            <a:endParaRPr lang="en-US" dirty="0">
              <a:latin typeface="+mn-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60100" t="55905" b="11023"/>
          <a:stretch>
            <a:fillRect/>
          </a:stretch>
        </p:blipFill>
        <p:spPr bwMode="auto">
          <a:xfrm>
            <a:off x="5839095" y="1201779"/>
            <a:ext cx="3099168" cy="2018679"/>
          </a:xfrm>
          <a:prstGeom prst="rect">
            <a:avLst/>
          </a:prstGeom>
          <a:noFill/>
          <a:ln w="9525">
            <a:noFill/>
            <a:miter lim="800000"/>
            <a:headEnd/>
            <a:tailEnd/>
          </a:ln>
        </p:spPr>
      </p:pic>
      <p:sp>
        <p:nvSpPr>
          <p:cNvPr id="5" name="Rectangle 4"/>
          <p:cNvSpPr/>
          <p:nvPr/>
        </p:nvSpPr>
        <p:spPr>
          <a:xfrm>
            <a:off x="300445" y="1092414"/>
            <a:ext cx="5394961" cy="2462213"/>
          </a:xfrm>
          <a:prstGeom prst="rect">
            <a:avLst/>
          </a:prstGeom>
        </p:spPr>
        <p:txBody>
          <a:bodyPr wrap="square">
            <a:spAutoFit/>
          </a:bodyPr>
          <a:lstStyle/>
          <a:p>
            <a:pPr marL="457200" indent="-457200" algn="just">
              <a:buFont typeface="Wingdings" pitchFamily="2" charset="2"/>
              <a:buChar char="q"/>
            </a:pPr>
            <a:r>
              <a:rPr lang="en-US" sz="2200" dirty="0" smtClean="0">
                <a:latin typeface="+mn-lt"/>
              </a:rPr>
              <a:t>Areas of </a:t>
            </a:r>
            <a:r>
              <a:rPr lang="en-US" sz="2200" dirty="0" err="1" smtClean="0">
                <a:latin typeface="+mn-lt"/>
              </a:rPr>
              <a:t>unossified</a:t>
            </a:r>
            <a:r>
              <a:rPr lang="en-US" sz="2200" dirty="0" smtClean="0">
                <a:latin typeface="+mn-lt"/>
              </a:rPr>
              <a:t> tissue that link the cranial bones at birth</a:t>
            </a:r>
          </a:p>
          <a:p>
            <a:pPr marL="457200" indent="-457200" algn="just">
              <a:buFont typeface="Wingdings" pitchFamily="2" charset="2"/>
              <a:buChar char="q"/>
            </a:pPr>
            <a:r>
              <a:rPr lang="en-US" sz="2200" dirty="0" smtClean="0">
                <a:latin typeface="+mn-lt"/>
              </a:rPr>
              <a:t>Eventually, they are replaced with bone to become sutures</a:t>
            </a:r>
          </a:p>
          <a:p>
            <a:pPr marL="457200" indent="-457200" algn="just">
              <a:buFont typeface="Wingdings" pitchFamily="2" charset="2"/>
              <a:buChar char="q"/>
            </a:pPr>
            <a:r>
              <a:rPr lang="en-US" sz="2200" dirty="0" smtClean="0">
                <a:latin typeface="+mn-lt"/>
              </a:rPr>
              <a:t>Provide flexibility to the fetal skull, allowing the skull to change shape as it passes through the birth canal</a:t>
            </a:r>
            <a:endParaRPr lang="en-US" sz="2200" dirty="0">
              <a:latin typeface="+mn-lt"/>
            </a:endParaRPr>
          </a:p>
        </p:txBody>
      </p:sp>
      <p:sp>
        <p:nvSpPr>
          <p:cNvPr id="6" name="TextBox 5"/>
          <p:cNvSpPr txBox="1"/>
          <p:nvPr/>
        </p:nvSpPr>
        <p:spPr>
          <a:xfrm>
            <a:off x="404945" y="261254"/>
            <a:ext cx="5603965" cy="584775"/>
          </a:xfrm>
          <a:prstGeom prst="rect">
            <a:avLst/>
          </a:prstGeom>
          <a:noFill/>
        </p:spPr>
        <p:txBody>
          <a:bodyPr wrap="square" rtlCol="0">
            <a:spAutoFit/>
          </a:bodyPr>
          <a:lstStyle/>
          <a:p>
            <a:r>
              <a:rPr lang="en-US" sz="3200" u="sng" dirty="0" smtClean="0">
                <a:solidFill>
                  <a:srgbClr val="FF0000"/>
                </a:solidFill>
              </a:rPr>
              <a:t>Fontanels:</a:t>
            </a:r>
            <a:endParaRPr lang="en-US" sz="3200" u="sng" dirty="0">
              <a:solidFill>
                <a:srgbClr val="FF0000"/>
              </a:solidFill>
            </a:endParaRPr>
          </a:p>
        </p:txBody>
      </p:sp>
      <p:graphicFrame>
        <p:nvGraphicFramePr>
          <p:cNvPr id="7" name="Table 6"/>
          <p:cNvGraphicFramePr>
            <a:graphicFrameLocks noGrp="1"/>
          </p:cNvGraphicFramePr>
          <p:nvPr/>
        </p:nvGraphicFramePr>
        <p:xfrm>
          <a:off x="583474" y="3709126"/>
          <a:ext cx="8155577" cy="2270760"/>
        </p:xfrm>
        <a:graphic>
          <a:graphicData uri="http://schemas.openxmlformats.org/drawingml/2006/table">
            <a:tbl>
              <a:tblPr firstRow="1" bandRow="1">
                <a:tableStyleId>{5C22544A-7EE6-4342-B048-85BDC9FD1C3A}</a:tableStyleId>
              </a:tblPr>
              <a:tblGrid>
                <a:gridCol w="1180012">
                  <a:extLst>
                    <a:ext uri="{9D8B030D-6E8A-4147-A177-3AD203B41FA5}">
                      <a16:colId xmlns:a16="http://schemas.microsoft.com/office/drawing/2014/main" xmlns="" val="20000"/>
                    </a:ext>
                  </a:extLst>
                </a:gridCol>
                <a:gridCol w="3357154">
                  <a:extLst>
                    <a:ext uri="{9D8B030D-6E8A-4147-A177-3AD203B41FA5}">
                      <a16:colId xmlns:a16="http://schemas.microsoft.com/office/drawing/2014/main" xmlns="" val="20001"/>
                    </a:ext>
                  </a:extLst>
                </a:gridCol>
                <a:gridCol w="3618411">
                  <a:extLst>
                    <a:ext uri="{9D8B030D-6E8A-4147-A177-3AD203B41FA5}">
                      <a16:colId xmlns:a16="http://schemas.microsoft.com/office/drawing/2014/main" xmlns="" val="20002"/>
                    </a:ext>
                  </a:extLst>
                </a:gridCol>
              </a:tblGrid>
              <a:tr h="370840">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Anterior Fontanel</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Posterior Fontanel</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gn="l"/>
                      <a:r>
                        <a:rPr lang="en-US" dirty="0" smtClean="0"/>
                        <a:t>Location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dirty="0" smtClean="0"/>
                        <a:t>Between the frontal and parietal bones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dirty="0" smtClean="0"/>
                        <a:t>Between the parietal and occipital bones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70840">
                <a:tc>
                  <a:txBody>
                    <a:bodyPr/>
                    <a:lstStyle/>
                    <a:p>
                      <a:pPr algn="l"/>
                      <a:r>
                        <a:rPr lang="en-US" dirty="0" smtClean="0"/>
                        <a:t>Shape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dirty="0" smtClean="0"/>
                        <a:t>Diamond</a:t>
                      </a:r>
                      <a:r>
                        <a:rPr lang="en-US" baseline="0" dirty="0" smtClean="0"/>
                        <a:t>  </a:t>
                      </a:r>
                      <a:r>
                        <a:rPr lang="en-US" sz="2800" b="0" baseline="0" dirty="0" smtClean="0"/>
                        <a:t>♦</a:t>
                      </a:r>
                      <a:endParaRPr 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dirty="0" smtClean="0"/>
                        <a:t>Triangular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70840">
                <a:tc>
                  <a:txBody>
                    <a:bodyPr/>
                    <a:lstStyle/>
                    <a:p>
                      <a:pPr algn="l"/>
                      <a:r>
                        <a:rPr lang="en-US" dirty="0" smtClean="0"/>
                        <a:t>Size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dirty="0" smtClean="0"/>
                        <a:t>Larger than the posterior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dirty="0" smtClean="0"/>
                        <a:t>Smaller than the anterior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70840">
                <a:tc>
                  <a:txBody>
                    <a:bodyPr/>
                    <a:lstStyle/>
                    <a:p>
                      <a:pPr algn="l"/>
                      <a:r>
                        <a:rPr lang="en-US" dirty="0" smtClean="0"/>
                        <a:t>Closes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dirty="0" smtClean="0"/>
                        <a:t>Later</a:t>
                      </a:r>
                      <a:r>
                        <a:rPr lang="en-US" baseline="0" dirty="0" smtClean="0"/>
                        <a:t> than the posterior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dirty="0" smtClean="0"/>
                        <a:t>Before</a:t>
                      </a:r>
                      <a:r>
                        <a:rPr lang="en-US" baseline="0" dirty="0" smtClean="0"/>
                        <a:t> the anterior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8" name="Slide Number Placeholder 7"/>
          <p:cNvSpPr>
            <a:spLocks noGrp="1"/>
          </p:cNvSpPr>
          <p:nvPr>
            <p:ph type="sldNum" sz="quarter" idx="12"/>
          </p:nvPr>
        </p:nvSpPr>
        <p:spPr/>
        <p:txBody>
          <a:bodyPr/>
          <a:lstStyle/>
          <a:p>
            <a:pPr>
              <a:defRPr/>
            </a:pPr>
            <a:fld id="{C5FC8D29-54AC-4BD1-94D4-6BE7A18BC80E}" type="slidenum">
              <a:rPr lang="en-US" smtClean="0"/>
              <a:pPr>
                <a:defRPr/>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s://upload.wikimedia.org/wikipedia/commons/1/18/Hyoid_bone_-_close-up_-_animation.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5381893" y="3537603"/>
            <a:ext cx="3429000" cy="3429000"/>
          </a:xfrm>
          <a:prstGeom prst="rect">
            <a:avLst/>
          </a:prstGeom>
          <a:noFill/>
          <a:extLst>
            <a:ext uri="{909E8E84-426E-40DD-AFC4-6F175D3DCCD1}">
              <a14:hiddenFill xmlns:a14="http://schemas.microsoft.com/office/drawing/2010/main" xmlns="">
                <a:solidFill>
                  <a:srgbClr val="FFFFFF"/>
                </a:solidFill>
              </a14:hiddenFill>
            </a:ext>
          </a:extLst>
        </p:spPr>
      </p:pic>
      <p:sp>
        <p:nvSpPr>
          <p:cNvPr id="30724" name="Rectangle 3"/>
          <p:cNvSpPr>
            <a:spLocks noGrp="1" noChangeArrowheads="1"/>
          </p:cNvSpPr>
          <p:nvPr>
            <p:ph type="body" idx="1"/>
          </p:nvPr>
        </p:nvSpPr>
        <p:spPr>
          <a:xfrm>
            <a:off x="365758" y="1702553"/>
            <a:ext cx="4598128" cy="766327"/>
          </a:xfrm>
        </p:spPr>
        <p:txBody>
          <a:bodyPr/>
          <a:lstStyle/>
          <a:p>
            <a:pPr algn="just" eaLnBrk="1" hangingPunct="1">
              <a:lnSpc>
                <a:spcPct val="90000"/>
              </a:lnSpc>
            </a:pPr>
            <a:r>
              <a:rPr lang="en-US" sz="2400" dirty="0" smtClean="0"/>
              <a:t>Located in the upper part of the neck</a:t>
            </a:r>
          </a:p>
        </p:txBody>
      </p:sp>
      <p:pic>
        <p:nvPicPr>
          <p:cNvPr id="30725" name="Picture 5" descr="07_15"/>
          <p:cNvPicPr>
            <a:picLocks noChangeAspect="1" noChangeArrowheads="1"/>
          </p:cNvPicPr>
          <p:nvPr/>
        </p:nvPicPr>
        <p:blipFill rotWithShape="1">
          <a:blip r:embed="rId3" cstate="print"/>
          <a:srcRect t="-1" b="67946"/>
          <a:stretch/>
        </p:blipFill>
        <p:spPr bwMode="auto">
          <a:xfrm>
            <a:off x="5637386" y="319445"/>
            <a:ext cx="3292450" cy="2149435"/>
          </a:xfrm>
          <a:prstGeom prst="rect">
            <a:avLst/>
          </a:prstGeom>
          <a:noFill/>
          <a:ln w="9525">
            <a:noFill/>
            <a:miter lim="800000"/>
            <a:headEnd/>
            <a:tailEnd/>
          </a:ln>
        </p:spPr>
      </p:pic>
      <p:sp>
        <p:nvSpPr>
          <p:cNvPr id="6" name="Rectangle 5"/>
          <p:cNvSpPr/>
          <p:nvPr/>
        </p:nvSpPr>
        <p:spPr>
          <a:xfrm>
            <a:off x="1112177" y="396632"/>
            <a:ext cx="4604146" cy="830997"/>
          </a:xfrm>
          <a:prstGeom prst="rect">
            <a:avLst/>
          </a:prstGeom>
          <a:blipFill>
            <a:blip r:embed="rId4"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n-US" sz="4800" kern="0" dirty="0" smtClean="0">
                <a:solidFill>
                  <a:srgbClr val="006633"/>
                </a:solidFill>
                <a:latin typeface="Arial"/>
                <a:ea typeface="+mj-ea"/>
                <a:cs typeface="+mj-cs"/>
              </a:rPr>
              <a:t>The Hyoid Bone</a:t>
            </a:r>
            <a:endParaRPr lang="en-US" sz="2400" dirty="0"/>
          </a:p>
        </p:txBody>
      </p:sp>
      <p:sp>
        <p:nvSpPr>
          <p:cNvPr id="5" name="Slide Number Placeholder 4"/>
          <p:cNvSpPr>
            <a:spLocks noGrp="1"/>
          </p:cNvSpPr>
          <p:nvPr>
            <p:ph type="sldNum" sz="quarter" idx="12"/>
          </p:nvPr>
        </p:nvSpPr>
        <p:spPr/>
        <p:txBody>
          <a:bodyPr/>
          <a:lstStyle/>
          <a:p>
            <a:pPr>
              <a:defRPr/>
            </a:pPr>
            <a:fld id="{C5FC8D29-54AC-4BD1-94D4-6BE7A18BC80E}" type="slidenum">
              <a:rPr lang="en-US" smtClean="0"/>
              <a:pPr>
                <a:defRPr/>
              </a:pPr>
              <a:t>38</a:t>
            </a:fld>
            <a:endParaRPr lang="en-US"/>
          </a:p>
        </p:txBody>
      </p:sp>
      <p:sp>
        <p:nvSpPr>
          <p:cNvPr id="7" name="TextBox 6"/>
          <p:cNvSpPr txBox="1"/>
          <p:nvPr/>
        </p:nvSpPr>
        <p:spPr>
          <a:xfrm>
            <a:off x="5884151" y="6041297"/>
            <a:ext cx="2424485" cy="369332"/>
          </a:xfrm>
          <a:prstGeom prst="rect">
            <a:avLst/>
          </a:prstGeom>
          <a:solidFill>
            <a:schemeClr val="bg1"/>
          </a:solidFill>
          <a:ln>
            <a:solidFill>
              <a:schemeClr val="tx1"/>
            </a:solidFill>
          </a:ln>
        </p:spPr>
        <p:txBody>
          <a:bodyPr wrap="square" rtlCol="0">
            <a:spAutoFit/>
          </a:bodyPr>
          <a:lstStyle/>
          <a:p>
            <a:r>
              <a:rPr lang="en-US" dirty="0" smtClean="0">
                <a:latin typeface="+mn-lt"/>
              </a:rPr>
              <a:t>Fig.19: The hyoid bone.</a:t>
            </a:r>
            <a:endParaRPr lang="en-US" dirty="0">
              <a:latin typeface="+mn-lt"/>
            </a:endParaRPr>
          </a:p>
        </p:txBody>
      </p:sp>
      <p:sp>
        <p:nvSpPr>
          <p:cNvPr id="3" name="Rectangle 2"/>
          <p:cNvSpPr/>
          <p:nvPr/>
        </p:nvSpPr>
        <p:spPr>
          <a:xfrm>
            <a:off x="365756" y="3781356"/>
            <a:ext cx="4598130" cy="2086725"/>
          </a:xfrm>
          <a:prstGeom prst="rect">
            <a:avLst/>
          </a:prstGeom>
        </p:spPr>
        <p:txBody>
          <a:bodyPr wrap="square">
            <a:spAutoFit/>
          </a:bodyPr>
          <a:lstStyle/>
          <a:p>
            <a:pPr marL="342900" lvl="0" indent="-342900" algn="just">
              <a:lnSpc>
                <a:spcPct val="90000"/>
              </a:lnSpc>
              <a:spcBef>
                <a:spcPct val="20000"/>
              </a:spcBef>
              <a:buClr>
                <a:srgbClr val="CC9900"/>
              </a:buClr>
              <a:buSzPct val="65000"/>
              <a:buFont typeface="Wingdings" pitchFamily="20" charset="2"/>
              <a:buChar char="n"/>
            </a:pPr>
            <a:r>
              <a:rPr lang="en-US" sz="2400" kern="0" dirty="0">
                <a:solidFill>
                  <a:srgbClr val="000000"/>
                </a:solidFill>
                <a:latin typeface="Times New Roman"/>
              </a:rPr>
              <a:t>Supports the tongue, providing attachment sites for some tongue muscles and for muscles of the neck and pharynx and some </a:t>
            </a:r>
            <a:r>
              <a:rPr lang="en-US" sz="2400" kern="0" dirty="0" smtClean="0">
                <a:solidFill>
                  <a:srgbClr val="000000"/>
                </a:solidFill>
                <a:latin typeface="Times New Roman"/>
              </a:rPr>
              <a:t>ligaments. It’s also attached to the larynx.</a:t>
            </a:r>
            <a:endParaRPr lang="en-US" sz="2400" kern="0" dirty="0">
              <a:solidFill>
                <a:srgbClr val="000000"/>
              </a:solidFill>
              <a:latin typeface="Times New Roman"/>
            </a:endParaRPr>
          </a:p>
        </p:txBody>
      </p:sp>
      <p:sp>
        <p:nvSpPr>
          <p:cNvPr id="8" name="Rectangle 7"/>
          <p:cNvSpPr/>
          <p:nvPr/>
        </p:nvSpPr>
        <p:spPr>
          <a:xfrm>
            <a:off x="535294" y="2525851"/>
            <a:ext cx="4428592" cy="1089529"/>
          </a:xfrm>
          <a:prstGeom prst="rect">
            <a:avLst/>
          </a:prstGeom>
          <a:solidFill>
            <a:srgbClr val="92D050"/>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lvl="0" algn="ctr">
              <a:lnSpc>
                <a:spcPct val="90000"/>
              </a:lnSpc>
              <a:spcBef>
                <a:spcPct val="20000"/>
              </a:spcBef>
              <a:buClr>
                <a:srgbClr val="CC9900"/>
              </a:buClr>
              <a:buSzPct val="65000"/>
            </a:pPr>
            <a:r>
              <a:rPr lang="en-US" sz="2400" b="1" i="1" kern="0" dirty="0">
                <a:solidFill>
                  <a:srgbClr val="FF0000"/>
                </a:solidFill>
                <a:latin typeface="Times New Roman"/>
              </a:rPr>
              <a:t>The only bone in the body that does not articulate with any other bone</a:t>
            </a:r>
          </a:p>
        </p:txBody>
      </p:sp>
      <p:pic>
        <p:nvPicPr>
          <p:cNvPr id="11" name="Picture 10"/>
          <p:cNvPicPr>
            <a:picLocks noChangeAspect="1"/>
          </p:cNvPicPr>
          <p:nvPr/>
        </p:nvPicPr>
        <p:blipFill>
          <a:blip r:embed="rId5"/>
          <a:stretch>
            <a:fillRect/>
          </a:stretch>
        </p:blipFill>
        <p:spPr>
          <a:xfrm>
            <a:off x="5266165" y="2546067"/>
            <a:ext cx="3660458" cy="17145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3"/>
          <p:cNvSpPr>
            <a:spLocks noGrp="1" noChangeArrowheads="1"/>
          </p:cNvSpPr>
          <p:nvPr>
            <p:ph type="body" idx="1"/>
          </p:nvPr>
        </p:nvSpPr>
        <p:spPr>
          <a:xfrm>
            <a:off x="300443" y="1389019"/>
            <a:ext cx="8673739" cy="4854620"/>
          </a:xfrm>
        </p:spPr>
        <p:txBody>
          <a:bodyPr/>
          <a:lstStyle/>
          <a:p>
            <a:pPr eaLnBrk="1" hangingPunct="1">
              <a:lnSpc>
                <a:spcPct val="80000"/>
              </a:lnSpc>
              <a:spcBef>
                <a:spcPts val="0"/>
              </a:spcBef>
            </a:pPr>
            <a:r>
              <a:rPr lang="en-US" sz="2400" dirty="0" smtClean="0"/>
              <a:t>Also called the spine, backbone, or spinal column</a:t>
            </a:r>
          </a:p>
          <a:p>
            <a:pPr eaLnBrk="1" hangingPunct="1">
              <a:lnSpc>
                <a:spcPct val="80000"/>
              </a:lnSpc>
              <a:spcBef>
                <a:spcPts val="0"/>
              </a:spcBef>
            </a:pPr>
            <a:endParaRPr lang="en-US" sz="2400" dirty="0" smtClean="0"/>
          </a:p>
          <a:p>
            <a:pPr eaLnBrk="1" hangingPunct="1">
              <a:lnSpc>
                <a:spcPct val="80000"/>
              </a:lnSpc>
              <a:spcBef>
                <a:spcPts val="0"/>
              </a:spcBef>
            </a:pPr>
            <a:r>
              <a:rPr lang="en-US" sz="2400" dirty="0" smtClean="0"/>
              <a:t>Functions to:</a:t>
            </a:r>
          </a:p>
          <a:p>
            <a:pPr lvl="1" eaLnBrk="1" hangingPunct="1">
              <a:lnSpc>
                <a:spcPct val="80000"/>
              </a:lnSpc>
              <a:spcBef>
                <a:spcPts val="0"/>
              </a:spcBef>
            </a:pPr>
            <a:r>
              <a:rPr lang="en-US" sz="2400" dirty="0" smtClean="0"/>
              <a:t>Protect the spinal cord</a:t>
            </a:r>
          </a:p>
          <a:p>
            <a:pPr lvl="1" eaLnBrk="1" hangingPunct="1">
              <a:lnSpc>
                <a:spcPct val="80000"/>
              </a:lnSpc>
              <a:spcBef>
                <a:spcPts val="0"/>
              </a:spcBef>
            </a:pPr>
            <a:r>
              <a:rPr lang="en-US" sz="2400" dirty="0" smtClean="0"/>
              <a:t>Support the head</a:t>
            </a:r>
          </a:p>
          <a:p>
            <a:pPr lvl="1" eaLnBrk="1" hangingPunct="1">
              <a:lnSpc>
                <a:spcPct val="80000"/>
              </a:lnSpc>
              <a:spcBef>
                <a:spcPts val="0"/>
              </a:spcBef>
            </a:pPr>
            <a:r>
              <a:rPr lang="en-US" sz="2400" dirty="0" smtClean="0"/>
              <a:t>Serve as a point of attachment for the ribs, pelvic girdle, and muscles</a:t>
            </a:r>
          </a:p>
          <a:p>
            <a:pPr eaLnBrk="1" hangingPunct="1">
              <a:lnSpc>
                <a:spcPct val="80000"/>
              </a:lnSpc>
              <a:spcBef>
                <a:spcPts val="0"/>
              </a:spcBef>
            </a:pPr>
            <a:endParaRPr lang="en-US" sz="2400" dirty="0" smtClean="0"/>
          </a:p>
          <a:p>
            <a:pPr eaLnBrk="1" hangingPunct="1">
              <a:lnSpc>
                <a:spcPct val="80000"/>
              </a:lnSpc>
              <a:spcBef>
                <a:spcPts val="0"/>
              </a:spcBef>
            </a:pPr>
            <a:r>
              <a:rPr lang="en-US" sz="2400" dirty="0" smtClean="0"/>
              <a:t>Composed of a series of bones called </a:t>
            </a:r>
            <a:r>
              <a:rPr lang="en-US" sz="2400" b="1" dirty="0" smtClean="0"/>
              <a:t>vertebrae (</a:t>
            </a:r>
            <a:r>
              <a:rPr lang="en-US" sz="2400" dirty="0" smtClean="0"/>
              <a:t>Adult=26)</a:t>
            </a:r>
          </a:p>
          <a:p>
            <a:pPr lvl="1" eaLnBrk="1" hangingPunct="1">
              <a:lnSpc>
                <a:spcPct val="80000"/>
              </a:lnSpc>
              <a:spcBef>
                <a:spcPts val="0"/>
              </a:spcBef>
            </a:pPr>
            <a:r>
              <a:rPr lang="en-US" sz="2400" dirty="0" smtClean="0"/>
              <a:t>7 </a:t>
            </a:r>
            <a:r>
              <a:rPr lang="en-US" sz="2400" b="1" dirty="0" smtClean="0"/>
              <a:t>cervical, </a:t>
            </a:r>
            <a:r>
              <a:rPr lang="en-US" sz="2400" dirty="0" smtClean="0"/>
              <a:t>are in the neck region</a:t>
            </a:r>
          </a:p>
          <a:p>
            <a:pPr lvl="1" eaLnBrk="1" hangingPunct="1">
              <a:lnSpc>
                <a:spcPct val="80000"/>
              </a:lnSpc>
              <a:spcBef>
                <a:spcPts val="0"/>
              </a:spcBef>
            </a:pPr>
            <a:r>
              <a:rPr lang="en-US" sz="2400" dirty="0" smtClean="0"/>
              <a:t>12 </a:t>
            </a:r>
            <a:r>
              <a:rPr lang="en-US" sz="2400" b="1" dirty="0" smtClean="0"/>
              <a:t>thoracic, </a:t>
            </a:r>
            <a:r>
              <a:rPr lang="en-US" sz="2400" dirty="0" smtClean="0"/>
              <a:t>to which the ribs are attached</a:t>
            </a:r>
          </a:p>
          <a:p>
            <a:pPr lvl="1" eaLnBrk="1" hangingPunct="1">
              <a:lnSpc>
                <a:spcPct val="80000"/>
              </a:lnSpc>
              <a:spcBef>
                <a:spcPts val="0"/>
              </a:spcBef>
            </a:pPr>
            <a:r>
              <a:rPr lang="en-US" sz="2400" dirty="0" smtClean="0"/>
              <a:t>5 </a:t>
            </a:r>
            <a:r>
              <a:rPr lang="en-US" sz="2400" b="1" dirty="0" smtClean="0"/>
              <a:t>lumbar, </a:t>
            </a:r>
            <a:r>
              <a:rPr lang="en-US" sz="2400" dirty="0" smtClean="0"/>
              <a:t>support the lower back</a:t>
            </a:r>
          </a:p>
          <a:p>
            <a:pPr lvl="1" eaLnBrk="1" hangingPunct="1">
              <a:lnSpc>
                <a:spcPct val="80000"/>
              </a:lnSpc>
              <a:spcBef>
                <a:spcPts val="0"/>
              </a:spcBef>
            </a:pPr>
            <a:r>
              <a:rPr lang="en-US" sz="2400" dirty="0" smtClean="0"/>
              <a:t>1 </a:t>
            </a:r>
            <a:r>
              <a:rPr lang="en-US" sz="2400" b="1" dirty="0" smtClean="0"/>
              <a:t>sacrum, </a:t>
            </a:r>
            <a:r>
              <a:rPr lang="en-US" sz="2400" dirty="0" smtClean="0"/>
              <a:t>triangular in shape and consists of five fused sacral vertebrae</a:t>
            </a:r>
          </a:p>
          <a:p>
            <a:pPr lvl="1" eaLnBrk="1" hangingPunct="1">
              <a:lnSpc>
                <a:spcPct val="80000"/>
              </a:lnSpc>
              <a:spcBef>
                <a:spcPts val="0"/>
              </a:spcBef>
            </a:pPr>
            <a:r>
              <a:rPr lang="en-US" sz="2400" dirty="0" smtClean="0"/>
              <a:t>1 </a:t>
            </a:r>
            <a:r>
              <a:rPr lang="en-US" sz="2400" b="1" dirty="0" smtClean="0"/>
              <a:t>coccyx, </a:t>
            </a:r>
            <a:r>
              <a:rPr lang="en-US" sz="2400" dirty="0" smtClean="0"/>
              <a:t>triangular in shape and consists of four fused coccygeal vertebrae</a:t>
            </a:r>
          </a:p>
        </p:txBody>
      </p:sp>
      <p:sp>
        <p:nvSpPr>
          <p:cNvPr id="5" name="Rectangle 4"/>
          <p:cNvSpPr/>
          <p:nvPr/>
        </p:nvSpPr>
        <p:spPr>
          <a:xfrm>
            <a:off x="1216681" y="396632"/>
            <a:ext cx="6213560" cy="830997"/>
          </a:xfrm>
          <a:prstGeom prst="rect">
            <a:avLst/>
          </a:prstGeom>
          <a:blipFill>
            <a:blip r:embed="rId2"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n-US" sz="4800" kern="0" dirty="0" smtClean="0">
                <a:solidFill>
                  <a:srgbClr val="006633"/>
                </a:solidFill>
                <a:latin typeface="Arial"/>
                <a:ea typeface="+mj-ea"/>
                <a:cs typeface="+mj-cs"/>
              </a:rPr>
              <a:t>The Vertebral Column</a:t>
            </a:r>
            <a:endParaRPr lang="en-US" sz="2400" dirty="0"/>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3332" y="305190"/>
            <a:ext cx="2707729" cy="707886"/>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en-US" sz="4000" dirty="0" smtClean="0"/>
              <a:t>Bone Tissue</a:t>
            </a:r>
            <a:endParaRPr lang="en-US" sz="4000" dirty="0"/>
          </a:p>
        </p:txBody>
      </p:sp>
      <p:sp>
        <p:nvSpPr>
          <p:cNvPr id="3" name="TextBox 2"/>
          <p:cNvSpPr txBox="1"/>
          <p:nvPr/>
        </p:nvSpPr>
        <p:spPr>
          <a:xfrm>
            <a:off x="483324" y="1280152"/>
            <a:ext cx="7811588" cy="1569660"/>
          </a:xfrm>
          <a:prstGeom prst="rect">
            <a:avLst/>
          </a:prstGeom>
          <a:noFill/>
        </p:spPr>
        <p:txBody>
          <a:bodyPr wrap="square" rtlCol="0">
            <a:spAutoFit/>
          </a:bodyPr>
          <a:lstStyle/>
          <a:p>
            <a:pPr algn="just"/>
            <a:r>
              <a:rPr lang="en-US" sz="2400" dirty="0" smtClean="0">
                <a:latin typeface="+mn-lt"/>
              </a:rPr>
              <a:t>Bone is a structural type of connective tissue characterized by the presence of a calcified extracellular matrix (called bone matrix) and three types of cells: Osteoblasts, Osteocytes and Osteoclasts.</a:t>
            </a:r>
            <a:endParaRPr lang="en-US" sz="2400" dirty="0">
              <a:latin typeface="+mn-lt"/>
            </a:endParaRPr>
          </a:p>
        </p:txBody>
      </p:sp>
      <p:sp>
        <p:nvSpPr>
          <p:cNvPr id="4" name="Rounded Rectangle 3"/>
          <p:cNvSpPr/>
          <p:nvPr/>
        </p:nvSpPr>
        <p:spPr>
          <a:xfrm>
            <a:off x="352696" y="1240966"/>
            <a:ext cx="8098971" cy="164592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65905" y="3209098"/>
            <a:ext cx="8338461" cy="2677656"/>
          </a:xfrm>
          <a:prstGeom prst="rect">
            <a:avLst/>
          </a:prstGeom>
          <a:noFill/>
        </p:spPr>
        <p:txBody>
          <a:bodyPr wrap="square" rtlCol="0">
            <a:spAutoFit/>
          </a:bodyPr>
          <a:lstStyle/>
          <a:p>
            <a:pPr algn="just"/>
            <a:r>
              <a:rPr lang="en-US" sz="2400" b="1" u="sng" dirty="0" smtClean="0">
                <a:solidFill>
                  <a:srgbClr val="FF0000"/>
                </a:solidFill>
                <a:latin typeface="+mn-lt"/>
              </a:rPr>
              <a:t>Functions of bones:</a:t>
            </a:r>
          </a:p>
          <a:p>
            <a:pPr marL="457200" indent="-457200" algn="just">
              <a:buFont typeface="+mj-lt"/>
              <a:buAutoNum type="arabicParenR"/>
            </a:pPr>
            <a:r>
              <a:rPr lang="en-US" sz="2400" dirty="0" smtClean="0">
                <a:latin typeface="+mn-lt"/>
              </a:rPr>
              <a:t>Support fleshy structures.</a:t>
            </a:r>
          </a:p>
          <a:p>
            <a:pPr marL="457200" indent="-457200" algn="just">
              <a:buFont typeface="+mj-lt"/>
              <a:buAutoNum type="arabicParenR"/>
            </a:pPr>
            <a:r>
              <a:rPr lang="en-US" sz="2400" dirty="0" smtClean="0">
                <a:latin typeface="+mn-lt"/>
              </a:rPr>
              <a:t>Protect vital organs (example: the skull protects the brain).</a:t>
            </a:r>
          </a:p>
          <a:p>
            <a:pPr marL="457200" indent="-457200" algn="just">
              <a:buFont typeface="+mj-lt"/>
              <a:buAutoNum type="arabicParenR"/>
            </a:pPr>
            <a:r>
              <a:rPr lang="en-US" sz="2400" dirty="0" smtClean="0">
                <a:latin typeface="+mn-lt"/>
              </a:rPr>
              <a:t>Assist in movement.</a:t>
            </a:r>
          </a:p>
          <a:p>
            <a:pPr marL="457200" indent="-457200" algn="just">
              <a:buFont typeface="+mj-lt"/>
              <a:buAutoNum type="arabicParenR"/>
            </a:pPr>
            <a:r>
              <a:rPr lang="en-US" sz="2400" dirty="0" smtClean="0">
                <a:latin typeface="+mn-lt"/>
              </a:rPr>
              <a:t>Synthesis of blood elements.</a:t>
            </a:r>
          </a:p>
          <a:p>
            <a:pPr marL="457200" indent="-457200" algn="just">
              <a:buFont typeface="+mj-lt"/>
              <a:buAutoNum type="arabicParenR"/>
            </a:pPr>
            <a:r>
              <a:rPr lang="en-US" sz="2400" dirty="0" smtClean="0">
                <a:latin typeface="+mn-lt"/>
              </a:rPr>
              <a:t>Storage of fat.</a:t>
            </a:r>
          </a:p>
          <a:p>
            <a:pPr marL="457200" indent="-457200" algn="just">
              <a:buFont typeface="+mj-lt"/>
              <a:buAutoNum type="arabicParenR"/>
            </a:pPr>
            <a:r>
              <a:rPr lang="en-US" sz="2400" dirty="0" smtClean="0">
                <a:latin typeface="+mn-lt"/>
              </a:rPr>
              <a:t>Storage of minerals (calcium and phosphate).</a:t>
            </a:r>
            <a:endParaRPr lang="en-US" sz="2400" dirty="0">
              <a:latin typeface="+mn-lt"/>
            </a:endParaRPr>
          </a:p>
        </p:txBody>
      </p:sp>
      <p:sp>
        <p:nvSpPr>
          <p:cNvPr id="6" name="Slide Number Placeholder 5"/>
          <p:cNvSpPr>
            <a:spLocks noGrp="1"/>
          </p:cNvSpPr>
          <p:nvPr>
            <p:ph type="sldNum" sz="quarter" idx="12"/>
          </p:nvPr>
        </p:nvSpPr>
        <p:spPr/>
        <p:txBody>
          <a:bodyPr/>
          <a:lstStyle/>
          <a:p>
            <a:pPr>
              <a:defRPr/>
            </a:pPr>
            <a:fld id="{5730C548-C99F-4E3E-A8BD-704608980AB9}" type="slidenum">
              <a:rPr lang="en-US" smtClean="0"/>
              <a:pPr>
                <a:defRPr/>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3"/>
          <p:cNvSpPr>
            <a:spLocks noGrp="1" noChangeArrowheads="1"/>
          </p:cNvSpPr>
          <p:nvPr>
            <p:ph type="body" idx="1"/>
          </p:nvPr>
        </p:nvSpPr>
        <p:spPr>
          <a:xfrm>
            <a:off x="391885" y="531629"/>
            <a:ext cx="4624252" cy="5464222"/>
          </a:xfrm>
        </p:spPr>
        <p:txBody>
          <a:bodyPr/>
          <a:lstStyle/>
          <a:p>
            <a:pPr algn="just" eaLnBrk="1" hangingPunct="1">
              <a:lnSpc>
                <a:spcPct val="80000"/>
              </a:lnSpc>
            </a:pPr>
            <a:r>
              <a:rPr lang="en-US" sz="2400" dirty="0" smtClean="0"/>
              <a:t>The vertebral column is curved to varying degrees in different locations</a:t>
            </a:r>
          </a:p>
          <a:p>
            <a:pPr lvl="1" algn="just" eaLnBrk="1" hangingPunct="1">
              <a:lnSpc>
                <a:spcPct val="80000"/>
              </a:lnSpc>
            </a:pPr>
            <a:r>
              <a:rPr lang="en-US" sz="2400" dirty="0" smtClean="0"/>
              <a:t>Curves increase the column strength</a:t>
            </a:r>
          </a:p>
          <a:p>
            <a:pPr lvl="1" algn="just" eaLnBrk="1" hangingPunct="1">
              <a:lnSpc>
                <a:spcPct val="80000"/>
              </a:lnSpc>
            </a:pPr>
            <a:r>
              <a:rPr lang="en-US" sz="2400" dirty="0" smtClean="0"/>
              <a:t>Help maintain balance in the upright position</a:t>
            </a:r>
          </a:p>
          <a:p>
            <a:pPr lvl="1" algn="just" eaLnBrk="1" hangingPunct="1">
              <a:lnSpc>
                <a:spcPct val="80000"/>
              </a:lnSpc>
            </a:pPr>
            <a:r>
              <a:rPr lang="en-US" sz="2400" dirty="0" smtClean="0"/>
              <a:t>Absorb shocks during walking, and help protect the vertebrae from fracture</a:t>
            </a:r>
          </a:p>
          <a:p>
            <a:pPr lvl="1" algn="just" eaLnBrk="1" hangingPunct="1">
              <a:lnSpc>
                <a:spcPct val="80000"/>
              </a:lnSpc>
            </a:pPr>
            <a:endParaRPr lang="en-US" sz="2400" dirty="0" smtClean="0"/>
          </a:p>
          <a:p>
            <a:pPr algn="just" eaLnBrk="1" hangingPunct="1">
              <a:lnSpc>
                <a:spcPct val="80000"/>
              </a:lnSpc>
            </a:pPr>
            <a:r>
              <a:rPr lang="en-US" sz="2400" dirty="0" smtClean="0"/>
              <a:t>These curves are:</a:t>
            </a:r>
          </a:p>
          <a:p>
            <a:pPr lvl="1" algn="just" eaLnBrk="1" hangingPunct="1">
              <a:lnSpc>
                <a:spcPct val="80000"/>
              </a:lnSpc>
            </a:pPr>
            <a:r>
              <a:rPr lang="en-US" sz="2400" dirty="0" smtClean="0"/>
              <a:t>Cervical</a:t>
            </a:r>
          </a:p>
          <a:p>
            <a:pPr lvl="1" algn="just" eaLnBrk="1" hangingPunct="1">
              <a:lnSpc>
                <a:spcPct val="80000"/>
              </a:lnSpc>
            </a:pPr>
            <a:r>
              <a:rPr lang="en-US" sz="2400" dirty="0" smtClean="0"/>
              <a:t>Thoracic</a:t>
            </a:r>
          </a:p>
          <a:p>
            <a:pPr lvl="1" algn="just" eaLnBrk="1" hangingPunct="1">
              <a:lnSpc>
                <a:spcPct val="80000"/>
              </a:lnSpc>
            </a:pPr>
            <a:r>
              <a:rPr lang="en-US" sz="2400" dirty="0" smtClean="0"/>
              <a:t>Lumbar</a:t>
            </a:r>
          </a:p>
          <a:p>
            <a:pPr lvl="1" algn="just" eaLnBrk="1" hangingPunct="1">
              <a:lnSpc>
                <a:spcPct val="80000"/>
              </a:lnSpc>
            </a:pPr>
            <a:r>
              <a:rPr lang="en-US" sz="2400" dirty="0" smtClean="0"/>
              <a:t>Sacral</a:t>
            </a:r>
          </a:p>
        </p:txBody>
      </p:sp>
      <p:sp>
        <p:nvSpPr>
          <p:cNvPr id="3" name="Slide Number Placeholder 2"/>
          <p:cNvSpPr>
            <a:spLocks noGrp="1"/>
          </p:cNvSpPr>
          <p:nvPr>
            <p:ph type="sldNum" sz="quarter" idx="12"/>
          </p:nvPr>
        </p:nvSpPr>
        <p:spPr/>
        <p:txBody>
          <a:bodyPr/>
          <a:lstStyle/>
          <a:p>
            <a:pPr>
              <a:defRPr/>
            </a:pPr>
            <a:fld id="{C5FC8D29-54AC-4BD1-94D4-6BE7A18BC80E}" type="slidenum">
              <a:rPr lang="en-US" smtClean="0"/>
              <a:pPr>
                <a:defRPr/>
              </a:pPr>
              <a:t>40</a:t>
            </a:fld>
            <a:endParaRPr lang="en-US"/>
          </a:p>
        </p:txBody>
      </p:sp>
      <p:pic>
        <p:nvPicPr>
          <p:cNvPr id="4" name="Picture 3"/>
          <p:cNvPicPr>
            <a:picLocks noChangeAspect="1"/>
          </p:cNvPicPr>
          <p:nvPr/>
        </p:nvPicPr>
        <p:blipFill>
          <a:blip r:embed="rId2"/>
          <a:stretch>
            <a:fillRect/>
          </a:stretch>
        </p:blipFill>
        <p:spPr>
          <a:xfrm>
            <a:off x="5188789" y="531629"/>
            <a:ext cx="3642360" cy="4320540"/>
          </a:xfrm>
          <a:prstGeom prst="rect">
            <a:avLst/>
          </a:prstGeom>
        </p:spPr>
      </p:pic>
      <p:sp>
        <p:nvSpPr>
          <p:cNvPr id="5" name="TextBox 4"/>
          <p:cNvSpPr txBox="1"/>
          <p:nvPr/>
        </p:nvSpPr>
        <p:spPr>
          <a:xfrm>
            <a:off x="5016137" y="5178571"/>
            <a:ext cx="3854201" cy="369332"/>
          </a:xfrm>
          <a:prstGeom prst="rect">
            <a:avLst/>
          </a:prstGeom>
          <a:solidFill>
            <a:schemeClr val="bg1"/>
          </a:solidFill>
          <a:ln>
            <a:solidFill>
              <a:schemeClr val="tx1"/>
            </a:solidFill>
          </a:ln>
        </p:spPr>
        <p:txBody>
          <a:bodyPr wrap="square" rtlCol="0">
            <a:spAutoFit/>
          </a:bodyPr>
          <a:lstStyle/>
          <a:p>
            <a:r>
              <a:rPr lang="en-US" dirty="0" smtClean="0">
                <a:latin typeface="+mn-lt"/>
              </a:rPr>
              <a:t>Fig.20: Curves of the vertebral column.</a:t>
            </a:r>
            <a:endParaRPr lang="en-US" dirty="0">
              <a:latin typeface="+mn-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914400" y="754588"/>
            <a:ext cx="7772400" cy="5838825"/>
          </a:xfrm>
          <a:prstGeom prst="rect">
            <a:avLst/>
          </a:prstGeom>
        </p:spPr>
      </p:pic>
      <p:sp>
        <p:nvSpPr>
          <p:cNvPr id="5" name="TextBox 4"/>
          <p:cNvSpPr txBox="1"/>
          <p:nvPr/>
        </p:nvSpPr>
        <p:spPr>
          <a:xfrm>
            <a:off x="404945" y="169813"/>
            <a:ext cx="5603965" cy="584775"/>
          </a:xfrm>
          <a:prstGeom prst="rect">
            <a:avLst/>
          </a:prstGeom>
          <a:noFill/>
        </p:spPr>
        <p:txBody>
          <a:bodyPr wrap="square" rtlCol="0">
            <a:spAutoFit/>
          </a:bodyPr>
          <a:lstStyle/>
          <a:p>
            <a:r>
              <a:rPr lang="en-US" sz="3200" u="sng" dirty="0" smtClean="0">
                <a:solidFill>
                  <a:srgbClr val="FF0000"/>
                </a:solidFill>
              </a:rPr>
              <a:t>The Vertebrae:</a:t>
            </a:r>
            <a:endParaRPr lang="en-US" sz="3200" u="sng" dirty="0">
              <a:solidFill>
                <a:srgbClr val="FF0000"/>
              </a:solidFill>
            </a:endParaRPr>
          </a:p>
        </p:txBody>
      </p:sp>
      <p:sp>
        <p:nvSpPr>
          <p:cNvPr id="8" name="Slide Number Placeholder 7"/>
          <p:cNvSpPr>
            <a:spLocks noGrp="1"/>
          </p:cNvSpPr>
          <p:nvPr>
            <p:ph type="sldNum" sz="quarter" idx="12"/>
          </p:nvPr>
        </p:nvSpPr>
        <p:spPr/>
        <p:txBody>
          <a:bodyPr/>
          <a:lstStyle/>
          <a:p>
            <a:pPr>
              <a:defRPr/>
            </a:pPr>
            <a:fld id="{C5FC8D29-54AC-4BD1-94D4-6BE7A18BC80E}" type="slidenum">
              <a:rPr lang="en-US" smtClean="0"/>
              <a:pPr>
                <a:defRPr/>
              </a:pPr>
              <a:t>41</a:t>
            </a:fld>
            <a:endParaRPr lang="en-US"/>
          </a:p>
        </p:txBody>
      </p:sp>
      <p:sp>
        <p:nvSpPr>
          <p:cNvPr id="10" name="TextBox 9"/>
          <p:cNvSpPr txBox="1"/>
          <p:nvPr/>
        </p:nvSpPr>
        <p:spPr>
          <a:xfrm>
            <a:off x="3579224" y="6282556"/>
            <a:ext cx="3853542" cy="369332"/>
          </a:xfrm>
          <a:prstGeom prst="rect">
            <a:avLst/>
          </a:prstGeom>
          <a:solidFill>
            <a:schemeClr val="bg1"/>
          </a:solidFill>
          <a:ln>
            <a:solidFill>
              <a:schemeClr val="tx1"/>
            </a:solidFill>
          </a:ln>
        </p:spPr>
        <p:txBody>
          <a:bodyPr wrap="square" rtlCol="0">
            <a:spAutoFit/>
          </a:bodyPr>
          <a:lstStyle/>
          <a:p>
            <a:r>
              <a:rPr lang="en-US" dirty="0" smtClean="0">
                <a:latin typeface="+mn-lt"/>
              </a:rPr>
              <a:t>Fig.21*: Vertebra - parts and functions.</a:t>
            </a:r>
            <a:endParaRPr lang="en-US" dirty="0">
              <a:latin typeface="+mn-lt"/>
            </a:endParaRPr>
          </a:p>
        </p:txBody>
      </p:sp>
    </p:spTree>
    <p:extLst>
      <p:ext uri="{BB962C8B-B14F-4D97-AF65-F5344CB8AC3E}">
        <p14:creationId xmlns:p14="http://schemas.microsoft.com/office/powerpoint/2010/main" xmlns="" val="1441402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66065" y="294413"/>
            <a:ext cx="5279231" cy="3721894"/>
          </a:xfrm>
          <a:prstGeom prst="rect">
            <a:avLst/>
          </a:prstGeom>
        </p:spPr>
      </p:pic>
      <p:sp>
        <p:nvSpPr>
          <p:cNvPr id="35844" name="Rectangle 3"/>
          <p:cNvSpPr>
            <a:spLocks noGrp="1" noChangeArrowheads="1"/>
          </p:cNvSpPr>
          <p:nvPr>
            <p:ph type="body" idx="1"/>
          </p:nvPr>
        </p:nvSpPr>
        <p:spPr>
          <a:xfrm>
            <a:off x="404946" y="387543"/>
            <a:ext cx="3375530" cy="3765788"/>
          </a:xfrm>
        </p:spPr>
        <p:txBody>
          <a:bodyPr/>
          <a:lstStyle/>
          <a:p>
            <a:pPr algn="just" eaLnBrk="1" hangingPunct="1">
              <a:lnSpc>
                <a:spcPct val="80000"/>
              </a:lnSpc>
            </a:pPr>
            <a:r>
              <a:rPr lang="en-US" sz="2400" dirty="0" smtClean="0"/>
              <a:t>The body and the vertebral arch surrounds a foramen called the </a:t>
            </a:r>
            <a:r>
              <a:rPr lang="en-US" sz="2400" i="1" dirty="0" smtClean="0"/>
              <a:t>vertebral foramen</a:t>
            </a:r>
            <a:r>
              <a:rPr lang="en-US" sz="2400" dirty="0" smtClean="0"/>
              <a:t>. When the vertebrae are stacked on each other, the vertebral foramina will align together to form the vertebral canal through which the spinal cord passes.</a:t>
            </a: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42</a:t>
            </a:fld>
            <a:endParaRPr lang="en-US"/>
          </a:p>
        </p:txBody>
      </p:sp>
      <p:sp>
        <p:nvSpPr>
          <p:cNvPr id="3" name="Rectangle 2"/>
          <p:cNvSpPr/>
          <p:nvPr/>
        </p:nvSpPr>
        <p:spPr>
          <a:xfrm>
            <a:off x="404945" y="4105231"/>
            <a:ext cx="8281855" cy="2086725"/>
          </a:xfrm>
          <a:prstGeom prst="rect">
            <a:avLst/>
          </a:prstGeom>
        </p:spPr>
        <p:txBody>
          <a:bodyPr wrap="square">
            <a:spAutoFit/>
          </a:bodyPr>
          <a:lstStyle/>
          <a:p>
            <a:pPr marL="342900" lvl="0" indent="-342900" algn="just">
              <a:lnSpc>
                <a:spcPct val="80000"/>
              </a:lnSpc>
              <a:spcBef>
                <a:spcPct val="20000"/>
              </a:spcBef>
              <a:buClr>
                <a:srgbClr val="CC9900"/>
              </a:buClr>
              <a:buSzPct val="65000"/>
              <a:buFont typeface="Wingdings" pitchFamily="20" charset="2"/>
              <a:buChar char="n"/>
            </a:pPr>
            <a:r>
              <a:rPr lang="en-US" sz="2400" kern="0" dirty="0">
                <a:solidFill>
                  <a:srgbClr val="000000"/>
                </a:solidFill>
                <a:latin typeface="Times New Roman"/>
              </a:rPr>
              <a:t>Found between the bodies of adjacent vertebrae are the Intervertebral Discs (formed of fibrocartilage). The function of these discs is to:</a:t>
            </a:r>
          </a:p>
          <a:p>
            <a:pPr marL="669925" lvl="1" indent="-325438" algn="just">
              <a:lnSpc>
                <a:spcPct val="80000"/>
              </a:lnSpc>
              <a:spcBef>
                <a:spcPct val="20000"/>
              </a:spcBef>
              <a:buClr>
                <a:srgbClr val="3B812F"/>
              </a:buClr>
              <a:buSzPct val="60000"/>
              <a:buFont typeface="Wingdings" pitchFamily="20" charset="2"/>
              <a:buChar char="q"/>
            </a:pPr>
            <a:r>
              <a:rPr lang="en-US" sz="2400" kern="0" dirty="0">
                <a:solidFill>
                  <a:srgbClr val="000000"/>
                </a:solidFill>
                <a:latin typeface="Times New Roman"/>
              </a:rPr>
              <a:t>Form strong joints</a:t>
            </a:r>
          </a:p>
          <a:p>
            <a:pPr marL="669925" lvl="1" indent="-325438" algn="just">
              <a:lnSpc>
                <a:spcPct val="80000"/>
              </a:lnSpc>
              <a:spcBef>
                <a:spcPct val="20000"/>
              </a:spcBef>
              <a:buClr>
                <a:srgbClr val="3B812F"/>
              </a:buClr>
              <a:buSzPct val="60000"/>
              <a:buFont typeface="Wingdings" pitchFamily="20" charset="2"/>
              <a:buChar char="q"/>
            </a:pPr>
            <a:r>
              <a:rPr lang="en-US" sz="2400" kern="0" dirty="0">
                <a:solidFill>
                  <a:srgbClr val="000000"/>
                </a:solidFill>
                <a:latin typeface="Times New Roman"/>
              </a:rPr>
              <a:t>Permit various movements of the vertebral column</a:t>
            </a:r>
          </a:p>
          <a:p>
            <a:pPr marL="669925" lvl="1" indent="-325438" algn="just">
              <a:lnSpc>
                <a:spcPct val="80000"/>
              </a:lnSpc>
              <a:spcBef>
                <a:spcPct val="20000"/>
              </a:spcBef>
              <a:buClr>
                <a:srgbClr val="3B812F"/>
              </a:buClr>
              <a:buSzPct val="60000"/>
              <a:buFont typeface="Wingdings" pitchFamily="20" charset="2"/>
              <a:buChar char="q"/>
            </a:pPr>
            <a:r>
              <a:rPr lang="en-US" sz="2400" kern="0" dirty="0">
                <a:solidFill>
                  <a:srgbClr val="000000"/>
                </a:solidFill>
                <a:latin typeface="Times New Roman"/>
              </a:rPr>
              <a:t>Absorb vertical shock</a:t>
            </a:r>
          </a:p>
        </p:txBody>
      </p:sp>
      <p:sp>
        <p:nvSpPr>
          <p:cNvPr id="7" name="TextBox 6"/>
          <p:cNvSpPr txBox="1"/>
          <p:nvPr/>
        </p:nvSpPr>
        <p:spPr>
          <a:xfrm>
            <a:off x="6405681" y="3558050"/>
            <a:ext cx="2573382" cy="369332"/>
          </a:xfrm>
          <a:prstGeom prst="rect">
            <a:avLst/>
          </a:prstGeom>
          <a:solidFill>
            <a:schemeClr val="bg1"/>
          </a:solidFill>
          <a:ln>
            <a:solidFill>
              <a:schemeClr val="tx1"/>
            </a:solidFill>
          </a:ln>
        </p:spPr>
        <p:txBody>
          <a:bodyPr wrap="square" rtlCol="0">
            <a:spAutoFit/>
          </a:bodyPr>
          <a:lstStyle/>
          <a:p>
            <a:r>
              <a:rPr lang="en-US" dirty="0" smtClean="0">
                <a:latin typeface="+mn-lt"/>
              </a:rPr>
              <a:t>Fig.22: Vertebral column.</a:t>
            </a:r>
            <a:endParaRPr lang="en-US" dirty="0">
              <a:latin typeface="+mn-l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2865225606"/>
              </p:ext>
            </p:extLst>
          </p:nvPr>
        </p:nvGraphicFramePr>
        <p:xfrm>
          <a:off x="418011" y="1031239"/>
          <a:ext cx="8085908" cy="3332480"/>
        </p:xfrm>
        <a:graphic>
          <a:graphicData uri="http://schemas.openxmlformats.org/drawingml/2006/table">
            <a:tbl>
              <a:tblPr firstRow="1" bandRow="1">
                <a:tableStyleId>{5C22544A-7EE6-4342-B048-85BDC9FD1C3A}</a:tableStyleId>
              </a:tblPr>
              <a:tblGrid>
                <a:gridCol w="2155372">
                  <a:extLst>
                    <a:ext uri="{9D8B030D-6E8A-4147-A177-3AD203B41FA5}">
                      <a16:colId xmlns:a16="http://schemas.microsoft.com/office/drawing/2014/main" xmlns="" val="20000"/>
                    </a:ext>
                  </a:extLst>
                </a:gridCol>
                <a:gridCol w="1887582">
                  <a:extLst>
                    <a:ext uri="{9D8B030D-6E8A-4147-A177-3AD203B41FA5}">
                      <a16:colId xmlns:a16="http://schemas.microsoft.com/office/drawing/2014/main" xmlns="" val="20001"/>
                    </a:ext>
                  </a:extLst>
                </a:gridCol>
                <a:gridCol w="2021477">
                  <a:extLst>
                    <a:ext uri="{9D8B030D-6E8A-4147-A177-3AD203B41FA5}">
                      <a16:colId xmlns:a16="http://schemas.microsoft.com/office/drawing/2014/main" xmlns="" val="20002"/>
                    </a:ext>
                  </a:extLst>
                </a:gridCol>
                <a:gridCol w="2021477">
                  <a:extLst>
                    <a:ext uri="{9D8B030D-6E8A-4147-A177-3AD203B41FA5}">
                      <a16:colId xmlns:a16="http://schemas.microsoft.com/office/drawing/2014/main" xmlns="" val="20003"/>
                    </a:ext>
                  </a:extLst>
                </a:gridCol>
              </a:tblGrid>
              <a:tr h="370840">
                <a:tc>
                  <a:txBody>
                    <a:bodyPr/>
                    <a:lstStyle/>
                    <a:p>
                      <a:pPr algn="ctr"/>
                      <a:endParaRPr lang="en-US"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i="1" dirty="0" smtClean="0"/>
                        <a:t>Cervical</a:t>
                      </a:r>
                      <a:endParaRPr lang="en-US" sz="20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i="1" dirty="0" smtClean="0"/>
                        <a:t>Thoracic</a:t>
                      </a:r>
                      <a:endParaRPr lang="en-US" sz="20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i="1" dirty="0" smtClean="0"/>
                        <a:t>Lumbar</a:t>
                      </a:r>
                      <a:endParaRPr lang="en-US" sz="20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gn="ctr"/>
                      <a:r>
                        <a:rPr lang="en-US" b="1" i="1" dirty="0" smtClean="0"/>
                        <a:t>Body</a:t>
                      </a:r>
                      <a:endParaRPr lang="en-US"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Small and rectangular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Large and heart-shaped</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Large and kidney-shaped</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70840">
                <a:tc>
                  <a:txBody>
                    <a:bodyPr/>
                    <a:lstStyle/>
                    <a:p>
                      <a:pPr algn="ctr"/>
                      <a:r>
                        <a:rPr lang="en-US" b="1" i="1" dirty="0" smtClean="0"/>
                        <a:t>Vertebral Foramen</a:t>
                      </a:r>
                      <a:endParaRPr lang="en-US"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Large triangular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Small round</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Triangular</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70840">
                <a:tc>
                  <a:txBody>
                    <a:bodyPr/>
                    <a:lstStyle/>
                    <a:p>
                      <a:pPr algn="ctr"/>
                      <a:r>
                        <a:rPr lang="en-US" b="1" i="1" dirty="0" smtClean="0"/>
                        <a:t>Transverse</a:t>
                      </a:r>
                      <a:r>
                        <a:rPr lang="en-US" b="1" i="1" baseline="0" dirty="0" smtClean="0"/>
                        <a:t> Process</a:t>
                      </a:r>
                    </a:p>
                    <a:p>
                      <a:pPr algn="ctr"/>
                      <a:r>
                        <a:rPr lang="en-US" b="1" i="1" baseline="0" dirty="0" smtClean="0"/>
                        <a:t>(directed laterally)</a:t>
                      </a:r>
                      <a:endParaRPr lang="en-US"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Small with foramina</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Large with no foramina</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Large with no foramina</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70840">
                <a:tc>
                  <a:txBody>
                    <a:bodyPr/>
                    <a:lstStyle/>
                    <a:p>
                      <a:pPr algn="ctr"/>
                      <a:r>
                        <a:rPr lang="en-US" b="1" i="1" dirty="0" err="1" smtClean="0"/>
                        <a:t>Spinous</a:t>
                      </a:r>
                      <a:r>
                        <a:rPr lang="en-US" b="1" i="1" dirty="0" smtClean="0"/>
                        <a:t> Process</a:t>
                      </a:r>
                    </a:p>
                    <a:p>
                      <a:pPr algn="ctr"/>
                      <a:r>
                        <a:rPr lang="en-US" b="1" i="1" dirty="0" smtClean="0"/>
                        <a:t>(directed </a:t>
                      </a:r>
                      <a:r>
                        <a:rPr lang="en-US" b="1" i="1" dirty="0" err="1" smtClean="0"/>
                        <a:t>posteriorly</a:t>
                      </a:r>
                      <a:r>
                        <a:rPr lang="en-US" b="1" i="1" dirty="0" smtClean="0"/>
                        <a:t>)</a:t>
                      </a:r>
                      <a:endParaRPr lang="en-US"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Short and bifid</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Long and directed inferiorly</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Broad</a:t>
                      </a:r>
                      <a:r>
                        <a:rPr lang="en-US" baseline="0" dirty="0" smtClean="0"/>
                        <a:t> and directed </a:t>
                      </a:r>
                      <a:r>
                        <a:rPr lang="en-US" baseline="0" dirty="0" err="1" smtClean="0"/>
                        <a:t>posteriorly</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370840">
                <a:tc>
                  <a:txBody>
                    <a:bodyPr/>
                    <a:lstStyle/>
                    <a:p>
                      <a:pPr algn="ctr"/>
                      <a:r>
                        <a:rPr lang="en-US" b="1" i="1" dirty="0" smtClean="0"/>
                        <a:t>Facets for the ribs</a:t>
                      </a:r>
                      <a:endParaRPr lang="en-US"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Not</a:t>
                      </a:r>
                      <a:r>
                        <a:rPr lang="en-US" baseline="0" dirty="0" smtClean="0"/>
                        <a:t> present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Present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Not present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pic>
        <p:nvPicPr>
          <p:cNvPr id="2050" name="Picture 2"/>
          <p:cNvPicPr>
            <a:picLocks noChangeAspect="1" noChangeArrowheads="1"/>
          </p:cNvPicPr>
          <p:nvPr/>
        </p:nvPicPr>
        <p:blipFill>
          <a:blip r:embed="rId2" cstate="print"/>
          <a:srcRect/>
          <a:stretch>
            <a:fillRect/>
          </a:stretch>
        </p:blipFill>
        <p:spPr bwMode="auto">
          <a:xfrm>
            <a:off x="2501119" y="4569341"/>
            <a:ext cx="1809750" cy="15049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4529369" y="4611700"/>
            <a:ext cx="1889760" cy="19050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6515172" y="4556598"/>
            <a:ext cx="1943576" cy="1899571"/>
          </a:xfrm>
          <a:prstGeom prst="rect">
            <a:avLst/>
          </a:prstGeom>
          <a:noFill/>
          <a:ln w="9525">
            <a:noFill/>
            <a:miter lim="800000"/>
            <a:headEnd/>
            <a:tailEnd/>
          </a:ln>
          <a:effectLst/>
        </p:spPr>
      </p:pic>
      <p:sp>
        <p:nvSpPr>
          <p:cNvPr id="8" name="TextBox 7"/>
          <p:cNvSpPr txBox="1"/>
          <p:nvPr/>
        </p:nvSpPr>
        <p:spPr>
          <a:xfrm>
            <a:off x="418011" y="300597"/>
            <a:ext cx="8281856" cy="461665"/>
          </a:xfrm>
          <a:prstGeom prst="rect">
            <a:avLst/>
          </a:prstGeom>
          <a:noFill/>
        </p:spPr>
        <p:txBody>
          <a:bodyPr wrap="square" rtlCol="0">
            <a:spAutoFit/>
          </a:bodyPr>
          <a:lstStyle/>
          <a:p>
            <a:r>
              <a:rPr lang="en-US" sz="2400" u="sng" dirty="0" smtClean="0">
                <a:latin typeface="+mn-lt"/>
              </a:rPr>
              <a:t>Differences between the typical vertebrae in the different regions:</a:t>
            </a:r>
            <a:endParaRPr lang="en-US" sz="2400" u="sng" dirty="0">
              <a:latin typeface="+mn-lt"/>
            </a:endParaRPr>
          </a:p>
        </p:txBody>
      </p:sp>
      <p:sp>
        <p:nvSpPr>
          <p:cNvPr id="7" name="Slide Number Placeholder 6"/>
          <p:cNvSpPr>
            <a:spLocks noGrp="1"/>
          </p:cNvSpPr>
          <p:nvPr>
            <p:ph type="sldNum" sz="quarter" idx="12"/>
          </p:nvPr>
        </p:nvSpPr>
        <p:spPr/>
        <p:txBody>
          <a:bodyPr/>
          <a:lstStyle/>
          <a:p>
            <a:pPr>
              <a:defRPr/>
            </a:pPr>
            <a:fld id="{C5FC8D29-54AC-4BD1-94D4-6BE7A18BC80E}" type="slidenum">
              <a:rPr lang="en-US" smtClean="0"/>
              <a:pPr>
                <a:defRPr/>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5921" y="722919"/>
            <a:ext cx="6677025" cy="5962650"/>
          </a:xfrm>
          <a:prstGeom prst="rect">
            <a:avLst/>
          </a:prstGeom>
        </p:spPr>
      </p:pic>
      <p:sp>
        <p:nvSpPr>
          <p:cNvPr id="6" name="TextBox 5"/>
          <p:cNvSpPr txBox="1"/>
          <p:nvPr/>
        </p:nvSpPr>
        <p:spPr>
          <a:xfrm>
            <a:off x="404945" y="261254"/>
            <a:ext cx="6479181" cy="461665"/>
          </a:xfrm>
          <a:prstGeom prst="rect">
            <a:avLst/>
          </a:prstGeom>
          <a:noFill/>
        </p:spPr>
        <p:txBody>
          <a:bodyPr wrap="square" rtlCol="0">
            <a:spAutoFit/>
          </a:bodyPr>
          <a:lstStyle/>
          <a:p>
            <a:r>
              <a:rPr lang="en-US" sz="2400" u="sng" dirty="0" smtClean="0">
                <a:solidFill>
                  <a:srgbClr val="FF0000"/>
                </a:solidFill>
              </a:rPr>
              <a:t>Cervical region of the vertebral column:</a:t>
            </a:r>
            <a:endParaRPr lang="en-US" sz="2400" u="sng" dirty="0">
              <a:solidFill>
                <a:srgbClr val="FF0000"/>
              </a:solidFill>
            </a:endParaRPr>
          </a:p>
        </p:txBody>
      </p:sp>
      <p:sp>
        <p:nvSpPr>
          <p:cNvPr id="5" name="Slide Number Placeholder 4"/>
          <p:cNvSpPr>
            <a:spLocks noGrp="1"/>
          </p:cNvSpPr>
          <p:nvPr>
            <p:ph type="sldNum" sz="quarter" idx="12"/>
          </p:nvPr>
        </p:nvSpPr>
        <p:spPr/>
        <p:txBody>
          <a:bodyPr/>
          <a:lstStyle/>
          <a:p>
            <a:pPr>
              <a:defRPr/>
            </a:pPr>
            <a:fld id="{C5FC8D29-54AC-4BD1-94D4-6BE7A18BC80E}" type="slidenum">
              <a:rPr lang="en-US" smtClean="0"/>
              <a:pPr>
                <a:defRPr/>
              </a:pPr>
              <a:t>44</a:t>
            </a:fld>
            <a:endParaRPr lang="en-US"/>
          </a:p>
        </p:txBody>
      </p:sp>
      <p:sp>
        <p:nvSpPr>
          <p:cNvPr id="2" name="Rectangle 1"/>
          <p:cNvSpPr/>
          <p:nvPr/>
        </p:nvSpPr>
        <p:spPr>
          <a:xfrm>
            <a:off x="4323806" y="1867988"/>
            <a:ext cx="744582" cy="326572"/>
          </a:xfrm>
          <a:prstGeom prst="rect">
            <a:avLst/>
          </a:prstGeom>
          <a:solidFill>
            <a:schemeClr val="accent1">
              <a:lumMod val="40000"/>
              <a:lumOff val="60000"/>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57154" y="6243638"/>
            <a:ext cx="3474720" cy="369332"/>
          </a:xfrm>
          <a:prstGeom prst="rect">
            <a:avLst/>
          </a:prstGeom>
          <a:noFill/>
          <a:ln>
            <a:solidFill>
              <a:schemeClr val="tx1"/>
            </a:solidFill>
          </a:ln>
        </p:spPr>
        <p:txBody>
          <a:bodyPr wrap="square" rtlCol="0">
            <a:spAutoFit/>
          </a:bodyPr>
          <a:lstStyle/>
          <a:p>
            <a:r>
              <a:rPr lang="en-US" b="1" dirty="0" smtClean="0">
                <a:latin typeface="+mn-lt"/>
              </a:rPr>
              <a:t>Fig.23*:</a:t>
            </a:r>
            <a:endParaRPr lang="en-US" b="1" dirty="0">
              <a:latin typeface="+mn-l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4945" y="261254"/>
            <a:ext cx="7654838" cy="461665"/>
          </a:xfrm>
          <a:prstGeom prst="rect">
            <a:avLst/>
          </a:prstGeom>
          <a:noFill/>
        </p:spPr>
        <p:txBody>
          <a:bodyPr wrap="square" rtlCol="0">
            <a:spAutoFit/>
          </a:bodyPr>
          <a:lstStyle/>
          <a:p>
            <a:r>
              <a:rPr lang="en-US" sz="2400" u="sng" dirty="0" smtClean="0">
                <a:solidFill>
                  <a:srgbClr val="FF0000"/>
                </a:solidFill>
              </a:rPr>
              <a:t>Sacral and </a:t>
            </a:r>
            <a:r>
              <a:rPr lang="en-US" sz="2400" u="sng" dirty="0" err="1" smtClean="0">
                <a:solidFill>
                  <a:srgbClr val="FF0000"/>
                </a:solidFill>
              </a:rPr>
              <a:t>coccygeal</a:t>
            </a:r>
            <a:r>
              <a:rPr lang="en-US" sz="2400" u="sng" dirty="0" smtClean="0">
                <a:solidFill>
                  <a:srgbClr val="FF0000"/>
                </a:solidFill>
              </a:rPr>
              <a:t> regions of the vertebral column:</a:t>
            </a:r>
            <a:endParaRPr lang="en-US" sz="24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45</a:t>
            </a:fld>
            <a:endParaRPr lang="en-US"/>
          </a:p>
        </p:txBody>
      </p:sp>
      <p:pic>
        <p:nvPicPr>
          <p:cNvPr id="2050" name="Picture 2" descr="Image result for sacrum"/>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78089" y="1791637"/>
            <a:ext cx="2000250" cy="200025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3"/>
          <a:stretch>
            <a:fillRect/>
          </a:stretch>
        </p:blipFill>
        <p:spPr>
          <a:xfrm>
            <a:off x="3268843" y="1464127"/>
            <a:ext cx="4905375" cy="4191000"/>
          </a:xfrm>
          <a:prstGeom prst="rect">
            <a:avLst/>
          </a:prstGeom>
        </p:spPr>
      </p:pic>
      <p:sp>
        <p:nvSpPr>
          <p:cNvPr id="3" name="Rectangle 2"/>
          <p:cNvSpPr/>
          <p:nvPr/>
        </p:nvSpPr>
        <p:spPr>
          <a:xfrm>
            <a:off x="3268843" y="1998617"/>
            <a:ext cx="963523" cy="470263"/>
          </a:xfrm>
          <a:prstGeom prst="rect">
            <a:avLst/>
          </a:prstGeom>
          <a:solidFill>
            <a:schemeClr val="accent1">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70353" y="5200344"/>
            <a:ext cx="3253898" cy="369332"/>
          </a:xfrm>
          <a:prstGeom prst="rect">
            <a:avLst/>
          </a:prstGeom>
          <a:solidFill>
            <a:schemeClr val="bg1"/>
          </a:solidFill>
          <a:ln>
            <a:solidFill>
              <a:schemeClr val="tx1"/>
            </a:solidFill>
          </a:ln>
        </p:spPr>
        <p:txBody>
          <a:bodyPr wrap="square" rtlCol="0">
            <a:spAutoFit/>
          </a:bodyPr>
          <a:lstStyle/>
          <a:p>
            <a:r>
              <a:rPr lang="en-US" dirty="0" smtClean="0">
                <a:latin typeface="+mn-lt"/>
              </a:rPr>
              <a:t>Fig.24*: The sacrum and coccyx.</a:t>
            </a:r>
            <a:endParaRPr lang="en-US" dirty="0">
              <a:latin typeface="+mn-l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3"/>
          <p:cNvSpPr>
            <a:spLocks noGrp="1" noChangeArrowheads="1"/>
          </p:cNvSpPr>
          <p:nvPr>
            <p:ph type="body" idx="1"/>
          </p:nvPr>
        </p:nvSpPr>
        <p:spPr>
          <a:xfrm>
            <a:off x="457200" y="1464874"/>
            <a:ext cx="8229600" cy="4778764"/>
          </a:xfrm>
        </p:spPr>
        <p:txBody>
          <a:bodyPr/>
          <a:lstStyle/>
          <a:p>
            <a:pPr eaLnBrk="1" hangingPunct="1">
              <a:lnSpc>
                <a:spcPct val="80000"/>
              </a:lnSpc>
            </a:pPr>
            <a:r>
              <a:rPr lang="en-US" sz="2800" dirty="0" smtClean="0"/>
              <a:t>Thoracic cage is formed by the:</a:t>
            </a:r>
          </a:p>
          <a:p>
            <a:pPr lvl="1" eaLnBrk="1" hangingPunct="1">
              <a:lnSpc>
                <a:spcPct val="80000"/>
              </a:lnSpc>
            </a:pPr>
            <a:r>
              <a:rPr lang="en-US" sz="2800" dirty="0" smtClean="0"/>
              <a:t>Sternum</a:t>
            </a:r>
          </a:p>
          <a:p>
            <a:pPr lvl="1" eaLnBrk="1" hangingPunct="1">
              <a:lnSpc>
                <a:spcPct val="80000"/>
              </a:lnSpc>
            </a:pPr>
            <a:r>
              <a:rPr lang="en-US" sz="2800" dirty="0" smtClean="0"/>
              <a:t>Ribs</a:t>
            </a:r>
          </a:p>
          <a:p>
            <a:pPr lvl="1" eaLnBrk="1" hangingPunct="1">
              <a:lnSpc>
                <a:spcPct val="80000"/>
              </a:lnSpc>
            </a:pPr>
            <a:r>
              <a:rPr lang="en-US" sz="2800" dirty="0" smtClean="0"/>
              <a:t>Costal cartilages (attach ribs to sternum)</a:t>
            </a:r>
          </a:p>
          <a:p>
            <a:pPr lvl="1" eaLnBrk="1" hangingPunct="1">
              <a:lnSpc>
                <a:spcPct val="80000"/>
              </a:lnSpc>
            </a:pPr>
            <a:r>
              <a:rPr lang="en-US" sz="2800" dirty="0" smtClean="0"/>
              <a:t>Thoracic vertebrae</a:t>
            </a:r>
          </a:p>
          <a:p>
            <a:pPr lvl="1" eaLnBrk="1" hangingPunct="1">
              <a:lnSpc>
                <a:spcPct val="80000"/>
              </a:lnSpc>
            </a:pPr>
            <a:endParaRPr lang="en-US" sz="2800" dirty="0" smtClean="0"/>
          </a:p>
          <a:p>
            <a:pPr eaLnBrk="1" hangingPunct="1">
              <a:lnSpc>
                <a:spcPct val="80000"/>
              </a:lnSpc>
            </a:pPr>
            <a:r>
              <a:rPr lang="en-US" sz="2800" dirty="0" smtClean="0"/>
              <a:t>Functions:</a:t>
            </a:r>
          </a:p>
          <a:p>
            <a:pPr lvl="1" eaLnBrk="1" hangingPunct="1">
              <a:lnSpc>
                <a:spcPct val="80000"/>
              </a:lnSpc>
            </a:pPr>
            <a:r>
              <a:rPr lang="en-US" sz="2800" dirty="0" smtClean="0"/>
              <a:t>Enclose and protect the organs in the thoracic and abdominal cavities</a:t>
            </a:r>
          </a:p>
          <a:p>
            <a:pPr lvl="1" eaLnBrk="1" hangingPunct="1">
              <a:lnSpc>
                <a:spcPct val="80000"/>
              </a:lnSpc>
            </a:pPr>
            <a:r>
              <a:rPr lang="en-US" sz="2800" dirty="0" smtClean="0"/>
              <a:t>Provide support for the bones of the upper limbs</a:t>
            </a:r>
          </a:p>
          <a:p>
            <a:pPr lvl="1" eaLnBrk="1" hangingPunct="1">
              <a:lnSpc>
                <a:spcPct val="80000"/>
              </a:lnSpc>
            </a:pPr>
            <a:r>
              <a:rPr lang="en-US" sz="2800" dirty="0" smtClean="0"/>
              <a:t>Play a role in breathing</a:t>
            </a:r>
          </a:p>
        </p:txBody>
      </p:sp>
      <p:sp>
        <p:nvSpPr>
          <p:cNvPr id="5" name="Rectangle 4"/>
          <p:cNvSpPr/>
          <p:nvPr/>
        </p:nvSpPr>
        <p:spPr>
          <a:xfrm>
            <a:off x="1582445" y="357443"/>
            <a:ext cx="5426486" cy="830997"/>
          </a:xfrm>
          <a:prstGeom prst="rect">
            <a:avLst/>
          </a:prstGeom>
          <a:blipFill>
            <a:blip r:embed="rId2"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n-US" sz="4800" kern="0" dirty="0" smtClean="0">
                <a:solidFill>
                  <a:srgbClr val="006633"/>
                </a:solidFill>
                <a:latin typeface="Arial"/>
                <a:ea typeface="+mj-ea"/>
                <a:cs typeface="+mj-cs"/>
              </a:rPr>
              <a:t>The Thoracic Cage</a:t>
            </a:r>
            <a:endParaRPr lang="en-US" sz="2400" dirty="0"/>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4945" y="261254"/>
            <a:ext cx="5603965" cy="584775"/>
          </a:xfrm>
          <a:prstGeom prst="rect">
            <a:avLst/>
          </a:prstGeom>
          <a:noFill/>
        </p:spPr>
        <p:txBody>
          <a:bodyPr wrap="square" rtlCol="0">
            <a:spAutoFit/>
          </a:bodyPr>
          <a:lstStyle/>
          <a:p>
            <a:r>
              <a:rPr lang="en-US" sz="3200" u="sng" dirty="0" smtClean="0">
                <a:solidFill>
                  <a:srgbClr val="FF0000"/>
                </a:solidFill>
              </a:rPr>
              <a:t>The Sternum (Breastbone):</a:t>
            </a:r>
            <a:endParaRPr lang="en-US" sz="3200" u="sng" dirty="0">
              <a:solidFill>
                <a:srgbClr val="FF0000"/>
              </a:solidFill>
            </a:endParaRPr>
          </a:p>
        </p:txBody>
      </p:sp>
      <p:sp>
        <p:nvSpPr>
          <p:cNvPr id="6" name="Rectangle 5"/>
          <p:cNvSpPr/>
          <p:nvPr/>
        </p:nvSpPr>
        <p:spPr>
          <a:xfrm>
            <a:off x="404945" y="1080686"/>
            <a:ext cx="8498159" cy="1200329"/>
          </a:xfrm>
          <a:prstGeom prst="rect">
            <a:avLst/>
          </a:prstGeom>
        </p:spPr>
        <p:txBody>
          <a:bodyPr wrap="square">
            <a:spAutoFit/>
          </a:bodyPr>
          <a:lstStyle/>
          <a:p>
            <a:pPr>
              <a:buFont typeface="Wingdings" pitchFamily="2" charset="2"/>
              <a:buChar char="Ø"/>
            </a:pPr>
            <a:r>
              <a:rPr lang="en-US" sz="2400" dirty="0" smtClean="0">
                <a:latin typeface="+mn-lt"/>
              </a:rPr>
              <a:t> “Located in the midline of the anterior aspect of the thoracic cage</a:t>
            </a:r>
          </a:p>
          <a:p>
            <a:pPr>
              <a:buFont typeface="Wingdings" pitchFamily="2" charset="2"/>
              <a:buChar char="Ø"/>
            </a:pPr>
            <a:r>
              <a:rPr lang="en-US" sz="2400" dirty="0" smtClean="0">
                <a:latin typeface="+mn-lt"/>
              </a:rPr>
              <a:t> Consists of the </a:t>
            </a:r>
            <a:r>
              <a:rPr lang="en-US" sz="2400" dirty="0" err="1" smtClean="0">
                <a:latin typeface="+mn-lt"/>
              </a:rPr>
              <a:t>manubrium</a:t>
            </a:r>
            <a:r>
              <a:rPr lang="en-US" sz="2400" dirty="0" smtClean="0">
                <a:latin typeface="+mn-lt"/>
              </a:rPr>
              <a:t>, body and </a:t>
            </a:r>
            <a:r>
              <a:rPr lang="en-US" sz="2400" dirty="0" err="1" smtClean="0">
                <a:latin typeface="+mn-lt"/>
              </a:rPr>
              <a:t>xiphoid</a:t>
            </a:r>
            <a:r>
              <a:rPr lang="en-US" sz="2400" dirty="0" smtClean="0">
                <a:latin typeface="+mn-lt"/>
              </a:rPr>
              <a:t> process</a:t>
            </a:r>
          </a:p>
          <a:p>
            <a:pPr>
              <a:buFont typeface="Wingdings" pitchFamily="2" charset="2"/>
              <a:buChar char="Ø"/>
            </a:pPr>
            <a:r>
              <a:rPr lang="en-US" sz="2400" dirty="0" smtClean="0">
                <a:latin typeface="+mn-lt"/>
              </a:rPr>
              <a:t> To it are attached the clavicles and the costal cartilages</a:t>
            </a:r>
            <a:endParaRPr lang="en-US" sz="2400" dirty="0">
              <a:latin typeface="+mn-lt"/>
            </a:endParaRPr>
          </a:p>
        </p:txBody>
      </p:sp>
      <p:sp>
        <p:nvSpPr>
          <p:cNvPr id="7" name="Slide Number Placeholder 6"/>
          <p:cNvSpPr>
            <a:spLocks noGrp="1"/>
          </p:cNvSpPr>
          <p:nvPr>
            <p:ph type="sldNum" sz="quarter" idx="12"/>
          </p:nvPr>
        </p:nvSpPr>
        <p:spPr/>
        <p:txBody>
          <a:bodyPr/>
          <a:lstStyle/>
          <a:p>
            <a:pPr>
              <a:defRPr/>
            </a:pPr>
            <a:fld id="{C5FC8D29-54AC-4BD1-94D4-6BE7A18BC80E}" type="slidenum">
              <a:rPr lang="en-US" smtClean="0"/>
              <a:pPr>
                <a:defRPr/>
              </a:pPr>
              <a:t>47</a:t>
            </a:fld>
            <a:endParaRPr lang="en-US"/>
          </a:p>
        </p:txBody>
      </p:sp>
      <p:pic>
        <p:nvPicPr>
          <p:cNvPr id="8" name="Picture 2" descr="Sternum Anatomy And Physiology HELP Pinteres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93945" y="2463420"/>
            <a:ext cx="3318510" cy="3901440"/>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Image result for sternum"/>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18008" y="2463420"/>
            <a:ext cx="2700000" cy="27000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2327906" y="5345825"/>
            <a:ext cx="2204906" cy="646331"/>
          </a:xfrm>
          <a:prstGeom prst="rect">
            <a:avLst/>
          </a:prstGeom>
          <a:solidFill>
            <a:schemeClr val="bg1"/>
          </a:solidFill>
          <a:ln>
            <a:solidFill>
              <a:schemeClr val="tx1"/>
            </a:solidFill>
          </a:ln>
        </p:spPr>
        <p:txBody>
          <a:bodyPr wrap="square" rtlCol="0">
            <a:spAutoFit/>
          </a:bodyPr>
          <a:lstStyle/>
          <a:p>
            <a:r>
              <a:rPr lang="en-US" dirty="0" smtClean="0">
                <a:latin typeface="+mn-lt"/>
              </a:rPr>
              <a:t>Fig.25: The sternum. Position and features.</a:t>
            </a:r>
            <a:endParaRPr lang="en-US" dirty="0">
              <a:latin typeface="+mn-l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3"/>
          <p:cNvSpPr>
            <a:spLocks noGrp="1" noChangeArrowheads="1"/>
          </p:cNvSpPr>
          <p:nvPr>
            <p:ph type="body" idx="1"/>
          </p:nvPr>
        </p:nvSpPr>
        <p:spPr>
          <a:xfrm>
            <a:off x="404945" y="1096751"/>
            <a:ext cx="3971112" cy="3015692"/>
          </a:xfrm>
        </p:spPr>
        <p:txBody>
          <a:bodyPr/>
          <a:lstStyle/>
          <a:p>
            <a:pPr algn="just" eaLnBrk="1" hangingPunct="1">
              <a:lnSpc>
                <a:spcPct val="80000"/>
              </a:lnSpc>
            </a:pPr>
            <a:r>
              <a:rPr lang="en-US" sz="2600" dirty="0" smtClean="0"/>
              <a:t>Twelve pairs of ribs</a:t>
            </a:r>
            <a:r>
              <a:rPr lang="en-US" sz="2600" b="1" dirty="0" smtClean="0"/>
              <a:t> </a:t>
            </a:r>
            <a:r>
              <a:rPr lang="en-US" sz="2600" dirty="0" smtClean="0"/>
              <a:t>give structural support to the sides of the thoracic cavity</a:t>
            </a:r>
          </a:p>
          <a:p>
            <a:pPr algn="just" eaLnBrk="1" hangingPunct="1">
              <a:lnSpc>
                <a:spcPct val="80000"/>
              </a:lnSpc>
            </a:pPr>
            <a:r>
              <a:rPr lang="en-US" sz="2600" dirty="0" smtClean="0"/>
              <a:t>The upper seven pairs are called </a:t>
            </a:r>
            <a:r>
              <a:rPr lang="en-US" sz="2600" i="1" dirty="0" smtClean="0"/>
              <a:t>true ribs </a:t>
            </a:r>
            <a:r>
              <a:rPr lang="en-US" sz="2600" dirty="0" smtClean="0"/>
              <a:t>because they’re attached to the sternum by their own costal cartilages.</a:t>
            </a:r>
          </a:p>
        </p:txBody>
      </p:sp>
      <p:sp>
        <p:nvSpPr>
          <p:cNvPr id="6" name="TextBox 5"/>
          <p:cNvSpPr txBox="1"/>
          <p:nvPr/>
        </p:nvSpPr>
        <p:spPr>
          <a:xfrm>
            <a:off x="404945" y="261254"/>
            <a:ext cx="5603965" cy="584775"/>
          </a:xfrm>
          <a:prstGeom prst="rect">
            <a:avLst/>
          </a:prstGeom>
          <a:noFill/>
        </p:spPr>
        <p:txBody>
          <a:bodyPr wrap="square" rtlCol="0">
            <a:spAutoFit/>
          </a:bodyPr>
          <a:lstStyle/>
          <a:p>
            <a:r>
              <a:rPr lang="en-US" sz="3200" u="sng" dirty="0" smtClean="0">
                <a:solidFill>
                  <a:srgbClr val="FF0000"/>
                </a:solidFill>
              </a:rPr>
              <a:t>The Ribs:</a:t>
            </a:r>
            <a:endParaRPr lang="en-US" sz="3200" u="sng" dirty="0">
              <a:solidFill>
                <a:srgbClr val="FF0000"/>
              </a:solidFill>
            </a:endParaRPr>
          </a:p>
        </p:txBody>
      </p:sp>
      <p:sp>
        <p:nvSpPr>
          <p:cNvPr id="7" name="Slide Number Placeholder 6"/>
          <p:cNvSpPr>
            <a:spLocks noGrp="1"/>
          </p:cNvSpPr>
          <p:nvPr>
            <p:ph type="sldNum" sz="quarter" idx="12"/>
          </p:nvPr>
        </p:nvSpPr>
        <p:spPr/>
        <p:txBody>
          <a:bodyPr/>
          <a:lstStyle/>
          <a:p>
            <a:pPr>
              <a:defRPr/>
            </a:pPr>
            <a:fld id="{C5FC8D29-54AC-4BD1-94D4-6BE7A18BC80E}" type="slidenum">
              <a:rPr lang="en-US" smtClean="0"/>
              <a:pPr>
                <a:defRPr/>
              </a:pPr>
              <a:t>48</a:t>
            </a:fld>
            <a:endParaRPr lang="en-US"/>
          </a:p>
        </p:txBody>
      </p:sp>
      <p:pic>
        <p:nvPicPr>
          <p:cNvPr id="8" name="Picture 2" descr="Related imag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45871" y="366243"/>
            <a:ext cx="4281473" cy="32004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404945" y="4163550"/>
            <a:ext cx="8373295" cy="1772793"/>
          </a:xfrm>
          <a:prstGeom prst="rect">
            <a:avLst/>
          </a:prstGeom>
        </p:spPr>
        <p:txBody>
          <a:bodyPr wrap="square">
            <a:spAutoFit/>
          </a:bodyPr>
          <a:lstStyle/>
          <a:p>
            <a:pPr marL="342900" lvl="0" indent="-342900" algn="just">
              <a:lnSpc>
                <a:spcPct val="80000"/>
              </a:lnSpc>
              <a:spcBef>
                <a:spcPct val="20000"/>
              </a:spcBef>
              <a:buClr>
                <a:srgbClr val="CC9900"/>
              </a:buClr>
              <a:buSzPct val="65000"/>
              <a:buFont typeface="Wingdings" pitchFamily="20" charset="2"/>
              <a:buChar char="n"/>
            </a:pPr>
            <a:r>
              <a:rPr lang="en-US" sz="2600" kern="0" dirty="0">
                <a:solidFill>
                  <a:srgbClr val="000000"/>
                </a:solidFill>
                <a:latin typeface="Times New Roman"/>
              </a:rPr>
              <a:t>Pairs 8-10 are called </a:t>
            </a:r>
            <a:r>
              <a:rPr lang="en-US" sz="2600" i="1" kern="0" dirty="0">
                <a:solidFill>
                  <a:srgbClr val="000000"/>
                </a:solidFill>
                <a:latin typeface="Times New Roman"/>
              </a:rPr>
              <a:t>false ribs</a:t>
            </a:r>
            <a:r>
              <a:rPr lang="en-US" sz="2600" kern="0" dirty="0">
                <a:solidFill>
                  <a:srgbClr val="000000"/>
                </a:solidFill>
                <a:latin typeface="Times New Roman"/>
              </a:rPr>
              <a:t> because their costal cartilages are attached, anteriorly, to the costal cartilages of the 7</a:t>
            </a:r>
            <a:r>
              <a:rPr lang="en-US" sz="2600" kern="0" baseline="30000" dirty="0">
                <a:solidFill>
                  <a:srgbClr val="000000"/>
                </a:solidFill>
                <a:latin typeface="Times New Roman"/>
              </a:rPr>
              <a:t>th</a:t>
            </a:r>
            <a:r>
              <a:rPr lang="en-US" sz="2600" kern="0" dirty="0">
                <a:solidFill>
                  <a:srgbClr val="000000"/>
                </a:solidFill>
                <a:latin typeface="Times New Roman"/>
              </a:rPr>
              <a:t> rib.</a:t>
            </a:r>
          </a:p>
          <a:p>
            <a:pPr marL="342900" lvl="0" indent="-342900" algn="just">
              <a:lnSpc>
                <a:spcPct val="80000"/>
              </a:lnSpc>
              <a:spcBef>
                <a:spcPct val="20000"/>
              </a:spcBef>
              <a:buClr>
                <a:srgbClr val="CC9900"/>
              </a:buClr>
              <a:buSzPct val="65000"/>
              <a:buFont typeface="Wingdings" pitchFamily="20" charset="2"/>
              <a:buChar char="n"/>
            </a:pPr>
            <a:r>
              <a:rPr lang="en-US" sz="2600" kern="0" dirty="0">
                <a:solidFill>
                  <a:srgbClr val="000000"/>
                </a:solidFill>
                <a:latin typeface="Times New Roman"/>
              </a:rPr>
              <a:t>Pairs 11 and 12 are called </a:t>
            </a:r>
            <a:r>
              <a:rPr lang="en-US" sz="2600" i="1" kern="0" dirty="0">
                <a:solidFill>
                  <a:srgbClr val="000000"/>
                </a:solidFill>
                <a:latin typeface="Times New Roman"/>
              </a:rPr>
              <a:t>floating ribs </a:t>
            </a:r>
            <a:r>
              <a:rPr lang="en-US" sz="2600" kern="0" dirty="0">
                <a:solidFill>
                  <a:srgbClr val="000000"/>
                </a:solidFill>
                <a:latin typeface="Times New Roman"/>
              </a:rPr>
              <a:t>because they have no anterior attachment.</a:t>
            </a:r>
          </a:p>
        </p:txBody>
      </p:sp>
      <p:sp>
        <p:nvSpPr>
          <p:cNvPr id="9" name="TextBox 8"/>
          <p:cNvSpPr txBox="1"/>
          <p:nvPr/>
        </p:nvSpPr>
        <p:spPr>
          <a:xfrm>
            <a:off x="5481227" y="3617750"/>
            <a:ext cx="2138773" cy="369332"/>
          </a:xfrm>
          <a:prstGeom prst="rect">
            <a:avLst/>
          </a:prstGeom>
          <a:solidFill>
            <a:schemeClr val="bg1"/>
          </a:solidFill>
          <a:ln>
            <a:solidFill>
              <a:schemeClr val="tx1"/>
            </a:solidFill>
          </a:ln>
        </p:spPr>
        <p:txBody>
          <a:bodyPr wrap="square" rtlCol="0">
            <a:spAutoFit/>
          </a:bodyPr>
          <a:lstStyle/>
          <a:p>
            <a:r>
              <a:rPr lang="en-US" dirty="0" smtClean="0">
                <a:latin typeface="+mn-lt"/>
              </a:rPr>
              <a:t>Fig.26: Types of ribs.</a:t>
            </a:r>
            <a:endParaRPr lang="en-US" dirty="0">
              <a:latin typeface="+mn-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4945" y="261254"/>
            <a:ext cx="5603965" cy="584775"/>
          </a:xfrm>
          <a:prstGeom prst="rect">
            <a:avLst/>
          </a:prstGeom>
          <a:noFill/>
        </p:spPr>
        <p:txBody>
          <a:bodyPr wrap="square" rtlCol="0">
            <a:spAutoFit/>
          </a:bodyPr>
          <a:lstStyle/>
          <a:p>
            <a:r>
              <a:rPr lang="en-US" sz="3200" u="sng" dirty="0" smtClean="0">
                <a:solidFill>
                  <a:srgbClr val="FF0000"/>
                </a:solidFill>
              </a:rPr>
              <a:t>The Ribs:</a:t>
            </a:r>
            <a:endParaRPr lang="en-US" sz="3200" u="sng" dirty="0">
              <a:solidFill>
                <a:srgbClr val="FF0000"/>
              </a:solidFill>
            </a:endParaRPr>
          </a:p>
        </p:txBody>
      </p:sp>
      <p:sp>
        <p:nvSpPr>
          <p:cNvPr id="8" name="Slide Number Placeholder 7"/>
          <p:cNvSpPr>
            <a:spLocks noGrp="1"/>
          </p:cNvSpPr>
          <p:nvPr>
            <p:ph type="sldNum" sz="quarter" idx="12"/>
          </p:nvPr>
        </p:nvSpPr>
        <p:spPr/>
        <p:txBody>
          <a:bodyPr/>
          <a:lstStyle/>
          <a:p>
            <a:pPr>
              <a:defRPr/>
            </a:pPr>
            <a:fld id="{C5FC8D29-54AC-4BD1-94D4-6BE7A18BC80E}" type="slidenum">
              <a:rPr lang="en-US" smtClean="0"/>
              <a:pPr>
                <a:defRPr/>
              </a:pPr>
              <a:t>49</a:t>
            </a:fld>
            <a:endParaRPr lang="en-US"/>
          </a:p>
        </p:txBody>
      </p:sp>
      <p:pic>
        <p:nvPicPr>
          <p:cNvPr id="15" name="Picture 14"/>
          <p:cNvPicPr>
            <a:picLocks noChangeAspect="1"/>
          </p:cNvPicPr>
          <p:nvPr/>
        </p:nvPicPr>
        <p:blipFill>
          <a:blip r:embed="rId2"/>
          <a:stretch>
            <a:fillRect/>
          </a:stretch>
        </p:blipFill>
        <p:spPr>
          <a:xfrm>
            <a:off x="3479682" y="589263"/>
            <a:ext cx="5494973" cy="2288858"/>
          </a:xfrm>
          <a:prstGeom prst="rect">
            <a:avLst/>
          </a:prstGeom>
        </p:spPr>
      </p:pic>
      <p:pic>
        <p:nvPicPr>
          <p:cNvPr id="16" name="Picture 15"/>
          <p:cNvPicPr>
            <a:picLocks noChangeAspect="1"/>
          </p:cNvPicPr>
          <p:nvPr/>
        </p:nvPicPr>
        <p:blipFill>
          <a:blip r:embed="rId3"/>
          <a:stretch>
            <a:fillRect/>
          </a:stretch>
        </p:blipFill>
        <p:spPr>
          <a:xfrm>
            <a:off x="514615" y="877813"/>
            <a:ext cx="2333559" cy="1612322"/>
          </a:xfrm>
          <a:prstGeom prst="rect">
            <a:avLst/>
          </a:prstGeom>
        </p:spPr>
      </p:pic>
      <p:sp>
        <p:nvSpPr>
          <p:cNvPr id="17" name="TextBox 16"/>
          <p:cNvSpPr txBox="1"/>
          <p:nvPr/>
        </p:nvSpPr>
        <p:spPr>
          <a:xfrm>
            <a:off x="1489166" y="2633772"/>
            <a:ext cx="5743303" cy="369332"/>
          </a:xfrm>
          <a:prstGeom prst="rect">
            <a:avLst/>
          </a:prstGeom>
          <a:solidFill>
            <a:schemeClr val="bg1"/>
          </a:solidFill>
          <a:ln>
            <a:solidFill>
              <a:schemeClr val="tx1"/>
            </a:solidFill>
          </a:ln>
        </p:spPr>
        <p:txBody>
          <a:bodyPr wrap="square" rtlCol="0">
            <a:spAutoFit/>
          </a:bodyPr>
          <a:lstStyle/>
          <a:p>
            <a:r>
              <a:rPr lang="en-US" dirty="0" smtClean="0">
                <a:latin typeface="+mn-lt"/>
              </a:rPr>
              <a:t>Fig.27: Features of a rib and its articulation with a vertebra.</a:t>
            </a:r>
            <a:endParaRPr lang="en-US" dirty="0">
              <a:latin typeface="+mn-lt"/>
            </a:endParaRPr>
          </a:p>
        </p:txBody>
      </p:sp>
      <p:sp>
        <p:nvSpPr>
          <p:cNvPr id="18" name="TextBox 17"/>
          <p:cNvSpPr txBox="1"/>
          <p:nvPr/>
        </p:nvSpPr>
        <p:spPr>
          <a:xfrm>
            <a:off x="283501" y="3222987"/>
            <a:ext cx="8494739" cy="2800767"/>
          </a:xfrm>
          <a:prstGeom prst="rect">
            <a:avLst/>
          </a:prstGeom>
          <a:solidFill>
            <a:schemeClr val="bg1"/>
          </a:solidFill>
        </p:spPr>
        <p:txBody>
          <a:bodyPr wrap="square" rtlCol="0">
            <a:spAutoFit/>
          </a:bodyPr>
          <a:lstStyle/>
          <a:p>
            <a:pPr algn="just"/>
            <a:r>
              <a:rPr lang="en-US" sz="2200" dirty="0" smtClean="0">
                <a:latin typeface="+mn-lt"/>
              </a:rPr>
              <a:t>Each rib is formed of:</a:t>
            </a:r>
          </a:p>
          <a:p>
            <a:pPr marL="457200" indent="-457200" algn="just">
              <a:buFont typeface="+mj-lt"/>
              <a:buAutoNum type="arabicParenR"/>
            </a:pPr>
            <a:r>
              <a:rPr lang="en-US" sz="2200" b="1" dirty="0" smtClean="0">
                <a:latin typeface="+mn-lt"/>
              </a:rPr>
              <a:t>Head:</a:t>
            </a:r>
            <a:r>
              <a:rPr lang="en-US" sz="2200" dirty="0" smtClean="0">
                <a:latin typeface="+mn-lt"/>
              </a:rPr>
              <a:t> which articulates with the body of the thoracic  vertebrae.</a:t>
            </a:r>
          </a:p>
          <a:p>
            <a:pPr marL="457200" indent="-457200" algn="just">
              <a:buFont typeface="+mj-lt"/>
              <a:buAutoNum type="arabicParenR"/>
            </a:pPr>
            <a:r>
              <a:rPr lang="en-US" sz="2200" b="1" dirty="0" smtClean="0">
                <a:latin typeface="+mn-lt"/>
              </a:rPr>
              <a:t>Neck:</a:t>
            </a:r>
            <a:r>
              <a:rPr lang="en-US" sz="2200" dirty="0" smtClean="0">
                <a:latin typeface="+mn-lt"/>
              </a:rPr>
              <a:t> a constricted region immediately after the head.</a:t>
            </a:r>
          </a:p>
          <a:p>
            <a:pPr marL="457200" lvl="0" indent="-457200" algn="just">
              <a:buFont typeface="+mj-lt"/>
              <a:buAutoNum type="arabicParenR" startAt="3"/>
            </a:pPr>
            <a:r>
              <a:rPr lang="en-US" sz="2200" b="1" dirty="0">
                <a:solidFill>
                  <a:srgbClr val="000000"/>
                </a:solidFill>
                <a:latin typeface="+mn-lt"/>
              </a:rPr>
              <a:t>Tubercle:</a:t>
            </a:r>
            <a:r>
              <a:rPr lang="en-US" sz="2200" dirty="0">
                <a:solidFill>
                  <a:srgbClr val="000000"/>
                </a:solidFill>
                <a:latin typeface="+mn-lt"/>
              </a:rPr>
              <a:t> which articulates with the transverse process of a vertebra.</a:t>
            </a:r>
          </a:p>
          <a:p>
            <a:pPr marL="457200" lvl="0" indent="-457200" algn="just">
              <a:buFont typeface="+mj-lt"/>
              <a:buAutoNum type="arabicParenR" startAt="3"/>
            </a:pPr>
            <a:r>
              <a:rPr lang="en-US" sz="2200" b="1" dirty="0">
                <a:solidFill>
                  <a:srgbClr val="000000"/>
                </a:solidFill>
                <a:latin typeface="+mn-lt"/>
              </a:rPr>
              <a:t>Shaft (Body).</a:t>
            </a:r>
          </a:p>
          <a:p>
            <a:pPr marL="457200" lvl="0" indent="-457200" algn="just">
              <a:buFont typeface="+mj-lt"/>
              <a:buAutoNum type="arabicParenR" startAt="3"/>
            </a:pPr>
            <a:r>
              <a:rPr lang="en-US" sz="2200" b="1" dirty="0">
                <a:solidFill>
                  <a:srgbClr val="000000"/>
                </a:solidFill>
                <a:latin typeface="+mn-lt"/>
              </a:rPr>
              <a:t>Angle:</a:t>
            </a:r>
            <a:r>
              <a:rPr lang="en-US" sz="2200" dirty="0">
                <a:solidFill>
                  <a:srgbClr val="000000"/>
                </a:solidFill>
                <a:latin typeface="+mn-lt"/>
              </a:rPr>
              <a:t> area where the shaft bends </a:t>
            </a:r>
            <a:r>
              <a:rPr lang="en-US" sz="2200" dirty="0" smtClean="0">
                <a:solidFill>
                  <a:srgbClr val="000000"/>
                </a:solidFill>
                <a:latin typeface="+mn-lt"/>
              </a:rPr>
              <a:t>forwards</a:t>
            </a:r>
          </a:p>
          <a:p>
            <a:pPr marL="457200" indent="-457200" algn="just">
              <a:buFont typeface="+mj-lt"/>
              <a:buAutoNum type="arabicParenR" startAt="3"/>
            </a:pPr>
            <a:r>
              <a:rPr lang="en-US" sz="2200" b="1" dirty="0">
                <a:solidFill>
                  <a:srgbClr val="000000"/>
                </a:solidFill>
                <a:latin typeface="+mn-lt"/>
              </a:rPr>
              <a:t>Costal groove: </a:t>
            </a:r>
            <a:r>
              <a:rPr lang="en-US" sz="2200" dirty="0">
                <a:solidFill>
                  <a:srgbClr val="000000"/>
                </a:solidFill>
                <a:latin typeface="+mn-lt"/>
              </a:rPr>
              <a:t>this runs along the inferior border of the inner surface of the shaft. It’s occupied by the intercostal nerve and vessels</a:t>
            </a:r>
            <a:r>
              <a:rPr lang="en-US" sz="2200" dirty="0" smtClean="0">
                <a:solidFill>
                  <a:srgbClr val="000000"/>
                </a:solidFill>
                <a:latin typeface="+mn-lt"/>
              </a:rPr>
              <a:t>.</a:t>
            </a:r>
            <a:endParaRPr lang="en-US" sz="2400" dirty="0">
              <a:solidFill>
                <a:srgbClr val="000000"/>
              </a:solidFill>
              <a:latin typeface="+mn-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61256" y="1214846"/>
          <a:ext cx="8686800" cy="5081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398452" y="274317"/>
            <a:ext cx="3833895" cy="523220"/>
          </a:xfrm>
          <a:prstGeom prst="rect">
            <a:avLst/>
          </a:prstGeom>
        </p:spPr>
        <p:txBody>
          <a:bodyPr wrap="square">
            <a:spAutoFit/>
          </a:bodyPr>
          <a:lstStyle/>
          <a:p>
            <a:pPr algn="just"/>
            <a:r>
              <a:rPr lang="en-US" sz="2800" b="1" u="sng" dirty="0" smtClean="0">
                <a:solidFill>
                  <a:srgbClr val="FF0000"/>
                </a:solidFill>
              </a:rPr>
              <a:t>Cells of bones:</a:t>
            </a:r>
          </a:p>
        </p:txBody>
      </p:sp>
      <p:sp>
        <p:nvSpPr>
          <p:cNvPr id="4" name="Slide Number Placeholder 3"/>
          <p:cNvSpPr>
            <a:spLocks noGrp="1"/>
          </p:cNvSpPr>
          <p:nvPr>
            <p:ph type="sldNum" sz="quarter" idx="12"/>
          </p:nvPr>
        </p:nvSpPr>
        <p:spPr/>
        <p:txBody>
          <a:bodyPr/>
          <a:lstStyle/>
          <a:p>
            <a:pPr>
              <a:defRPr/>
            </a:pPr>
            <a:fld id="{5730C548-C99F-4E3E-A8BD-704608980AB9}" type="slidenum">
              <a:rPr lang="en-US" smtClean="0"/>
              <a:pPr>
                <a:defRPr/>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bwMode="auto">
          <a:xfrm>
            <a:off x="387533" y="1402063"/>
            <a:ext cx="6553200" cy="1752600"/>
          </a:xfrm>
          <a:prstGeom prst="rect">
            <a:avLst/>
          </a:prstGeom>
          <a:blipFill>
            <a:blip r:embed="rId2" cstate="print"/>
            <a:tile tx="0" ty="0" sx="100000" sy="100000" flip="none" algn="tl"/>
          </a:blip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1"/>
              </a:buClr>
              <a:buSzPct val="65000"/>
              <a:buFont typeface="Wingdings" pitchFamily="20" charset="2"/>
              <a:buChar char="n"/>
              <a:tabLst/>
              <a:defRPr/>
            </a:pPr>
            <a:r>
              <a:rPr kumimoji="0" lang="en-US" sz="5400" b="0" i="0" u="none" strike="noStrike" kern="0" cap="none" spc="0" normalizeH="0" baseline="0" noProof="0" dirty="0" smtClean="0">
                <a:ln>
                  <a:noFill/>
                </a:ln>
                <a:solidFill>
                  <a:schemeClr val="tx1"/>
                </a:solidFill>
                <a:effectLst/>
                <a:uLnTx/>
                <a:uFillTx/>
                <a:latin typeface="+mn-lt"/>
                <a:ea typeface="+mn-ea"/>
                <a:cs typeface="+mn-cs"/>
              </a:rPr>
              <a:t>The </a:t>
            </a:r>
            <a:r>
              <a:rPr kumimoji="0" lang="en-US" sz="5400" b="0" i="0" u="none" strike="noStrike" kern="0" cap="none" spc="0" normalizeH="0" baseline="0" noProof="0" dirty="0" err="1" smtClean="0">
                <a:ln>
                  <a:noFill/>
                </a:ln>
                <a:solidFill>
                  <a:schemeClr val="tx1"/>
                </a:solidFill>
                <a:effectLst/>
                <a:uLnTx/>
                <a:uFillTx/>
                <a:latin typeface="+mn-lt"/>
                <a:ea typeface="+mn-ea"/>
                <a:cs typeface="+mn-cs"/>
              </a:rPr>
              <a:t>Appendicular</a:t>
            </a:r>
            <a:r>
              <a:rPr kumimoji="0" lang="en-US" sz="5400" b="0" i="0" u="none" strike="noStrike" kern="0" cap="none" spc="0" normalizeH="0" baseline="0" noProof="0" dirty="0" smtClean="0">
                <a:ln>
                  <a:noFill/>
                </a:ln>
                <a:solidFill>
                  <a:schemeClr val="tx1"/>
                </a:solidFill>
                <a:effectLst/>
                <a:uLnTx/>
                <a:uFillTx/>
                <a:latin typeface="+mn-lt"/>
                <a:ea typeface="+mn-ea"/>
                <a:cs typeface="+mn-cs"/>
              </a:rPr>
              <a:t> Skeleton</a:t>
            </a:r>
            <a:endParaRPr kumimoji="0" lang="en-US" sz="5400" b="0" i="0" u="none" strike="noStrike" kern="0" cap="none" spc="0" normalizeH="0" baseline="0" noProof="0" dirty="0">
              <a:ln>
                <a:noFill/>
              </a:ln>
              <a:solidFill>
                <a:schemeClr val="tx1"/>
              </a:solidFill>
              <a:effectLst/>
              <a:uLnTx/>
              <a:uFillTx/>
              <a:latin typeface="+mn-lt"/>
              <a:ea typeface="+mn-ea"/>
              <a:cs typeface="+mn-cs"/>
            </a:endParaRPr>
          </a:p>
        </p:txBody>
      </p:sp>
      <p:pic>
        <p:nvPicPr>
          <p:cNvPr id="3" name="Picture 6" descr="07_table_01"/>
          <p:cNvPicPr>
            <a:picLocks noChangeAspect="1" noChangeArrowheads="1"/>
          </p:cNvPicPr>
          <p:nvPr/>
        </p:nvPicPr>
        <p:blipFill>
          <a:blip r:embed="rId3" cstate="print"/>
          <a:srcRect l="51647" t="17715" r="31329" b="19798"/>
          <a:stretch>
            <a:fillRect/>
          </a:stretch>
        </p:blipFill>
        <p:spPr bwMode="auto">
          <a:xfrm>
            <a:off x="7088779" y="2157547"/>
            <a:ext cx="1554480" cy="369678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5730C548-C99F-4E3E-A8BD-704608980AB9}" type="slidenum">
              <a:rPr lang="en-US" smtClean="0"/>
              <a:pPr>
                <a:defRPr/>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5457285" y="248197"/>
            <a:ext cx="3541395" cy="6328410"/>
          </a:xfrm>
          <a:prstGeom prst="rect">
            <a:avLst/>
          </a:prstGeom>
          <a:noFill/>
          <a:ln w="9525">
            <a:noFill/>
            <a:miter lim="800000"/>
            <a:headEnd/>
            <a:tailEnd/>
          </a:ln>
          <a:effectLst/>
        </p:spPr>
      </p:pic>
      <p:sp>
        <p:nvSpPr>
          <p:cNvPr id="25603" name="Rectangle 3"/>
          <p:cNvSpPr>
            <a:spLocks noGrp="1" noChangeArrowheads="1"/>
          </p:cNvSpPr>
          <p:nvPr>
            <p:ph type="body" idx="1"/>
          </p:nvPr>
        </p:nvSpPr>
        <p:spPr>
          <a:xfrm>
            <a:off x="404948" y="1482634"/>
            <a:ext cx="5199018" cy="4656906"/>
          </a:xfrm>
        </p:spPr>
        <p:txBody>
          <a:bodyPr/>
          <a:lstStyle/>
          <a:p>
            <a:r>
              <a:rPr lang="en-US" sz="2400" dirty="0"/>
              <a:t>Each upper limb has 32 bones</a:t>
            </a:r>
          </a:p>
          <a:p>
            <a:r>
              <a:rPr lang="en-US" sz="2400" dirty="0"/>
              <a:t>Two separate regions</a:t>
            </a:r>
          </a:p>
          <a:p>
            <a:pPr>
              <a:buNone/>
            </a:pPr>
            <a:r>
              <a:rPr lang="en-US" sz="2400" dirty="0"/>
              <a:t>1. The </a:t>
            </a:r>
            <a:r>
              <a:rPr lang="en-US" sz="2400" i="1" dirty="0"/>
              <a:t>pectoral </a:t>
            </a:r>
            <a:r>
              <a:rPr lang="en-US" sz="2400" dirty="0"/>
              <a:t>(</a:t>
            </a:r>
            <a:r>
              <a:rPr lang="en-US" sz="2400" i="1" dirty="0"/>
              <a:t>shoulder) girdle</a:t>
            </a:r>
            <a:r>
              <a:rPr lang="en-US" sz="2400" dirty="0"/>
              <a:t> </a:t>
            </a:r>
            <a:r>
              <a:rPr lang="en-US" sz="2400" dirty="0" smtClean="0"/>
              <a:t>which attaches upper limb to trunk </a:t>
            </a:r>
            <a:r>
              <a:rPr lang="en-US" sz="2400" dirty="0" smtClean="0">
                <a:sym typeface="Wingdings" pitchFamily="2" charset="2"/>
              </a:rPr>
              <a:t> </a:t>
            </a:r>
            <a:r>
              <a:rPr lang="en-US" sz="2400" dirty="0" smtClean="0"/>
              <a:t>2 bones: Clavicle and Scapula</a:t>
            </a:r>
            <a:endParaRPr lang="en-US" sz="2400" i="1" dirty="0"/>
          </a:p>
          <a:p>
            <a:pPr>
              <a:buNone/>
            </a:pPr>
            <a:r>
              <a:rPr lang="en-US" sz="2400" dirty="0"/>
              <a:t>2. The </a:t>
            </a:r>
            <a:r>
              <a:rPr lang="en-US" sz="2400" i="1" dirty="0"/>
              <a:t>free part (30 bones</a:t>
            </a:r>
            <a:r>
              <a:rPr lang="en-US" sz="2400" i="1" dirty="0" smtClean="0"/>
              <a:t>):</a:t>
            </a:r>
          </a:p>
          <a:p>
            <a:pPr>
              <a:buFont typeface="Arial" pitchFamily="34" charset="0"/>
              <a:buChar char="•"/>
            </a:pPr>
            <a:r>
              <a:rPr lang="en-US" sz="2400" dirty="0" smtClean="0"/>
              <a:t>1 </a:t>
            </a:r>
            <a:r>
              <a:rPr lang="en-US" sz="2400" dirty="0" err="1" smtClean="0"/>
              <a:t>Humerus</a:t>
            </a:r>
            <a:r>
              <a:rPr lang="en-US" sz="2400" dirty="0" smtClean="0"/>
              <a:t> (arm)</a:t>
            </a:r>
          </a:p>
          <a:p>
            <a:pPr>
              <a:buFont typeface="Arial" pitchFamily="34" charset="0"/>
              <a:buChar char="•"/>
            </a:pPr>
            <a:r>
              <a:rPr lang="en-US" sz="2400" dirty="0" smtClean="0"/>
              <a:t>1 Ulna + 1 Radius (forearm)</a:t>
            </a:r>
          </a:p>
          <a:p>
            <a:pPr>
              <a:buFont typeface="Arial" pitchFamily="34" charset="0"/>
              <a:buChar char="•"/>
            </a:pPr>
            <a:r>
              <a:rPr lang="en-US" sz="2400" dirty="0" smtClean="0"/>
              <a:t>8 Carpal bones (wrist)</a:t>
            </a:r>
          </a:p>
          <a:p>
            <a:pPr>
              <a:buFont typeface="Arial" pitchFamily="34" charset="0"/>
              <a:buChar char="•"/>
            </a:pPr>
            <a:r>
              <a:rPr lang="en-US" sz="2400" dirty="0" smtClean="0"/>
              <a:t>5 Metacarpals and 14 Phalanges (hand)</a:t>
            </a:r>
          </a:p>
          <a:p>
            <a:pPr>
              <a:buNone/>
            </a:pPr>
            <a:endParaRPr lang="en-US" sz="2400" dirty="0"/>
          </a:p>
        </p:txBody>
      </p:sp>
      <p:sp>
        <p:nvSpPr>
          <p:cNvPr id="7" name="Rectangle 6"/>
          <p:cNvSpPr/>
          <p:nvPr/>
        </p:nvSpPr>
        <p:spPr>
          <a:xfrm>
            <a:off x="1608571" y="357443"/>
            <a:ext cx="4604146" cy="830997"/>
          </a:xfrm>
          <a:prstGeom prst="rect">
            <a:avLst/>
          </a:prstGeom>
          <a:blipFill>
            <a:blip r:embed="rId4"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n-US" sz="4800" kern="0" dirty="0" smtClean="0">
                <a:solidFill>
                  <a:srgbClr val="006633"/>
                </a:solidFill>
                <a:latin typeface="Arial"/>
                <a:ea typeface="+mj-ea"/>
                <a:cs typeface="+mj-cs"/>
              </a:rPr>
              <a:t>The Upper Limb</a:t>
            </a:r>
            <a:endParaRPr lang="en-US" sz="2400" dirty="0"/>
          </a:p>
        </p:txBody>
      </p:sp>
      <p:sp>
        <p:nvSpPr>
          <p:cNvPr id="5" name="Slide Number Placeholder 4"/>
          <p:cNvSpPr>
            <a:spLocks noGrp="1"/>
          </p:cNvSpPr>
          <p:nvPr>
            <p:ph type="sldNum" sz="quarter" idx="12"/>
          </p:nvPr>
        </p:nvSpPr>
        <p:spPr/>
        <p:txBody>
          <a:bodyPr/>
          <a:lstStyle/>
          <a:p>
            <a:pPr>
              <a:defRPr/>
            </a:pPr>
            <a:fld id="{C5FC8D29-54AC-4BD1-94D4-6BE7A18BC80E}" type="slidenum">
              <a:rPr lang="en-US" smtClean="0"/>
              <a:pPr>
                <a:defRPr/>
              </a:pPr>
              <a:t>51</a:t>
            </a:fld>
            <a:endParaRPr lang="en-US"/>
          </a:p>
        </p:txBody>
      </p:sp>
      <p:sp>
        <p:nvSpPr>
          <p:cNvPr id="6" name="TextBox 5"/>
          <p:cNvSpPr txBox="1"/>
          <p:nvPr/>
        </p:nvSpPr>
        <p:spPr>
          <a:xfrm>
            <a:off x="4363808" y="6391941"/>
            <a:ext cx="4453624" cy="369332"/>
          </a:xfrm>
          <a:prstGeom prst="rect">
            <a:avLst/>
          </a:prstGeom>
          <a:solidFill>
            <a:schemeClr val="bg1"/>
          </a:solidFill>
          <a:ln>
            <a:solidFill>
              <a:schemeClr val="tx1"/>
            </a:solidFill>
          </a:ln>
        </p:spPr>
        <p:txBody>
          <a:bodyPr wrap="square" rtlCol="0">
            <a:spAutoFit/>
          </a:bodyPr>
          <a:lstStyle/>
          <a:p>
            <a:r>
              <a:rPr lang="en-US" dirty="0" smtClean="0">
                <a:latin typeface="+mn-lt"/>
              </a:rPr>
              <a:t>Fig.28: Anterior view of the upper limb bones.</a:t>
            </a:r>
            <a:endParaRPr lang="en-US" dirty="0">
              <a:latin typeface="+mn-l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359225" y="4917304"/>
            <a:ext cx="8425547" cy="1790427"/>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0"/>
              </a:spcBef>
              <a:spcAft>
                <a:spcPct val="0"/>
              </a:spcAft>
              <a:buClr>
                <a:schemeClr val="accent1"/>
              </a:buClr>
              <a:buSzPct val="65000"/>
              <a:buFont typeface="Wingdings" pitchFamily="20" charset="2"/>
              <a:buChar char="n"/>
              <a:tabLst/>
              <a:defRPr/>
            </a:pPr>
            <a:r>
              <a:rPr kumimoji="0" lang="en-US" sz="2200" b="0" i="0" u="none" strike="noStrike" kern="0" cap="none" spc="0" normalizeH="0" baseline="0" noProof="0" dirty="0" smtClean="0">
                <a:ln>
                  <a:noFill/>
                </a:ln>
                <a:solidFill>
                  <a:schemeClr val="tx1"/>
                </a:solidFill>
                <a:effectLst/>
                <a:uLnTx/>
                <a:uFillTx/>
                <a:latin typeface="+mn-lt"/>
                <a:ea typeface="+mn-ea"/>
                <a:cs typeface="+mn-cs"/>
              </a:rPr>
              <a:t>Functions of the clavicle:</a:t>
            </a:r>
          </a:p>
          <a:p>
            <a:pPr marL="457200" marR="0" lvl="0" indent="-457200" algn="l" defTabSz="914400" rtl="0" eaLnBrk="0" fontAlgn="base" latinLnBrk="0" hangingPunct="0">
              <a:lnSpc>
                <a:spcPct val="100000"/>
              </a:lnSpc>
              <a:spcBef>
                <a:spcPts val="0"/>
              </a:spcBef>
              <a:spcAft>
                <a:spcPct val="0"/>
              </a:spcAft>
              <a:buClr>
                <a:schemeClr val="accent1"/>
              </a:buClr>
              <a:buSzPct val="65000"/>
              <a:buFont typeface="+mj-lt"/>
              <a:buAutoNum type="arabicPeriod"/>
              <a:tabLst/>
              <a:defRPr/>
            </a:pPr>
            <a:r>
              <a:rPr kumimoji="0" lang="en-US" sz="2200" b="0" i="0" u="none" strike="noStrike" kern="0" cap="none" spc="0" normalizeH="0" baseline="0" noProof="0" dirty="0" smtClean="0">
                <a:ln>
                  <a:noFill/>
                </a:ln>
                <a:solidFill>
                  <a:schemeClr val="tx1"/>
                </a:solidFill>
                <a:effectLst/>
                <a:uLnTx/>
                <a:uFillTx/>
                <a:latin typeface="+mn-lt"/>
                <a:ea typeface="+mn-ea"/>
                <a:cs typeface="+mn-cs"/>
              </a:rPr>
              <a:t>Keeps the limb away from the trunk.</a:t>
            </a:r>
          </a:p>
          <a:p>
            <a:pPr marL="457200" marR="0" lvl="0" indent="-457200" algn="l" defTabSz="914400" rtl="0" eaLnBrk="0" fontAlgn="base" latinLnBrk="0" hangingPunct="0">
              <a:lnSpc>
                <a:spcPct val="100000"/>
              </a:lnSpc>
              <a:spcBef>
                <a:spcPts val="0"/>
              </a:spcBef>
              <a:spcAft>
                <a:spcPct val="0"/>
              </a:spcAft>
              <a:buClr>
                <a:schemeClr val="accent1"/>
              </a:buClr>
              <a:buSzPct val="65000"/>
              <a:buFont typeface="+mj-lt"/>
              <a:buAutoNum type="arabicPeriod"/>
              <a:tabLst/>
              <a:defRPr/>
            </a:pPr>
            <a:r>
              <a:rPr kumimoji="0" lang="en-US" sz="2200" b="0" i="0" u="none" strike="noStrike" kern="0" cap="none" spc="0" normalizeH="0" baseline="0" noProof="0" dirty="0" smtClean="0">
                <a:ln>
                  <a:noFill/>
                </a:ln>
                <a:solidFill>
                  <a:schemeClr val="tx1"/>
                </a:solidFill>
                <a:effectLst/>
                <a:uLnTx/>
                <a:uFillTx/>
                <a:latin typeface="+mn-lt"/>
                <a:ea typeface="+mn-ea"/>
                <a:cs typeface="+mn-cs"/>
              </a:rPr>
              <a:t>Transmits force from the upper limb to the trunk.</a:t>
            </a:r>
          </a:p>
          <a:p>
            <a:pPr marL="457200" marR="0" lvl="0" indent="-457200" algn="l" defTabSz="914400" rtl="0" eaLnBrk="0" fontAlgn="base" latinLnBrk="0" hangingPunct="0">
              <a:lnSpc>
                <a:spcPct val="100000"/>
              </a:lnSpc>
              <a:spcBef>
                <a:spcPts val="0"/>
              </a:spcBef>
              <a:spcAft>
                <a:spcPct val="0"/>
              </a:spcAft>
              <a:buClr>
                <a:schemeClr val="accent1"/>
              </a:buClr>
              <a:buSzPct val="65000"/>
              <a:buFont typeface="+mj-lt"/>
              <a:buAutoNum type="arabicPeriod"/>
              <a:tabLst/>
              <a:defRPr/>
            </a:pPr>
            <a:r>
              <a:rPr kumimoji="0" lang="en-US" sz="2200" b="0" i="0" u="none" strike="noStrike" kern="0" cap="none" spc="0" normalizeH="0" baseline="0" noProof="0" dirty="0" smtClean="0">
                <a:ln>
                  <a:noFill/>
                </a:ln>
                <a:solidFill>
                  <a:schemeClr val="tx1"/>
                </a:solidFill>
                <a:effectLst/>
                <a:uLnTx/>
                <a:uFillTx/>
                <a:latin typeface="+mn-lt"/>
                <a:ea typeface="+mn-ea"/>
                <a:cs typeface="+mn-cs"/>
              </a:rPr>
              <a:t>The only bony attachment of upper limb with the trunk. Therefore, if the clavicle is fractured, the limb will fall (Dropped limb).</a:t>
            </a:r>
            <a:endParaRPr kumimoji="0" lang="en-US" sz="2200" b="0" i="0" u="none" strike="noStrike" kern="0" cap="none" spc="0" normalizeH="0" baseline="0" noProof="0" dirty="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52</a:t>
            </a:fld>
            <a:endParaRPr lang="en-US"/>
          </a:p>
        </p:txBody>
      </p:sp>
      <p:sp>
        <p:nvSpPr>
          <p:cNvPr id="5" name="TextBox 4"/>
          <p:cNvSpPr txBox="1"/>
          <p:nvPr/>
        </p:nvSpPr>
        <p:spPr>
          <a:xfrm>
            <a:off x="404945" y="261254"/>
            <a:ext cx="6923318" cy="584775"/>
          </a:xfrm>
          <a:prstGeom prst="rect">
            <a:avLst/>
          </a:prstGeom>
          <a:noFill/>
        </p:spPr>
        <p:txBody>
          <a:bodyPr wrap="square" rtlCol="0">
            <a:spAutoFit/>
          </a:bodyPr>
          <a:lstStyle/>
          <a:p>
            <a:r>
              <a:rPr lang="en-US" sz="3200" u="sng" dirty="0" smtClean="0">
                <a:solidFill>
                  <a:srgbClr val="FF0000"/>
                </a:solidFill>
              </a:rPr>
              <a:t>The Pectoral (Shoulder) Girdle:</a:t>
            </a:r>
            <a:endParaRPr lang="en-US" sz="3200" u="sng" dirty="0">
              <a:solidFill>
                <a:srgbClr val="FF0000"/>
              </a:solidFill>
            </a:endParaRPr>
          </a:p>
        </p:txBody>
      </p:sp>
      <p:sp>
        <p:nvSpPr>
          <p:cNvPr id="6" name="Rectangle 3"/>
          <p:cNvSpPr txBox="1">
            <a:spLocks noChangeArrowheads="1"/>
          </p:cNvSpPr>
          <p:nvPr/>
        </p:nvSpPr>
        <p:spPr bwMode="auto">
          <a:xfrm>
            <a:off x="457199" y="1510792"/>
            <a:ext cx="8229600" cy="11595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0"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0"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0"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0"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0"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9pPr>
          </a:lstStyle>
          <a:p>
            <a:pPr algn="just">
              <a:spcBef>
                <a:spcPts val="0"/>
              </a:spcBef>
            </a:pPr>
            <a:r>
              <a:rPr lang="en-US" sz="2200" kern="0" dirty="0" smtClean="0"/>
              <a:t>The anteriorly located clavicle is “S” shaped</a:t>
            </a:r>
          </a:p>
          <a:p>
            <a:pPr algn="just">
              <a:spcBef>
                <a:spcPts val="0"/>
              </a:spcBef>
            </a:pPr>
            <a:r>
              <a:rPr lang="en-US" sz="2200" kern="0" dirty="0" smtClean="0"/>
              <a:t>The medial end articulates with the sternum</a:t>
            </a:r>
          </a:p>
          <a:p>
            <a:pPr algn="just">
              <a:spcBef>
                <a:spcPts val="0"/>
              </a:spcBef>
            </a:pPr>
            <a:r>
              <a:rPr lang="en-US" sz="2200" kern="0" dirty="0" smtClean="0"/>
              <a:t>The lateral end articulates with the acromion of the scapula</a:t>
            </a:r>
            <a:endParaRPr lang="en-US" sz="2200" i="1" kern="0" dirty="0" smtClean="0"/>
          </a:p>
        </p:txBody>
      </p:sp>
      <p:sp>
        <p:nvSpPr>
          <p:cNvPr id="7" name="TextBox 6"/>
          <p:cNvSpPr txBox="1"/>
          <p:nvPr/>
        </p:nvSpPr>
        <p:spPr>
          <a:xfrm>
            <a:off x="404945" y="836023"/>
            <a:ext cx="6923318" cy="584775"/>
          </a:xfrm>
          <a:prstGeom prst="rect">
            <a:avLst/>
          </a:prstGeom>
          <a:noFill/>
        </p:spPr>
        <p:txBody>
          <a:bodyPr wrap="square" rtlCol="0">
            <a:spAutoFit/>
          </a:bodyPr>
          <a:lstStyle/>
          <a:p>
            <a:r>
              <a:rPr lang="en-US" sz="3200" u="sng" dirty="0" smtClean="0">
                <a:solidFill>
                  <a:srgbClr val="FF0000"/>
                </a:solidFill>
              </a:rPr>
              <a:t>The Clavicle (Collarbone):</a:t>
            </a:r>
            <a:endParaRPr lang="en-US" sz="3200" u="sng" dirty="0">
              <a:solidFill>
                <a:srgbClr val="FF0000"/>
              </a:solidFill>
            </a:endParaRPr>
          </a:p>
        </p:txBody>
      </p:sp>
      <p:pic>
        <p:nvPicPr>
          <p:cNvPr id="9" name="Picture 8"/>
          <p:cNvPicPr>
            <a:picLocks noChangeAspect="1"/>
          </p:cNvPicPr>
          <p:nvPr/>
        </p:nvPicPr>
        <p:blipFill>
          <a:blip r:embed="rId2"/>
          <a:stretch>
            <a:fillRect/>
          </a:stretch>
        </p:blipFill>
        <p:spPr>
          <a:xfrm>
            <a:off x="457199" y="2760385"/>
            <a:ext cx="8105775" cy="2066925"/>
          </a:xfrm>
          <a:prstGeom prst="rect">
            <a:avLst/>
          </a:prstGeom>
        </p:spPr>
      </p:pic>
      <p:sp>
        <p:nvSpPr>
          <p:cNvPr id="10" name="TextBox 9"/>
          <p:cNvSpPr txBox="1"/>
          <p:nvPr/>
        </p:nvSpPr>
        <p:spPr>
          <a:xfrm>
            <a:off x="3357155" y="4467741"/>
            <a:ext cx="3644536" cy="369332"/>
          </a:xfrm>
          <a:prstGeom prst="rect">
            <a:avLst/>
          </a:prstGeom>
          <a:solidFill>
            <a:schemeClr val="bg1"/>
          </a:solidFill>
          <a:ln>
            <a:solidFill>
              <a:schemeClr val="tx1"/>
            </a:solidFill>
          </a:ln>
        </p:spPr>
        <p:txBody>
          <a:bodyPr wrap="square" rtlCol="0">
            <a:spAutoFit/>
          </a:bodyPr>
          <a:lstStyle/>
          <a:p>
            <a:r>
              <a:rPr lang="en-US" dirty="0" smtClean="0">
                <a:latin typeface="+mn-lt"/>
              </a:rPr>
              <a:t>Fig.29: Superior view of the clavicle.</a:t>
            </a:r>
            <a:endParaRPr lang="en-US" dirty="0">
              <a:latin typeface="+mn-lt"/>
            </a:endParaRPr>
          </a:p>
        </p:txBody>
      </p:sp>
    </p:spTree>
    <p:extLst>
      <p:ext uri="{BB962C8B-B14F-4D97-AF65-F5344CB8AC3E}">
        <p14:creationId xmlns:p14="http://schemas.microsoft.com/office/powerpoint/2010/main" xmlns="" val="10216986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404944" y="1103809"/>
            <a:ext cx="6296303" cy="2516061"/>
          </a:xfrm>
        </p:spPr>
        <p:txBody>
          <a:bodyPr/>
          <a:lstStyle/>
          <a:p>
            <a:pPr algn="just"/>
            <a:r>
              <a:rPr lang="en-US" sz="2200" dirty="0" smtClean="0"/>
              <a:t>Triangular in shape and located on the posterior aspect of the rib cage level with the 2</a:t>
            </a:r>
            <a:r>
              <a:rPr lang="en-US" sz="2200" baseline="30000" dirty="0" smtClean="0"/>
              <a:t>nd</a:t>
            </a:r>
            <a:r>
              <a:rPr lang="en-US" sz="2200" dirty="0" smtClean="0"/>
              <a:t> to 7</a:t>
            </a:r>
            <a:r>
              <a:rPr lang="en-US" sz="2200" baseline="30000" dirty="0" smtClean="0"/>
              <a:t>th</a:t>
            </a:r>
            <a:r>
              <a:rPr lang="en-US" sz="2200" dirty="0" smtClean="0"/>
              <a:t> ribs.</a:t>
            </a:r>
          </a:p>
          <a:p>
            <a:pPr algn="just"/>
            <a:r>
              <a:rPr lang="en-US" sz="2200" dirty="0" smtClean="0"/>
              <a:t>2 surfaces: anterior (costal) surface featuring the subscapular fossa. Posterior surface divided by the spine into upper </a:t>
            </a:r>
            <a:r>
              <a:rPr lang="en-US" sz="2200" dirty="0" err="1" smtClean="0"/>
              <a:t>supraspinous</a:t>
            </a:r>
            <a:r>
              <a:rPr lang="en-US" sz="2200" dirty="0" smtClean="0"/>
              <a:t> fossa and lower </a:t>
            </a:r>
            <a:r>
              <a:rPr lang="en-US" sz="2200" dirty="0" err="1" smtClean="0"/>
              <a:t>infraspinous</a:t>
            </a:r>
            <a:r>
              <a:rPr lang="en-US" sz="2200" dirty="0" smtClean="0"/>
              <a:t> fossa.</a:t>
            </a:r>
          </a:p>
        </p:txBody>
      </p:sp>
      <p:sp>
        <p:nvSpPr>
          <p:cNvPr id="5" name="TextBox 4"/>
          <p:cNvSpPr txBox="1"/>
          <p:nvPr/>
        </p:nvSpPr>
        <p:spPr>
          <a:xfrm>
            <a:off x="404945" y="261254"/>
            <a:ext cx="6923318" cy="584775"/>
          </a:xfrm>
          <a:prstGeom prst="rect">
            <a:avLst/>
          </a:prstGeom>
          <a:noFill/>
        </p:spPr>
        <p:txBody>
          <a:bodyPr wrap="square" rtlCol="0">
            <a:spAutoFit/>
          </a:bodyPr>
          <a:lstStyle/>
          <a:p>
            <a:r>
              <a:rPr lang="en-US" sz="3200" u="sng" dirty="0" smtClean="0">
                <a:solidFill>
                  <a:srgbClr val="FF0000"/>
                </a:solidFill>
              </a:rPr>
              <a:t>The Scapula (Shoulder blade):</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53</a:t>
            </a:fld>
            <a:endParaRPr lang="en-US"/>
          </a:p>
        </p:txBody>
      </p:sp>
      <p:pic>
        <p:nvPicPr>
          <p:cNvPr id="6" name="Picture 5"/>
          <p:cNvPicPr>
            <a:picLocks noChangeAspect="1"/>
          </p:cNvPicPr>
          <p:nvPr/>
        </p:nvPicPr>
        <p:blipFill rotWithShape="1">
          <a:blip r:embed="rId3"/>
          <a:srcRect l="19078" r="19397" b="61818"/>
          <a:stretch/>
        </p:blipFill>
        <p:spPr>
          <a:xfrm>
            <a:off x="6701247" y="169813"/>
            <a:ext cx="2269044" cy="2943711"/>
          </a:xfrm>
          <a:prstGeom prst="rect">
            <a:avLst/>
          </a:prstGeom>
        </p:spPr>
      </p:pic>
      <p:sp>
        <p:nvSpPr>
          <p:cNvPr id="8" name="Rectangle 7"/>
          <p:cNvSpPr/>
          <p:nvPr/>
        </p:nvSpPr>
        <p:spPr>
          <a:xfrm>
            <a:off x="404944" y="3165776"/>
            <a:ext cx="8565347" cy="3173176"/>
          </a:xfrm>
          <a:prstGeom prst="rect">
            <a:avLst/>
          </a:prstGeom>
          <a:solidFill>
            <a:schemeClr val="bg1"/>
          </a:solidFill>
        </p:spPr>
        <p:txBody>
          <a:bodyPr wrap="square">
            <a:spAutoFit/>
          </a:bodyPr>
          <a:lstStyle/>
          <a:p>
            <a:pPr marL="342900" lvl="0" indent="-342900" algn="just" eaLnBrk="0" hangingPunct="0">
              <a:spcBef>
                <a:spcPct val="20000"/>
              </a:spcBef>
              <a:buClr>
                <a:srgbClr val="CC9900"/>
              </a:buClr>
              <a:buSzPct val="65000"/>
              <a:buFont typeface="Wingdings" pitchFamily="20" charset="2"/>
              <a:buChar char="n"/>
            </a:pPr>
            <a:r>
              <a:rPr lang="en-US" sz="2200" kern="0" dirty="0">
                <a:solidFill>
                  <a:srgbClr val="000000"/>
                </a:solidFill>
                <a:latin typeface="Times New Roman"/>
              </a:rPr>
              <a:t>3 border and 3 angles. The lateral angle presents the glenoid cavity for articulation with the head of the </a:t>
            </a:r>
            <a:r>
              <a:rPr lang="en-US" sz="2200" kern="0" dirty="0" err="1">
                <a:solidFill>
                  <a:srgbClr val="000000"/>
                </a:solidFill>
                <a:latin typeface="Times New Roman"/>
              </a:rPr>
              <a:t>humerus</a:t>
            </a:r>
            <a:r>
              <a:rPr lang="en-US" sz="2200" kern="0" dirty="0">
                <a:solidFill>
                  <a:srgbClr val="000000"/>
                </a:solidFill>
                <a:latin typeface="Times New Roman"/>
              </a:rPr>
              <a:t>.</a:t>
            </a:r>
          </a:p>
          <a:p>
            <a:pPr marL="342900" lvl="0" indent="-342900" algn="just" eaLnBrk="0" hangingPunct="0">
              <a:lnSpc>
                <a:spcPct val="90000"/>
              </a:lnSpc>
              <a:spcBef>
                <a:spcPct val="20000"/>
              </a:spcBef>
              <a:buClr>
                <a:srgbClr val="CC9900"/>
              </a:buClr>
              <a:buSzPct val="65000"/>
              <a:buFont typeface="Wingdings" pitchFamily="20" charset="2"/>
              <a:buChar char="n"/>
            </a:pPr>
            <a:r>
              <a:rPr lang="en-US" sz="2200" kern="0" dirty="0">
                <a:solidFill>
                  <a:srgbClr val="000000"/>
                </a:solidFill>
                <a:latin typeface="Times New Roman"/>
              </a:rPr>
              <a:t>3 processes:</a:t>
            </a:r>
          </a:p>
          <a:p>
            <a:pPr marL="457200" lvl="0" indent="-457200" algn="just" eaLnBrk="0" hangingPunct="0">
              <a:lnSpc>
                <a:spcPct val="90000"/>
              </a:lnSpc>
              <a:spcBef>
                <a:spcPct val="20000"/>
              </a:spcBef>
              <a:buClr>
                <a:srgbClr val="CC9900"/>
              </a:buClr>
              <a:buSzPct val="65000"/>
              <a:buFont typeface="+mj-lt"/>
              <a:buAutoNum type="arabicPeriod"/>
            </a:pPr>
            <a:r>
              <a:rPr lang="en-US" sz="2200" kern="0" dirty="0">
                <a:solidFill>
                  <a:srgbClr val="000000"/>
                </a:solidFill>
                <a:latin typeface="Times New Roman"/>
              </a:rPr>
              <a:t>Spine -  a large process on the posterior surface of the scapula that ends laterally as the acromion. </a:t>
            </a:r>
          </a:p>
          <a:p>
            <a:pPr marL="457200" lvl="0" indent="-457200" algn="just" eaLnBrk="0" hangingPunct="0">
              <a:lnSpc>
                <a:spcPct val="90000"/>
              </a:lnSpc>
              <a:spcBef>
                <a:spcPct val="20000"/>
              </a:spcBef>
              <a:buClr>
                <a:srgbClr val="CC9900"/>
              </a:buClr>
              <a:buSzPct val="65000"/>
              <a:buFont typeface="+mj-lt"/>
              <a:buAutoNum type="arabicPeriod"/>
            </a:pPr>
            <a:r>
              <a:rPr lang="en-US" sz="2200" kern="0" dirty="0">
                <a:solidFill>
                  <a:srgbClr val="000000"/>
                </a:solidFill>
                <a:latin typeface="Times New Roman"/>
              </a:rPr>
              <a:t>Acromion -  the flattened lateral end of the spine of the scapula. Articulates with the clavicle.</a:t>
            </a:r>
          </a:p>
          <a:p>
            <a:pPr marL="457200" lvl="0" indent="-457200" algn="just" eaLnBrk="0" hangingPunct="0">
              <a:lnSpc>
                <a:spcPct val="90000"/>
              </a:lnSpc>
              <a:spcBef>
                <a:spcPct val="20000"/>
              </a:spcBef>
              <a:buClr>
                <a:srgbClr val="CC9900"/>
              </a:buClr>
              <a:buSzPct val="65000"/>
              <a:buFont typeface="+mj-lt"/>
              <a:buAutoNum type="arabicPeriod"/>
            </a:pPr>
            <a:r>
              <a:rPr lang="en-US" sz="2200" kern="0" dirty="0">
                <a:solidFill>
                  <a:srgbClr val="000000"/>
                </a:solidFill>
                <a:latin typeface="Times New Roman"/>
              </a:rPr>
              <a:t>Coracoid process - a protruding projection on lateral end of the superior border</a:t>
            </a:r>
            <a:r>
              <a:rPr lang="en-US" sz="2200" kern="0" dirty="0" smtClean="0">
                <a:solidFill>
                  <a:srgbClr val="000000"/>
                </a:solidFill>
                <a:latin typeface="Times New Roman"/>
              </a:rPr>
              <a:t>.</a:t>
            </a:r>
            <a:endParaRPr lang="en-US" sz="2200" kern="0" dirty="0">
              <a:solidFill>
                <a:srgbClr val="000000"/>
              </a:solidFill>
              <a:latin typeface="Times New Roman"/>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237710" y="152062"/>
            <a:ext cx="8471059" cy="6450806"/>
          </a:xfrm>
          <a:prstGeom prst="rect">
            <a:avLst/>
          </a:prstGeom>
        </p:spPr>
      </p:pic>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54</a:t>
            </a:fld>
            <a:endParaRPr lang="en-US"/>
          </a:p>
        </p:txBody>
      </p:sp>
      <p:sp>
        <p:nvSpPr>
          <p:cNvPr id="42" name="TextBox 41"/>
          <p:cNvSpPr txBox="1"/>
          <p:nvPr/>
        </p:nvSpPr>
        <p:spPr>
          <a:xfrm>
            <a:off x="3486995" y="6287572"/>
            <a:ext cx="2103120" cy="369332"/>
          </a:xfrm>
          <a:prstGeom prst="rect">
            <a:avLst/>
          </a:prstGeom>
          <a:solidFill>
            <a:schemeClr val="bg1"/>
          </a:solidFill>
          <a:ln>
            <a:solidFill>
              <a:schemeClr val="tx1"/>
            </a:solidFill>
          </a:ln>
        </p:spPr>
        <p:txBody>
          <a:bodyPr wrap="square" rtlCol="0">
            <a:spAutoFit/>
          </a:bodyPr>
          <a:lstStyle/>
          <a:p>
            <a:r>
              <a:rPr lang="en-US" dirty="0" smtClean="0">
                <a:latin typeface="+mn-lt"/>
              </a:rPr>
              <a:t>Fig.30: The scapula.</a:t>
            </a:r>
            <a:endParaRPr lang="en-US" dirty="0">
              <a:latin typeface="+mn-lt"/>
            </a:endParaRPr>
          </a:p>
        </p:txBody>
      </p:sp>
    </p:spTree>
    <p:extLst>
      <p:ext uri="{BB962C8B-B14F-4D97-AF65-F5344CB8AC3E}">
        <p14:creationId xmlns:p14="http://schemas.microsoft.com/office/powerpoint/2010/main" xmlns="" val="42614290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404945" y="908054"/>
            <a:ext cx="8229600" cy="837558"/>
          </a:xfrm>
        </p:spPr>
        <p:txBody>
          <a:bodyPr/>
          <a:lstStyle/>
          <a:p>
            <a:pPr algn="just">
              <a:buFont typeface="Wingdings" panose="05000000000000000000" pitchFamily="2" charset="2"/>
              <a:buChar char="v"/>
            </a:pPr>
            <a:r>
              <a:rPr lang="en-US" sz="2200" dirty="0"/>
              <a:t>Longest and largest bone of the </a:t>
            </a:r>
            <a:r>
              <a:rPr lang="en-US" sz="2200" dirty="0" smtClean="0"/>
              <a:t>upper limb. Formed of an upper end, a shaft, and a lower end.</a:t>
            </a:r>
          </a:p>
        </p:txBody>
      </p:sp>
      <p:sp>
        <p:nvSpPr>
          <p:cNvPr id="5" name="TextBox 4"/>
          <p:cNvSpPr txBox="1"/>
          <p:nvPr/>
        </p:nvSpPr>
        <p:spPr>
          <a:xfrm>
            <a:off x="404945" y="261254"/>
            <a:ext cx="6923318" cy="584775"/>
          </a:xfrm>
          <a:prstGeom prst="rect">
            <a:avLst/>
          </a:prstGeom>
          <a:noFill/>
        </p:spPr>
        <p:txBody>
          <a:bodyPr wrap="square" rtlCol="0">
            <a:spAutoFit/>
          </a:bodyPr>
          <a:lstStyle/>
          <a:p>
            <a:r>
              <a:rPr lang="en-US" sz="3200" u="sng" dirty="0" smtClean="0">
                <a:solidFill>
                  <a:srgbClr val="FF0000"/>
                </a:solidFill>
              </a:rPr>
              <a:t>The </a:t>
            </a:r>
            <a:r>
              <a:rPr lang="en-US" sz="3200" u="sng" dirty="0" err="1" smtClean="0">
                <a:solidFill>
                  <a:srgbClr val="FF0000"/>
                </a:solidFill>
              </a:rPr>
              <a:t>Humerus</a:t>
            </a:r>
            <a:r>
              <a:rPr lang="en-US" sz="3200" u="sng" dirty="0" smtClean="0">
                <a:solidFill>
                  <a:srgbClr val="FF0000"/>
                </a:solidFill>
              </a:rPr>
              <a:t>:</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55</a:t>
            </a:fld>
            <a:endParaRPr lang="en-US"/>
          </a:p>
        </p:txBody>
      </p:sp>
      <p:sp>
        <p:nvSpPr>
          <p:cNvPr id="2" name="Rectangle 1"/>
          <p:cNvSpPr/>
          <p:nvPr/>
        </p:nvSpPr>
        <p:spPr>
          <a:xfrm>
            <a:off x="404945" y="1745612"/>
            <a:ext cx="5172895" cy="2800767"/>
          </a:xfrm>
          <a:prstGeom prst="rect">
            <a:avLst/>
          </a:prstGeom>
        </p:spPr>
        <p:txBody>
          <a:bodyPr wrap="square">
            <a:spAutoFit/>
          </a:bodyPr>
          <a:lstStyle/>
          <a:p>
            <a:pPr marL="342900" indent="-342900" algn="just">
              <a:buClr>
                <a:schemeClr val="accent1"/>
              </a:buClr>
              <a:buSzPct val="125000"/>
              <a:buFont typeface="Wingdings" panose="05000000000000000000" pitchFamily="2" charset="2"/>
              <a:buChar char="§"/>
            </a:pPr>
            <a:r>
              <a:rPr lang="en-US" sz="2200" b="1" u="sng" dirty="0">
                <a:latin typeface="+mn-lt"/>
              </a:rPr>
              <a:t>The Upper End</a:t>
            </a:r>
            <a:r>
              <a:rPr lang="en-US" sz="2200" b="1" dirty="0">
                <a:latin typeface="+mn-lt"/>
              </a:rPr>
              <a:t> </a:t>
            </a:r>
            <a:r>
              <a:rPr lang="en-US" sz="2200" dirty="0" smtClean="0">
                <a:latin typeface="+mn-lt"/>
              </a:rPr>
              <a:t>features:</a:t>
            </a:r>
          </a:p>
          <a:p>
            <a:pPr marL="800100" lvl="1" indent="-342900" algn="just">
              <a:buClr>
                <a:schemeClr val="accent1"/>
              </a:buClr>
              <a:buSzPct val="125000"/>
              <a:buFont typeface="Arial" panose="020B0604020202020204" pitchFamily="34" charset="0"/>
              <a:buChar char="•"/>
            </a:pPr>
            <a:r>
              <a:rPr lang="en-US" sz="2200" dirty="0" smtClean="0">
                <a:latin typeface="+mn-lt"/>
              </a:rPr>
              <a:t>Rounded </a:t>
            </a:r>
            <a:r>
              <a:rPr lang="en-US" sz="2200" b="1" dirty="0">
                <a:latin typeface="+mn-lt"/>
              </a:rPr>
              <a:t>head</a:t>
            </a:r>
            <a:r>
              <a:rPr lang="en-US" sz="2200" dirty="0">
                <a:latin typeface="+mn-lt"/>
              </a:rPr>
              <a:t> that articulates with the glenoid cavity of the scapula to form the shoulder joint. </a:t>
            </a:r>
            <a:endParaRPr lang="en-US" sz="2200" dirty="0" smtClean="0">
              <a:latin typeface="+mn-lt"/>
            </a:endParaRPr>
          </a:p>
          <a:p>
            <a:pPr marL="800100" lvl="1" indent="-342900" algn="just">
              <a:buClr>
                <a:schemeClr val="accent1"/>
              </a:buClr>
              <a:buSzPct val="125000"/>
              <a:buFont typeface="Arial" panose="020B0604020202020204" pitchFamily="34" charset="0"/>
              <a:buChar char="•"/>
            </a:pPr>
            <a:r>
              <a:rPr lang="en-US" sz="2200" dirty="0" smtClean="0">
                <a:latin typeface="+mn-lt"/>
              </a:rPr>
              <a:t>The </a:t>
            </a:r>
            <a:r>
              <a:rPr lang="en-US" sz="2200" b="1" dirty="0">
                <a:latin typeface="+mn-lt"/>
              </a:rPr>
              <a:t>anatomical neck</a:t>
            </a:r>
            <a:r>
              <a:rPr lang="en-US" sz="2200" dirty="0">
                <a:latin typeface="+mn-lt"/>
              </a:rPr>
              <a:t>. </a:t>
            </a:r>
            <a:endParaRPr lang="en-US" sz="2200" dirty="0" smtClean="0">
              <a:latin typeface="+mn-lt"/>
            </a:endParaRPr>
          </a:p>
          <a:p>
            <a:pPr marL="800100" lvl="1" indent="-342900" algn="just">
              <a:buClr>
                <a:schemeClr val="accent1"/>
              </a:buClr>
              <a:buSzPct val="125000"/>
              <a:buFont typeface="Arial" panose="020B0604020202020204" pitchFamily="34" charset="0"/>
              <a:buChar char="•"/>
            </a:pPr>
            <a:r>
              <a:rPr lang="en-US" sz="2200" dirty="0" smtClean="0">
                <a:latin typeface="+mn-lt"/>
              </a:rPr>
              <a:t>Distal </a:t>
            </a:r>
            <a:r>
              <a:rPr lang="en-US" sz="2200" dirty="0">
                <a:latin typeface="+mn-lt"/>
              </a:rPr>
              <a:t>to the </a:t>
            </a:r>
            <a:r>
              <a:rPr lang="en-US" sz="2200" dirty="0" smtClean="0">
                <a:latin typeface="+mn-lt"/>
              </a:rPr>
              <a:t>neck, </a:t>
            </a:r>
            <a:r>
              <a:rPr lang="en-US" sz="2200" dirty="0">
                <a:latin typeface="+mn-lt"/>
              </a:rPr>
              <a:t>we have the </a:t>
            </a:r>
            <a:r>
              <a:rPr lang="en-US" sz="2200" b="1" dirty="0">
                <a:latin typeface="+mn-lt"/>
              </a:rPr>
              <a:t>greater and lesser tubercles</a:t>
            </a:r>
            <a:r>
              <a:rPr lang="en-US" sz="2200" dirty="0">
                <a:latin typeface="+mn-lt"/>
              </a:rPr>
              <a:t>. </a:t>
            </a:r>
            <a:r>
              <a:rPr lang="en-US" sz="2200" dirty="0" smtClean="0">
                <a:latin typeface="+mn-lt"/>
              </a:rPr>
              <a:t>Between these tubercles, we have the</a:t>
            </a:r>
            <a:endParaRPr lang="en-US" sz="2200" dirty="0">
              <a:latin typeface="+mn-lt"/>
            </a:endParaRPr>
          </a:p>
        </p:txBody>
      </p:sp>
      <p:pic>
        <p:nvPicPr>
          <p:cNvPr id="7" name="Picture 2" descr="Related image"/>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12239"/>
          <a:stretch/>
        </p:blipFill>
        <p:spPr bwMode="auto">
          <a:xfrm>
            <a:off x="5795728" y="1650221"/>
            <a:ext cx="3247949" cy="203093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188723" y="4423322"/>
            <a:ext cx="7498077" cy="769441"/>
          </a:xfrm>
          <a:prstGeom prst="rect">
            <a:avLst/>
          </a:prstGeom>
        </p:spPr>
        <p:txBody>
          <a:bodyPr wrap="square">
            <a:spAutoFit/>
          </a:bodyPr>
          <a:lstStyle/>
          <a:p>
            <a:pPr algn="just">
              <a:buClr>
                <a:schemeClr val="accent1"/>
              </a:buClr>
              <a:buSzPct val="125000"/>
            </a:pPr>
            <a:r>
              <a:rPr lang="en-US" sz="2200" b="1" dirty="0" err="1" smtClean="0">
                <a:latin typeface="+mn-lt"/>
              </a:rPr>
              <a:t>intertubercular</a:t>
            </a:r>
            <a:r>
              <a:rPr lang="en-US" sz="2200" b="1" dirty="0" smtClean="0">
                <a:latin typeface="+mn-lt"/>
              </a:rPr>
              <a:t> </a:t>
            </a:r>
            <a:r>
              <a:rPr lang="en-US" sz="2200" b="1" dirty="0">
                <a:latin typeface="+mn-lt"/>
              </a:rPr>
              <a:t>(bicipital) groove</a:t>
            </a:r>
            <a:r>
              <a:rPr lang="en-US" sz="2200" dirty="0">
                <a:latin typeface="+mn-lt"/>
              </a:rPr>
              <a:t> for the tendon of the long head of </a:t>
            </a:r>
            <a:r>
              <a:rPr lang="en-US" sz="2200" dirty="0" smtClean="0">
                <a:latin typeface="+mn-lt"/>
              </a:rPr>
              <a:t>the biceps </a:t>
            </a:r>
            <a:r>
              <a:rPr lang="en-US" sz="2200" dirty="0">
                <a:latin typeface="+mn-lt"/>
              </a:rPr>
              <a:t>muscle</a:t>
            </a:r>
            <a:r>
              <a:rPr lang="en-US" sz="2200" dirty="0" smtClean="0">
                <a:latin typeface="+mn-lt"/>
              </a:rPr>
              <a:t>.</a:t>
            </a:r>
          </a:p>
        </p:txBody>
      </p:sp>
      <p:sp>
        <p:nvSpPr>
          <p:cNvPr id="8" name="TextBox 7"/>
          <p:cNvSpPr txBox="1"/>
          <p:nvPr/>
        </p:nvSpPr>
        <p:spPr>
          <a:xfrm>
            <a:off x="5795727" y="3681155"/>
            <a:ext cx="3247949" cy="646331"/>
          </a:xfrm>
          <a:prstGeom prst="rect">
            <a:avLst/>
          </a:prstGeom>
          <a:solidFill>
            <a:schemeClr val="bg1"/>
          </a:solidFill>
          <a:ln>
            <a:solidFill>
              <a:schemeClr val="tx1"/>
            </a:solidFill>
          </a:ln>
        </p:spPr>
        <p:txBody>
          <a:bodyPr wrap="square" rtlCol="0">
            <a:spAutoFit/>
          </a:bodyPr>
          <a:lstStyle/>
          <a:p>
            <a:r>
              <a:rPr lang="en-US" dirty="0" smtClean="0">
                <a:latin typeface="+mn-lt"/>
              </a:rPr>
              <a:t>Fig.31: The proximal end of the </a:t>
            </a:r>
            <a:r>
              <a:rPr lang="en-US" dirty="0" err="1" smtClean="0">
                <a:latin typeface="+mn-lt"/>
              </a:rPr>
              <a:t>humerus</a:t>
            </a:r>
            <a:r>
              <a:rPr lang="en-US" dirty="0" smtClean="0">
                <a:latin typeface="+mn-lt"/>
              </a:rPr>
              <a:t>.</a:t>
            </a:r>
            <a:endParaRPr lang="en-US" dirty="0">
              <a:latin typeface="+mn-lt"/>
            </a:endParaRPr>
          </a:p>
        </p:txBody>
      </p:sp>
      <p:sp>
        <p:nvSpPr>
          <p:cNvPr id="6" name="Rectangle 5"/>
          <p:cNvSpPr/>
          <p:nvPr/>
        </p:nvSpPr>
        <p:spPr>
          <a:xfrm>
            <a:off x="836026" y="5069653"/>
            <a:ext cx="7850774" cy="769441"/>
          </a:xfrm>
          <a:prstGeom prst="rect">
            <a:avLst/>
          </a:prstGeom>
        </p:spPr>
        <p:txBody>
          <a:bodyPr wrap="square">
            <a:spAutoFit/>
          </a:bodyPr>
          <a:lstStyle/>
          <a:p>
            <a:pPr marL="342900" lvl="0" indent="-342900" algn="just">
              <a:buClr>
                <a:srgbClr val="CC9900"/>
              </a:buClr>
              <a:buSzPct val="125000"/>
              <a:buFont typeface="Arial" panose="020B0604020202020204" pitchFamily="34" charset="0"/>
              <a:buChar char="•"/>
            </a:pPr>
            <a:r>
              <a:rPr lang="en-US" sz="2200" dirty="0">
                <a:solidFill>
                  <a:srgbClr val="000000"/>
                </a:solidFill>
                <a:latin typeface="Times New Roman"/>
              </a:rPr>
              <a:t>The </a:t>
            </a:r>
            <a:r>
              <a:rPr lang="en-US" sz="2200" b="1" dirty="0">
                <a:solidFill>
                  <a:srgbClr val="000000"/>
                </a:solidFill>
                <a:latin typeface="Times New Roman"/>
              </a:rPr>
              <a:t>surgical neck</a:t>
            </a:r>
            <a:r>
              <a:rPr lang="en-US" sz="2200" dirty="0">
                <a:solidFill>
                  <a:srgbClr val="000000"/>
                </a:solidFill>
                <a:latin typeface="Times New Roman"/>
              </a:rPr>
              <a:t> (the most common site of </a:t>
            </a:r>
            <a:r>
              <a:rPr lang="en-US" sz="2200" dirty="0" err="1">
                <a:solidFill>
                  <a:srgbClr val="000000"/>
                </a:solidFill>
                <a:latin typeface="Times New Roman"/>
              </a:rPr>
              <a:t>humerus</a:t>
            </a:r>
            <a:r>
              <a:rPr lang="en-US" sz="2200" dirty="0">
                <a:solidFill>
                  <a:srgbClr val="000000"/>
                </a:solidFill>
                <a:latin typeface="Times New Roman"/>
              </a:rPr>
              <a:t> fracture) separates the upper part from the shaft.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656218" y="379675"/>
            <a:ext cx="3474720" cy="4960620"/>
          </a:xfrm>
          <a:prstGeom prst="rect">
            <a:avLst/>
          </a:prstGeom>
        </p:spPr>
      </p:pic>
      <p:sp>
        <p:nvSpPr>
          <p:cNvPr id="7" name="Rectangle 6"/>
          <p:cNvSpPr/>
          <p:nvPr/>
        </p:nvSpPr>
        <p:spPr>
          <a:xfrm>
            <a:off x="574765" y="379675"/>
            <a:ext cx="5081453" cy="769441"/>
          </a:xfrm>
          <a:prstGeom prst="rect">
            <a:avLst/>
          </a:prstGeom>
        </p:spPr>
        <p:txBody>
          <a:bodyPr wrap="square">
            <a:spAutoFit/>
          </a:bodyPr>
          <a:lstStyle/>
          <a:p>
            <a:pPr marL="342900" lvl="0" indent="-342900" algn="just" eaLnBrk="0" hangingPunct="0">
              <a:spcBef>
                <a:spcPct val="20000"/>
              </a:spcBef>
              <a:buClr>
                <a:schemeClr val="accent1"/>
              </a:buClr>
              <a:buSzPct val="65000"/>
              <a:buFont typeface="Wingdings" pitchFamily="20" charset="2"/>
              <a:buChar char="n"/>
              <a:defRPr/>
            </a:pPr>
            <a:r>
              <a:rPr lang="en-US" sz="2200" b="1" u="sng" kern="0" dirty="0" smtClean="0">
                <a:latin typeface="+mn-lt"/>
              </a:rPr>
              <a:t>The Shaft</a:t>
            </a:r>
            <a:r>
              <a:rPr lang="en-US" sz="2200" kern="0" dirty="0" smtClean="0">
                <a:latin typeface="+mn-lt"/>
              </a:rPr>
              <a:t>: to which muscles are attached and several nerves are related.</a:t>
            </a: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56</a:t>
            </a:fld>
            <a:endParaRPr lang="en-US"/>
          </a:p>
        </p:txBody>
      </p:sp>
      <p:sp>
        <p:nvSpPr>
          <p:cNvPr id="5" name="Rectangle 3"/>
          <p:cNvSpPr txBox="1">
            <a:spLocks noChangeArrowheads="1"/>
          </p:cNvSpPr>
          <p:nvPr/>
        </p:nvSpPr>
        <p:spPr bwMode="auto">
          <a:xfrm>
            <a:off x="574765" y="1273625"/>
            <a:ext cx="5094515" cy="26060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just" eaLnBrk="0" hangingPunct="0">
              <a:spcBef>
                <a:spcPct val="20000"/>
              </a:spcBef>
              <a:buClr>
                <a:schemeClr val="accent1"/>
              </a:buClr>
              <a:buSzPct val="65000"/>
              <a:buFont typeface="Wingdings" pitchFamily="20" charset="2"/>
              <a:buChar char="n"/>
            </a:pPr>
            <a:r>
              <a:rPr kumimoji="0" lang="en-US" sz="2200" b="1" i="0" u="sng" strike="noStrike" kern="0" cap="none" spc="0" normalizeH="0" noProof="0" dirty="0" smtClean="0">
                <a:ln>
                  <a:noFill/>
                </a:ln>
                <a:solidFill>
                  <a:schemeClr val="tx1"/>
                </a:solidFill>
                <a:effectLst/>
                <a:uLnTx/>
                <a:uFillTx/>
                <a:latin typeface="+mn-lt"/>
              </a:rPr>
              <a:t>The Lower End</a:t>
            </a:r>
            <a:r>
              <a:rPr kumimoji="0" lang="en-US" sz="2200" b="0" i="0" u="none" strike="noStrike" kern="0" cap="none" spc="0" normalizeH="0" noProof="0" dirty="0" smtClean="0">
                <a:ln>
                  <a:noFill/>
                </a:ln>
                <a:solidFill>
                  <a:schemeClr val="tx1"/>
                </a:solidFill>
                <a:effectLst/>
                <a:uLnTx/>
                <a:uFillTx/>
                <a:latin typeface="+mn-lt"/>
              </a:rPr>
              <a:t> features the round </a:t>
            </a:r>
            <a:r>
              <a:rPr kumimoji="0" lang="en-US" sz="2200" b="1" i="0" u="none" strike="noStrike" kern="0" cap="none" spc="0" normalizeH="0" noProof="0" dirty="0" err="1" smtClean="0">
                <a:ln>
                  <a:noFill/>
                </a:ln>
                <a:solidFill>
                  <a:schemeClr val="tx1"/>
                </a:solidFill>
                <a:effectLst/>
                <a:uLnTx/>
                <a:uFillTx/>
                <a:latin typeface="+mn-lt"/>
              </a:rPr>
              <a:t>capitulum</a:t>
            </a:r>
            <a:r>
              <a:rPr kumimoji="0" lang="en-US" sz="2200" b="0" i="0" u="none" strike="noStrike" kern="0" cap="none" spc="0" normalizeH="0" noProof="0" dirty="0" smtClean="0">
                <a:ln>
                  <a:noFill/>
                </a:ln>
                <a:solidFill>
                  <a:schemeClr val="tx1"/>
                </a:solidFill>
                <a:effectLst/>
                <a:uLnTx/>
                <a:uFillTx/>
                <a:latin typeface="+mn-lt"/>
              </a:rPr>
              <a:t> which articulates with the head of the radius and the spool-shaped </a:t>
            </a:r>
            <a:r>
              <a:rPr kumimoji="0" lang="en-US" sz="2200" b="1" i="0" strike="noStrike" kern="0" cap="none" spc="0" normalizeH="0" noProof="0" dirty="0" smtClean="0">
                <a:ln>
                  <a:noFill/>
                </a:ln>
                <a:solidFill>
                  <a:schemeClr val="tx1"/>
                </a:solidFill>
                <a:effectLst/>
                <a:uLnTx/>
                <a:uFillTx/>
                <a:latin typeface="+mn-lt"/>
              </a:rPr>
              <a:t>trochlea</a:t>
            </a:r>
            <a:r>
              <a:rPr kumimoji="0" lang="en-US" sz="2200" b="0" i="0" u="none" strike="noStrike" kern="0" cap="none" spc="0" normalizeH="0" noProof="0" dirty="0" smtClean="0">
                <a:ln>
                  <a:noFill/>
                </a:ln>
                <a:solidFill>
                  <a:schemeClr val="tx1"/>
                </a:solidFill>
                <a:effectLst/>
                <a:uLnTx/>
                <a:uFillTx/>
                <a:latin typeface="+mn-lt"/>
              </a:rPr>
              <a:t> which articulates with the ulna. </a:t>
            </a:r>
            <a:r>
              <a:rPr lang="en-US" sz="2200" kern="0" dirty="0" smtClean="0">
                <a:latin typeface="+mn-lt"/>
              </a:rPr>
              <a:t>Also we have two </a:t>
            </a:r>
            <a:r>
              <a:rPr lang="en-US" sz="2200" b="1" kern="0" dirty="0" smtClean="0">
                <a:latin typeface="+mn-lt"/>
              </a:rPr>
              <a:t>epicondyles</a:t>
            </a:r>
            <a:r>
              <a:rPr lang="en-US" sz="2200" kern="0" dirty="0" smtClean="0">
                <a:latin typeface="+mn-lt"/>
              </a:rPr>
              <a:t> for muscle attachment. The medial epicondyle is more prominent.</a:t>
            </a:r>
            <a:endParaRPr kumimoji="0" lang="en-US" sz="2200" b="0" i="0" u="none" strike="noStrike" kern="0" cap="none" spc="0" normalizeH="0" baseline="0" noProof="0" dirty="0">
              <a:ln>
                <a:noFill/>
              </a:ln>
              <a:solidFill>
                <a:schemeClr val="tx1"/>
              </a:solidFill>
              <a:effectLst/>
              <a:uLnTx/>
              <a:uFillTx/>
              <a:latin typeface="+mn-lt"/>
            </a:endParaRPr>
          </a:p>
        </p:txBody>
      </p:sp>
      <p:pic>
        <p:nvPicPr>
          <p:cNvPr id="8" name="Picture 7"/>
          <p:cNvPicPr>
            <a:picLocks noChangeAspect="1"/>
          </p:cNvPicPr>
          <p:nvPr/>
        </p:nvPicPr>
        <p:blipFill>
          <a:blip r:embed="rId4"/>
          <a:stretch>
            <a:fillRect/>
          </a:stretch>
        </p:blipFill>
        <p:spPr>
          <a:xfrm>
            <a:off x="941757" y="3879668"/>
            <a:ext cx="3850481" cy="2488406"/>
          </a:xfrm>
          <a:prstGeom prst="rect">
            <a:avLst/>
          </a:prstGeom>
        </p:spPr>
      </p:pic>
      <p:sp>
        <p:nvSpPr>
          <p:cNvPr id="9" name="TextBox 8"/>
          <p:cNvSpPr txBox="1"/>
          <p:nvPr/>
        </p:nvSpPr>
        <p:spPr>
          <a:xfrm>
            <a:off x="4898572" y="5425081"/>
            <a:ext cx="3566160" cy="923330"/>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Fig.32: Above: anterior view of the </a:t>
            </a:r>
            <a:r>
              <a:rPr lang="en-US" dirty="0" err="1" smtClean="0">
                <a:latin typeface="+mn-lt"/>
              </a:rPr>
              <a:t>humerus</a:t>
            </a:r>
            <a:r>
              <a:rPr lang="en-US" dirty="0" smtClean="0">
                <a:latin typeface="+mn-lt"/>
              </a:rPr>
              <a:t>. To the left: the distal end of the </a:t>
            </a:r>
            <a:r>
              <a:rPr lang="en-US" dirty="0" err="1" smtClean="0">
                <a:latin typeface="+mn-lt"/>
              </a:rPr>
              <a:t>humerus</a:t>
            </a:r>
            <a:r>
              <a:rPr lang="en-US" dirty="0" smtClean="0">
                <a:latin typeface="+mn-lt"/>
              </a:rPr>
              <a:t>.</a:t>
            </a:r>
            <a:endParaRPr lang="en-US" dirty="0">
              <a:latin typeface="+mn-l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57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xmlns="" val="1918868825"/>
              </p:ext>
            </p:extLst>
          </p:nvPr>
        </p:nvGraphicFramePr>
        <p:xfrm>
          <a:off x="431074" y="939801"/>
          <a:ext cx="8503920" cy="5669280"/>
        </p:xfrm>
        <a:graphic>
          <a:graphicData uri="http://schemas.openxmlformats.org/drawingml/2006/table">
            <a:tbl>
              <a:tblPr firstRow="1" bandRow="1">
                <a:tableStyleId>{21E4AEA4-8DFA-4A89-87EB-49C32662AFE0}</a:tableStyleId>
              </a:tblPr>
              <a:tblGrid>
                <a:gridCol w="1789612">
                  <a:extLst>
                    <a:ext uri="{9D8B030D-6E8A-4147-A177-3AD203B41FA5}">
                      <a16:colId xmlns:a16="http://schemas.microsoft.com/office/drawing/2014/main" xmlns="" val="4196862097"/>
                    </a:ext>
                  </a:extLst>
                </a:gridCol>
                <a:gridCol w="3605348">
                  <a:extLst>
                    <a:ext uri="{9D8B030D-6E8A-4147-A177-3AD203B41FA5}">
                      <a16:colId xmlns:a16="http://schemas.microsoft.com/office/drawing/2014/main" xmlns="" val="467023938"/>
                    </a:ext>
                  </a:extLst>
                </a:gridCol>
                <a:gridCol w="3108960">
                  <a:extLst>
                    <a:ext uri="{9D8B030D-6E8A-4147-A177-3AD203B41FA5}">
                      <a16:colId xmlns:a16="http://schemas.microsoft.com/office/drawing/2014/main" xmlns="" val="1225274127"/>
                    </a:ext>
                  </a:extLst>
                </a:gridCol>
              </a:tblGrid>
              <a:tr h="370840">
                <a:tc>
                  <a:txBody>
                    <a:bodyPr/>
                    <a:lstStyle/>
                    <a:p>
                      <a:pPr algn="ctr"/>
                      <a:r>
                        <a:rPr lang="en-US" sz="2200" dirty="0" smtClean="0"/>
                        <a:t>Feature</a:t>
                      </a:r>
                      <a:endParaRPr lang="en-US" sz="2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Ulna</a:t>
                      </a:r>
                      <a:endParaRPr lang="en-US" sz="2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Radius</a:t>
                      </a:r>
                      <a:endParaRPr lang="en-US" sz="2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57106418"/>
                  </a:ext>
                </a:extLst>
              </a:tr>
              <a:tr h="370840">
                <a:tc>
                  <a:txBody>
                    <a:bodyPr/>
                    <a:lstStyle/>
                    <a:p>
                      <a:pPr algn="ctr"/>
                      <a:r>
                        <a:rPr lang="en-US" sz="2200" b="1" dirty="0" smtClean="0"/>
                        <a:t>Position</a:t>
                      </a:r>
                      <a:endParaRPr lang="en-US" sz="2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200" dirty="0" smtClean="0"/>
                        <a:t>Medial</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200" dirty="0" smtClean="0"/>
                        <a:t>Lateral</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75143916"/>
                  </a:ext>
                </a:extLst>
              </a:tr>
              <a:tr h="370840">
                <a:tc>
                  <a:txBody>
                    <a:bodyPr/>
                    <a:lstStyle/>
                    <a:p>
                      <a:pPr algn="ctr"/>
                      <a:r>
                        <a:rPr lang="en-US" sz="2200" b="1" dirty="0" smtClean="0"/>
                        <a:t>Upper end</a:t>
                      </a:r>
                      <a:endParaRPr 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200" dirty="0" smtClean="0"/>
                        <a:t>Ulnar notch</a:t>
                      </a:r>
                    </a:p>
                    <a:p>
                      <a:pPr marL="342900" indent="-342900">
                        <a:buFont typeface="Arial" panose="020B0604020202020204" pitchFamily="34" charset="0"/>
                        <a:buChar char="•"/>
                      </a:pPr>
                      <a:r>
                        <a:rPr lang="en-US" sz="2200" dirty="0" smtClean="0"/>
                        <a:t>Olecranon process</a:t>
                      </a:r>
                    </a:p>
                    <a:p>
                      <a:pPr marL="342900" indent="-342900">
                        <a:buFont typeface="Arial" panose="020B0604020202020204" pitchFamily="34" charset="0"/>
                        <a:buChar char="•"/>
                      </a:pPr>
                      <a:r>
                        <a:rPr lang="en-US" sz="2200" dirty="0" smtClean="0"/>
                        <a:t>Coronoid process</a:t>
                      </a:r>
                    </a:p>
                    <a:p>
                      <a:pPr marL="342900" indent="-342900">
                        <a:buFont typeface="Arial" panose="020B0604020202020204" pitchFamily="34" charset="0"/>
                        <a:buChar char="•"/>
                      </a:pPr>
                      <a:r>
                        <a:rPr lang="en-US" sz="2200" dirty="0" smtClean="0"/>
                        <a:t>Articulates with trochlea</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200" dirty="0" smtClean="0"/>
                        <a:t>Disc-shaped</a:t>
                      </a:r>
                      <a:r>
                        <a:rPr lang="en-US" sz="2200" baseline="0" dirty="0" smtClean="0"/>
                        <a:t> head</a:t>
                      </a:r>
                    </a:p>
                    <a:p>
                      <a:pPr marL="342900" indent="-342900">
                        <a:buFont typeface="Arial" panose="020B0604020202020204" pitchFamily="34" charset="0"/>
                        <a:buChar char="•"/>
                      </a:pPr>
                      <a:r>
                        <a:rPr lang="en-US" sz="2200" baseline="0" dirty="0" smtClean="0"/>
                        <a:t>Articulates with </a:t>
                      </a:r>
                      <a:r>
                        <a:rPr lang="en-US" sz="2200" baseline="0" dirty="0" err="1" smtClean="0"/>
                        <a:t>capitulum</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85145845"/>
                  </a:ext>
                </a:extLst>
              </a:tr>
              <a:tr h="370840">
                <a:tc>
                  <a:txBody>
                    <a:bodyPr/>
                    <a:lstStyle/>
                    <a:p>
                      <a:pPr algn="ctr"/>
                      <a:r>
                        <a:rPr lang="en-US" sz="2200" b="1" dirty="0" smtClean="0"/>
                        <a:t>Shaft</a:t>
                      </a:r>
                      <a:endParaRPr 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200" dirty="0" smtClean="0"/>
                        <a:t>Triangular</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200" dirty="0" smtClean="0"/>
                        <a:t>Triangular</a:t>
                      </a:r>
                    </a:p>
                    <a:p>
                      <a:pPr marL="342900" indent="-342900">
                        <a:buFont typeface="Arial" panose="020B0604020202020204" pitchFamily="34" charset="0"/>
                        <a:buChar char="•"/>
                      </a:pPr>
                      <a:r>
                        <a:rPr lang="en-US" sz="2200" dirty="0" smtClean="0"/>
                        <a:t>Radial tuberosity for tendon</a:t>
                      </a:r>
                      <a:r>
                        <a:rPr lang="en-US" sz="2200" baseline="0" dirty="0" smtClean="0"/>
                        <a:t> of biceps</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15600527"/>
                  </a:ext>
                </a:extLst>
              </a:tr>
              <a:tr h="370840">
                <a:tc>
                  <a:txBody>
                    <a:bodyPr/>
                    <a:lstStyle/>
                    <a:p>
                      <a:pPr algn="ctr"/>
                      <a:r>
                        <a:rPr lang="en-US" sz="2200" b="1" dirty="0" smtClean="0"/>
                        <a:t>Interosseous border</a:t>
                      </a:r>
                      <a:endParaRPr lang="en-US" sz="2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200" dirty="0" smtClean="0"/>
                        <a:t>Lateral</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200" dirty="0" smtClean="0"/>
                        <a:t>Medial</a:t>
                      </a:r>
                      <a:endParaRPr lang="en-US" sz="2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7678521"/>
                  </a:ext>
                </a:extLst>
              </a:tr>
              <a:tr h="370840">
                <a:tc>
                  <a:txBody>
                    <a:bodyPr/>
                    <a:lstStyle/>
                    <a:p>
                      <a:pPr algn="ctr"/>
                      <a:r>
                        <a:rPr lang="en-US" sz="2200" b="1" dirty="0" smtClean="0"/>
                        <a:t>Lower end</a:t>
                      </a:r>
                      <a:endParaRPr lang="en-US" sz="2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200" dirty="0" smtClean="0"/>
                        <a:t>Head of ulna</a:t>
                      </a:r>
                    </a:p>
                    <a:p>
                      <a:pPr marL="342900" indent="-342900">
                        <a:buFont typeface="Arial" panose="020B0604020202020204" pitchFamily="34" charset="0"/>
                        <a:buChar char="•"/>
                      </a:pPr>
                      <a:r>
                        <a:rPr lang="en-US" sz="2200" dirty="0" smtClean="0"/>
                        <a:t>Posteriorly located Styloid process</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200" dirty="0" smtClean="0"/>
                        <a:t>Laterally located Styloid process</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86739428"/>
                  </a:ext>
                </a:extLst>
              </a:tr>
              <a:tr h="370840">
                <a:tc>
                  <a:txBody>
                    <a:bodyPr/>
                    <a:lstStyle/>
                    <a:p>
                      <a:pPr algn="ctr"/>
                      <a:r>
                        <a:rPr lang="en-US" sz="2200" b="1" dirty="0" smtClean="0"/>
                        <a:t>Wrist joint</a:t>
                      </a:r>
                      <a:endParaRPr lang="en-US" sz="2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200" dirty="0" smtClean="0"/>
                        <a:t>Not involved</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anose="020B0604020202020204" pitchFamily="34" charset="0"/>
                        <a:buChar char="•"/>
                      </a:pPr>
                      <a:r>
                        <a:rPr lang="en-US" sz="2200" dirty="0" smtClean="0"/>
                        <a:t>Involved</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35274144"/>
                  </a:ext>
                </a:extLst>
              </a:tr>
            </a:tbl>
          </a:graphicData>
        </a:graphic>
      </p:graphicFrame>
      <p:sp>
        <p:nvSpPr>
          <p:cNvPr id="6" name="TextBox 5"/>
          <p:cNvSpPr txBox="1"/>
          <p:nvPr/>
        </p:nvSpPr>
        <p:spPr>
          <a:xfrm>
            <a:off x="404945" y="261254"/>
            <a:ext cx="6923318" cy="584775"/>
          </a:xfrm>
          <a:prstGeom prst="rect">
            <a:avLst/>
          </a:prstGeom>
          <a:noFill/>
        </p:spPr>
        <p:txBody>
          <a:bodyPr wrap="square" rtlCol="0">
            <a:spAutoFit/>
          </a:bodyPr>
          <a:lstStyle/>
          <a:p>
            <a:r>
              <a:rPr lang="en-US" sz="3200" u="sng" dirty="0" smtClean="0">
                <a:solidFill>
                  <a:srgbClr val="FF0000"/>
                </a:solidFill>
              </a:rPr>
              <a:t>The Ulna and Radius:</a:t>
            </a:r>
            <a:endParaRPr lang="en-US" sz="3200" u="sng" dirty="0">
              <a:solidFill>
                <a:srgbClr val="FF0000"/>
              </a:solidFill>
            </a:endParaRPr>
          </a:p>
        </p:txBody>
      </p:sp>
    </p:spTree>
    <p:extLst>
      <p:ext uri="{BB962C8B-B14F-4D97-AF65-F5344CB8AC3E}">
        <p14:creationId xmlns:p14="http://schemas.microsoft.com/office/powerpoint/2010/main" xmlns="" val="33562533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58</a:t>
            </a:fld>
            <a:endParaRPr lang="en-US"/>
          </a:p>
        </p:txBody>
      </p:sp>
      <p:pic>
        <p:nvPicPr>
          <p:cNvPr id="5" name="Picture 4"/>
          <p:cNvPicPr>
            <a:picLocks noChangeAspect="1"/>
          </p:cNvPicPr>
          <p:nvPr/>
        </p:nvPicPr>
        <p:blipFill>
          <a:blip r:embed="rId2"/>
          <a:stretch>
            <a:fillRect/>
          </a:stretch>
        </p:blipFill>
        <p:spPr>
          <a:xfrm>
            <a:off x="414471" y="274796"/>
            <a:ext cx="8390573" cy="6583204"/>
          </a:xfrm>
          <a:prstGeom prst="rect">
            <a:avLst/>
          </a:prstGeom>
        </p:spPr>
      </p:pic>
      <p:sp>
        <p:nvSpPr>
          <p:cNvPr id="6" name="TextBox 5"/>
          <p:cNvSpPr txBox="1"/>
          <p:nvPr/>
        </p:nvSpPr>
        <p:spPr>
          <a:xfrm>
            <a:off x="6849970" y="4249424"/>
            <a:ext cx="1836830" cy="646331"/>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Fig.33: The ulna and radius.</a:t>
            </a:r>
            <a:endParaRPr lang="en-US" dirty="0">
              <a:latin typeface="+mn-lt"/>
            </a:endParaRPr>
          </a:p>
        </p:txBody>
      </p:sp>
    </p:spTree>
    <p:extLst>
      <p:ext uri="{BB962C8B-B14F-4D97-AF65-F5344CB8AC3E}">
        <p14:creationId xmlns:p14="http://schemas.microsoft.com/office/powerpoint/2010/main" xmlns="" val="8079448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body" idx="1"/>
          </p:nvPr>
        </p:nvSpPr>
        <p:spPr>
          <a:xfrm>
            <a:off x="535579" y="672738"/>
            <a:ext cx="8229600" cy="4696096"/>
          </a:xfrm>
        </p:spPr>
        <p:txBody>
          <a:bodyPr/>
          <a:lstStyle/>
          <a:p>
            <a:pPr>
              <a:buNone/>
            </a:pPr>
            <a:r>
              <a:rPr lang="en-US" sz="3200" u="sng" dirty="0" smtClean="0">
                <a:solidFill>
                  <a:srgbClr val="FF0000"/>
                </a:solidFill>
              </a:rPr>
              <a:t>The Carpal Bones (</a:t>
            </a:r>
            <a:r>
              <a:rPr lang="en-US" sz="3200" u="sng" dirty="0" err="1" smtClean="0">
                <a:solidFill>
                  <a:srgbClr val="FF0000"/>
                </a:solidFill>
              </a:rPr>
              <a:t>Carpus</a:t>
            </a:r>
            <a:r>
              <a:rPr lang="en-US" sz="3200" u="sng" dirty="0" smtClean="0">
                <a:solidFill>
                  <a:srgbClr val="FF0000"/>
                </a:solidFill>
              </a:rPr>
              <a:t>):</a:t>
            </a:r>
          </a:p>
          <a:p>
            <a:r>
              <a:rPr lang="en-US" sz="2400" dirty="0" smtClean="0"/>
              <a:t>Consists </a:t>
            </a:r>
            <a:r>
              <a:rPr lang="en-US" sz="2400" dirty="0"/>
              <a:t>of 8 small bones (carpals)</a:t>
            </a:r>
          </a:p>
          <a:p>
            <a:r>
              <a:rPr lang="en-US" sz="2400" dirty="0"/>
              <a:t>Two rows of carpal </a:t>
            </a:r>
            <a:r>
              <a:rPr lang="en-US" sz="2400" dirty="0" smtClean="0"/>
              <a:t>bones (from lateral to medial)</a:t>
            </a:r>
            <a:endParaRPr lang="en-US" sz="2400" dirty="0"/>
          </a:p>
          <a:p>
            <a:pPr marL="514350" indent="-514350">
              <a:buFont typeface="+mj-lt"/>
              <a:buAutoNum type="arabicPeriod"/>
            </a:pPr>
            <a:r>
              <a:rPr lang="en-US" sz="2400" dirty="0"/>
              <a:t>Proximal row - </a:t>
            </a:r>
            <a:r>
              <a:rPr lang="en-US" sz="2400" dirty="0" err="1"/>
              <a:t>scaphoid</a:t>
            </a:r>
            <a:r>
              <a:rPr lang="en-US" sz="2400" dirty="0"/>
              <a:t>, </a:t>
            </a:r>
            <a:r>
              <a:rPr lang="en-US" sz="2400" dirty="0" err="1"/>
              <a:t>lunate</a:t>
            </a:r>
            <a:r>
              <a:rPr lang="en-US" sz="2400" dirty="0"/>
              <a:t>, </a:t>
            </a:r>
            <a:r>
              <a:rPr lang="en-US" sz="2400" dirty="0" err="1"/>
              <a:t>triquetrum</a:t>
            </a:r>
            <a:r>
              <a:rPr lang="en-US" sz="2400" dirty="0"/>
              <a:t>, </a:t>
            </a:r>
            <a:r>
              <a:rPr lang="en-US" sz="2400" dirty="0" err="1"/>
              <a:t>pisiform</a:t>
            </a:r>
            <a:endParaRPr lang="en-US" sz="2400" dirty="0"/>
          </a:p>
          <a:p>
            <a:pPr marL="514350" indent="-514350">
              <a:buFont typeface="+mj-lt"/>
              <a:buAutoNum type="arabicPeriod"/>
            </a:pPr>
            <a:r>
              <a:rPr lang="en-US" sz="2400" dirty="0" smtClean="0"/>
              <a:t>Distal </a:t>
            </a:r>
            <a:r>
              <a:rPr lang="en-US" sz="2400" dirty="0"/>
              <a:t>row - trapezium, trapezoid, </a:t>
            </a:r>
            <a:r>
              <a:rPr lang="en-US" sz="2400" dirty="0" err="1"/>
              <a:t>capitate</a:t>
            </a:r>
            <a:r>
              <a:rPr lang="en-US" sz="2400" dirty="0"/>
              <a:t>, </a:t>
            </a:r>
            <a:r>
              <a:rPr lang="en-US" sz="2400" dirty="0" err="1" smtClean="0"/>
              <a:t>hamate</a:t>
            </a:r>
            <a:endParaRPr lang="en-US" sz="2400" dirty="0" smtClean="0"/>
          </a:p>
          <a:p>
            <a:pPr marL="514350" indent="-514350">
              <a:buFont typeface="+mj-lt"/>
              <a:buAutoNum type="arabicPeriod"/>
            </a:pPr>
            <a:endParaRPr lang="en-US" sz="2400" dirty="0" smtClean="0"/>
          </a:p>
          <a:p>
            <a:pPr marL="514350" indent="-514350">
              <a:buNone/>
            </a:pPr>
            <a:r>
              <a:rPr lang="en-US" sz="3200" u="sng" dirty="0" smtClean="0">
                <a:solidFill>
                  <a:srgbClr val="FF0000"/>
                </a:solidFill>
              </a:rPr>
              <a:t>The Bones of the Hand:</a:t>
            </a:r>
          </a:p>
          <a:p>
            <a:r>
              <a:rPr lang="en-US" sz="2400" dirty="0" smtClean="0"/>
              <a:t>Five metacarpals</a:t>
            </a:r>
          </a:p>
          <a:p>
            <a:r>
              <a:rPr lang="en-US" sz="2400" dirty="0" smtClean="0"/>
              <a:t>14 phalanges - two in the thumb (pollex) and three in each of the other fingers</a:t>
            </a:r>
          </a:p>
        </p:txBody>
      </p:sp>
      <p:sp>
        <p:nvSpPr>
          <p:cNvPr id="3" name="Slide Number Placeholder 2"/>
          <p:cNvSpPr>
            <a:spLocks noGrp="1"/>
          </p:cNvSpPr>
          <p:nvPr>
            <p:ph type="sldNum" sz="quarter" idx="12"/>
          </p:nvPr>
        </p:nvSpPr>
        <p:spPr/>
        <p:txBody>
          <a:bodyPr/>
          <a:lstStyle/>
          <a:p>
            <a:pPr>
              <a:defRPr/>
            </a:pPr>
            <a:fld id="{C5FC8D29-54AC-4BD1-94D4-6BE7A18BC80E}" type="slidenum">
              <a:rPr lang="en-US" smtClean="0"/>
              <a:pPr>
                <a:defRPr/>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0231" y="949223"/>
            <a:ext cx="7698379" cy="4524315"/>
          </a:xfrm>
          <a:prstGeom prst="rect">
            <a:avLst/>
          </a:prstGeom>
          <a:noFill/>
        </p:spPr>
        <p:txBody>
          <a:bodyPr wrap="square" rtlCol="0">
            <a:spAutoFit/>
          </a:bodyPr>
          <a:lstStyle/>
          <a:p>
            <a:pPr lvl="0" algn="just"/>
            <a:r>
              <a:rPr lang="en-US" sz="2400" b="1" u="sng" dirty="0" smtClean="0">
                <a:solidFill>
                  <a:srgbClr val="FF0000"/>
                </a:solidFill>
              </a:rPr>
              <a:t>Bone matrix:</a:t>
            </a:r>
          </a:p>
          <a:p>
            <a:pPr marL="457200" lvl="0" indent="-457200" algn="just">
              <a:buFont typeface="Wingdings" pitchFamily="2" charset="2"/>
              <a:buChar char="§"/>
            </a:pPr>
            <a:r>
              <a:rPr lang="en-US" sz="2400" dirty="0" smtClean="0">
                <a:solidFill>
                  <a:srgbClr val="000000"/>
                </a:solidFill>
                <a:latin typeface="Times New Roman"/>
              </a:rPr>
              <a:t>Bone matrix is formed of various organic and inorganic molecules (mainly Ca</a:t>
            </a:r>
            <a:r>
              <a:rPr lang="en-US" sz="2400" baseline="30000" dirty="0" smtClean="0">
                <a:solidFill>
                  <a:srgbClr val="000000"/>
                </a:solidFill>
                <a:latin typeface="Times New Roman"/>
              </a:rPr>
              <a:t>2+ </a:t>
            </a:r>
            <a:r>
              <a:rPr lang="en-US" sz="2400" dirty="0" smtClean="0">
                <a:solidFill>
                  <a:srgbClr val="000000"/>
                </a:solidFill>
                <a:latin typeface="Times New Roman"/>
              </a:rPr>
              <a:t>compounds).</a:t>
            </a:r>
          </a:p>
          <a:p>
            <a:pPr marL="457200" lvl="0" indent="-457200" algn="just">
              <a:buFont typeface="Wingdings" pitchFamily="2" charset="2"/>
              <a:buChar char="§"/>
            </a:pPr>
            <a:r>
              <a:rPr lang="en-US" sz="2400" dirty="0" smtClean="0">
                <a:solidFill>
                  <a:srgbClr val="000000"/>
                </a:solidFill>
                <a:latin typeface="Times New Roman"/>
              </a:rPr>
              <a:t>Collagen fibers is abundant in bone matrix.</a:t>
            </a:r>
          </a:p>
          <a:p>
            <a:pPr algn="just"/>
            <a:endParaRPr lang="en-US" sz="2400" b="1" u="sng" dirty="0" smtClean="0">
              <a:solidFill>
                <a:srgbClr val="FF0000"/>
              </a:solidFill>
            </a:endParaRPr>
          </a:p>
          <a:p>
            <a:pPr algn="just"/>
            <a:r>
              <a:rPr lang="en-US" sz="2400" b="1" u="sng" dirty="0" err="1" smtClean="0">
                <a:solidFill>
                  <a:srgbClr val="FF0000"/>
                </a:solidFill>
              </a:rPr>
              <a:t>Periosteum</a:t>
            </a:r>
            <a:r>
              <a:rPr lang="en-US" sz="2400" b="1" u="sng" dirty="0" smtClean="0">
                <a:solidFill>
                  <a:srgbClr val="FF0000"/>
                </a:solidFill>
              </a:rPr>
              <a:t>:</a:t>
            </a:r>
          </a:p>
          <a:p>
            <a:pPr marL="457200" indent="-457200" algn="just">
              <a:buFont typeface="Wingdings" pitchFamily="2" charset="2"/>
              <a:buChar char="§"/>
            </a:pPr>
            <a:r>
              <a:rPr lang="en-US" sz="2400" dirty="0" smtClean="0">
                <a:latin typeface="+mn-lt"/>
              </a:rPr>
              <a:t>A thick connective tissue layer that covers the bone.</a:t>
            </a:r>
          </a:p>
          <a:p>
            <a:pPr marL="457200" indent="-457200" algn="just">
              <a:buFont typeface="Wingdings" pitchFamily="2" charset="2"/>
              <a:buChar char="§"/>
            </a:pPr>
            <a:r>
              <a:rPr lang="en-US" sz="2400" dirty="0" smtClean="0">
                <a:latin typeface="+mn-lt"/>
              </a:rPr>
              <a:t>It’s important in </a:t>
            </a:r>
            <a:r>
              <a:rPr lang="en-US" sz="2400" baseline="30000" dirty="0" smtClean="0">
                <a:latin typeface="Arial Unicode MS"/>
                <a:ea typeface="Arial Unicode MS"/>
                <a:cs typeface="Arial Unicode MS"/>
              </a:rPr>
              <a:t>(1)</a:t>
            </a:r>
            <a:r>
              <a:rPr lang="en-US" sz="2400" dirty="0" smtClean="0">
                <a:latin typeface="+mn-lt"/>
              </a:rPr>
              <a:t>the nourishment of bones, </a:t>
            </a:r>
            <a:r>
              <a:rPr lang="en-US" sz="2400" baseline="30000" dirty="0" smtClean="0">
                <a:latin typeface="+mn-lt"/>
              </a:rPr>
              <a:t>(2)</a:t>
            </a:r>
            <a:r>
              <a:rPr lang="en-US" sz="2400" dirty="0" smtClean="0">
                <a:latin typeface="+mn-lt"/>
              </a:rPr>
              <a:t>the formation of bones and in </a:t>
            </a:r>
            <a:r>
              <a:rPr lang="en-US" sz="2400" baseline="30000" dirty="0" smtClean="0">
                <a:latin typeface="+mn-lt"/>
              </a:rPr>
              <a:t>(3)</a:t>
            </a:r>
            <a:r>
              <a:rPr lang="en-US" sz="2400" dirty="0" smtClean="0">
                <a:latin typeface="+mn-lt"/>
              </a:rPr>
              <a:t>fracture repair.</a:t>
            </a:r>
          </a:p>
          <a:p>
            <a:pPr algn="just"/>
            <a:endParaRPr lang="en-US" sz="2400" dirty="0" smtClean="0">
              <a:latin typeface="+mn-lt"/>
            </a:endParaRPr>
          </a:p>
          <a:p>
            <a:pPr algn="just"/>
            <a:r>
              <a:rPr lang="en-US" sz="2400" b="1" u="sng" dirty="0" err="1" smtClean="0">
                <a:solidFill>
                  <a:srgbClr val="FF0000"/>
                </a:solidFill>
                <a:latin typeface="+mj-lt"/>
              </a:rPr>
              <a:t>Endosteum</a:t>
            </a:r>
            <a:r>
              <a:rPr lang="en-US" sz="2400" b="1" u="sng" dirty="0" smtClean="0">
                <a:solidFill>
                  <a:srgbClr val="FF0000"/>
                </a:solidFill>
                <a:latin typeface="+mj-lt"/>
              </a:rPr>
              <a:t>:</a:t>
            </a:r>
          </a:p>
          <a:p>
            <a:pPr marL="457200" indent="-457200" algn="just">
              <a:buFont typeface="Wingdings" pitchFamily="2" charset="2"/>
              <a:buChar char="§"/>
            </a:pPr>
            <a:r>
              <a:rPr lang="en-US" sz="2400" dirty="0" smtClean="0">
                <a:latin typeface="+mn-lt"/>
              </a:rPr>
              <a:t>A thin tissue layer that lines the cavities inside the bone.</a:t>
            </a:r>
            <a:endParaRPr lang="en-US" sz="2400" dirty="0">
              <a:latin typeface="+mn-lt"/>
            </a:endParaRPr>
          </a:p>
        </p:txBody>
      </p:sp>
      <p:sp>
        <p:nvSpPr>
          <p:cNvPr id="3" name="Slide Number Placeholder 2"/>
          <p:cNvSpPr>
            <a:spLocks noGrp="1"/>
          </p:cNvSpPr>
          <p:nvPr>
            <p:ph type="sldNum" sz="quarter" idx="12"/>
          </p:nvPr>
        </p:nvSpPr>
        <p:spPr/>
        <p:txBody>
          <a:bodyPr/>
          <a:lstStyle/>
          <a:p>
            <a:pPr>
              <a:defRPr/>
            </a:pPr>
            <a:fld id="{5730C548-C99F-4E3E-A8BD-704608980AB9}" type="slidenum">
              <a:rPr lang="en-US" smtClean="0"/>
              <a:pPr>
                <a:defRPr/>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4" descr="08_08"/>
          <p:cNvPicPr>
            <a:picLocks noChangeAspect="1" noChangeArrowheads="1"/>
          </p:cNvPicPr>
          <p:nvPr/>
        </p:nvPicPr>
        <p:blipFill>
          <a:blip r:embed="rId2" cstate="print"/>
          <a:srcRect b="22851"/>
          <a:stretch>
            <a:fillRect/>
          </a:stretch>
        </p:blipFill>
        <p:spPr bwMode="auto">
          <a:xfrm>
            <a:off x="642258" y="395522"/>
            <a:ext cx="8107680" cy="6013730"/>
          </a:xfrm>
          <a:prstGeom prst="rect">
            <a:avLst/>
          </a:prstGeom>
          <a:noFill/>
        </p:spPr>
      </p:pic>
      <p:sp>
        <p:nvSpPr>
          <p:cNvPr id="3" name="Slide Number Placeholder 2"/>
          <p:cNvSpPr>
            <a:spLocks noGrp="1"/>
          </p:cNvSpPr>
          <p:nvPr>
            <p:ph type="sldNum" sz="quarter" idx="12"/>
          </p:nvPr>
        </p:nvSpPr>
        <p:spPr/>
        <p:txBody>
          <a:bodyPr/>
          <a:lstStyle/>
          <a:p>
            <a:pPr>
              <a:defRPr/>
            </a:pPr>
            <a:fld id="{C5FC8D29-54AC-4BD1-94D4-6BE7A18BC80E}" type="slidenum">
              <a:rPr lang="en-US" smtClean="0"/>
              <a:pPr>
                <a:defRPr/>
              </a:pPr>
              <a:t>60</a:t>
            </a:fld>
            <a:endParaRPr lang="en-US"/>
          </a:p>
        </p:txBody>
      </p:sp>
      <p:sp>
        <p:nvSpPr>
          <p:cNvPr id="4" name="TextBox 3"/>
          <p:cNvSpPr txBox="1"/>
          <p:nvPr/>
        </p:nvSpPr>
        <p:spPr>
          <a:xfrm>
            <a:off x="2730139" y="6357000"/>
            <a:ext cx="3931918" cy="369332"/>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Fig.34: The bones of the wrist and hand.</a:t>
            </a:r>
            <a:endParaRPr lang="en-US" dirty="0">
              <a:latin typeface="+mn-l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8_12"/>
          <p:cNvPicPr>
            <a:picLocks noChangeAspect="1" noChangeArrowheads="1"/>
          </p:cNvPicPr>
          <p:nvPr/>
        </p:nvPicPr>
        <p:blipFill>
          <a:blip r:embed="rId3" cstate="print"/>
          <a:srcRect r="40990" b="5448"/>
          <a:stretch>
            <a:fillRect/>
          </a:stretch>
        </p:blipFill>
        <p:spPr bwMode="auto">
          <a:xfrm>
            <a:off x="6800534" y="151959"/>
            <a:ext cx="1813014" cy="6052085"/>
          </a:xfrm>
          <a:prstGeom prst="rect">
            <a:avLst/>
          </a:prstGeom>
          <a:noFill/>
        </p:spPr>
      </p:pic>
      <p:sp>
        <p:nvSpPr>
          <p:cNvPr id="25603" name="Rectangle 3"/>
          <p:cNvSpPr>
            <a:spLocks noGrp="1" noChangeArrowheads="1"/>
          </p:cNvSpPr>
          <p:nvPr>
            <p:ph type="body" idx="1"/>
          </p:nvPr>
        </p:nvSpPr>
        <p:spPr>
          <a:xfrm>
            <a:off x="404947" y="1482633"/>
            <a:ext cx="6100355" cy="4787537"/>
          </a:xfrm>
        </p:spPr>
        <p:txBody>
          <a:bodyPr/>
          <a:lstStyle/>
          <a:p>
            <a:r>
              <a:rPr lang="en-US" sz="2400" dirty="0"/>
              <a:t>Each </a:t>
            </a:r>
            <a:r>
              <a:rPr lang="en-US" sz="2400" dirty="0" smtClean="0"/>
              <a:t>lower </a:t>
            </a:r>
            <a:r>
              <a:rPr lang="en-US" sz="2400" dirty="0"/>
              <a:t>limb has </a:t>
            </a:r>
            <a:r>
              <a:rPr lang="en-US" sz="2400" dirty="0" smtClean="0"/>
              <a:t>31 </a:t>
            </a:r>
            <a:r>
              <a:rPr lang="en-US" sz="2400" dirty="0"/>
              <a:t>bones</a:t>
            </a:r>
          </a:p>
          <a:p>
            <a:r>
              <a:rPr lang="en-US" sz="2400" dirty="0"/>
              <a:t>Two separate regions</a:t>
            </a:r>
          </a:p>
          <a:p>
            <a:pPr>
              <a:buNone/>
            </a:pPr>
            <a:r>
              <a:rPr lang="en-US" sz="2400" dirty="0"/>
              <a:t>1. The </a:t>
            </a:r>
            <a:r>
              <a:rPr lang="en-US" sz="2400" i="1" dirty="0" smtClean="0"/>
              <a:t>pelvic girdle</a:t>
            </a:r>
            <a:r>
              <a:rPr lang="en-US" sz="2400" dirty="0" smtClean="0"/>
              <a:t> witch attaches lower limbs to trunk </a:t>
            </a:r>
            <a:r>
              <a:rPr lang="en-US" sz="2400" dirty="0" smtClean="0">
                <a:sym typeface="Wingdings" pitchFamily="2" charset="2"/>
              </a:rPr>
              <a:t> 1 </a:t>
            </a:r>
            <a:r>
              <a:rPr lang="en-US" sz="2400" dirty="0" smtClean="0"/>
              <a:t>hip bone on each side</a:t>
            </a:r>
            <a:endParaRPr lang="en-US" sz="2400" i="1" dirty="0"/>
          </a:p>
          <a:p>
            <a:pPr>
              <a:buNone/>
            </a:pPr>
            <a:r>
              <a:rPr lang="en-US" sz="2400" dirty="0"/>
              <a:t>2. The </a:t>
            </a:r>
            <a:r>
              <a:rPr lang="en-US" sz="2400" i="1" dirty="0"/>
              <a:t>free part (30 bones</a:t>
            </a:r>
            <a:r>
              <a:rPr lang="en-US" sz="2400" i="1" dirty="0" smtClean="0"/>
              <a:t>):</a:t>
            </a:r>
          </a:p>
          <a:p>
            <a:pPr>
              <a:buFont typeface="Arial" pitchFamily="34" charset="0"/>
              <a:buChar char="•"/>
            </a:pPr>
            <a:r>
              <a:rPr lang="en-US" sz="2400" dirty="0" smtClean="0"/>
              <a:t>1 Femur (thigh)</a:t>
            </a:r>
          </a:p>
          <a:p>
            <a:pPr>
              <a:buFont typeface="Arial" pitchFamily="34" charset="0"/>
              <a:buChar char="•"/>
            </a:pPr>
            <a:r>
              <a:rPr lang="en-US" sz="2400" dirty="0" smtClean="0"/>
              <a:t>1 Patella</a:t>
            </a:r>
          </a:p>
          <a:p>
            <a:pPr>
              <a:buFont typeface="Arial" pitchFamily="34" charset="0"/>
              <a:buChar char="•"/>
            </a:pPr>
            <a:r>
              <a:rPr lang="en-US" sz="2400" dirty="0" smtClean="0"/>
              <a:t>1 Tibia + 1 Fibula (leg)</a:t>
            </a:r>
          </a:p>
          <a:p>
            <a:pPr>
              <a:buFont typeface="Arial" pitchFamily="34" charset="0"/>
              <a:buChar char="•"/>
            </a:pPr>
            <a:r>
              <a:rPr lang="en-US" sz="2400" dirty="0" smtClean="0"/>
              <a:t>7 Tarsal bones</a:t>
            </a:r>
          </a:p>
          <a:p>
            <a:pPr>
              <a:buFont typeface="Arial" pitchFamily="34" charset="0"/>
              <a:buChar char="•"/>
            </a:pPr>
            <a:r>
              <a:rPr lang="en-US" sz="2400" dirty="0" smtClean="0"/>
              <a:t>5 Metatarsals and 14 Phalanges (foot)</a:t>
            </a:r>
          </a:p>
          <a:p>
            <a:pPr>
              <a:buNone/>
            </a:pPr>
            <a:endParaRPr lang="en-US" sz="2400" dirty="0"/>
          </a:p>
        </p:txBody>
      </p:sp>
      <p:sp>
        <p:nvSpPr>
          <p:cNvPr id="7" name="Rectangle 6"/>
          <p:cNvSpPr/>
          <p:nvPr/>
        </p:nvSpPr>
        <p:spPr>
          <a:xfrm>
            <a:off x="1608571" y="357443"/>
            <a:ext cx="4604146" cy="830997"/>
          </a:xfrm>
          <a:prstGeom prst="rect">
            <a:avLst/>
          </a:prstGeom>
          <a:blipFill>
            <a:blip r:embed="rId4" cstate="print"/>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n-US" sz="4800" kern="0" dirty="0" smtClean="0">
                <a:solidFill>
                  <a:srgbClr val="006633"/>
                </a:solidFill>
                <a:latin typeface="Arial"/>
                <a:ea typeface="+mj-ea"/>
                <a:cs typeface="+mj-cs"/>
              </a:rPr>
              <a:t>The Lower Limb</a:t>
            </a:r>
            <a:endParaRPr lang="en-US" sz="2400" dirty="0"/>
          </a:p>
        </p:txBody>
      </p:sp>
      <p:sp>
        <p:nvSpPr>
          <p:cNvPr id="6" name="Slide Number Placeholder 5"/>
          <p:cNvSpPr>
            <a:spLocks noGrp="1"/>
          </p:cNvSpPr>
          <p:nvPr>
            <p:ph type="sldNum" sz="quarter" idx="12"/>
          </p:nvPr>
        </p:nvSpPr>
        <p:spPr/>
        <p:txBody>
          <a:bodyPr/>
          <a:lstStyle/>
          <a:p>
            <a:pPr>
              <a:defRPr/>
            </a:pPr>
            <a:fld id="{C5FC8D29-54AC-4BD1-94D4-6BE7A18BC80E}" type="slidenum">
              <a:rPr lang="en-US" smtClean="0"/>
              <a:pPr>
                <a:defRPr/>
              </a:pPr>
              <a:t>61</a:t>
            </a:fld>
            <a:endParaRPr lang="en-US"/>
          </a:p>
        </p:txBody>
      </p:sp>
      <p:sp>
        <p:nvSpPr>
          <p:cNvPr id="8" name="TextBox 7"/>
          <p:cNvSpPr txBox="1"/>
          <p:nvPr/>
        </p:nvSpPr>
        <p:spPr>
          <a:xfrm>
            <a:off x="4559753" y="6039243"/>
            <a:ext cx="4453624" cy="369332"/>
          </a:xfrm>
          <a:prstGeom prst="rect">
            <a:avLst/>
          </a:prstGeom>
          <a:solidFill>
            <a:schemeClr val="bg1"/>
          </a:solidFill>
          <a:ln>
            <a:solidFill>
              <a:schemeClr val="tx1"/>
            </a:solidFill>
          </a:ln>
        </p:spPr>
        <p:txBody>
          <a:bodyPr wrap="square" rtlCol="0">
            <a:spAutoFit/>
          </a:bodyPr>
          <a:lstStyle/>
          <a:p>
            <a:r>
              <a:rPr lang="en-US" dirty="0" smtClean="0">
                <a:latin typeface="+mn-lt"/>
              </a:rPr>
              <a:t>Fig.35: Anterior view of the lower limb bones.</a:t>
            </a:r>
            <a:endParaRPr lang="en-US" dirty="0">
              <a:latin typeface="+mn-l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098229" y="2433638"/>
            <a:ext cx="7200900" cy="3810000"/>
          </a:xfrm>
          <a:prstGeom prst="rect">
            <a:avLst/>
          </a:prstGeom>
        </p:spPr>
      </p:pic>
      <p:sp>
        <p:nvSpPr>
          <p:cNvPr id="86019" name="Rectangle 3"/>
          <p:cNvSpPr>
            <a:spLocks noGrp="1" noChangeArrowheads="1"/>
          </p:cNvSpPr>
          <p:nvPr>
            <p:ph type="body" idx="1"/>
          </p:nvPr>
        </p:nvSpPr>
        <p:spPr>
          <a:xfrm>
            <a:off x="457200" y="986240"/>
            <a:ext cx="8268790" cy="1607127"/>
          </a:xfrm>
        </p:spPr>
        <p:txBody>
          <a:bodyPr/>
          <a:lstStyle/>
          <a:p>
            <a:pPr algn="just"/>
            <a:r>
              <a:rPr lang="en-US" sz="2200" dirty="0"/>
              <a:t>Each </a:t>
            </a:r>
            <a:r>
              <a:rPr lang="en-US" sz="2200" dirty="0" smtClean="0"/>
              <a:t>hip </a:t>
            </a:r>
            <a:r>
              <a:rPr lang="en-US" sz="2200" dirty="0"/>
              <a:t>bone consists of three bones that fuse together: </a:t>
            </a:r>
            <a:r>
              <a:rPr lang="en-US" sz="2200" dirty="0" err="1"/>
              <a:t>ilium</a:t>
            </a:r>
            <a:r>
              <a:rPr lang="en-US" sz="2200" dirty="0"/>
              <a:t>, pubis, and </a:t>
            </a:r>
            <a:r>
              <a:rPr lang="en-US" sz="2200" dirty="0" err="1"/>
              <a:t>ischium</a:t>
            </a:r>
            <a:endParaRPr lang="en-US" sz="2200" dirty="0"/>
          </a:p>
          <a:p>
            <a:pPr algn="just"/>
            <a:r>
              <a:rPr lang="en-US" sz="2200" dirty="0"/>
              <a:t>The two </a:t>
            </a:r>
            <a:r>
              <a:rPr lang="en-US" sz="2200" dirty="0" smtClean="0"/>
              <a:t>hip </a:t>
            </a:r>
            <a:r>
              <a:rPr lang="en-US" sz="2200" dirty="0"/>
              <a:t>bones are joined anteriorly </a:t>
            </a:r>
            <a:r>
              <a:rPr lang="en-US" sz="2200" dirty="0" smtClean="0"/>
              <a:t>at </a:t>
            </a:r>
            <a:r>
              <a:rPr lang="en-US" sz="2200" dirty="0"/>
              <a:t>the pubic </a:t>
            </a:r>
            <a:r>
              <a:rPr lang="en-US" sz="2200" dirty="0" smtClean="0"/>
              <a:t>symphysis and they’re joined </a:t>
            </a:r>
            <a:r>
              <a:rPr lang="en-US" sz="2200" dirty="0"/>
              <a:t>posteriorly </a:t>
            </a:r>
            <a:r>
              <a:rPr lang="en-US" sz="2200" dirty="0" smtClean="0"/>
              <a:t>to </a:t>
            </a:r>
            <a:r>
              <a:rPr lang="en-US" sz="2200" dirty="0"/>
              <a:t>the sacrum </a:t>
            </a:r>
            <a:r>
              <a:rPr lang="en-US" sz="2200" dirty="0" smtClean="0"/>
              <a:t>at </a:t>
            </a:r>
            <a:r>
              <a:rPr lang="en-US" sz="2200" dirty="0"/>
              <a:t>the sacroiliac </a:t>
            </a:r>
            <a:r>
              <a:rPr lang="en-US" sz="2200" dirty="0" smtClean="0"/>
              <a:t>joints</a:t>
            </a:r>
            <a:endParaRPr lang="en-US" sz="2200" dirty="0"/>
          </a:p>
          <a:p>
            <a:pPr algn="just"/>
            <a:endParaRPr lang="en-US" sz="2200" dirty="0"/>
          </a:p>
        </p:txBody>
      </p:sp>
      <p:sp>
        <p:nvSpPr>
          <p:cNvPr id="5" name="TextBox 4"/>
          <p:cNvSpPr txBox="1"/>
          <p:nvPr/>
        </p:nvSpPr>
        <p:spPr>
          <a:xfrm>
            <a:off x="404945" y="261254"/>
            <a:ext cx="6923318" cy="584775"/>
          </a:xfrm>
          <a:prstGeom prst="rect">
            <a:avLst/>
          </a:prstGeom>
          <a:noFill/>
        </p:spPr>
        <p:txBody>
          <a:bodyPr wrap="square" rtlCol="0">
            <a:spAutoFit/>
          </a:bodyPr>
          <a:lstStyle/>
          <a:p>
            <a:r>
              <a:rPr lang="en-US" sz="3200" u="sng" dirty="0" smtClean="0">
                <a:solidFill>
                  <a:srgbClr val="FF0000"/>
                </a:solidFill>
              </a:rPr>
              <a:t>The Hip (</a:t>
            </a:r>
            <a:r>
              <a:rPr lang="en-US" sz="3200" u="sng" dirty="0" err="1" smtClean="0">
                <a:solidFill>
                  <a:srgbClr val="FF0000"/>
                </a:solidFill>
              </a:rPr>
              <a:t>Coxal</a:t>
            </a:r>
            <a:r>
              <a:rPr lang="en-US" sz="3200" u="sng" dirty="0" smtClean="0">
                <a:solidFill>
                  <a:srgbClr val="FF0000"/>
                </a:solidFill>
              </a:rPr>
              <a:t>) Bone:</a:t>
            </a:r>
            <a:endParaRPr lang="en-US" sz="3200" u="sng" dirty="0">
              <a:solidFill>
                <a:srgbClr val="FF0000"/>
              </a:solidFill>
            </a:endParaRPr>
          </a:p>
        </p:txBody>
      </p:sp>
      <p:sp>
        <p:nvSpPr>
          <p:cNvPr id="7" name="Slide Number Placeholder 6"/>
          <p:cNvSpPr>
            <a:spLocks noGrp="1"/>
          </p:cNvSpPr>
          <p:nvPr>
            <p:ph type="sldNum" sz="quarter" idx="12"/>
          </p:nvPr>
        </p:nvSpPr>
        <p:spPr/>
        <p:txBody>
          <a:bodyPr/>
          <a:lstStyle/>
          <a:p>
            <a:pPr>
              <a:defRPr/>
            </a:pPr>
            <a:fld id="{C5FC8D29-54AC-4BD1-94D4-6BE7A18BC80E}" type="slidenum">
              <a:rPr lang="en-US" smtClean="0"/>
              <a:pPr>
                <a:defRPr/>
              </a:pPr>
              <a:t>62</a:t>
            </a:fld>
            <a:endParaRPr lang="en-US"/>
          </a:p>
        </p:txBody>
      </p:sp>
      <p:sp>
        <p:nvSpPr>
          <p:cNvPr id="8" name="TextBox 7"/>
          <p:cNvSpPr txBox="1"/>
          <p:nvPr/>
        </p:nvSpPr>
        <p:spPr>
          <a:xfrm>
            <a:off x="1533520" y="6291910"/>
            <a:ext cx="4057383" cy="369332"/>
          </a:xfrm>
          <a:prstGeom prst="rect">
            <a:avLst/>
          </a:prstGeom>
          <a:solidFill>
            <a:schemeClr val="bg1"/>
          </a:solidFill>
          <a:ln>
            <a:solidFill>
              <a:schemeClr val="tx1"/>
            </a:solidFill>
          </a:ln>
        </p:spPr>
        <p:txBody>
          <a:bodyPr wrap="square" rtlCol="0">
            <a:spAutoFit/>
          </a:bodyPr>
          <a:lstStyle/>
          <a:p>
            <a:r>
              <a:rPr lang="en-US" dirty="0" smtClean="0">
                <a:latin typeface="+mn-lt"/>
              </a:rPr>
              <a:t>Fig.36: Anterior view of the pelvic girdle.</a:t>
            </a:r>
            <a:endParaRPr lang="en-US" dirty="0">
              <a:latin typeface="+mn-l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type="body" idx="1"/>
          </p:nvPr>
        </p:nvSpPr>
        <p:spPr>
          <a:xfrm>
            <a:off x="509452" y="909604"/>
            <a:ext cx="8386353" cy="2932614"/>
          </a:xfrm>
        </p:spPr>
        <p:txBody>
          <a:bodyPr/>
          <a:lstStyle/>
          <a:p>
            <a:r>
              <a:rPr lang="en-US" sz="2400" dirty="0"/>
              <a:t>Largest </a:t>
            </a:r>
            <a:r>
              <a:rPr lang="en-US" sz="2400" dirty="0" smtClean="0"/>
              <a:t>and most superior of </a:t>
            </a:r>
            <a:r>
              <a:rPr lang="en-US" sz="2400" dirty="0"/>
              <a:t>the three hip </a:t>
            </a:r>
            <a:r>
              <a:rPr lang="en-US" sz="2400" dirty="0" smtClean="0"/>
              <a:t>bones. </a:t>
            </a:r>
          </a:p>
          <a:p>
            <a:r>
              <a:rPr lang="en-US" sz="2400" dirty="0" smtClean="0"/>
              <a:t>Superior </a:t>
            </a:r>
            <a:r>
              <a:rPr lang="en-US" sz="2400" dirty="0"/>
              <a:t>border - iliac </a:t>
            </a:r>
            <a:r>
              <a:rPr lang="en-US" sz="2400" dirty="0" smtClean="0"/>
              <a:t>crest. Possess a tubercle</a:t>
            </a:r>
            <a:endParaRPr lang="en-US" sz="2400" dirty="0"/>
          </a:p>
          <a:p>
            <a:r>
              <a:rPr lang="en-US" sz="2400" dirty="0" smtClean="0"/>
              <a:t>Has four prominent projections: the superior and inferior anterior and posterior iliac spines</a:t>
            </a:r>
            <a:endParaRPr lang="en-US" sz="2400" dirty="0"/>
          </a:p>
          <a:p>
            <a:r>
              <a:rPr lang="en-US" sz="2400" dirty="0"/>
              <a:t>Greater sciatic </a:t>
            </a:r>
            <a:r>
              <a:rPr lang="en-US" sz="2400" dirty="0" smtClean="0"/>
              <a:t>notch is located between the posterior inferior iliac spine and the ischial spine</a:t>
            </a:r>
            <a:r>
              <a:rPr lang="en-US" sz="2400" dirty="0"/>
              <a:t>. </a:t>
            </a:r>
            <a:r>
              <a:rPr lang="en-US" sz="2400" dirty="0" smtClean="0"/>
              <a:t>Though it pass the sciatic </a:t>
            </a:r>
            <a:r>
              <a:rPr lang="en-US" sz="2400" dirty="0"/>
              <a:t>nerve</a:t>
            </a:r>
          </a:p>
          <a:p>
            <a:endParaRPr lang="en-US" sz="2400" dirty="0"/>
          </a:p>
        </p:txBody>
      </p:sp>
      <p:sp>
        <p:nvSpPr>
          <p:cNvPr id="5" name="TextBox 4"/>
          <p:cNvSpPr txBox="1"/>
          <p:nvPr/>
        </p:nvSpPr>
        <p:spPr>
          <a:xfrm>
            <a:off x="404945" y="261254"/>
            <a:ext cx="6923318" cy="584775"/>
          </a:xfrm>
          <a:prstGeom prst="rect">
            <a:avLst/>
          </a:prstGeom>
          <a:noFill/>
        </p:spPr>
        <p:txBody>
          <a:bodyPr wrap="square" rtlCol="0">
            <a:spAutoFit/>
          </a:bodyPr>
          <a:lstStyle/>
          <a:p>
            <a:r>
              <a:rPr lang="en-US" sz="3200" u="sng" dirty="0" smtClean="0">
                <a:solidFill>
                  <a:srgbClr val="FF0000"/>
                </a:solidFill>
              </a:rPr>
              <a:t>The Ilium:</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63</a:t>
            </a:fld>
            <a:endParaRPr lang="en-US"/>
          </a:p>
        </p:txBody>
      </p:sp>
      <p:sp>
        <p:nvSpPr>
          <p:cNvPr id="6" name="TextBox 5"/>
          <p:cNvSpPr txBox="1"/>
          <p:nvPr/>
        </p:nvSpPr>
        <p:spPr>
          <a:xfrm>
            <a:off x="509452" y="3549830"/>
            <a:ext cx="6923318" cy="584775"/>
          </a:xfrm>
          <a:prstGeom prst="rect">
            <a:avLst/>
          </a:prstGeom>
          <a:noFill/>
        </p:spPr>
        <p:txBody>
          <a:bodyPr wrap="square" rtlCol="0">
            <a:spAutoFit/>
          </a:bodyPr>
          <a:lstStyle/>
          <a:p>
            <a:r>
              <a:rPr lang="en-US" sz="3200" u="sng" dirty="0" smtClean="0">
                <a:solidFill>
                  <a:srgbClr val="FF0000"/>
                </a:solidFill>
              </a:rPr>
              <a:t>The Pubis:</a:t>
            </a:r>
            <a:endParaRPr lang="en-US" sz="3200" u="sng" dirty="0">
              <a:solidFill>
                <a:srgbClr val="FF0000"/>
              </a:solidFill>
            </a:endParaRPr>
          </a:p>
        </p:txBody>
      </p:sp>
      <p:sp>
        <p:nvSpPr>
          <p:cNvPr id="3" name="Rectangle 2"/>
          <p:cNvSpPr/>
          <p:nvPr/>
        </p:nvSpPr>
        <p:spPr>
          <a:xfrm>
            <a:off x="509452" y="4183713"/>
            <a:ext cx="8268788" cy="1274195"/>
          </a:xfrm>
          <a:prstGeom prst="rect">
            <a:avLst/>
          </a:prstGeom>
        </p:spPr>
        <p:txBody>
          <a:bodyPr wrap="square">
            <a:spAutoFit/>
          </a:bodyPr>
          <a:lstStyle/>
          <a:p>
            <a:pPr marL="342900" lvl="0" indent="-342900" eaLnBrk="0" hangingPunct="0">
              <a:spcBef>
                <a:spcPct val="20000"/>
              </a:spcBef>
              <a:buClr>
                <a:srgbClr val="CC9900"/>
              </a:buClr>
              <a:buSzPct val="65000"/>
              <a:buFont typeface="Wingdings" pitchFamily="20" charset="2"/>
              <a:buChar char="n"/>
            </a:pPr>
            <a:r>
              <a:rPr lang="en-US" sz="2400" kern="0" dirty="0">
                <a:solidFill>
                  <a:srgbClr val="000000"/>
                </a:solidFill>
                <a:latin typeface="Times New Roman"/>
              </a:rPr>
              <a:t>Pubis - inferior and anterior part of the hip bone</a:t>
            </a:r>
          </a:p>
          <a:p>
            <a:pPr marL="342900" lvl="0" indent="-342900" eaLnBrk="0" hangingPunct="0">
              <a:spcBef>
                <a:spcPct val="20000"/>
              </a:spcBef>
              <a:buClr>
                <a:srgbClr val="CC9900"/>
              </a:buClr>
              <a:buSzPct val="65000"/>
              <a:buFont typeface="Wingdings" pitchFamily="20" charset="2"/>
              <a:buChar char="n"/>
            </a:pPr>
            <a:r>
              <a:rPr lang="en-US" sz="2400" kern="0" dirty="0">
                <a:solidFill>
                  <a:srgbClr val="000000"/>
                </a:solidFill>
                <a:latin typeface="Times New Roman"/>
              </a:rPr>
              <a:t>The two pubic bones meet at the pubic symphysis. The angle below this joint is called the pubic arch</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type="body" idx="1"/>
          </p:nvPr>
        </p:nvSpPr>
        <p:spPr>
          <a:xfrm>
            <a:off x="457200" y="1142995"/>
            <a:ext cx="8229600" cy="3847016"/>
          </a:xfrm>
        </p:spPr>
        <p:txBody>
          <a:bodyPr/>
          <a:lstStyle/>
          <a:p>
            <a:r>
              <a:rPr lang="en-US" sz="2400" dirty="0" err="1"/>
              <a:t>Ischium</a:t>
            </a:r>
            <a:r>
              <a:rPr lang="en-US" sz="2400" dirty="0"/>
              <a:t> - inferior and posterior part of the hip bone</a:t>
            </a:r>
          </a:p>
          <a:p>
            <a:r>
              <a:rPr lang="en-US" sz="2400" dirty="0"/>
              <a:t>Most prominent feature is the </a:t>
            </a:r>
            <a:r>
              <a:rPr lang="en-US" sz="2400" dirty="0" err="1"/>
              <a:t>ischial</a:t>
            </a:r>
            <a:r>
              <a:rPr lang="en-US" sz="2400" dirty="0"/>
              <a:t> </a:t>
            </a:r>
            <a:r>
              <a:rPr lang="en-US" sz="2400" dirty="0" err="1"/>
              <a:t>tuberosity</a:t>
            </a:r>
            <a:r>
              <a:rPr lang="en-US" sz="2400" dirty="0"/>
              <a:t>, it is the part that meets the chair when you are </a:t>
            </a:r>
            <a:r>
              <a:rPr lang="en-US" sz="2400" dirty="0" smtClean="0"/>
              <a:t>sitting</a:t>
            </a:r>
          </a:p>
          <a:p>
            <a:r>
              <a:rPr lang="en-US" sz="2400" dirty="0" err="1" smtClean="0"/>
              <a:t>Ischial</a:t>
            </a:r>
            <a:r>
              <a:rPr lang="en-US" sz="2400" dirty="0" smtClean="0"/>
              <a:t> spine – a prominent projection. Below the spine we have the lesser sciatic notch</a:t>
            </a:r>
          </a:p>
          <a:p>
            <a:pPr>
              <a:buNone/>
            </a:pPr>
            <a:endParaRPr lang="en-US" sz="2400" dirty="0"/>
          </a:p>
        </p:txBody>
      </p:sp>
      <p:sp>
        <p:nvSpPr>
          <p:cNvPr id="5" name="TextBox 4"/>
          <p:cNvSpPr txBox="1"/>
          <p:nvPr/>
        </p:nvSpPr>
        <p:spPr>
          <a:xfrm>
            <a:off x="404945" y="261254"/>
            <a:ext cx="6923318" cy="584775"/>
          </a:xfrm>
          <a:prstGeom prst="rect">
            <a:avLst/>
          </a:prstGeom>
          <a:noFill/>
        </p:spPr>
        <p:txBody>
          <a:bodyPr wrap="square" rtlCol="0">
            <a:spAutoFit/>
          </a:bodyPr>
          <a:lstStyle/>
          <a:p>
            <a:r>
              <a:rPr lang="en-US" sz="3200" u="sng" dirty="0" smtClean="0">
                <a:solidFill>
                  <a:srgbClr val="FF0000"/>
                </a:solidFill>
              </a:rPr>
              <a:t>The Ischium:</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64</a:t>
            </a:fld>
            <a:endParaRPr lang="en-US"/>
          </a:p>
        </p:txBody>
      </p:sp>
      <p:sp>
        <p:nvSpPr>
          <p:cNvPr id="6" name="TextBox 5"/>
          <p:cNvSpPr txBox="1"/>
          <p:nvPr/>
        </p:nvSpPr>
        <p:spPr>
          <a:xfrm>
            <a:off x="457200" y="3840427"/>
            <a:ext cx="8347168" cy="1446550"/>
          </a:xfrm>
          <a:prstGeom prst="rect">
            <a:avLst/>
          </a:prstGeom>
          <a:noFill/>
        </p:spPr>
        <p:txBody>
          <a:bodyPr wrap="square" rtlCol="0">
            <a:spAutoFit/>
          </a:bodyPr>
          <a:lstStyle/>
          <a:p>
            <a:pPr marL="457200" indent="-457200" algn="just">
              <a:buFont typeface="Wingdings" panose="05000000000000000000" pitchFamily="2" charset="2"/>
              <a:buChar char="q"/>
            </a:pPr>
            <a:r>
              <a:rPr lang="en-US" sz="2200" dirty="0" smtClean="0">
                <a:latin typeface="+mn-lt"/>
              </a:rPr>
              <a:t>The 3 bones fuse at and participate in the formation of the acetabulum which the site of articulation with the head of femur.</a:t>
            </a:r>
          </a:p>
          <a:p>
            <a:pPr marL="457200" indent="-457200" algn="just">
              <a:buFont typeface="Wingdings" panose="05000000000000000000" pitchFamily="2" charset="2"/>
              <a:buChar char="q"/>
            </a:pPr>
            <a:r>
              <a:rPr lang="en-US" sz="2200" dirty="0" smtClean="0">
                <a:latin typeface="+mn-lt"/>
              </a:rPr>
              <a:t>The obturator foramen is bounded by the pubis and ischium. It’s the largest foramen in the body.</a:t>
            </a:r>
            <a:endParaRPr lang="en-US" sz="2200" dirty="0">
              <a:latin typeface="+mn-l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08_10ab"/>
          <p:cNvPicPr>
            <a:picLocks noChangeAspect="1" noChangeArrowheads="1"/>
          </p:cNvPicPr>
          <p:nvPr/>
        </p:nvPicPr>
        <p:blipFill>
          <a:blip r:embed="rId3" cstate="print"/>
          <a:srcRect b="7168"/>
          <a:stretch>
            <a:fillRect/>
          </a:stretch>
        </p:blipFill>
        <p:spPr bwMode="auto">
          <a:xfrm>
            <a:off x="0" y="145856"/>
            <a:ext cx="9131808" cy="4777531"/>
          </a:xfrm>
          <a:prstGeom prst="rect">
            <a:avLst/>
          </a:prstGeom>
          <a:noFill/>
        </p:spPr>
      </p:pic>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65</a:t>
            </a:fld>
            <a:endParaRPr lang="en-US"/>
          </a:p>
        </p:txBody>
      </p:sp>
      <p:sp>
        <p:nvSpPr>
          <p:cNvPr id="2" name="Rectangle 1"/>
          <p:cNvSpPr/>
          <p:nvPr/>
        </p:nvSpPr>
        <p:spPr>
          <a:xfrm>
            <a:off x="3317966" y="1776549"/>
            <a:ext cx="679268" cy="522514"/>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317966" y="2299063"/>
            <a:ext cx="679268" cy="522514"/>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31028" y="2821577"/>
            <a:ext cx="1267097" cy="209006"/>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331028" y="3344091"/>
            <a:ext cx="836024" cy="209006"/>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31027" y="3586205"/>
            <a:ext cx="1267097" cy="209006"/>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31028" y="3821339"/>
            <a:ext cx="1123406" cy="248197"/>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81554" y="3690708"/>
            <a:ext cx="696686" cy="378828"/>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094616" y="2397032"/>
            <a:ext cx="801189" cy="202477"/>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120740" y="1848392"/>
            <a:ext cx="1011068" cy="320042"/>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116384" y="1308459"/>
            <a:ext cx="1011068" cy="320042"/>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081554" y="514439"/>
            <a:ext cx="696686" cy="268880"/>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495817" y="5261235"/>
            <a:ext cx="4057383" cy="369332"/>
          </a:xfrm>
          <a:prstGeom prst="rect">
            <a:avLst/>
          </a:prstGeom>
          <a:solidFill>
            <a:schemeClr val="bg1"/>
          </a:solidFill>
          <a:ln>
            <a:solidFill>
              <a:schemeClr val="tx1"/>
            </a:solidFill>
          </a:ln>
        </p:spPr>
        <p:txBody>
          <a:bodyPr wrap="square" rtlCol="0">
            <a:spAutoFit/>
          </a:bodyPr>
          <a:lstStyle/>
          <a:p>
            <a:r>
              <a:rPr lang="en-US" dirty="0" smtClean="0">
                <a:latin typeface="+mn-lt"/>
              </a:rPr>
              <a:t>Fig.37: Features of the three pelvic bones.</a:t>
            </a:r>
            <a:endParaRPr lang="en-US" dirty="0">
              <a:latin typeface="+mn-l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08132" y="482101"/>
            <a:ext cx="4890135" cy="2574608"/>
          </a:xfrm>
          <a:prstGeom prst="rect">
            <a:avLst/>
          </a:prstGeom>
        </p:spPr>
      </p:pic>
      <p:sp>
        <p:nvSpPr>
          <p:cNvPr id="91139" name="Rectangle 3"/>
          <p:cNvSpPr>
            <a:spLocks noGrp="1" noChangeArrowheads="1"/>
          </p:cNvSpPr>
          <p:nvPr>
            <p:ph type="body" idx="1"/>
          </p:nvPr>
        </p:nvSpPr>
        <p:spPr>
          <a:xfrm>
            <a:off x="470260" y="933992"/>
            <a:ext cx="3637871" cy="4826728"/>
          </a:xfrm>
        </p:spPr>
        <p:txBody>
          <a:bodyPr/>
          <a:lstStyle/>
          <a:p>
            <a:pPr algn="just"/>
            <a:r>
              <a:rPr lang="en-US" sz="2400" b="1" dirty="0"/>
              <a:t>Pelvic brim</a:t>
            </a:r>
            <a:r>
              <a:rPr lang="en-US" sz="2400" dirty="0"/>
              <a:t> -  a </a:t>
            </a:r>
            <a:r>
              <a:rPr lang="en-US" sz="2400" dirty="0" smtClean="0"/>
              <a:t>plane </a:t>
            </a:r>
            <a:r>
              <a:rPr lang="en-US" sz="2400" dirty="0"/>
              <a:t>from the sacral promontory to the upper part of the pubic </a:t>
            </a:r>
            <a:r>
              <a:rPr lang="en-US" sz="2400" dirty="0" err="1"/>
              <a:t>symphysis</a:t>
            </a:r>
            <a:endParaRPr lang="en-US" sz="2400" dirty="0"/>
          </a:p>
          <a:p>
            <a:pPr algn="just"/>
            <a:r>
              <a:rPr lang="en-US" sz="2400" b="1" dirty="0"/>
              <a:t>False pelvis </a:t>
            </a:r>
            <a:r>
              <a:rPr lang="en-US" sz="2400" dirty="0"/>
              <a:t>- lies above this </a:t>
            </a:r>
            <a:r>
              <a:rPr lang="en-US" sz="2400" dirty="0" smtClean="0"/>
              <a:t>plane </a:t>
            </a:r>
          </a:p>
          <a:p>
            <a:pPr algn="just"/>
            <a:r>
              <a:rPr lang="en-US" sz="2400" b="1" dirty="0" smtClean="0"/>
              <a:t>True </a:t>
            </a:r>
            <a:r>
              <a:rPr lang="en-US" sz="2400" b="1" dirty="0"/>
              <a:t>pelvis </a:t>
            </a:r>
            <a:r>
              <a:rPr lang="en-US" sz="2400" dirty="0"/>
              <a:t>- the bony pelvis inferior to the pelvic </a:t>
            </a:r>
            <a:r>
              <a:rPr lang="en-US" sz="2400" dirty="0" smtClean="0"/>
              <a:t>brim. It’s the canal a child must pass through  during birth.</a:t>
            </a:r>
            <a:endParaRPr lang="en-US" sz="2400" dirty="0"/>
          </a:p>
        </p:txBody>
      </p:sp>
      <p:sp>
        <p:nvSpPr>
          <p:cNvPr id="5" name="TextBox 4"/>
          <p:cNvSpPr txBox="1"/>
          <p:nvPr/>
        </p:nvSpPr>
        <p:spPr>
          <a:xfrm>
            <a:off x="404945" y="261254"/>
            <a:ext cx="6923318" cy="584775"/>
          </a:xfrm>
          <a:prstGeom prst="rect">
            <a:avLst/>
          </a:prstGeom>
          <a:noFill/>
        </p:spPr>
        <p:txBody>
          <a:bodyPr wrap="square" rtlCol="0">
            <a:spAutoFit/>
          </a:bodyPr>
          <a:lstStyle/>
          <a:p>
            <a:r>
              <a:rPr lang="en-US" sz="3200" u="sng" dirty="0" smtClean="0">
                <a:solidFill>
                  <a:srgbClr val="FF0000"/>
                </a:solidFill>
              </a:rPr>
              <a:t>False and True Pelvis:</a:t>
            </a:r>
            <a:endParaRPr lang="en-US" sz="3200" u="sng" dirty="0">
              <a:solidFill>
                <a:srgbClr val="FF0000"/>
              </a:solidFill>
            </a:endParaRPr>
          </a:p>
        </p:txBody>
      </p:sp>
      <p:sp>
        <p:nvSpPr>
          <p:cNvPr id="8" name="Slide Number Placeholder 7"/>
          <p:cNvSpPr>
            <a:spLocks noGrp="1"/>
          </p:cNvSpPr>
          <p:nvPr>
            <p:ph type="sldNum" sz="quarter" idx="12"/>
          </p:nvPr>
        </p:nvSpPr>
        <p:spPr/>
        <p:txBody>
          <a:bodyPr/>
          <a:lstStyle/>
          <a:p>
            <a:pPr>
              <a:defRPr/>
            </a:pPr>
            <a:fld id="{C5FC8D29-54AC-4BD1-94D4-6BE7A18BC80E}" type="slidenum">
              <a:rPr lang="en-US" smtClean="0"/>
              <a:pPr>
                <a:defRPr/>
              </a:pPr>
              <a:t>66</a:t>
            </a:fld>
            <a:endParaRPr lang="en-US"/>
          </a:p>
        </p:txBody>
      </p:sp>
      <p:sp>
        <p:nvSpPr>
          <p:cNvPr id="9" name="TextBox 8"/>
          <p:cNvSpPr txBox="1"/>
          <p:nvPr/>
        </p:nvSpPr>
        <p:spPr>
          <a:xfrm>
            <a:off x="5086007" y="6058972"/>
            <a:ext cx="2934384" cy="369332"/>
          </a:xfrm>
          <a:prstGeom prst="rect">
            <a:avLst/>
          </a:prstGeom>
          <a:solidFill>
            <a:schemeClr val="bg1"/>
          </a:solidFill>
          <a:ln>
            <a:solidFill>
              <a:schemeClr val="tx1"/>
            </a:solidFill>
          </a:ln>
        </p:spPr>
        <p:txBody>
          <a:bodyPr wrap="square" rtlCol="0">
            <a:spAutoFit/>
          </a:bodyPr>
          <a:lstStyle/>
          <a:p>
            <a:r>
              <a:rPr lang="en-US" dirty="0" smtClean="0">
                <a:latin typeface="+mn-lt"/>
              </a:rPr>
              <a:t>Fig.38: False and true pelvis.</a:t>
            </a:r>
            <a:endParaRPr lang="en-US" dirty="0">
              <a:latin typeface="+mn-lt"/>
            </a:endParaRPr>
          </a:p>
        </p:txBody>
      </p:sp>
      <p:pic>
        <p:nvPicPr>
          <p:cNvPr id="3" name="Picture 2"/>
          <p:cNvPicPr>
            <a:picLocks noChangeAspect="1"/>
          </p:cNvPicPr>
          <p:nvPr/>
        </p:nvPicPr>
        <p:blipFill>
          <a:blip r:embed="rId4"/>
          <a:stretch>
            <a:fillRect/>
          </a:stretch>
        </p:blipFill>
        <p:spPr>
          <a:xfrm>
            <a:off x="4108132" y="3056709"/>
            <a:ext cx="4663440" cy="2914650"/>
          </a:xfrm>
          <a:prstGeom prst="rect">
            <a:avLst/>
          </a:prstGeom>
        </p:spPr>
      </p:pic>
      <p:sp>
        <p:nvSpPr>
          <p:cNvPr id="10" name="Rectangle 9"/>
          <p:cNvSpPr/>
          <p:nvPr/>
        </p:nvSpPr>
        <p:spPr>
          <a:xfrm>
            <a:off x="4184872" y="4656912"/>
            <a:ext cx="779013" cy="280848"/>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768651" y="4127866"/>
            <a:ext cx="779013" cy="280848"/>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792977" y="3788229"/>
            <a:ext cx="893823" cy="252024"/>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53787" y="5411035"/>
            <a:ext cx="893824" cy="233345"/>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4" descr="08_table_01a"/>
          <p:cNvPicPr>
            <a:picLocks noChangeAspect="1" noChangeArrowheads="1"/>
          </p:cNvPicPr>
          <p:nvPr/>
        </p:nvPicPr>
        <p:blipFill>
          <a:blip r:embed="rId3" cstate="print"/>
          <a:srcRect t="11425" r="5306" b="12494"/>
          <a:stretch>
            <a:fillRect/>
          </a:stretch>
        </p:blipFill>
        <p:spPr bwMode="auto">
          <a:xfrm>
            <a:off x="104506" y="1136462"/>
            <a:ext cx="8970537" cy="4473670"/>
          </a:xfrm>
          <a:prstGeom prst="rect">
            <a:avLst/>
          </a:prstGeom>
          <a:noFill/>
        </p:spPr>
      </p:pic>
      <p:sp>
        <p:nvSpPr>
          <p:cNvPr id="5" name="TextBox 4"/>
          <p:cNvSpPr txBox="1"/>
          <p:nvPr/>
        </p:nvSpPr>
        <p:spPr>
          <a:xfrm>
            <a:off x="404945" y="261254"/>
            <a:ext cx="6923318" cy="584775"/>
          </a:xfrm>
          <a:prstGeom prst="rect">
            <a:avLst/>
          </a:prstGeom>
          <a:noFill/>
        </p:spPr>
        <p:txBody>
          <a:bodyPr wrap="square" rtlCol="0">
            <a:spAutoFit/>
          </a:bodyPr>
          <a:lstStyle/>
          <a:p>
            <a:r>
              <a:rPr lang="en-US" sz="3200" u="sng" dirty="0" smtClean="0">
                <a:solidFill>
                  <a:srgbClr val="FF0000"/>
                </a:solidFill>
              </a:rPr>
              <a:t>Comparing Male and Female Pelvis:</a:t>
            </a:r>
            <a:endParaRPr lang="en-US" sz="3200" u="sng" dirty="0">
              <a:solidFill>
                <a:srgbClr val="FF0000"/>
              </a:solidFill>
            </a:endParaRPr>
          </a:p>
        </p:txBody>
      </p:sp>
      <p:sp>
        <p:nvSpPr>
          <p:cNvPr id="6" name="TextBox 5"/>
          <p:cNvSpPr txBox="1"/>
          <p:nvPr/>
        </p:nvSpPr>
        <p:spPr>
          <a:xfrm>
            <a:off x="378823" y="5682341"/>
            <a:ext cx="8347168" cy="769441"/>
          </a:xfrm>
          <a:prstGeom prst="rect">
            <a:avLst/>
          </a:prstGeom>
          <a:solidFill>
            <a:schemeClr val="bg1"/>
          </a:solidFill>
        </p:spPr>
        <p:txBody>
          <a:bodyPr wrap="square" rtlCol="0">
            <a:spAutoFit/>
          </a:bodyPr>
          <a:lstStyle/>
          <a:p>
            <a:pPr marL="457200" indent="-457200">
              <a:buFont typeface="Wingdings" panose="05000000000000000000" pitchFamily="2" charset="2"/>
              <a:buChar char="q"/>
            </a:pPr>
            <a:r>
              <a:rPr lang="en-US" sz="2200" dirty="0" smtClean="0">
                <a:latin typeface="+mn-lt"/>
              </a:rPr>
              <a:t>These features of female pelvis create more space in the true pelvis to permit an easier process of child birth.</a:t>
            </a:r>
            <a:endParaRPr lang="en-US" sz="2200" dirty="0">
              <a:latin typeface="+mn-lt"/>
            </a:endParaRPr>
          </a:p>
        </p:txBody>
      </p:sp>
      <p:sp>
        <p:nvSpPr>
          <p:cNvPr id="7" name="Slide Number Placeholder 6"/>
          <p:cNvSpPr>
            <a:spLocks noGrp="1"/>
          </p:cNvSpPr>
          <p:nvPr>
            <p:ph type="sldNum" sz="quarter" idx="12"/>
          </p:nvPr>
        </p:nvSpPr>
        <p:spPr/>
        <p:txBody>
          <a:bodyPr/>
          <a:lstStyle/>
          <a:p>
            <a:pPr>
              <a:defRPr/>
            </a:pPr>
            <a:fld id="{C5FC8D29-54AC-4BD1-94D4-6BE7A18BC80E}" type="slidenum">
              <a:rPr lang="en-US" smtClean="0"/>
              <a:pPr>
                <a:defRPr/>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ead of femu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5622" b="31818"/>
          <a:stretch/>
        </p:blipFill>
        <p:spPr bwMode="auto">
          <a:xfrm>
            <a:off x="5028771" y="1522179"/>
            <a:ext cx="4045277" cy="301337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352698" y="966335"/>
            <a:ext cx="8020594" cy="461665"/>
          </a:xfrm>
          <a:prstGeom prst="rect">
            <a:avLst/>
          </a:prstGeom>
          <a:noFill/>
        </p:spPr>
        <p:txBody>
          <a:bodyPr wrap="square" rtlCol="0">
            <a:spAutoFit/>
          </a:bodyPr>
          <a:lstStyle/>
          <a:p>
            <a:pPr marL="342900" lvl="0" indent="-342900" algn="just" eaLnBrk="0" hangingPunct="0">
              <a:spcBef>
                <a:spcPct val="20000"/>
              </a:spcBef>
              <a:buClr>
                <a:srgbClr val="CC9900"/>
              </a:buClr>
              <a:buSzPct val="65000"/>
              <a:buFont typeface="Wingdings" pitchFamily="20" charset="2"/>
              <a:buChar char="n"/>
            </a:pPr>
            <a:r>
              <a:rPr lang="en-US" sz="2400" kern="0" dirty="0" smtClean="0">
                <a:solidFill>
                  <a:srgbClr val="000000"/>
                </a:solidFill>
                <a:latin typeface="+mn-lt"/>
              </a:rPr>
              <a:t>Femur - longest, heaviest, and strongest bone in the body</a:t>
            </a:r>
          </a:p>
        </p:txBody>
      </p:sp>
      <p:sp>
        <p:nvSpPr>
          <p:cNvPr id="5" name="TextBox 4"/>
          <p:cNvSpPr txBox="1"/>
          <p:nvPr/>
        </p:nvSpPr>
        <p:spPr>
          <a:xfrm>
            <a:off x="404945" y="261254"/>
            <a:ext cx="6923318" cy="584775"/>
          </a:xfrm>
          <a:prstGeom prst="rect">
            <a:avLst/>
          </a:prstGeom>
          <a:noFill/>
        </p:spPr>
        <p:txBody>
          <a:bodyPr wrap="square" rtlCol="0">
            <a:spAutoFit/>
          </a:bodyPr>
          <a:lstStyle/>
          <a:p>
            <a:r>
              <a:rPr lang="en-US" sz="3200" u="sng" dirty="0" smtClean="0">
                <a:solidFill>
                  <a:srgbClr val="FF0000"/>
                </a:solidFill>
              </a:rPr>
              <a:t>The Femur:</a:t>
            </a:r>
            <a:endParaRPr lang="en-US" sz="3200" u="sng" dirty="0">
              <a:solidFill>
                <a:srgbClr val="FF0000"/>
              </a:solidFill>
            </a:endParaRPr>
          </a:p>
        </p:txBody>
      </p:sp>
      <p:sp>
        <p:nvSpPr>
          <p:cNvPr id="7" name="Rectangle 6"/>
          <p:cNvSpPr/>
          <p:nvPr/>
        </p:nvSpPr>
        <p:spPr>
          <a:xfrm>
            <a:off x="352698" y="1428000"/>
            <a:ext cx="4572000" cy="3416320"/>
          </a:xfrm>
          <a:prstGeom prst="rect">
            <a:avLst/>
          </a:prstGeom>
        </p:spPr>
        <p:txBody>
          <a:bodyPr>
            <a:spAutoFit/>
          </a:bodyPr>
          <a:lstStyle/>
          <a:p>
            <a:pPr marL="342900" indent="-342900" algn="just" eaLnBrk="0" hangingPunct="0">
              <a:spcBef>
                <a:spcPct val="20000"/>
              </a:spcBef>
              <a:buClr>
                <a:srgbClr val="CC9900"/>
              </a:buClr>
              <a:buSzPct val="65000"/>
              <a:buFont typeface="Wingdings" pitchFamily="20" charset="2"/>
              <a:buChar char="n"/>
            </a:pPr>
            <a:r>
              <a:rPr lang="en-US" sz="2400" b="1" dirty="0" smtClean="0">
                <a:latin typeface="+mn-lt"/>
              </a:rPr>
              <a:t>Proximal End</a:t>
            </a:r>
            <a:r>
              <a:rPr lang="en-US" sz="2400" dirty="0" smtClean="0">
                <a:latin typeface="+mn-lt"/>
              </a:rPr>
              <a:t>: Features a </a:t>
            </a:r>
            <a:r>
              <a:rPr lang="en-US" sz="2400" b="1" dirty="0" smtClean="0">
                <a:latin typeface="+mn-lt"/>
              </a:rPr>
              <a:t>head</a:t>
            </a:r>
            <a:r>
              <a:rPr lang="en-US" sz="2400" dirty="0" smtClean="0">
                <a:latin typeface="+mn-lt"/>
              </a:rPr>
              <a:t> witch articulates with the </a:t>
            </a:r>
            <a:r>
              <a:rPr lang="en-US" sz="2400" dirty="0" err="1" smtClean="0">
                <a:latin typeface="+mn-lt"/>
              </a:rPr>
              <a:t>acetabulum</a:t>
            </a:r>
            <a:r>
              <a:rPr lang="en-US" sz="2400" dirty="0" smtClean="0">
                <a:latin typeface="+mn-lt"/>
              </a:rPr>
              <a:t> to form the hip joint. The head has a small depression called the </a:t>
            </a:r>
            <a:r>
              <a:rPr lang="en-US" sz="2400" b="1" dirty="0" smtClean="0">
                <a:latin typeface="+mn-lt"/>
              </a:rPr>
              <a:t>fovea </a:t>
            </a:r>
            <a:r>
              <a:rPr lang="en-US" sz="2400" b="1" dirty="0" err="1" smtClean="0">
                <a:latin typeface="+mn-lt"/>
              </a:rPr>
              <a:t>capitis</a:t>
            </a:r>
            <a:r>
              <a:rPr lang="en-US" sz="2400" dirty="0" smtClean="0">
                <a:latin typeface="+mn-lt"/>
              </a:rPr>
              <a:t> for attachment of a ligament. Distal to the head is the </a:t>
            </a:r>
            <a:r>
              <a:rPr lang="en-US" sz="2400" b="1" dirty="0" smtClean="0">
                <a:latin typeface="+mn-lt"/>
              </a:rPr>
              <a:t>neck</a:t>
            </a:r>
            <a:r>
              <a:rPr lang="en-US" sz="2400" dirty="0" smtClean="0">
                <a:latin typeface="+mn-lt"/>
              </a:rPr>
              <a:t> and distal to it are the </a:t>
            </a:r>
            <a:r>
              <a:rPr lang="en-US" sz="2400" b="1" dirty="0" smtClean="0">
                <a:latin typeface="+mn-lt"/>
              </a:rPr>
              <a:t>greater and lesser </a:t>
            </a:r>
            <a:r>
              <a:rPr lang="en-US" sz="2400" b="1" dirty="0" err="1" smtClean="0">
                <a:latin typeface="+mn-lt"/>
              </a:rPr>
              <a:t>trochanters</a:t>
            </a:r>
            <a:r>
              <a:rPr lang="en-US" sz="2400" dirty="0" smtClean="0">
                <a:latin typeface="+mn-lt"/>
              </a:rPr>
              <a:t>.</a:t>
            </a:r>
          </a:p>
        </p:txBody>
      </p:sp>
      <p:sp>
        <p:nvSpPr>
          <p:cNvPr id="6" name="Slide Number Placeholder 5"/>
          <p:cNvSpPr>
            <a:spLocks noGrp="1"/>
          </p:cNvSpPr>
          <p:nvPr>
            <p:ph type="sldNum" sz="quarter" idx="12"/>
          </p:nvPr>
        </p:nvSpPr>
        <p:spPr/>
        <p:txBody>
          <a:bodyPr/>
          <a:lstStyle/>
          <a:p>
            <a:pPr>
              <a:defRPr/>
            </a:pPr>
            <a:fld id="{C5FC8D29-54AC-4BD1-94D4-6BE7A18BC80E}" type="slidenum">
              <a:rPr lang="en-US" smtClean="0"/>
              <a:pPr>
                <a:defRPr/>
              </a:pPr>
              <a:t>68</a:t>
            </a:fld>
            <a:endParaRPr lang="en-US"/>
          </a:p>
        </p:txBody>
      </p:sp>
      <p:sp>
        <p:nvSpPr>
          <p:cNvPr id="9" name="TextBox 8"/>
          <p:cNvSpPr txBox="1"/>
          <p:nvPr/>
        </p:nvSpPr>
        <p:spPr>
          <a:xfrm>
            <a:off x="378824" y="4796631"/>
            <a:ext cx="8611260" cy="1569660"/>
          </a:xfrm>
          <a:prstGeom prst="rect">
            <a:avLst/>
          </a:prstGeom>
          <a:solidFill>
            <a:schemeClr val="bg1"/>
          </a:solidFill>
        </p:spPr>
        <p:txBody>
          <a:bodyPr wrap="square" rtlCol="0">
            <a:spAutoFit/>
          </a:bodyPr>
          <a:lstStyle/>
          <a:p>
            <a:pPr marL="342900" indent="-342900" algn="just" eaLnBrk="0" hangingPunct="0">
              <a:spcBef>
                <a:spcPts val="0"/>
              </a:spcBef>
              <a:buClr>
                <a:srgbClr val="CC9900"/>
              </a:buClr>
              <a:buSzPct val="65000"/>
              <a:buFont typeface="Wingdings" pitchFamily="20" charset="2"/>
              <a:buChar char="n"/>
            </a:pPr>
            <a:r>
              <a:rPr lang="en-US" sz="2400" b="1" dirty="0" smtClean="0">
                <a:latin typeface="+mn-lt"/>
              </a:rPr>
              <a:t>Shaft</a:t>
            </a:r>
            <a:r>
              <a:rPr lang="en-US" sz="2400" dirty="0" smtClean="0">
                <a:latin typeface="+mn-lt"/>
              </a:rPr>
              <a:t>: for attachment of muscles.</a:t>
            </a:r>
            <a:endParaRPr lang="en-US" sz="2400" b="1" dirty="0" smtClean="0">
              <a:latin typeface="+mn-lt"/>
            </a:endParaRPr>
          </a:p>
          <a:p>
            <a:pPr marL="342900" lvl="0" indent="-342900" algn="just" eaLnBrk="0" hangingPunct="0">
              <a:spcBef>
                <a:spcPts val="0"/>
              </a:spcBef>
              <a:buClr>
                <a:srgbClr val="CC9900"/>
              </a:buClr>
              <a:buSzPct val="65000"/>
              <a:buFont typeface="Wingdings" pitchFamily="20" charset="2"/>
              <a:buChar char="n"/>
            </a:pPr>
            <a:r>
              <a:rPr lang="en-US" sz="2400" b="1" dirty="0" smtClean="0">
                <a:latin typeface="+mn-lt"/>
              </a:rPr>
              <a:t>Distal End</a:t>
            </a:r>
            <a:r>
              <a:rPr lang="en-US" sz="2400" dirty="0" smtClean="0">
                <a:latin typeface="+mn-lt"/>
              </a:rPr>
              <a:t>: Two </a:t>
            </a:r>
            <a:r>
              <a:rPr lang="en-US" sz="2400" b="1" dirty="0" smtClean="0">
                <a:latin typeface="+mn-lt"/>
              </a:rPr>
              <a:t>condyles</a:t>
            </a:r>
            <a:r>
              <a:rPr lang="en-US" sz="2400" dirty="0" smtClean="0">
                <a:latin typeface="+mn-lt"/>
              </a:rPr>
              <a:t> that articulate inferiorly with the tibia and anteriorly with the patella. Proximal to the condyles are the medial and lateral </a:t>
            </a:r>
            <a:r>
              <a:rPr lang="en-US" sz="2400" b="1" dirty="0" smtClean="0">
                <a:latin typeface="+mn-lt"/>
              </a:rPr>
              <a:t>epicondyles</a:t>
            </a:r>
            <a:r>
              <a:rPr lang="en-US" sz="2400" dirty="0" smtClean="0">
                <a:latin typeface="+mn-lt"/>
              </a:rPr>
              <a:t> for muscle attachment.</a:t>
            </a:r>
          </a:p>
        </p:txBody>
      </p:sp>
      <p:sp>
        <p:nvSpPr>
          <p:cNvPr id="8" name="TextBox 7"/>
          <p:cNvSpPr txBox="1"/>
          <p:nvPr/>
        </p:nvSpPr>
        <p:spPr>
          <a:xfrm>
            <a:off x="5159829" y="4556633"/>
            <a:ext cx="3830255" cy="369332"/>
          </a:xfrm>
          <a:prstGeom prst="rect">
            <a:avLst/>
          </a:prstGeom>
          <a:solidFill>
            <a:schemeClr val="bg1"/>
          </a:solidFill>
          <a:ln>
            <a:solidFill>
              <a:schemeClr val="tx1"/>
            </a:solidFill>
          </a:ln>
        </p:spPr>
        <p:txBody>
          <a:bodyPr wrap="square" rtlCol="0">
            <a:spAutoFit/>
          </a:bodyPr>
          <a:lstStyle/>
          <a:p>
            <a:r>
              <a:rPr lang="en-US" dirty="0" smtClean="0">
                <a:latin typeface="+mn-lt"/>
              </a:rPr>
              <a:t>Fig.39: The proximal end of the femur.</a:t>
            </a:r>
            <a:endParaRPr lang="en-US" dirty="0">
              <a:latin typeface="+mn-lt"/>
            </a:endParaRPr>
          </a:p>
        </p:txBody>
      </p:sp>
      <p:sp>
        <p:nvSpPr>
          <p:cNvPr id="10" name="Rectangle 9"/>
          <p:cNvSpPr/>
          <p:nvPr/>
        </p:nvSpPr>
        <p:spPr>
          <a:xfrm>
            <a:off x="5028771" y="1501097"/>
            <a:ext cx="779013" cy="280848"/>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75835" y="1902295"/>
            <a:ext cx="619571" cy="462081"/>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211071" y="1548655"/>
            <a:ext cx="862977" cy="502213"/>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083861" y="3672775"/>
            <a:ext cx="862977" cy="442026"/>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323050" y="2547077"/>
            <a:ext cx="468253" cy="379003"/>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C5FC8D29-54AC-4BD1-94D4-6BE7A18BC80E}" type="slidenum">
              <a:rPr lang="en-US" smtClean="0"/>
              <a:pPr>
                <a:defRPr/>
              </a:pPr>
              <a:t>69</a:t>
            </a:fld>
            <a:endParaRPr lang="en-US"/>
          </a:p>
        </p:txBody>
      </p:sp>
      <p:pic>
        <p:nvPicPr>
          <p:cNvPr id="2" name="Picture 1"/>
          <p:cNvPicPr>
            <a:picLocks noChangeAspect="1"/>
          </p:cNvPicPr>
          <p:nvPr/>
        </p:nvPicPr>
        <p:blipFill>
          <a:blip r:embed="rId2"/>
          <a:stretch>
            <a:fillRect/>
          </a:stretch>
        </p:blipFill>
        <p:spPr>
          <a:xfrm>
            <a:off x="2163876" y="216218"/>
            <a:ext cx="5991701" cy="6484620"/>
          </a:xfrm>
          <a:prstGeom prst="rect">
            <a:avLst/>
          </a:prstGeom>
        </p:spPr>
      </p:pic>
      <p:sp>
        <p:nvSpPr>
          <p:cNvPr id="5" name="TextBox 4"/>
          <p:cNvSpPr txBox="1"/>
          <p:nvPr/>
        </p:nvSpPr>
        <p:spPr>
          <a:xfrm>
            <a:off x="248749" y="2544952"/>
            <a:ext cx="1915128" cy="646331"/>
          </a:xfrm>
          <a:prstGeom prst="rect">
            <a:avLst/>
          </a:prstGeom>
          <a:solidFill>
            <a:schemeClr val="bg1"/>
          </a:solidFill>
          <a:ln>
            <a:solidFill>
              <a:schemeClr val="tx1"/>
            </a:solidFill>
          </a:ln>
        </p:spPr>
        <p:txBody>
          <a:bodyPr wrap="square" rtlCol="0">
            <a:spAutoFit/>
          </a:bodyPr>
          <a:lstStyle/>
          <a:p>
            <a:r>
              <a:rPr lang="en-US" dirty="0" smtClean="0">
                <a:latin typeface="+mn-lt"/>
              </a:rPr>
              <a:t>Fig.40: Features of the femur bone.</a:t>
            </a:r>
            <a:endParaRPr lang="en-US" dirty="0">
              <a:latin typeface="+mn-lt"/>
            </a:endParaRPr>
          </a:p>
        </p:txBody>
      </p:sp>
      <p:sp>
        <p:nvSpPr>
          <p:cNvPr id="6" name="Rectangle 5"/>
          <p:cNvSpPr/>
          <p:nvPr/>
        </p:nvSpPr>
        <p:spPr>
          <a:xfrm>
            <a:off x="4602885" y="3664134"/>
            <a:ext cx="687574" cy="333100"/>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29191" y="5018317"/>
            <a:ext cx="827518" cy="333100"/>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29191" y="5351417"/>
            <a:ext cx="683826" cy="333100"/>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49773" y="5238205"/>
            <a:ext cx="932123" cy="248195"/>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40913" y="5018317"/>
            <a:ext cx="1132423" cy="215530"/>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153938" y="5517966"/>
            <a:ext cx="605399" cy="308067"/>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127812" y="4850674"/>
            <a:ext cx="788279" cy="357047"/>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730C548-C99F-4E3E-A8BD-704608980AB9}" type="slidenum">
              <a:rPr lang="en-US" smtClean="0"/>
              <a:pPr>
                <a:defRPr/>
              </a:pPr>
              <a:t>7</a:t>
            </a:fld>
            <a:endParaRPr lang="en-US"/>
          </a:p>
        </p:txBody>
      </p:sp>
      <p:sp>
        <p:nvSpPr>
          <p:cNvPr id="4" name="Rectangle 3"/>
          <p:cNvSpPr/>
          <p:nvPr/>
        </p:nvSpPr>
        <p:spPr>
          <a:xfrm>
            <a:off x="457200" y="1290736"/>
            <a:ext cx="8229600" cy="830997"/>
          </a:xfrm>
          <a:prstGeom prst="rect">
            <a:avLst/>
          </a:prstGeom>
        </p:spPr>
        <p:txBody>
          <a:bodyPr wrap="square">
            <a:spAutoFit/>
          </a:bodyPr>
          <a:lstStyle/>
          <a:p>
            <a:pPr marL="457200" indent="-457200" algn="just">
              <a:buFont typeface="Arial" panose="020B0604020202020204" pitchFamily="34" charset="0"/>
              <a:buChar char="•"/>
            </a:pPr>
            <a:r>
              <a:rPr lang="en-US" sz="2400" dirty="0" smtClean="0">
                <a:latin typeface="Times New Roman" pitchFamily="18" charset="0"/>
                <a:cs typeface="Times New Roman" pitchFamily="18" charset="0"/>
              </a:rPr>
              <a:t>Tetracycline is a fluorescent substance and it binds with great affinity with Ca</a:t>
            </a:r>
            <a:r>
              <a:rPr lang="en-US" sz="2400" baseline="30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in recently deposited bone matrix.</a:t>
            </a:r>
          </a:p>
        </p:txBody>
      </p:sp>
      <p:sp>
        <p:nvSpPr>
          <p:cNvPr id="5" name="TextBox 4"/>
          <p:cNvSpPr txBox="1"/>
          <p:nvPr/>
        </p:nvSpPr>
        <p:spPr>
          <a:xfrm>
            <a:off x="2515892" y="477361"/>
            <a:ext cx="4264615" cy="584775"/>
          </a:xfrm>
          <a:prstGeom prst="rect">
            <a:avLst/>
          </a:prstGeom>
          <a:solidFill>
            <a:srgbClr val="0070C0"/>
          </a:solidFill>
        </p:spPr>
        <p:txBody>
          <a:bodyPr wrap="square" rtlCol="0">
            <a:spAutoFit/>
          </a:bodyPr>
          <a:lstStyle/>
          <a:p>
            <a:pPr algn="ctr"/>
            <a:r>
              <a:rPr lang="en-US" sz="3200" dirty="0" smtClean="0">
                <a:solidFill>
                  <a:srgbClr val="FFFF00"/>
                </a:solidFill>
                <a:latin typeface="Times New Roman" pitchFamily="18" charset="0"/>
                <a:cs typeface="Times New Roman" pitchFamily="18" charset="0"/>
              </a:rPr>
              <a:t>Tetracycline and Bones</a:t>
            </a:r>
            <a:endParaRPr lang="en-US" sz="3200" dirty="0">
              <a:solidFill>
                <a:srgbClr val="FFFF00"/>
              </a:solidFill>
              <a:latin typeface="Times New Roman" pitchFamily="18" charset="0"/>
              <a:cs typeface="Times New Roman" pitchFamily="18" charset="0"/>
            </a:endParaRPr>
          </a:p>
        </p:txBody>
      </p:sp>
      <p:sp>
        <p:nvSpPr>
          <p:cNvPr id="8" name="Rectangle 7"/>
          <p:cNvSpPr/>
          <p:nvPr/>
        </p:nvSpPr>
        <p:spPr>
          <a:xfrm>
            <a:off x="769707" y="2392935"/>
            <a:ext cx="7781167" cy="156966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2400" b="1" i="1" dirty="0" smtClean="0">
                <a:solidFill>
                  <a:schemeClr val="tx1"/>
                </a:solidFill>
                <a:latin typeface="Times New Roman" pitchFamily="18" charset="0"/>
                <a:cs typeface="Times New Roman" pitchFamily="18" charset="0"/>
              </a:rPr>
              <a:t>Tetracycline must not be given to a pregnant or lactating women or to a child whose teeth are erupting, because it may bind to Ca</a:t>
            </a:r>
            <a:r>
              <a:rPr lang="en-US" sz="2400" b="1" i="1" baseline="30000" dirty="0" smtClean="0">
                <a:solidFill>
                  <a:schemeClr val="tx1"/>
                </a:solidFill>
                <a:latin typeface="Times New Roman" pitchFamily="18" charset="0"/>
                <a:cs typeface="Times New Roman" pitchFamily="18" charset="0"/>
              </a:rPr>
              <a:t>2+</a:t>
            </a:r>
            <a:r>
              <a:rPr lang="en-US" sz="2400" b="1" i="1" dirty="0" smtClean="0">
                <a:solidFill>
                  <a:schemeClr val="tx1"/>
                </a:solidFill>
                <a:latin typeface="Times New Roman" pitchFamily="18" charset="0"/>
                <a:cs typeface="Times New Roman" pitchFamily="18" charset="0"/>
              </a:rPr>
              <a:t> of the newly forming teeth of the child leading to the permanent discoloration of the teeth.</a:t>
            </a:r>
            <a:endParaRPr lang="en-US" sz="2400" b="1" i="1" dirty="0">
              <a:solidFill>
                <a:schemeClr val="tx1"/>
              </a:solidFill>
              <a:latin typeface="Times New Roman" pitchFamily="18" charset="0"/>
              <a:cs typeface="Times New Roman" pitchFamily="18" charset="0"/>
            </a:endParaRPr>
          </a:p>
        </p:txBody>
      </p:sp>
      <p:pic>
        <p:nvPicPr>
          <p:cNvPr id="15" name="Picture 14"/>
          <p:cNvPicPr>
            <a:picLocks noChangeAspect="1"/>
          </p:cNvPicPr>
          <p:nvPr/>
        </p:nvPicPr>
        <p:blipFill>
          <a:blip r:embed="rId2"/>
          <a:stretch>
            <a:fillRect/>
          </a:stretch>
        </p:blipFill>
        <p:spPr>
          <a:xfrm>
            <a:off x="1062037" y="4186238"/>
            <a:ext cx="7019925" cy="2286000"/>
          </a:xfrm>
          <a:prstGeom prst="rect">
            <a:avLst/>
          </a:prstGeom>
        </p:spPr>
      </p:pic>
    </p:spTree>
    <p:extLst>
      <p:ext uri="{BB962C8B-B14F-4D97-AF65-F5344CB8AC3E}">
        <p14:creationId xmlns:p14="http://schemas.microsoft.com/office/powerpoint/2010/main" xmlns="" val="159850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grpId="1" nodeType="afterEffect">
                                  <p:stCondLst>
                                    <p:cond delay="0"/>
                                  </p:stCondLst>
                                  <p:endCondLst>
                                    <p:cond evt="onNext" delay="0">
                                      <p:tgtEl>
                                        <p:sldTgt/>
                                      </p:tgtEl>
                                    </p:cond>
                                  </p:end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type="body" idx="1"/>
          </p:nvPr>
        </p:nvSpPr>
        <p:spPr>
          <a:xfrm>
            <a:off x="457200" y="1025428"/>
            <a:ext cx="8229600" cy="2893423"/>
          </a:xfrm>
        </p:spPr>
        <p:txBody>
          <a:bodyPr/>
          <a:lstStyle/>
          <a:p>
            <a:r>
              <a:rPr lang="en-US" sz="2400" dirty="0"/>
              <a:t>Largest </a:t>
            </a:r>
            <a:r>
              <a:rPr lang="en-US" sz="2400" dirty="0" err="1"/>
              <a:t>sesamoid</a:t>
            </a:r>
            <a:r>
              <a:rPr lang="en-US" sz="2400" dirty="0"/>
              <a:t> bone in the body</a:t>
            </a:r>
          </a:p>
          <a:p>
            <a:r>
              <a:rPr lang="en-US" sz="2400" dirty="0"/>
              <a:t>Forms the </a:t>
            </a:r>
            <a:r>
              <a:rPr lang="en-US" sz="2400" dirty="0" err="1"/>
              <a:t>patellofemoral</a:t>
            </a:r>
            <a:r>
              <a:rPr lang="en-US" sz="2400" dirty="0"/>
              <a:t> joint</a:t>
            </a:r>
          </a:p>
          <a:p>
            <a:r>
              <a:rPr lang="en-US" sz="2400" dirty="0" smtClean="0"/>
              <a:t>Triangular in shape. The base is superior. The narrow apex is inferior</a:t>
            </a:r>
            <a:endParaRPr lang="en-US" sz="2400" dirty="0"/>
          </a:p>
          <a:p>
            <a:r>
              <a:rPr lang="en-US" sz="2400" dirty="0" smtClean="0"/>
              <a:t>Thick </a:t>
            </a:r>
            <a:r>
              <a:rPr lang="en-US" sz="2400" dirty="0" err="1"/>
              <a:t>articular</a:t>
            </a:r>
            <a:r>
              <a:rPr lang="en-US" sz="2400" dirty="0"/>
              <a:t> cartilage lines the posterior surface</a:t>
            </a:r>
          </a:p>
          <a:p>
            <a:r>
              <a:rPr lang="en-US" sz="2400" dirty="0"/>
              <a:t>Increases the leverage of the quadriceps </a:t>
            </a:r>
            <a:r>
              <a:rPr lang="en-US" sz="2400" dirty="0" err="1"/>
              <a:t>femoris</a:t>
            </a:r>
            <a:r>
              <a:rPr lang="en-US" sz="2400" dirty="0"/>
              <a:t> </a:t>
            </a:r>
            <a:r>
              <a:rPr lang="en-US" sz="2400" dirty="0" smtClean="0"/>
              <a:t>muscle</a:t>
            </a:r>
            <a:endParaRPr lang="en-US" sz="2400" dirty="0"/>
          </a:p>
        </p:txBody>
      </p:sp>
      <p:sp>
        <p:nvSpPr>
          <p:cNvPr id="5" name="TextBox 4"/>
          <p:cNvSpPr txBox="1"/>
          <p:nvPr/>
        </p:nvSpPr>
        <p:spPr>
          <a:xfrm>
            <a:off x="404945" y="261254"/>
            <a:ext cx="6923318" cy="584775"/>
          </a:xfrm>
          <a:prstGeom prst="rect">
            <a:avLst/>
          </a:prstGeom>
          <a:noFill/>
        </p:spPr>
        <p:txBody>
          <a:bodyPr wrap="square" rtlCol="0">
            <a:spAutoFit/>
          </a:bodyPr>
          <a:lstStyle/>
          <a:p>
            <a:r>
              <a:rPr lang="en-US" sz="3200" u="sng" dirty="0" smtClean="0">
                <a:solidFill>
                  <a:srgbClr val="FF0000"/>
                </a:solidFill>
              </a:rPr>
              <a:t>The Patella:</a:t>
            </a:r>
            <a:endParaRPr lang="en-US" sz="3200" u="sng" dirty="0">
              <a:solidFill>
                <a:srgbClr val="FF0000"/>
              </a:solidFill>
            </a:endParaRPr>
          </a:p>
        </p:txBody>
      </p:sp>
      <p:pic>
        <p:nvPicPr>
          <p:cNvPr id="6" name="Picture 4" descr="08_14"/>
          <p:cNvPicPr>
            <a:picLocks noChangeAspect="1" noChangeArrowheads="1"/>
          </p:cNvPicPr>
          <p:nvPr/>
        </p:nvPicPr>
        <p:blipFill>
          <a:blip r:embed="rId3" cstate="print"/>
          <a:srcRect b="12576"/>
          <a:stretch>
            <a:fillRect/>
          </a:stretch>
        </p:blipFill>
        <p:spPr bwMode="auto">
          <a:xfrm>
            <a:off x="387529" y="3844831"/>
            <a:ext cx="8534400" cy="2281646"/>
          </a:xfrm>
          <a:prstGeom prst="rect">
            <a:avLst/>
          </a:prstGeom>
          <a:noFill/>
        </p:spPr>
      </p:pic>
      <p:sp>
        <p:nvSpPr>
          <p:cNvPr id="7" name="Slide Number Placeholder 6"/>
          <p:cNvSpPr>
            <a:spLocks noGrp="1"/>
          </p:cNvSpPr>
          <p:nvPr>
            <p:ph type="sldNum" sz="quarter" idx="12"/>
          </p:nvPr>
        </p:nvSpPr>
        <p:spPr/>
        <p:txBody>
          <a:bodyPr/>
          <a:lstStyle/>
          <a:p>
            <a:pPr>
              <a:defRPr/>
            </a:pPr>
            <a:fld id="{C5FC8D29-54AC-4BD1-94D4-6BE7A18BC80E}" type="slidenum">
              <a:rPr lang="en-US" smtClean="0"/>
              <a:pPr>
                <a:defRPr/>
              </a:pPr>
              <a:t>70</a:t>
            </a:fld>
            <a:endParaRPr lang="en-US"/>
          </a:p>
        </p:txBody>
      </p:sp>
      <p:sp>
        <p:nvSpPr>
          <p:cNvPr id="8" name="TextBox 7"/>
          <p:cNvSpPr txBox="1"/>
          <p:nvPr/>
        </p:nvSpPr>
        <p:spPr>
          <a:xfrm>
            <a:off x="4085076" y="6058972"/>
            <a:ext cx="2002216" cy="369332"/>
          </a:xfrm>
          <a:prstGeom prst="rect">
            <a:avLst/>
          </a:prstGeom>
          <a:solidFill>
            <a:schemeClr val="bg1"/>
          </a:solidFill>
          <a:ln>
            <a:solidFill>
              <a:schemeClr val="tx1"/>
            </a:solidFill>
          </a:ln>
        </p:spPr>
        <p:txBody>
          <a:bodyPr wrap="square" rtlCol="0">
            <a:spAutoFit/>
          </a:bodyPr>
          <a:lstStyle/>
          <a:p>
            <a:r>
              <a:rPr lang="en-US" dirty="0" smtClean="0">
                <a:latin typeface="+mn-lt"/>
              </a:rPr>
              <a:t>Fig.41: The patella.</a:t>
            </a:r>
            <a:endParaRPr lang="en-US" dirty="0">
              <a:latin typeface="+mn-l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Grp="1" noChangeArrowheads="1"/>
          </p:cNvSpPr>
          <p:nvPr>
            <p:ph type="body" idx="1"/>
          </p:nvPr>
        </p:nvSpPr>
        <p:spPr>
          <a:xfrm>
            <a:off x="404945" y="846029"/>
            <a:ext cx="8229600" cy="3350627"/>
          </a:xfrm>
        </p:spPr>
        <p:txBody>
          <a:bodyPr/>
          <a:lstStyle/>
          <a:p>
            <a:pPr algn="just">
              <a:lnSpc>
                <a:spcPct val="90000"/>
              </a:lnSpc>
            </a:pPr>
            <a:r>
              <a:rPr lang="en-US" sz="2200" dirty="0"/>
              <a:t>The larger, medial weight-bearing bone of the </a:t>
            </a:r>
            <a:r>
              <a:rPr lang="en-US" sz="2200" dirty="0" smtClean="0"/>
              <a:t>leg</a:t>
            </a:r>
            <a:endParaRPr lang="en-US" sz="2200" dirty="0"/>
          </a:p>
          <a:p>
            <a:pPr algn="just">
              <a:lnSpc>
                <a:spcPct val="90000"/>
              </a:lnSpc>
            </a:pPr>
            <a:r>
              <a:rPr lang="en-US" sz="2200" b="1" dirty="0" smtClean="0"/>
              <a:t>Proximal End</a:t>
            </a:r>
            <a:r>
              <a:rPr lang="en-US" sz="2200" dirty="0" smtClean="0"/>
              <a:t>: The </a:t>
            </a:r>
            <a:r>
              <a:rPr lang="en-US" sz="2200" b="1" dirty="0"/>
              <a:t>lateral and medial </a:t>
            </a:r>
            <a:r>
              <a:rPr lang="en-US" sz="2200" b="1" dirty="0" smtClean="0"/>
              <a:t>condyles </a:t>
            </a:r>
            <a:r>
              <a:rPr lang="en-US" sz="2200" dirty="0" smtClean="0"/>
              <a:t>on the superior surface</a:t>
            </a:r>
            <a:r>
              <a:rPr lang="en-US" sz="2200" b="1" dirty="0" smtClean="0"/>
              <a:t> </a:t>
            </a:r>
            <a:r>
              <a:rPr lang="en-US" sz="2200" dirty="0" smtClean="0"/>
              <a:t>which articulates with the condyles of the femur to form the knee joint.</a:t>
            </a:r>
          </a:p>
          <a:p>
            <a:pPr algn="just">
              <a:lnSpc>
                <a:spcPct val="90000"/>
              </a:lnSpc>
            </a:pPr>
            <a:r>
              <a:rPr lang="en-US" sz="2200" b="1" dirty="0" smtClean="0"/>
              <a:t>Shaft</a:t>
            </a:r>
            <a:r>
              <a:rPr lang="en-US" sz="2200" dirty="0" smtClean="0"/>
              <a:t>: Exhibits the </a:t>
            </a:r>
            <a:r>
              <a:rPr lang="en-US" sz="2200" b="1" dirty="0" err="1" smtClean="0"/>
              <a:t>tibial</a:t>
            </a:r>
            <a:r>
              <a:rPr lang="en-US" sz="2200" b="1" dirty="0" smtClean="0"/>
              <a:t> </a:t>
            </a:r>
            <a:r>
              <a:rPr lang="en-US" sz="2200" b="1" dirty="0" err="1" smtClean="0"/>
              <a:t>tuberosity</a:t>
            </a:r>
            <a:r>
              <a:rPr lang="en-US" sz="2200" b="1" dirty="0" smtClean="0"/>
              <a:t> </a:t>
            </a:r>
            <a:r>
              <a:rPr lang="en-US" sz="2200" dirty="0" smtClean="0"/>
              <a:t>for attachment of the patellar ligament. The lateral border of the shaft is the sharp </a:t>
            </a:r>
            <a:r>
              <a:rPr lang="en-US" sz="2200" b="1" dirty="0" err="1" smtClean="0"/>
              <a:t>interosseous</a:t>
            </a:r>
            <a:r>
              <a:rPr lang="en-US" sz="2200" b="1" dirty="0" smtClean="0"/>
              <a:t> border</a:t>
            </a:r>
            <a:r>
              <a:rPr lang="en-US" sz="2200" dirty="0" smtClean="0"/>
              <a:t>.</a:t>
            </a:r>
            <a:endParaRPr lang="en-US" sz="2200" dirty="0"/>
          </a:p>
          <a:p>
            <a:pPr algn="just">
              <a:lnSpc>
                <a:spcPct val="90000"/>
              </a:lnSpc>
            </a:pPr>
            <a:r>
              <a:rPr lang="en-US" sz="2200" b="1" dirty="0" smtClean="0"/>
              <a:t>Distal End</a:t>
            </a:r>
            <a:r>
              <a:rPr lang="en-US" sz="2200" dirty="0" smtClean="0"/>
              <a:t>: It </a:t>
            </a:r>
            <a:r>
              <a:rPr lang="en-US" sz="2200" dirty="0"/>
              <a:t>articulates distally with the talus </a:t>
            </a:r>
            <a:r>
              <a:rPr lang="en-US" sz="2200" dirty="0" smtClean="0"/>
              <a:t>at the ankle joint. Features the </a:t>
            </a:r>
            <a:r>
              <a:rPr lang="en-US" sz="2200" b="1" dirty="0" smtClean="0"/>
              <a:t>medial malleolus</a:t>
            </a:r>
            <a:r>
              <a:rPr lang="en-US" sz="2200" dirty="0" smtClean="0"/>
              <a:t>.</a:t>
            </a:r>
            <a:endParaRPr lang="en-US" sz="2200" b="1" dirty="0"/>
          </a:p>
        </p:txBody>
      </p:sp>
      <p:sp>
        <p:nvSpPr>
          <p:cNvPr id="5" name="TextBox 4"/>
          <p:cNvSpPr txBox="1"/>
          <p:nvPr/>
        </p:nvSpPr>
        <p:spPr>
          <a:xfrm>
            <a:off x="404945" y="261254"/>
            <a:ext cx="6923318" cy="584775"/>
          </a:xfrm>
          <a:prstGeom prst="rect">
            <a:avLst/>
          </a:prstGeom>
          <a:noFill/>
        </p:spPr>
        <p:txBody>
          <a:bodyPr wrap="square" rtlCol="0">
            <a:spAutoFit/>
          </a:bodyPr>
          <a:lstStyle/>
          <a:p>
            <a:r>
              <a:rPr lang="en-US" sz="3200" u="sng" dirty="0" smtClean="0">
                <a:solidFill>
                  <a:srgbClr val="FF0000"/>
                </a:solidFill>
              </a:rPr>
              <a:t>The Tibia (Shin Bone):</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71</a:t>
            </a:fld>
            <a:endParaRPr lang="en-US"/>
          </a:p>
        </p:txBody>
      </p:sp>
      <p:sp>
        <p:nvSpPr>
          <p:cNvPr id="6" name="Rectangle 3"/>
          <p:cNvSpPr txBox="1">
            <a:spLocks noChangeArrowheads="1"/>
          </p:cNvSpPr>
          <p:nvPr/>
        </p:nvSpPr>
        <p:spPr bwMode="auto">
          <a:xfrm>
            <a:off x="404945" y="4415918"/>
            <a:ext cx="7824655" cy="205632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0"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0"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0"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0"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0"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0" charset="2"/>
              <a:buChar char="§"/>
              <a:defRPr sz="2000">
                <a:solidFill>
                  <a:schemeClr val="tx1"/>
                </a:solidFill>
                <a:latin typeface="+mn-lt"/>
              </a:defRPr>
            </a:lvl9pPr>
          </a:lstStyle>
          <a:p>
            <a:r>
              <a:rPr lang="en-US" sz="2200" kern="0" dirty="0" smtClean="0"/>
              <a:t>The smaller, laterally placed bone of the leg</a:t>
            </a:r>
          </a:p>
          <a:p>
            <a:r>
              <a:rPr lang="en-US" sz="2200" kern="0" dirty="0" smtClean="0"/>
              <a:t>Non-weight bearing. Serve for muscle attachment</a:t>
            </a:r>
          </a:p>
          <a:p>
            <a:r>
              <a:rPr lang="en-US" sz="2200" kern="0" dirty="0" smtClean="0"/>
              <a:t>Shaft – medial interosseous border</a:t>
            </a:r>
          </a:p>
          <a:p>
            <a:r>
              <a:rPr lang="en-US" sz="2200" kern="0" dirty="0" smtClean="0"/>
              <a:t>Distal end, articulates with the tibia and the talus. Features the lateral malleolus.</a:t>
            </a:r>
            <a:endParaRPr lang="en-US" sz="2200" kern="0" dirty="0"/>
          </a:p>
        </p:txBody>
      </p:sp>
      <p:sp>
        <p:nvSpPr>
          <p:cNvPr id="7" name="TextBox 6"/>
          <p:cNvSpPr txBox="1"/>
          <p:nvPr/>
        </p:nvSpPr>
        <p:spPr>
          <a:xfrm>
            <a:off x="404945" y="3928035"/>
            <a:ext cx="6923318" cy="584775"/>
          </a:xfrm>
          <a:prstGeom prst="rect">
            <a:avLst/>
          </a:prstGeom>
          <a:noFill/>
        </p:spPr>
        <p:txBody>
          <a:bodyPr wrap="square" rtlCol="0">
            <a:spAutoFit/>
          </a:bodyPr>
          <a:lstStyle/>
          <a:p>
            <a:r>
              <a:rPr lang="en-US" sz="3200" u="sng" dirty="0" smtClean="0">
                <a:solidFill>
                  <a:srgbClr val="FF0000"/>
                </a:solidFill>
              </a:rPr>
              <a:t>The Fibula:</a:t>
            </a:r>
            <a:endParaRPr lang="en-US" sz="3200" u="sng" dirty="0">
              <a:solidFill>
                <a:srgbClr val="FF0000"/>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4" name="Picture 4" descr="08_15ab"/>
          <p:cNvPicPr>
            <a:picLocks noChangeAspect="1" noChangeArrowheads="1"/>
          </p:cNvPicPr>
          <p:nvPr/>
        </p:nvPicPr>
        <p:blipFill>
          <a:blip r:embed="rId3" cstate="print"/>
          <a:srcRect l="29444" b="4092"/>
          <a:stretch>
            <a:fillRect/>
          </a:stretch>
        </p:blipFill>
        <p:spPr bwMode="auto">
          <a:xfrm>
            <a:off x="1434899" y="86342"/>
            <a:ext cx="5118301" cy="6614496"/>
          </a:xfrm>
          <a:prstGeom prst="rect">
            <a:avLst/>
          </a:prstGeom>
          <a:noFill/>
        </p:spPr>
      </p:pic>
      <p:sp>
        <p:nvSpPr>
          <p:cNvPr id="3" name="Slide Number Placeholder 2"/>
          <p:cNvSpPr>
            <a:spLocks noGrp="1"/>
          </p:cNvSpPr>
          <p:nvPr>
            <p:ph type="sldNum" sz="quarter" idx="12"/>
          </p:nvPr>
        </p:nvSpPr>
        <p:spPr/>
        <p:txBody>
          <a:bodyPr/>
          <a:lstStyle/>
          <a:p>
            <a:pPr>
              <a:defRPr/>
            </a:pPr>
            <a:fld id="{C5FC8D29-54AC-4BD1-94D4-6BE7A18BC80E}" type="slidenum">
              <a:rPr lang="en-US" smtClean="0"/>
              <a:pPr>
                <a:defRPr/>
              </a:pPr>
              <a:t>72</a:t>
            </a:fld>
            <a:endParaRPr lang="en-US"/>
          </a:p>
        </p:txBody>
      </p:sp>
      <p:sp>
        <p:nvSpPr>
          <p:cNvPr id="4" name="TextBox 3"/>
          <p:cNvSpPr txBox="1"/>
          <p:nvPr/>
        </p:nvSpPr>
        <p:spPr>
          <a:xfrm>
            <a:off x="6684584" y="3393590"/>
            <a:ext cx="2002216" cy="646331"/>
          </a:xfrm>
          <a:prstGeom prst="rect">
            <a:avLst/>
          </a:prstGeom>
          <a:solidFill>
            <a:schemeClr val="bg1"/>
          </a:solidFill>
          <a:ln>
            <a:solidFill>
              <a:schemeClr val="tx1"/>
            </a:solidFill>
          </a:ln>
        </p:spPr>
        <p:txBody>
          <a:bodyPr wrap="square" rtlCol="0">
            <a:spAutoFit/>
          </a:bodyPr>
          <a:lstStyle/>
          <a:p>
            <a:r>
              <a:rPr lang="en-US" dirty="0" smtClean="0">
                <a:latin typeface="+mn-lt"/>
              </a:rPr>
              <a:t>Fig.42: The tibia and fibula.</a:t>
            </a:r>
            <a:endParaRPr lang="en-US" dirty="0">
              <a:latin typeface="+mn-lt"/>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80215" y="806840"/>
            <a:ext cx="3771900" cy="5753100"/>
          </a:xfrm>
          <a:prstGeom prst="rect">
            <a:avLst/>
          </a:prstGeom>
        </p:spPr>
      </p:pic>
      <p:sp>
        <p:nvSpPr>
          <p:cNvPr id="113667" name="Rectangle 3"/>
          <p:cNvSpPr>
            <a:spLocks noGrp="1" noChangeArrowheads="1"/>
          </p:cNvSpPr>
          <p:nvPr>
            <p:ph type="body" idx="1"/>
          </p:nvPr>
        </p:nvSpPr>
        <p:spPr>
          <a:xfrm>
            <a:off x="404945" y="1208315"/>
            <a:ext cx="4509955" cy="3938452"/>
          </a:xfrm>
        </p:spPr>
        <p:txBody>
          <a:bodyPr/>
          <a:lstStyle/>
          <a:p>
            <a:pPr algn="just"/>
            <a:r>
              <a:rPr lang="en-US" sz="2400" dirty="0"/>
              <a:t>Seven tarsal bones - talus (articulates with tibia and fibula), calcaneus (the heel bone, the largest and </a:t>
            </a:r>
            <a:r>
              <a:rPr lang="en-US" sz="2400" dirty="0" smtClean="0"/>
              <a:t>strongest tarsal bone), </a:t>
            </a:r>
            <a:r>
              <a:rPr lang="en-US" sz="2400" dirty="0"/>
              <a:t>navicular, cuboid and three cuneiforms</a:t>
            </a:r>
          </a:p>
          <a:p>
            <a:pPr algn="just"/>
            <a:r>
              <a:rPr lang="en-US" sz="2400" dirty="0"/>
              <a:t>Five </a:t>
            </a:r>
            <a:r>
              <a:rPr lang="en-US" sz="2400" dirty="0" smtClean="0"/>
              <a:t>metatarsals</a:t>
            </a:r>
          </a:p>
          <a:p>
            <a:r>
              <a:rPr lang="en-US" sz="2400" dirty="0"/>
              <a:t>14 phalanges - two in the </a:t>
            </a:r>
            <a:r>
              <a:rPr lang="en-US" sz="2400" dirty="0" smtClean="0"/>
              <a:t>big toe (hallux) </a:t>
            </a:r>
            <a:r>
              <a:rPr lang="en-US" sz="2400" dirty="0"/>
              <a:t>and three in each of the other </a:t>
            </a:r>
            <a:r>
              <a:rPr lang="en-US" sz="2400" dirty="0" smtClean="0"/>
              <a:t>toes</a:t>
            </a:r>
            <a:endParaRPr lang="en-US" sz="2400" dirty="0"/>
          </a:p>
        </p:txBody>
      </p:sp>
      <p:sp>
        <p:nvSpPr>
          <p:cNvPr id="5" name="TextBox 4"/>
          <p:cNvSpPr txBox="1"/>
          <p:nvPr/>
        </p:nvSpPr>
        <p:spPr>
          <a:xfrm>
            <a:off x="404945" y="261254"/>
            <a:ext cx="6923318" cy="584775"/>
          </a:xfrm>
          <a:prstGeom prst="rect">
            <a:avLst/>
          </a:prstGeom>
          <a:noFill/>
        </p:spPr>
        <p:txBody>
          <a:bodyPr wrap="square" rtlCol="0">
            <a:spAutoFit/>
          </a:bodyPr>
          <a:lstStyle/>
          <a:p>
            <a:r>
              <a:rPr lang="en-US" sz="3200" u="sng" dirty="0" smtClean="0">
                <a:solidFill>
                  <a:srgbClr val="FF0000"/>
                </a:solidFill>
              </a:rPr>
              <a:t>The Skeleton of the Foot:</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73</a:t>
            </a:fld>
            <a:endParaRPr lang="en-US"/>
          </a:p>
        </p:txBody>
      </p:sp>
      <p:sp>
        <p:nvSpPr>
          <p:cNvPr id="6" name="TextBox 5"/>
          <p:cNvSpPr txBox="1"/>
          <p:nvPr/>
        </p:nvSpPr>
        <p:spPr>
          <a:xfrm>
            <a:off x="2756263" y="6058972"/>
            <a:ext cx="3526971" cy="369332"/>
          </a:xfrm>
          <a:prstGeom prst="rect">
            <a:avLst/>
          </a:prstGeom>
          <a:solidFill>
            <a:schemeClr val="bg1"/>
          </a:solidFill>
          <a:ln>
            <a:solidFill>
              <a:schemeClr val="tx1"/>
            </a:solidFill>
          </a:ln>
        </p:spPr>
        <p:txBody>
          <a:bodyPr wrap="square" rtlCol="0">
            <a:spAutoFit/>
          </a:bodyPr>
          <a:lstStyle/>
          <a:p>
            <a:r>
              <a:rPr lang="en-US" dirty="0" smtClean="0">
                <a:latin typeface="+mn-lt"/>
              </a:rPr>
              <a:t>Fig.43: Bones of the ankle and foot.</a:t>
            </a:r>
            <a:endParaRPr lang="en-US" dirty="0">
              <a:latin typeface="+mn-l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0814" y="2843093"/>
            <a:ext cx="5822112" cy="3585211"/>
          </a:xfrm>
          <a:prstGeom prst="rect">
            <a:avLst/>
          </a:prstGeom>
        </p:spPr>
      </p:pic>
      <p:sp>
        <p:nvSpPr>
          <p:cNvPr id="115715" name="Rectangle 3"/>
          <p:cNvSpPr>
            <a:spLocks noGrp="1" noChangeArrowheads="1"/>
          </p:cNvSpPr>
          <p:nvPr>
            <p:ph type="body" idx="1"/>
          </p:nvPr>
        </p:nvSpPr>
        <p:spPr>
          <a:xfrm>
            <a:off x="380999" y="1143001"/>
            <a:ext cx="8501743" cy="1933729"/>
          </a:xfrm>
        </p:spPr>
        <p:txBody>
          <a:bodyPr/>
          <a:lstStyle/>
          <a:p>
            <a:pPr algn="just">
              <a:spcBef>
                <a:spcPts val="0"/>
              </a:spcBef>
            </a:pPr>
            <a:r>
              <a:rPr lang="en-US" sz="2400" dirty="0" smtClean="0"/>
              <a:t>Two longitudinal and one transverse arches </a:t>
            </a:r>
            <a:r>
              <a:rPr lang="en-US" sz="2400" dirty="0"/>
              <a:t>support the weight of the </a:t>
            </a:r>
            <a:r>
              <a:rPr lang="en-US" sz="2400" dirty="0" smtClean="0"/>
              <a:t>body and assist in walking</a:t>
            </a:r>
            <a:endParaRPr lang="en-US" sz="2400" dirty="0"/>
          </a:p>
          <a:p>
            <a:pPr algn="just">
              <a:spcBef>
                <a:spcPts val="0"/>
              </a:spcBef>
            </a:pPr>
            <a:r>
              <a:rPr lang="en-US" sz="2400" dirty="0" smtClean="0"/>
              <a:t>Flatfoot </a:t>
            </a:r>
            <a:r>
              <a:rPr lang="en-US" sz="2400" dirty="0"/>
              <a:t>- the arches decrease or “fall”</a:t>
            </a:r>
          </a:p>
          <a:p>
            <a:pPr algn="just">
              <a:spcBef>
                <a:spcPts val="0"/>
              </a:spcBef>
            </a:pPr>
            <a:r>
              <a:rPr lang="en-US" sz="2400" dirty="0" err="1"/>
              <a:t>Clawfoot</a:t>
            </a:r>
            <a:r>
              <a:rPr lang="en-US" sz="2400" dirty="0"/>
              <a:t> - too much arch occurs due to various pathologies</a:t>
            </a:r>
          </a:p>
          <a:p>
            <a:pPr algn="just">
              <a:lnSpc>
                <a:spcPct val="90000"/>
              </a:lnSpc>
            </a:pPr>
            <a:endParaRPr lang="en-US" sz="2400" dirty="0"/>
          </a:p>
          <a:p>
            <a:pPr algn="just">
              <a:lnSpc>
                <a:spcPct val="90000"/>
              </a:lnSpc>
            </a:pPr>
            <a:endParaRPr lang="en-US" sz="2400" dirty="0"/>
          </a:p>
        </p:txBody>
      </p:sp>
      <p:sp>
        <p:nvSpPr>
          <p:cNvPr id="5" name="TextBox 4"/>
          <p:cNvSpPr txBox="1"/>
          <p:nvPr/>
        </p:nvSpPr>
        <p:spPr>
          <a:xfrm>
            <a:off x="404945" y="261254"/>
            <a:ext cx="6923318" cy="584775"/>
          </a:xfrm>
          <a:prstGeom prst="rect">
            <a:avLst/>
          </a:prstGeom>
          <a:noFill/>
        </p:spPr>
        <p:txBody>
          <a:bodyPr wrap="square" rtlCol="0">
            <a:spAutoFit/>
          </a:bodyPr>
          <a:lstStyle/>
          <a:p>
            <a:r>
              <a:rPr lang="en-US" sz="3200" u="sng" dirty="0" smtClean="0">
                <a:solidFill>
                  <a:srgbClr val="FF0000"/>
                </a:solidFill>
              </a:rPr>
              <a:t>Arches of the Foot:</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74</a:t>
            </a:fld>
            <a:endParaRPr lang="en-US"/>
          </a:p>
        </p:txBody>
      </p:sp>
      <p:sp>
        <p:nvSpPr>
          <p:cNvPr id="6" name="TextBox 5"/>
          <p:cNvSpPr txBox="1"/>
          <p:nvPr/>
        </p:nvSpPr>
        <p:spPr>
          <a:xfrm>
            <a:off x="2600812" y="6010165"/>
            <a:ext cx="2612572" cy="369332"/>
          </a:xfrm>
          <a:prstGeom prst="rect">
            <a:avLst/>
          </a:prstGeom>
          <a:solidFill>
            <a:schemeClr val="bg1"/>
          </a:solidFill>
          <a:ln>
            <a:solidFill>
              <a:schemeClr val="tx1"/>
            </a:solidFill>
          </a:ln>
        </p:spPr>
        <p:txBody>
          <a:bodyPr wrap="square" rtlCol="0">
            <a:spAutoFit/>
          </a:bodyPr>
          <a:lstStyle/>
          <a:p>
            <a:r>
              <a:rPr lang="en-US" dirty="0" smtClean="0">
                <a:latin typeface="+mn-lt"/>
              </a:rPr>
              <a:t>Fig.44: Arches of the foot.</a:t>
            </a:r>
            <a:endParaRPr lang="en-US" dirty="0">
              <a:latin typeface="+mn-l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bwMode="auto">
          <a:xfrm>
            <a:off x="740234" y="1402063"/>
            <a:ext cx="4654730" cy="1752600"/>
          </a:xfrm>
          <a:prstGeom prst="rect">
            <a:avLst/>
          </a:prstGeom>
          <a:blipFill>
            <a:blip r:embed="rId2" cstate="print"/>
            <a:tile tx="0" ty="0" sx="100000" sy="100000" flip="none" algn="tl"/>
          </a:blip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ctr"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1"/>
              </a:buClr>
              <a:buSzPct val="65000"/>
              <a:tabLst/>
              <a:defRPr/>
            </a:pPr>
            <a:r>
              <a:rPr kumimoji="0" lang="en-US" sz="8000" b="0" i="0" u="none" strike="noStrike" kern="0" cap="none" spc="0" normalizeH="0" baseline="0" noProof="0" dirty="0" smtClean="0">
                <a:ln>
                  <a:noFill/>
                </a:ln>
                <a:solidFill>
                  <a:schemeClr val="tx1"/>
                </a:solidFill>
                <a:effectLst/>
                <a:uLnTx/>
                <a:uFillTx/>
                <a:latin typeface="+mn-lt"/>
                <a:ea typeface="+mn-ea"/>
                <a:cs typeface="+mn-cs"/>
              </a:rPr>
              <a:t>Joints</a:t>
            </a:r>
            <a:endParaRPr kumimoji="0" lang="en-US" sz="8000" b="0" i="0" u="none" strike="noStrike" kern="0" cap="none" spc="0" normalizeH="0" baseline="0" noProof="0" dirty="0">
              <a:ln>
                <a:noFill/>
              </a:ln>
              <a:solidFill>
                <a:schemeClr val="tx1"/>
              </a:solidFill>
              <a:effectLst/>
              <a:uLnTx/>
              <a:uFillTx/>
              <a:latin typeface="+mn-lt"/>
              <a:ea typeface="+mn-ea"/>
              <a:cs typeface="+mn-cs"/>
            </a:endParaRPr>
          </a:p>
        </p:txBody>
      </p:sp>
      <p:graphicFrame>
        <p:nvGraphicFramePr>
          <p:cNvPr id="5" name="Diagram 4"/>
          <p:cNvGraphicFramePr/>
          <p:nvPr/>
        </p:nvGraphicFramePr>
        <p:xfrm>
          <a:off x="600890" y="4376061"/>
          <a:ext cx="7550331" cy="1685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7" cstate="print"/>
          <a:srcRect/>
          <a:stretch>
            <a:fillRect/>
          </a:stretch>
        </p:blipFill>
        <p:spPr bwMode="auto">
          <a:xfrm>
            <a:off x="6014638" y="431894"/>
            <a:ext cx="2477453" cy="3740468"/>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pPr>
              <a:defRPr/>
            </a:pPr>
            <a:fld id="{C5FC8D29-54AC-4BD1-94D4-6BE7A18BC80E}" type="slidenum">
              <a:rPr lang="en-US" smtClean="0"/>
              <a:pPr>
                <a:defRPr/>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404944" y="846028"/>
            <a:ext cx="8281855" cy="5397609"/>
          </a:xfrm>
        </p:spPr>
        <p:txBody>
          <a:bodyPr/>
          <a:lstStyle/>
          <a:p>
            <a:pPr algn="just">
              <a:spcBef>
                <a:spcPts val="0"/>
              </a:spcBef>
            </a:pPr>
            <a:r>
              <a:rPr lang="en-US" sz="2600" dirty="0"/>
              <a:t>The </a:t>
            </a:r>
            <a:r>
              <a:rPr lang="en-US" sz="2600" i="1" dirty="0"/>
              <a:t>structural classification </a:t>
            </a:r>
            <a:r>
              <a:rPr lang="en-US" sz="2600" dirty="0"/>
              <a:t>of </a:t>
            </a:r>
            <a:r>
              <a:rPr lang="en-US" sz="2600" dirty="0" smtClean="0"/>
              <a:t>joints (according to type of tissue that connects the bones):</a:t>
            </a:r>
            <a:endParaRPr lang="en-US" sz="2600" dirty="0"/>
          </a:p>
          <a:p>
            <a:pPr lvl="1" algn="just">
              <a:spcBef>
                <a:spcPts val="0"/>
              </a:spcBef>
            </a:pPr>
            <a:r>
              <a:rPr lang="en-US" b="1" dirty="0"/>
              <a:t>Fibrous joints </a:t>
            </a:r>
            <a:r>
              <a:rPr lang="en-US" dirty="0"/>
              <a:t>(bones held together by dense collagen fibers)</a:t>
            </a:r>
          </a:p>
          <a:p>
            <a:pPr lvl="1" algn="just">
              <a:spcBef>
                <a:spcPts val="0"/>
              </a:spcBef>
            </a:pPr>
            <a:r>
              <a:rPr lang="en-US" b="1" dirty="0"/>
              <a:t>Cartilaginous joints </a:t>
            </a:r>
            <a:r>
              <a:rPr lang="en-US" dirty="0"/>
              <a:t>(bones held together by cartilage)</a:t>
            </a:r>
            <a:endParaRPr lang="en-US" b="1" dirty="0"/>
          </a:p>
          <a:p>
            <a:pPr lvl="1" algn="just">
              <a:spcBef>
                <a:spcPts val="0"/>
              </a:spcBef>
            </a:pPr>
            <a:r>
              <a:rPr lang="en-US" b="1" dirty="0"/>
              <a:t>Synovial joints </a:t>
            </a:r>
            <a:r>
              <a:rPr lang="en-US" dirty="0" smtClean="0"/>
              <a:t>(there’s a space between the bones and the bones are held </a:t>
            </a:r>
            <a:r>
              <a:rPr lang="en-US" dirty="0"/>
              <a:t>together by </a:t>
            </a:r>
            <a:r>
              <a:rPr lang="en-US" dirty="0" smtClean="0"/>
              <a:t>ligaments)</a:t>
            </a:r>
          </a:p>
          <a:p>
            <a:pPr lvl="1" algn="just">
              <a:spcBef>
                <a:spcPts val="0"/>
              </a:spcBef>
            </a:pPr>
            <a:endParaRPr lang="en-US" b="1" dirty="0"/>
          </a:p>
          <a:p>
            <a:pPr algn="just">
              <a:spcBef>
                <a:spcPts val="0"/>
              </a:spcBef>
            </a:pPr>
            <a:r>
              <a:rPr lang="en-US" sz="2600" dirty="0"/>
              <a:t>The </a:t>
            </a:r>
            <a:r>
              <a:rPr lang="en-US" sz="2600" i="1" dirty="0"/>
              <a:t>functional classification </a:t>
            </a:r>
            <a:r>
              <a:rPr lang="en-US" sz="2600" dirty="0"/>
              <a:t>of </a:t>
            </a:r>
            <a:r>
              <a:rPr lang="en-US" sz="2600" dirty="0" smtClean="0"/>
              <a:t>joints (according to degree of movement):</a:t>
            </a:r>
            <a:endParaRPr lang="en-US" sz="2600" dirty="0"/>
          </a:p>
          <a:p>
            <a:pPr lvl="1" algn="just">
              <a:spcBef>
                <a:spcPts val="0"/>
              </a:spcBef>
            </a:pPr>
            <a:r>
              <a:rPr lang="en-US" b="1" dirty="0" err="1"/>
              <a:t>Synarthrosis</a:t>
            </a:r>
            <a:r>
              <a:rPr lang="en-US" b="1" dirty="0"/>
              <a:t> </a:t>
            </a:r>
            <a:r>
              <a:rPr lang="en-US" dirty="0"/>
              <a:t>(an immovable joint)</a:t>
            </a:r>
          </a:p>
          <a:p>
            <a:pPr lvl="1" algn="just">
              <a:spcBef>
                <a:spcPts val="0"/>
              </a:spcBef>
            </a:pPr>
            <a:r>
              <a:rPr lang="en-US" b="1" dirty="0" err="1"/>
              <a:t>Amphiarthrosis</a:t>
            </a:r>
            <a:r>
              <a:rPr lang="en-US" b="1" dirty="0"/>
              <a:t> </a:t>
            </a:r>
            <a:r>
              <a:rPr lang="en-US" dirty="0"/>
              <a:t>(a slightly movable joint)</a:t>
            </a:r>
          </a:p>
          <a:p>
            <a:pPr lvl="1" algn="just">
              <a:spcBef>
                <a:spcPts val="0"/>
              </a:spcBef>
            </a:pPr>
            <a:r>
              <a:rPr lang="en-US" b="1" dirty="0" err="1"/>
              <a:t>Diarthrosis</a:t>
            </a:r>
            <a:r>
              <a:rPr lang="en-US" b="1" dirty="0"/>
              <a:t> </a:t>
            </a:r>
            <a:r>
              <a:rPr lang="en-US" dirty="0"/>
              <a:t>(a freely movable joint)</a:t>
            </a:r>
          </a:p>
        </p:txBody>
      </p:sp>
      <p:sp>
        <p:nvSpPr>
          <p:cNvPr id="5" name="TextBox 4"/>
          <p:cNvSpPr txBox="1"/>
          <p:nvPr/>
        </p:nvSpPr>
        <p:spPr>
          <a:xfrm>
            <a:off x="404945" y="261254"/>
            <a:ext cx="6923318" cy="584775"/>
          </a:xfrm>
          <a:prstGeom prst="rect">
            <a:avLst/>
          </a:prstGeom>
          <a:noFill/>
        </p:spPr>
        <p:txBody>
          <a:bodyPr wrap="square" rtlCol="0">
            <a:spAutoFit/>
          </a:bodyPr>
          <a:lstStyle/>
          <a:p>
            <a:r>
              <a:rPr lang="en-US" sz="3200" u="sng" dirty="0" smtClean="0">
                <a:solidFill>
                  <a:srgbClr val="FF0000"/>
                </a:solidFill>
              </a:rPr>
              <a:t>Classification of Joints:</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76</a:t>
            </a:fld>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a:xfrm>
            <a:off x="404945" y="846029"/>
            <a:ext cx="8412480" cy="5555492"/>
          </a:xfrm>
          <a:solidFill>
            <a:schemeClr val="bg1"/>
          </a:solidFill>
        </p:spPr>
        <p:txBody>
          <a:bodyPr/>
          <a:lstStyle/>
          <a:p>
            <a:pPr>
              <a:spcBef>
                <a:spcPts val="0"/>
              </a:spcBef>
            </a:pPr>
            <a:r>
              <a:rPr lang="en-US" sz="2200" dirty="0"/>
              <a:t>Lack a </a:t>
            </a:r>
            <a:r>
              <a:rPr lang="en-US" sz="2200" dirty="0" smtClean="0"/>
              <a:t>joint cavity.</a:t>
            </a:r>
            <a:endParaRPr lang="en-US" sz="2200" dirty="0"/>
          </a:p>
          <a:p>
            <a:pPr>
              <a:spcBef>
                <a:spcPts val="0"/>
              </a:spcBef>
            </a:pPr>
            <a:r>
              <a:rPr lang="en-US" sz="2200" dirty="0"/>
              <a:t>The articulating bones are held very closely together by dense </a:t>
            </a:r>
            <a:r>
              <a:rPr lang="en-US" sz="2200" dirty="0" smtClean="0"/>
              <a:t>collagenous irregular </a:t>
            </a:r>
            <a:r>
              <a:rPr lang="en-US" sz="2200" dirty="0"/>
              <a:t>connective </a:t>
            </a:r>
            <a:r>
              <a:rPr lang="en-US" sz="2200" dirty="0" smtClean="0"/>
              <a:t>tissue.</a:t>
            </a:r>
            <a:endParaRPr lang="en-US" sz="2200" dirty="0"/>
          </a:p>
          <a:p>
            <a:pPr>
              <a:spcBef>
                <a:spcPts val="0"/>
              </a:spcBef>
            </a:pPr>
            <a:r>
              <a:rPr lang="en-US" sz="2200" dirty="0"/>
              <a:t>Fibrous joints permit little or no </a:t>
            </a:r>
            <a:r>
              <a:rPr lang="en-US" sz="2200" dirty="0" smtClean="0"/>
              <a:t>movement.</a:t>
            </a:r>
            <a:endParaRPr lang="en-US" sz="2200" dirty="0"/>
          </a:p>
          <a:p>
            <a:pPr>
              <a:spcBef>
                <a:spcPts val="0"/>
              </a:spcBef>
            </a:pPr>
            <a:r>
              <a:rPr lang="en-US" sz="2200" dirty="0"/>
              <a:t>Three types of fibrous </a:t>
            </a:r>
            <a:r>
              <a:rPr lang="en-US" sz="2200" dirty="0" smtClean="0"/>
              <a:t>joints:</a:t>
            </a:r>
          </a:p>
          <a:p>
            <a:pPr marL="809625" lvl="2" indent="-457200" algn="just">
              <a:spcBef>
                <a:spcPts val="0"/>
              </a:spcBef>
              <a:buClr>
                <a:srgbClr val="0070C0"/>
              </a:buClr>
              <a:buSzPct val="100000"/>
              <a:buFont typeface="+mj-lt"/>
              <a:buAutoNum type="arabicPeriod"/>
            </a:pPr>
            <a:r>
              <a:rPr lang="en-US" b="1" dirty="0"/>
              <a:t>Sutures</a:t>
            </a:r>
            <a:r>
              <a:rPr lang="en-US" dirty="0"/>
              <a:t> - Occur only between bones of the </a:t>
            </a:r>
            <a:r>
              <a:rPr lang="en-US" dirty="0" smtClean="0"/>
              <a:t>skull.</a:t>
            </a:r>
            <a:endParaRPr lang="en-US" b="1" dirty="0"/>
          </a:p>
          <a:p>
            <a:pPr marL="809625" lvl="2" indent="-457200" algn="just">
              <a:spcBef>
                <a:spcPts val="0"/>
              </a:spcBef>
              <a:buClr>
                <a:srgbClr val="0070C0"/>
              </a:buClr>
              <a:buSzPct val="100000"/>
              <a:buFont typeface="+mj-lt"/>
              <a:buAutoNum type="arabicPeriod"/>
            </a:pPr>
            <a:r>
              <a:rPr lang="en-US" b="1" dirty="0"/>
              <a:t>Syndesmoses</a:t>
            </a:r>
          </a:p>
          <a:p>
            <a:pPr lvl="2" algn="just">
              <a:spcBef>
                <a:spcPts val="0"/>
              </a:spcBef>
              <a:buFont typeface="Courier New" panose="02070309020205020404" pitchFamily="49" charset="0"/>
              <a:buChar char="o"/>
            </a:pPr>
            <a:r>
              <a:rPr lang="en-US" dirty="0"/>
              <a:t>Permits slight </a:t>
            </a:r>
            <a:r>
              <a:rPr lang="en-US" dirty="0" smtClean="0"/>
              <a:t>movement.</a:t>
            </a:r>
            <a:endParaRPr lang="en-US" dirty="0"/>
          </a:p>
          <a:p>
            <a:pPr lvl="2" algn="just">
              <a:spcBef>
                <a:spcPts val="0"/>
              </a:spcBef>
              <a:buFont typeface="Courier New" panose="02070309020205020404" pitchFamily="49" charset="0"/>
              <a:buChar char="o"/>
            </a:pPr>
            <a:r>
              <a:rPr lang="en-US" dirty="0" smtClean="0"/>
              <a:t>Connecting tissue is a ligament or a membrane.</a:t>
            </a:r>
            <a:endParaRPr lang="en-US" dirty="0"/>
          </a:p>
          <a:p>
            <a:pPr lvl="2" algn="just">
              <a:spcBef>
                <a:spcPts val="0"/>
              </a:spcBef>
              <a:buFont typeface="Courier New" panose="02070309020205020404" pitchFamily="49" charset="0"/>
              <a:buChar char="o"/>
            </a:pPr>
            <a:r>
              <a:rPr lang="en-US" dirty="0"/>
              <a:t>Between radius and ulna in the </a:t>
            </a:r>
            <a:r>
              <a:rPr lang="en-US" dirty="0" smtClean="0"/>
              <a:t>forearm.</a:t>
            </a:r>
            <a:endParaRPr lang="en-US" dirty="0"/>
          </a:p>
          <a:p>
            <a:pPr marL="801687" lvl="1" indent="-457200" algn="just">
              <a:spcBef>
                <a:spcPts val="0"/>
              </a:spcBef>
              <a:buClr>
                <a:srgbClr val="0070C0"/>
              </a:buClr>
              <a:buSzPct val="100000"/>
              <a:buFont typeface="+mj-lt"/>
              <a:buAutoNum type="arabicPeriod" startAt="3"/>
            </a:pPr>
            <a:r>
              <a:rPr lang="en-US" sz="2200" b="1" dirty="0" err="1"/>
              <a:t>Gomphoses</a:t>
            </a:r>
            <a:endParaRPr lang="en-US" sz="2200" b="1" dirty="0"/>
          </a:p>
          <a:p>
            <a:pPr lvl="2" algn="just">
              <a:spcBef>
                <a:spcPts val="0"/>
              </a:spcBef>
              <a:buFont typeface="Courier New" panose="02070309020205020404" pitchFamily="49" charset="0"/>
              <a:buChar char="o"/>
            </a:pPr>
            <a:r>
              <a:rPr lang="en-US" dirty="0"/>
              <a:t>Immovable </a:t>
            </a:r>
            <a:r>
              <a:rPr lang="en-US" dirty="0" smtClean="0"/>
              <a:t>joint.</a:t>
            </a:r>
            <a:endParaRPr lang="en-US" dirty="0"/>
          </a:p>
          <a:p>
            <a:pPr lvl="2" algn="just">
              <a:spcBef>
                <a:spcPts val="0"/>
              </a:spcBef>
              <a:buFont typeface="Courier New" panose="02070309020205020404" pitchFamily="49" charset="0"/>
              <a:buChar char="o"/>
            </a:pPr>
            <a:r>
              <a:rPr lang="en-US" dirty="0"/>
              <a:t>Joint in which a cone-shaped peg fits into a </a:t>
            </a:r>
            <a:r>
              <a:rPr lang="en-US" dirty="0" smtClean="0"/>
              <a:t>socket.</a:t>
            </a:r>
            <a:endParaRPr lang="en-US" dirty="0"/>
          </a:p>
          <a:p>
            <a:pPr lvl="2" algn="just">
              <a:spcBef>
                <a:spcPts val="0"/>
              </a:spcBef>
              <a:buFont typeface="Courier New" panose="02070309020205020404" pitchFamily="49" charset="0"/>
              <a:buChar char="o"/>
            </a:pPr>
            <a:r>
              <a:rPr lang="en-US" dirty="0"/>
              <a:t>Articulations of the teeth with the sockets of the maxillae and mandible (the only example in humans). The fibrous tissue holding them is called the periodontal </a:t>
            </a:r>
            <a:r>
              <a:rPr lang="en-US" dirty="0" smtClean="0"/>
              <a:t>membrane.</a:t>
            </a:r>
            <a:endParaRPr lang="en-US" dirty="0"/>
          </a:p>
          <a:p>
            <a:pPr>
              <a:spcBef>
                <a:spcPts val="0"/>
              </a:spcBef>
            </a:pPr>
            <a:endParaRPr lang="en-US" sz="2200" dirty="0"/>
          </a:p>
        </p:txBody>
      </p:sp>
      <p:sp>
        <p:nvSpPr>
          <p:cNvPr id="8" name="TextBox 7"/>
          <p:cNvSpPr txBox="1"/>
          <p:nvPr/>
        </p:nvSpPr>
        <p:spPr>
          <a:xfrm>
            <a:off x="404945" y="261254"/>
            <a:ext cx="6923318" cy="584775"/>
          </a:xfrm>
          <a:prstGeom prst="rect">
            <a:avLst/>
          </a:prstGeom>
          <a:noFill/>
        </p:spPr>
        <p:txBody>
          <a:bodyPr wrap="square" rtlCol="0">
            <a:spAutoFit/>
          </a:bodyPr>
          <a:lstStyle/>
          <a:p>
            <a:r>
              <a:rPr lang="en-US" sz="3200" u="sng" dirty="0" smtClean="0">
                <a:solidFill>
                  <a:srgbClr val="FF0000"/>
                </a:solidFill>
              </a:rPr>
              <a:t>Fibrous Joints:</a:t>
            </a:r>
            <a:endParaRPr lang="en-US" sz="3200" u="sng" dirty="0">
              <a:solidFill>
                <a:srgbClr val="FF0000"/>
              </a:solidFill>
            </a:endParaRPr>
          </a:p>
        </p:txBody>
      </p:sp>
      <p:sp>
        <p:nvSpPr>
          <p:cNvPr id="6" name="Slide Number Placeholder 5"/>
          <p:cNvSpPr>
            <a:spLocks noGrp="1"/>
          </p:cNvSpPr>
          <p:nvPr>
            <p:ph type="sldNum" sz="quarter" idx="12"/>
          </p:nvPr>
        </p:nvSpPr>
        <p:spPr/>
        <p:txBody>
          <a:bodyPr/>
          <a:lstStyle/>
          <a:p>
            <a:pPr>
              <a:defRPr/>
            </a:pPr>
            <a:fld id="{C5FC8D29-54AC-4BD1-94D4-6BE7A18BC80E}" type="slidenum">
              <a:rPr lang="en-US" smtClean="0"/>
              <a:pPr>
                <a:defRPr/>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78</a:t>
            </a:fld>
            <a:endParaRPr lang="en-US"/>
          </a:p>
        </p:txBody>
      </p:sp>
      <p:pic>
        <p:nvPicPr>
          <p:cNvPr id="5" name="Picture 4"/>
          <p:cNvPicPr>
            <a:picLocks noChangeAspect="1"/>
          </p:cNvPicPr>
          <p:nvPr/>
        </p:nvPicPr>
        <p:blipFill>
          <a:blip r:embed="rId2"/>
          <a:stretch>
            <a:fillRect/>
          </a:stretch>
        </p:blipFill>
        <p:spPr>
          <a:xfrm>
            <a:off x="507276" y="3397568"/>
            <a:ext cx="4714875" cy="2846070"/>
          </a:xfrm>
          <a:prstGeom prst="rect">
            <a:avLst/>
          </a:prstGeom>
        </p:spPr>
      </p:pic>
      <p:pic>
        <p:nvPicPr>
          <p:cNvPr id="6" name="Picture 5"/>
          <p:cNvPicPr>
            <a:picLocks noChangeAspect="1"/>
          </p:cNvPicPr>
          <p:nvPr/>
        </p:nvPicPr>
        <p:blipFill>
          <a:blip r:embed="rId3"/>
          <a:stretch>
            <a:fillRect/>
          </a:stretch>
        </p:blipFill>
        <p:spPr>
          <a:xfrm>
            <a:off x="1317853" y="273780"/>
            <a:ext cx="3093720" cy="2907030"/>
          </a:xfrm>
          <a:prstGeom prst="rect">
            <a:avLst/>
          </a:prstGeom>
        </p:spPr>
      </p:pic>
      <p:pic>
        <p:nvPicPr>
          <p:cNvPr id="8" name="Picture 7"/>
          <p:cNvPicPr>
            <a:picLocks noChangeAspect="1"/>
          </p:cNvPicPr>
          <p:nvPr/>
        </p:nvPicPr>
        <p:blipFill>
          <a:blip r:embed="rId4"/>
          <a:stretch>
            <a:fillRect/>
          </a:stretch>
        </p:blipFill>
        <p:spPr>
          <a:xfrm>
            <a:off x="6135188" y="273780"/>
            <a:ext cx="2194560" cy="4080510"/>
          </a:xfrm>
          <a:prstGeom prst="rect">
            <a:avLst/>
          </a:prstGeom>
        </p:spPr>
      </p:pic>
      <p:sp>
        <p:nvSpPr>
          <p:cNvPr id="11" name="TextBox 10"/>
          <p:cNvSpPr txBox="1"/>
          <p:nvPr/>
        </p:nvSpPr>
        <p:spPr>
          <a:xfrm>
            <a:off x="5278697" y="4479183"/>
            <a:ext cx="3408103" cy="1200329"/>
          </a:xfrm>
          <a:prstGeom prst="rect">
            <a:avLst/>
          </a:prstGeom>
          <a:solidFill>
            <a:schemeClr val="bg1"/>
          </a:solidFill>
          <a:ln>
            <a:solidFill>
              <a:schemeClr val="tx1"/>
            </a:solidFill>
          </a:ln>
        </p:spPr>
        <p:txBody>
          <a:bodyPr wrap="square" rtlCol="0">
            <a:spAutoFit/>
          </a:bodyPr>
          <a:lstStyle/>
          <a:p>
            <a:pPr algn="just"/>
            <a:r>
              <a:rPr lang="en-US" dirty="0" smtClean="0">
                <a:latin typeface="+mn-lt"/>
              </a:rPr>
              <a:t>Fig.45: Fibrous joints: sutures of the skull, interosseous membrane between tibia and fibula, and joint between a tooth and its socket.</a:t>
            </a:r>
            <a:endParaRPr lang="en-US" dirty="0">
              <a:latin typeface="+mn-lt"/>
            </a:endParaRPr>
          </a:p>
        </p:txBody>
      </p:sp>
    </p:spTree>
    <p:extLst>
      <p:ext uri="{BB962C8B-B14F-4D97-AF65-F5344CB8AC3E}">
        <p14:creationId xmlns:p14="http://schemas.microsoft.com/office/powerpoint/2010/main" xmlns="" val="15373204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09_02"/>
          <p:cNvPicPr>
            <a:picLocks noChangeAspect="1" noChangeArrowheads="1"/>
          </p:cNvPicPr>
          <p:nvPr/>
        </p:nvPicPr>
        <p:blipFill rotWithShape="1">
          <a:blip r:embed="rId2" cstate="print"/>
          <a:srcRect t="50624" r="16637" b="11417"/>
          <a:stretch/>
        </p:blipFill>
        <p:spPr bwMode="auto">
          <a:xfrm>
            <a:off x="6007517" y="3878413"/>
            <a:ext cx="2803122" cy="1619794"/>
          </a:xfrm>
          <a:prstGeom prst="rect">
            <a:avLst/>
          </a:prstGeom>
          <a:noFill/>
        </p:spPr>
      </p:pic>
      <p:pic>
        <p:nvPicPr>
          <p:cNvPr id="6" name="Picture 5" descr="09_02"/>
          <p:cNvPicPr>
            <a:picLocks noChangeAspect="1" noChangeArrowheads="1"/>
          </p:cNvPicPr>
          <p:nvPr/>
        </p:nvPicPr>
        <p:blipFill rotWithShape="1">
          <a:blip r:embed="rId2" cstate="print"/>
          <a:srcRect b="60396"/>
          <a:stretch/>
        </p:blipFill>
        <p:spPr bwMode="auto">
          <a:xfrm>
            <a:off x="5727801" y="1981147"/>
            <a:ext cx="3362554" cy="1689960"/>
          </a:xfrm>
          <a:prstGeom prst="rect">
            <a:avLst/>
          </a:prstGeom>
          <a:noFill/>
        </p:spPr>
      </p:pic>
      <p:sp>
        <p:nvSpPr>
          <p:cNvPr id="71683" name="Rectangle 3"/>
          <p:cNvSpPr>
            <a:spLocks noGrp="1" noChangeArrowheads="1"/>
          </p:cNvSpPr>
          <p:nvPr>
            <p:ph type="body" idx="1"/>
          </p:nvPr>
        </p:nvSpPr>
        <p:spPr>
          <a:xfrm>
            <a:off x="204647" y="921354"/>
            <a:ext cx="6348553" cy="1168703"/>
          </a:xfrm>
        </p:spPr>
        <p:txBody>
          <a:bodyPr/>
          <a:lstStyle/>
          <a:p>
            <a:pPr>
              <a:spcBef>
                <a:spcPts val="0"/>
              </a:spcBef>
            </a:pPr>
            <a:r>
              <a:rPr lang="en-US" sz="2200" dirty="0" smtClean="0"/>
              <a:t>Lack </a:t>
            </a:r>
            <a:r>
              <a:rPr lang="en-US" sz="2200" dirty="0"/>
              <a:t>a </a:t>
            </a:r>
            <a:r>
              <a:rPr lang="en-US" sz="2200" dirty="0" smtClean="0"/>
              <a:t>joint cavity and allow </a:t>
            </a:r>
            <a:r>
              <a:rPr lang="en-US" sz="2200" dirty="0"/>
              <a:t>little or no </a:t>
            </a:r>
            <a:r>
              <a:rPr lang="en-US" sz="2200" dirty="0" smtClean="0"/>
              <a:t>movement.</a:t>
            </a:r>
            <a:endParaRPr lang="en-US" sz="2200" dirty="0"/>
          </a:p>
          <a:p>
            <a:pPr>
              <a:spcBef>
                <a:spcPts val="0"/>
              </a:spcBef>
            </a:pPr>
            <a:r>
              <a:rPr lang="en-US" sz="2200" dirty="0"/>
              <a:t>Joint is tightly connected by </a:t>
            </a:r>
            <a:r>
              <a:rPr lang="en-US" sz="2200" dirty="0" smtClean="0"/>
              <a:t>cartilage.</a:t>
            </a:r>
            <a:endParaRPr lang="en-US" sz="2200" dirty="0"/>
          </a:p>
          <a:p>
            <a:pPr>
              <a:spcBef>
                <a:spcPts val="0"/>
              </a:spcBef>
            </a:pPr>
            <a:r>
              <a:rPr lang="en-US" sz="2200" dirty="0"/>
              <a:t>Two types of cartilaginous </a:t>
            </a:r>
            <a:r>
              <a:rPr lang="en-US" sz="2200" dirty="0" smtClean="0"/>
              <a:t>join:</a:t>
            </a:r>
          </a:p>
        </p:txBody>
      </p:sp>
      <p:sp>
        <p:nvSpPr>
          <p:cNvPr id="8" name="TextBox 7"/>
          <p:cNvSpPr txBox="1"/>
          <p:nvPr/>
        </p:nvSpPr>
        <p:spPr>
          <a:xfrm>
            <a:off x="404945" y="287381"/>
            <a:ext cx="6923318" cy="584775"/>
          </a:xfrm>
          <a:prstGeom prst="rect">
            <a:avLst/>
          </a:prstGeom>
          <a:noFill/>
        </p:spPr>
        <p:txBody>
          <a:bodyPr wrap="square" rtlCol="0">
            <a:spAutoFit/>
          </a:bodyPr>
          <a:lstStyle/>
          <a:p>
            <a:r>
              <a:rPr lang="en-US" sz="3200" u="sng" dirty="0" smtClean="0">
                <a:solidFill>
                  <a:srgbClr val="FF0000"/>
                </a:solidFill>
              </a:rPr>
              <a:t>Cartilaginous Joints:</a:t>
            </a:r>
            <a:endParaRPr lang="en-US" sz="3200" u="sng" dirty="0">
              <a:solidFill>
                <a:srgbClr val="FF0000"/>
              </a:solidFill>
            </a:endParaRPr>
          </a:p>
        </p:txBody>
      </p:sp>
      <p:sp>
        <p:nvSpPr>
          <p:cNvPr id="5" name="Slide Number Placeholder 4"/>
          <p:cNvSpPr>
            <a:spLocks noGrp="1"/>
          </p:cNvSpPr>
          <p:nvPr>
            <p:ph type="sldNum" sz="quarter" idx="12"/>
          </p:nvPr>
        </p:nvSpPr>
        <p:spPr/>
        <p:txBody>
          <a:bodyPr/>
          <a:lstStyle/>
          <a:p>
            <a:pPr>
              <a:defRPr/>
            </a:pPr>
            <a:fld id="{C5FC8D29-54AC-4BD1-94D4-6BE7A18BC80E}" type="slidenum">
              <a:rPr lang="en-US" smtClean="0"/>
              <a:pPr>
                <a:defRPr/>
              </a:pPr>
              <a:t>79</a:t>
            </a:fld>
            <a:endParaRPr lang="en-US" dirty="0"/>
          </a:p>
        </p:txBody>
      </p:sp>
      <p:sp>
        <p:nvSpPr>
          <p:cNvPr id="2" name="Rectangle 1"/>
          <p:cNvSpPr/>
          <p:nvPr/>
        </p:nvSpPr>
        <p:spPr>
          <a:xfrm>
            <a:off x="204647" y="3585394"/>
            <a:ext cx="5752015" cy="2800767"/>
          </a:xfrm>
          <a:prstGeom prst="rect">
            <a:avLst/>
          </a:prstGeom>
          <a:solidFill>
            <a:schemeClr val="bg1"/>
          </a:solidFill>
        </p:spPr>
        <p:txBody>
          <a:bodyPr wrap="square">
            <a:spAutoFit/>
          </a:bodyPr>
          <a:lstStyle/>
          <a:p>
            <a:pPr marL="342900" lvl="0" indent="-342900" algn="just" eaLnBrk="0" hangingPunct="0">
              <a:spcBef>
                <a:spcPts val="0"/>
              </a:spcBef>
              <a:buClr>
                <a:srgbClr val="CC9900"/>
              </a:buClr>
              <a:buSzPct val="65000"/>
              <a:buFont typeface="Wingdings" pitchFamily="20" charset="2"/>
              <a:buChar char="n"/>
            </a:pPr>
            <a:r>
              <a:rPr lang="en-US" sz="2200" b="1" kern="0" dirty="0">
                <a:solidFill>
                  <a:srgbClr val="000000"/>
                </a:solidFill>
                <a:latin typeface="Times New Roman"/>
              </a:rPr>
              <a:t>Symphyses</a:t>
            </a:r>
          </a:p>
          <a:p>
            <a:pPr marL="669925" lvl="1" indent="-325438" algn="just" eaLnBrk="0" hangingPunct="0">
              <a:spcBef>
                <a:spcPts val="0"/>
              </a:spcBef>
              <a:buClr>
                <a:srgbClr val="3B812F"/>
              </a:buClr>
              <a:buSzPct val="60000"/>
              <a:buFont typeface="Wingdings" pitchFamily="20" charset="2"/>
              <a:buChar char="q"/>
            </a:pPr>
            <a:r>
              <a:rPr lang="en-US" sz="2200" kern="0" dirty="0">
                <a:solidFill>
                  <a:srgbClr val="000000"/>
                </a:solidFill>
                <a:latin typeface="Times New Roman"/>
              </a:rPr>
              <a:t>Slightly movable joint</a:t>
            </a:r>
            <a:endParaRPr lang="en-US" sz="2200" b="1" kern="0" dirty="0">
              <a:solidFill>
                <a:srgbClr val="000000"/>
              </a:solidFill>
              <a:latin typeface="Times New Roman"/>
            </a:endParaRPr>
          </a:p>
          <a:p>
            <a:pPr marL="669925" lvl="1" indent="-325438" algn="just" eaLnBrk="0" hangingPunct="0">
              <a:spcBef>
                <a:spcPts val="0"/>
              </a:spcBef>
              <a:buClr>
                <a:srgbClr val="3B812F"/>
              </a:buClr>
              <a:buSzPct val="60000"/>
              <a:buFont typeface="Wingdings" pitchFamily="20" charset="2"/>
              <a:buChar char="q"/>
            </a:pPr>
            <a:r>
              <a:rPr lang="en-US" sz="2200" kern="0" dirty="0">
                <a:solidFill>
                  <a:srgbClr val="000000"/>
                </a:solidFill>
                <a:latin typeface="Times New Roman"/>
              </a:rPr>
              <a:t>Ends of the articulating bones are covered with hyaline cartilage, but a disc of fibrocartilage connects the bones</a:t>
            </a:r>
          </a:p>
          <a:p>
            <a:pPr marL="669925" lvl="1" indent="-325438" algn="just" eaLnBrk="0" hangingPunct="0">
              <a:spcBef>
                <a:spcPts val="0"/>
              </a:spcBef>
              <a:buClr>
                <a:srgbClr val="3B812F"/>
              </a:buClr>
              <a:buSzPct val="60000"/>
              <a:buFont typeface="Wingdings" pitchFamily="20" charset="2"/>
              <a:buChar char="q"/>
            </a:pPr>
            <a:r>
              <a:rPr lang="en-US" sz="2200" kern="0" dirty="0">
                <a:solidFill>
                  <a:srgbClr val="000000"/>
                </a:solidFill>
                <a:latin typeface="Times New Roman"/>
              </a:rPr>
              <a:t>Example: Pubic symphysis between the hip bones. Intervertebral joints between the bodies of the vertebrae</a:t>
            </a:r>
          </a:p>
        </p:txBody>
      </p:sp>
      <p:sp>
        <p:nvSpPr>
          <p:cNvPr id="3" name="Rectangle 2"/>
          <p:cNvSpPr/>
          <p:nvPr/>
        </p:nvSpPr>
        <p:spPr>
          <a:xfrm>
            <a:off x="204647" y="1933575"/>
            <a:ext cx="5294816" cy="1785104"/>
          </a:xfrm>
          <a:prstGeom prst="rect">
            <a:avLst/>
          </a:prstGeom>
        </p:spPr>
        <p:txBody>
          <a:bodyPr wrap="square">
            <a:spAutoFit/>
          </a:bodyPr>
          <a:lstStyle/>
          <a:p>
            <a:pPr marL="342900" lvl="0" indent="-342900" algn="just" eaLnBrk="0" hangingPunct="0">
              <a:spcBef>
                <a:spcPts val="0"/>
              </a:spcBef>
              <a:buClr>
                <a:srgbClr val="CC9900"/>
              </a:buClr>
              <a:buSzPct val="65000"/>
              <a:buFont typeface="Wingdings" pitchFamily="20" charset="2"/>
              <a:buChar char="n"/>
            </a:pPr>
            <a:r>
              <a:rPr lang="en-US" sz="2200" b="1" kern="0" dirty="0" err="1">
                <a:solidFill>
                  <a:srgbClr val="000000"/>
                </a:solidFill>
                <a:latin typeface="Times New Roman"/>
              </a:rPr>
              <a:t>Synchondroses</a:t>
            </a:r>
            <a:endParaRPr lang="en-US" sz="2200" b="1" kern="0" dirty="0">
              <a:solidFill>
                <a:srgbClr val="000000"/>
              </a:solidFill>
              <a:latin typeface="Times New Roman"/>
            </a:endParaRPr>
          </a:p>
          <a:p>
            <a:pPr marL="669925" lvl="1" indent="-325438" algn="just" eaLnBrk="0" hangingPunct="0">
              <a:spcBef>
                <a:spcPts val="0"/>
              </a:spcBef>
              <a:buClr>
                <a:srgbClr val="3B812F"/>
              </a:buClr>
              <a:buSzPct val="60000"/>
              <a:buFont typeface="Wingdings" pitchFamily="20" charset="2"/>
              <a:buChar char="q"/>
            </a:pPr>
            <a:r>
              <a:rPr lang="en-US" sz="2200" kern="0" dirty="0">
                <a:solidFill>
                  <a:srgbClr val="000000"/>
                </a:solidFill>
                <a:latin typeface="Times New Roman"/>
              </a:rPr>
              <a:t>Connecting tissue is hyaline cartilage</a:t>
            </a:r>
          </a:p>
          <a:p>
            <a:pPr marL="669925" lvl="1" indent="-325438" algn="just" eaLnBrk="0" hangingPunct="0">
              <a:spcBef>
                <a:spcPts val="0"/>
              </a:spcBef>
              <a:buClr>
                <a:srgbClr val="3B812F"/>
              </a:buClr>
              <a:buSzPct val="60000"/>
              <a:buFont typeface="Wingdings" pitchFamily="20" charset="2"/>
              <a:buChar char="q"/>
            </a:pPr>
            <a:r>
              <a:rPr lang="en-US" sz="2200" kern="0" dirty="0">
                <a:solidFill>
                  <a:srgbClr val="000000"/>
                </a:solidFill>
                <a:latin typeface="Times New Roman"/>
              </a:rPr>
              <a:t>Example: Epiphyseal (growth) plate between the diaphysis and epiphysis of bones</a:t>
            </a:r>
          </a:p>
        </p:txBody>
      </p:sp>
      <p:sp>
        <p:nvSpPr>
          <p:cNvPr id="10" name="TextBox 9"/>
          <p:cNvSpPr txBox="1"/>
          <p:nvPr/>
        </p:nvSpPr>
        <p:spPr>
          <a:xfrm>
            <a:off x="6553200" y="5597307"/>
            <a:ext cx="2162162" cy="646331"/>
          </a:xfrm>
          <a:prstGeom prst="rect">
            <a:avLst/>
          </a:prstGeom>
          <a:solidFill>
            <a:schemeClr val="bg1"/>
          </a:solidFill>
          <a:ln>
            <a:solidFill>
              <a:schemeClr val="tx1"/>
            </a:solidFill>
          </a:ln>
        </p:spPr>
        <p:txBody>
          <a:bodyPr wrap="square" rtlCol="0">
            <a:spAutoFit/>
          </a:bodyPr>
          <a:lstStyle/>
          <a:p>
            <a:r>
              <a:rPr lang="en-US" dirty="0" smtClean="0">
                <a:latin typeface="+mn-lt"/>
              </a:rPr>
              <a:t>Fig.46: Cartilaginous joints.</a:t>
            </a:r>
            <a:endParaRPr lang="en-US" dirty="0">
              <a:latin typeface="+mn-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228600" y="1752600"/>
          <a:ext cx="8686800"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523332" y="305190"/>
            <a:ext cx="4889480" cy="707886"/>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en-US" sz="4000" dirty="0" smtClean="0"/>
              <a:t>Classification of bones</a:t>
            </a:r>
            <a:endParaRPr lang="en-US" sz="4000" dirty="0"/>
          </a:p>
        </p:txBody>
      </p:sp>
      <p:sp>
        <p:nvSpPr>
          <p:cNvPr id="4" name="Slide Number Placeholder 3"/>
          <p:cNvSpPr>
            <a:spLocks noGrp="1"/>
          </p:cNvSpPr>
          <p:nvPr>
            <p:ph type="sldNum" sz="quarter" idx="12"/>
          </p:nvPr>
        </p:nvSpPr>
        <p:spPr/>
        <p:txBody>
          <a:bodyPr/>
          <a:lstStyle/>
          <a:p>
            <a:pPr>
              <a:defRPr/>
            </a:pPr>
            <a:fld id="{5730C548-C99F-4E3E-A8BD-704608980AB9}" type="slidenum">
              <a:rPr lang="en-US" smtClean="0"/>
              <a:pPr>
                <a:defRPr/>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body" idx="1"/>
          </p:nvPr>
        </p:nvSpPr>
        <p:spPr>
          <a:xfrm>
            <a:off x="457199" y="1012373"/>
            <a:ext cx="8490857" cy="5440678"/>
          </a:xfrm>
          <a:solidFill>
            <a:schemeClr val="bg1"/>
          </a:solidFill>
        </p:spPr>
        <p:txBody>
          <a:bodyPr/>
          <a:lstStyle/>
          <a:p>
            <a:pPr marL="457200" indent="-457200" algn="just">
              <a:spcBef>
                <a:spcPts val="0"/>
              </a:spcBef>
              <a:buSzPct val="100000"/>
              <a:buFont typeface="+mj-lt"/>
              <a:buAutoNum type="arabicParenR"/>
            </a:pPr>
            <a:r>
              <a:rPr lang="en-US" sz="2200" dirty="0" smtClean="0"/>
              <a:t>A </a:t>
            </a:r>
            <a:r>
              <a:rPr lang="en-US" sz="2200" b="1" i="1" u="sng" dirty="0" smtClean="0"/>
              <a:t>synovial </a:t>
            </a:r>
            <a:r>
              <a:rPr lang="en-US" sz="2200" b="1" i="1" u="sng" dirty="0"/>
              <a:t>cavity </a:t>
            </a:r>
            <a:r>
              <a:rPr lang="en-US" sz="2200" dirty="0"/>
              <a:t>allows </a:t>
            </a:r>
            <a:r>
              <a:rPr lang="en-US" sz="2200" dirty="0" smtClean="0"/>
              <a:t>the </a:t>
            </a:r>
            <a:r>
              <a:rPr lang="en-US" sz="2200" dirty="0"/>
              <a:t>joint to be freely </a:t>
            </a:r>
            <a:r>
              <a:rPr lang="en-US" sz="2200" dirty="0" smtClean="0"/>
              <a:t>movable.</a:t>
            </a:r>
            <a:endParaRPr lang="en-US" sz="2200" dirty="0"/>
          </a:p>
          <a:p>
            <a:pPr marL="457200" indent="-457200" algn="just">
              <a:spcBef>
                <a:spcPts val="0"/>
              </a:spcBef>
              <a:buSzPct val="100000"/>
              <a:buFont typeface="+mj-lt"/>
              <a:buAutoNum type="arabicParenR"/>
            </a:pPr>
            <a:r>
              <a:rPr lang="en-US" sz="2200" dirty="0" smtClean="0"/>
              <a:t>Articular surfaces of bones are covered by hyaline </a:t>
            </a:r>
            <a:r>
              <a:rPr lang="en-US" sz="2200" b="1" i="1" u="sng" dirty="0" smtClean="0"/>
              <a:t>articular cartilage</a:t>
            </a:r>
            <a:r>
              <a:rPr lang="en-US" sz="2200" i="1" u="sng" dirty="0" smtClean="0"/>
              <a:t>.</a:t>
            </a:r>
            <a:endParaRPr lang="en-US" sz="2200" i="1" u="sng" dirty="0"/>
          </a:p>
          <a:p>
            <a:pPr marL="457200" indent="-457200" algn="just">
              <a:spcBef>
                <a:spcPts val="0"/>
              </a:spcBef>
              <a:buSzPct val="100000"/>
              <a:buFont typeface="+mj-lt"/>
              <a:buAutoNum type="arabicParenR"/>
            </a:pPr>
            <a:r>
              <a:rPr lang="en-US" sz="2200" b="1" i="1" u="sng" dirty="0"/>
              <a:t>Articular Capsule</a:t>
            </a:r>
          </a:p>
          <a:p>
            <a:pPr lvl="1" algn="just">
              <a:spcBef>
                <a:spcPts val="0"/>
              </a:spcBef>
            </a:pPr>
            <a:r>
              <a:rPr lang="en-US" sz="2200" dirty="0"/>
              <a:t>A sleeve-like capsule encloses the synovial </a:t>
            </a:r>
            <a:r>
              <a:rPr lang="en-US" sz="2200" dirty="0" smtClean="0"/>
              <a:t>cavity.</a:t>
            </a:r>
            <a:endParaRPr lang="en-US" sz="2200" dirty="0"/>
          </a:p>
          <a:p>
            <a:pPr lvl="1" algn="just">
              <a:spcBef>
                <a:spcPts val="0"/>
              </a:spcBef>
            </a:pPr>
            <a:r>
              <a:rPr lang="en-US" sz="2200" dirty="0"/>
              <a:t>The articular capsule is composed of two </a:t>
            </a:r>
            <a:r>
              <a:rPr lang="en-US" sz="2200" dirty="0" smtClean="0"/>
              <a:t>layers:</a:t>
            </a:r>
            <a:endParaRPr lang="en-US" sz="2200" dirty="0"/>
          </a:p>
          <a:p>
            <a:pPr lvl="2" algn="just">
              <a:spcBef>
                <a:spcPts val="0"/>
              </a:spcBef>
            </a:pPr>
            <a:r>
              <a:rPr lang="en-US" dirty="0"/>
              <a:t>an outer fibrous capsule</a:t>
            </a:r>
          </a:p>
          <a:p>
            <a:pPr lvl="2" algn="just">
              <a:spcBef>
                <a:spcPts val="0"/>
              </a:spcBef>
            </a:pPr>
            <a:r>
              <a:rPr lang="en-US" dirty="0"/>
              <a:t>an inner synovial </a:t>
            </a:r>
            <a:r>
              <a:rPr lang="en-US" dirty="0" smtClean="0"/>
              <a:t>membrane</a:t>
            </a:r>
          </a:p>
          <a:p>
            <a:pPr marL="457200" lvl="0" indent="-457200">
              <a:spcBef>
                <a:spcPts val="0"/>
              </a:spcBef>
              <a:buClr>
                <a:srgbClr val="CC9900"/>
              </a:buClr>
              <a:buSzPct val="100000"/>
              <a:buFont typeface="+mj-lt"/>
              <a:buAutoNum type="arabicParenR" startAt="4"/>
            </a:pPr>
            <a:r>
              <a:rPr lang="en-US" sz="2200" b="1" i="1" u="sng" dirty="0">
                <a:solidFill>
                  <a:srgbClr val="000000"/>
                </a:solidFill>
              </a:rPr>
              <a:t>Synovial </a:t>
            </a:r>
            <a:r>
              <a:rPr lang="en-US" sz="2200" b="1" i="1" u="sng" dirty="0" smtClean="0">
                <a:solidFill>
                  <a:srgbClr val="000000"/>
                </a:solidFill>
              </a:rPr>
              <a:t>fluid</a:t>
            </a:r>
            <a:endParaRPr lang="en-US" sz="2200" b="1" i="1" u="sng" dirty="0">
              <a:solidFill>
                <a:srgbClr val="000000"/>
              </a:solidFill>
            </a:endParaRPr>
          </a:p>
          <a:p>
            <a:pPr lvl="1">
              <a:spcBef>
                <a:spcPts val="0"/>
              </a:spcBef>
              <a:buClr>
                <a:srgbClr val="3B812F"/>
              </a:buClr>
            </a:pPr>
            <a:r>
              <a:rPr lang="en-US" sz="2200" dirty="0">
                <a:solidFill>
                  <a:srgbClr val="000000"/>
                </a:solidFill>
              </a:rPr>
              <a:t>The synovial membrane secretes synovial </a:t>
            </a:r>
            <a:r>
              <a:rPr lang="en-US" sz="2200" dirty="0" smtClean="0">
                <a:solidFill>
                  <a:srgbClr val="000000"/>
                </a:solidFill>
              </a:rPr>
              <a:t>fluid.</a:t>
            </a:r>
            <a:endParaRPr lang="en-US" sz="2200" dirty="0">
              <a:solidFill>
                <a:srgbClr val="000000"/>
              </a:solidFill>
            </a:endParaRPr>
          </a:p>
          <a:p>
            <a:pPr lvl="1">
              <a:spcBef>
                <a:spcPts val="0"/>
              </a:spcBef>
              <a:buClr>
                <a:srgbClr val="3B812F"/>
              </a:buClr>
            </a:pPr>
            <a:r>
              <a:rPr lang="en-US" sz="2200" dirty="0" smtClean="0">
                <a:solidFill>
                  <a:srgbClr val="000000"/>
                </a:solidFill>
              </a:rPr>
              <a:t>Functions:</a:t>
            </a:r>
            <a:endParaRPr lang="en-US" sz="2200" dirty="0">
              <a:solidFill>
                <a:srgbClr val="000000"/>
              </a:solidFill>
            </a:endParaRPr>
          </a:p>
          <a:p>
            <a:pPr lvl="2">
              <a:spcBef>
                <a:spcPts val="0"/>
              </a:spcBef>
              <a:buClr>
                <a:srgbClr val="CC9900"/>
              </a:buClr>
            </a:pPr>
            <a:r>
              <a:rPr lang="en-US" dirty="0">
                <a:solidFill>
                  <a:srgbClr val="000000"/>
                </a:solidFill>
              </a:rPr>
              <a:t>lubricating the joint</a:t>
            </a:r>
          </a:p>
          <a:p>
            <a:pPr lvl="2">
              <a:spcBef>
                <a:spcPts val="0"/>
              </a:spcBef>
              <a:buClr>
                <a:srgbClr val="CC9900"/>
              </a:buClr>
            </a:pPr>
            <a:r>
              <a:rPr lang="en-US" dirty="0">
                <a:solidFill>
                  <a:srgbClr val="000000"/>
                </a:solidFill>
              </a:rPr>
              <a:t>absorbing shocks</a:t>
            </a:r>
          </a:p>
          <a:p>
            <a:pPr lvl="2">
              <a:spcBef>
                <a:spcPts val="0"/>
              </a:spcBef>
              <a:buClr>
                <a:srgbClr val="CC9900"/>
              </a:buClr>
            </a:pPr>
            <a:r>
              <a:rPr lang="en-US" dirty="0">
                <a:solidFill>
                  <a:srgbClr val="000000"/>
                </a:solidFill>
              </a:rPr>
              <a:t>supplying oxygen and nutrients to the cartilage</a:t>
            </a:r>
          </a:p>
          <a:p>
            <a:pPr lvl="2">
              <a:spcBef>
                <a:spcPts val="0"/>
              </a:spcBef>
              <a:buClr>
                <a:srgbClr val="CC9900"/>
              </a:buClr>
            </a:pPr>
            <a:r>
              <a:rPr lang="en-US" dirty="0">
                <a:solidFill>
                  <a:srgbClr val="000000"/>
                </a:solidFill>
              </a:rPr>
              <a:t>removing carbon dioxide and metabolic wastes from the </a:t>
            </a:r>
            <a:r>
              <a:rPr lang="en-US" dirty="0" smtClean="0">
                <a:solidFill>
                  <a:srgbClr val="000000"/>
                </a:solidFill>
              </a:rPr>
              <a:t>cartilage</a:t>
            </a:r>
            <a:endParaRPr lang="en-US" dirty="0">
              <a:solidFill>
                <a:srgbClr val="000000"/>
              </a:solidFill>
            </a:endParaRPr>
          </a:p>
        </p:txBody>
      </p:sp>
      <p:sp>
        <p:nvSpPr>
          <p:cNvPr id="5" name="TextBox 4"/>
          <p:cNvSpPr txBox="1"/>
          <p:nvPr/>
        </p:nvSpPr>
        <p:spPr>
          <a:xfrm>
            <a:off x="404945" y="261254"/>
            <a:ext cx="6923318" cy="584775"/>
          </a:xfrm>
          <a:prstGeom prst="rect">
            <a:avLst/>
          </a:prstGeom>
          <a:noFill/>
        </p:spPr>
        <p:txBody>
          <a:bodyPr wrap="square" rtlCol="0">
            <a:spAutoFit/>
          </a:bodyPr>
          <a:lstStyle/>
          <a:p>
            <a:r>
              <a:rPr lang="en-US" sz="3200" u="sng" dirty="0" smtClean="0">
                <a:solidFill>
                  <a:srgbClr val="FF0000"/>
                </a:solidFill>
              </a:rPr>
              <a:t>Synovial Joints:</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5576" y="564544"/>
            <a:ext cx="8451670" cy="5712333"/>
          </a:xfrm>
          <a:prstGeom prst="rect">
            <a:avLst/>
          </a:prstGeom>
        </p:spPr>
        <p:txBody>
          <a:bodyPr wrap="square">
            <a:spAutoFit/>
          </a:bodyPr>
          <a:lstStyle/>
          <a:p>
            <a:pPr marL="457200" lvl="0" indent="-457200" eaLnBrk="0" hangingPunct="0">
              <a:spcBef>
                <a:spcPct val="20000"/>
              </a:spcBef>
              <a:buClr>
                <a:srgbClr val="CC9900"/>
              </a:buClr>
              <a:buSzPct val="100000"/>
              <a:buFont typeface="+mj-lt"/>
              <a:buAutoNum type="arabicParenR" startAt="5"/>
            </a:pPr>
            <a:r>
              <a:rPr lang="en-US" sz="2200" b="1" i="1" u="sng" kern="0" dirty="0" smtClean="0">
                <a:solidFill>
                  <a:srgbClr val="000000"/>
                </a:solidFill>
                <a:latin typeface="Times New Roman"/>
              </a:rPr>
              <a:t>Ligaments and articular </a:t>
            </a:r>
            <a:r>
              <a:rPr lang="en-US" sz="2200" b="1" i="1" u="sng" kern="0" dirty="0">
                <a:solidFill>
                  <a:srgbClr val="000000"/>
                </a:solidFill>
                <a:latin typeface="Times New Roman"/>
              </a:rPr>
              <a:t>d</a:t>
            </a:r>
            <a:r>
              <a:rPr lang="en-US" sz="2200" b="1" i="1" u="sng" kern="0" dirty="0" smtClean="0">
                <a:solidFill>
                  <a:srgbClr val="000000"/>
                </a:solidFill>
                <a:latin typeface="Times New Roman"/>
              </a:rPr>
              <a:t>iscs</a:t>
            </a:r>
          </a:p>
          <a:p>
            <a:pPr marL="457200" lvl="0" indent="-457200" algn="just" eaLnBrk="0" hangingPunct="0">
              <a:spcBef>
                <a:spcPct val="20000"/>
              </a:spcBef>
              <a:buClr>
                <a:srgbClr val="CC9900"/>
              </a:buClr>
              <a:buSzPct val="100000"/>
              <a:buFont typeface="+mj-lt"/>
              <a:buAutoNum type="arabicParenR" startAt="6"/>
              <a:defRPr/>
            </a:pPr>
            <a:r>
              <a:rPr lang="en-US" sz="2200" b="1" i="1" u="sng" kern="0" dirty="0">
                <a:solidFill>
                  <a:srgbClr val="000000"/>
                </a:solidFill>
                <a:latin typeface="Times New Roman"/>
              </a:rPr>
              <a:t>Nerve and Blood Supply</a:t>
            </a:r>
          </a:p>
          <a:p>
            <a:pPr marL="669925" lvl="1" indent="-325438" algn="just" eaLnBrk="0" hangingPunct="0">
              <a:spcBef>
                <a:spcPct val="20000"/>
              </a:spcBef>
              <a:buClr>
                <a:srgbClr val="3B812F"/>
              </a:buClr>
              <a:buSzPct val="60000"/>
              <a:buFont typeface="Wingdings" pitchFamily="20" charset="2"/>
              <a:buChar char="q"/>
              <a:defRPr/>
            </a:pPr>
            <a:r>
              <a:rPr lang="en-US" sz="2200" kern="0" dirty="0" smtClean="0">
                <a:solidFill>
                  <a:srgbClr val="000000"/>
                </a:solidFill>
                <a:latin typeface="Times New Roman"/>
              </a:rPr>
              <a:t>Nerves convey </a:t>
            </a:r>
            <a:r>
              <a:rPr lang="en-US" sz="2200" kern="0" dirty="0">
                <a:solidFill>
                  <a:srgbClr val="000000"/>
                </a:solidFill>
                <a:latin typeface="Times New Roman"/>
              </a:rPr>
              <a:t>information about pain </a:t>
            </a:r>
            <a:r>
              <a:rPr lang="en-US" sz="2200" kern="0" dirty="0" smtClean="0">
                <a:solidFill>
                  <a:srgbClr val="000000"/>
                </a:solidFill>
                <a:latin typeface="Times New Roman"/>
              </a:rPr>
              <a:t>and the </a:t>
            </a:r>
            <a:r>
              <a:rPr lang="en-US" sz="2200" kern="0" dirty="0">
                <a:solidFill>
                  <a:srgbClr val="000000"/>
                </a:solidFill>
                <a:latin typeface="Times New Roman"/>
              </a:rPr>
              <a:t>degree of movement </a:t>
            </a:r>
            <a:r>
              <a:rPr lang="en-US" sz="2200" kern="0" dirty="0" smtClean="0">
                <a:solidFill>
                  <a:srgbClr val="000000"/>
                </a:solidFill>
                <a:latin typeface="Times New Roman"/>
              </a:rPr>
              <a:t>from a joint.</a:t>
            </a:r>
            <a:endParaRPr lang="en-US" sz="2200" kern="0" dirty="0">
              <a:solidFill>
                <a:srgbClr val="000000"/>
              </a:solidFill>
              <a:latin typeface="Times New Roman"/>
            </a:endParaRPr>
          </a:p>
          <a:p>
            <a:pPr marL="669925" lvl="1" indent="-325438" algn="just" eaLnBrk="0" hangingPunct="0">
              <a:spcBef>
                <a:spcPct val="20000"/>
              </a:spcBef>
              <a:buClr>
                <a:srgbClr val="3B812F"/>
              </a:buClr>
              <a:buSzPct val="60000"/>
              <a:buFont typeface="Wingdings" pitchFamily="20" charset="2"/>
              <a:buChar char="q"/>
              <a:defRPr/>
            </a:pPr>
            <a:r>
              <a:rPr lang="en-US" sz="2200" kern="0" dirty="0" smtClean="0">
                <a:solidFill>
                  <a:srgbClr val="000000"/>
                </a:solidFill>
                <a:latin typeface="Times New Roman"/>
              </a:rPr>
              <a:t>Branches </a:t>
            </a:r>
            <a:r>
              <a:rPr lang="en-US" sz="2200" kern="0" dirty="0">
                <a:solidFill>
                  <a:srgbClr val="000000"/>
                </a:solidFill>
                <a:latin typeface="Times New Roman"/>
              </a:rPr>
              <a:t>from different arteries </a:t>
            </a:r>
            <a:r>
              <a:rPr lang="en-US" sz="2200" kern="0" dirty="0" err="1" smtClean="0">
                <a:solidFill>
                  <a:srgbClr val="000000"/>
                </a:solidFill>
                <a:latin typeface="Times New Roman"/>
              </a:rPr>
              <a:t>anatomose</a:t>
            </a:r>
            <a:r>
              <a:rPr lang="en-US" sz="2200" kern="0" dirty="0" smtClean="0">
                <a:solidFill>
                  <a:srgbClr val="000000"/>
                </a:solidFill>
                <a:latin typeface="Times New Roman"/>
              </a:rPr>
              <a:t> </a:t>
            </a:r>
            <a:r>
              <a:rPr lang="en-US" sz="2200" kern="0" dirty="0">
                <a:solidFill>
                  <a:srgbClr val="000000"/>
                </a:solidFill>
                <a:latin typeface="Times New Roman"/>
              </a:rPr>
              <a:t>around a joint </a:t>
            </a:r>
            <a:r>
              <a:rPr lang="en-US" sz="2200" kern="0" dirty="0" smtClean="0">
                <a:solidFill>
                  <a:srgbClr val="000000"/>
                </a:solidFill>
                <a:latin typeface="Times New Roman"/>
              </a:rPr>
              <a:t>to ensure sufficient blood supply to the joint.</a:t>
            </a:r>
            <a:endParaRPr lang="en-US" sz="2200" kern="0" dirty="0">
              <a:solidFill>
                <a:srgbClr val="000000"/>
              </a:solidFill>
              <a:latin typeface="Times New Roman"/>
            </a:endParaRPr>
          </a:p>
          <a:p>
            <a:pPr marL="457200" lvl="0" indent="-457200" algn="just" eaLnBrk="0" hangingPunct="0">
              <a:lnSpc>
                <a:spcPct val="90000"/>
              </a:lnSpc>
              <a:spcBef>
                <a:spcPct val="20000"/>
              </a:spcBef>
              <a:buClr>
                <a:srgbClr val="CC9900"/>
              </a:buClr>
              <a:buSzPct val="100000"/>
              <a:buFont typeface="+mj-lt"/>
              <a:buAutoNum type="arabicParenR" startAt="7"/>
              <a:defRPr/>
            </a:pPr>
            <a:r>
              <a:rPr lang="en-US" sz="2200" b="1" i="1" u="sng" kern="0" dirty="0" err="1">
                <a:solidFill>
                  <a:srgbClr val="000000"/>
                </a:solidFill>
                <a:latin typeface="Times New Roman"/>
              </a:rPr>
              <a:t>Bursae</a:t>
            </a:r>
            <a:r>
              <a:rPr lang="en-US" sz="2200" b="1" i="1" u="sng" kern="0" dirty="0">
                <a:solidFill>
                  <a:srgbClr val="000000"/>
                </a:solidFill>
                <a:latin typeface="Times New Roman"/>
              </a:rPr>
              <a:t> and Tendon Sheaths</a:t>
            </a:r>
          </a:p>
          <a:p>
            <a:pPr marL="669925" lvl="1" indent="-325438" algn="just" eaLnBrk="0" hangingPunct="0">
              <a:lnSpc>
                <a:spcPct val="90000"/>
              </a:lnSpc>
              <a:spcBef>
                <a:spcPct val="20000"/>
              </a:spcBef>
              <a:buClr>
                <a:srgbClr val="3B812F"/>
              </a:buClr>
              <a:buSzPct val="60000"/>
              <a:buFont typeface="Wingdings" pitchFamily="20" charset="2"/>
              <a:buChar char="q"/>
              <a:defRPr/>
            </a:pPr>
            <a:r>
              <a:rPr lang="en-US" sz="2200" kern="0" dirty="0" err="1">
                <a:solidFill>
                  <a:srgbClr val="000000"/>
                </a:solidFill>
                <a:latin typeface="Times New Roman"/>
              </a:rPr>
              <a:t>Bursae</a:t>
            </a:r>
            <a:endParaRPr lang="en-US" sz="2200" kern="0" dirty="0">
              <a:solidFill>
                <a:srgbClr val="000000"/>
              </a:solidFill>
              <a:latin typeface="Times New Roman"/>
            </a:endParaRPr>
          </a:p>
          <a:p>
            <a:pPr marL="1022350" lvl="2" indent="-350838" algn="just" eaLnBrk="0" hangingPunct="0">
              <a:lnSpc>
                <a:spcPct val="90000"/>
              </a:lnSpc>
              <a:spcBef>
                <a:spcPct val="20000"/>
              </a:spcBef>
              <a:buClr>
                <a:srgbClr val="CC9900"/>
              </a:buClr>
              <a:buSzPct val="65000"/>
              <a:buFont typeface="Wingdings" pitchFamily="20" charset="2"/>
              <a:buChar char="n"/>
              <a:defRPr/>
            </a:pPr>
            <a:r>
              <a:rPr lang="en-US" sz="2200" kern="0" dirty="0">
                <a:solidFill>
                  <a:srgbClr val="000000"/>
                </a:solidFill>
                <a:latin typeface="Times New Roman"/>
              </a:rPr>
              <a:t>Sac-like structures containing fluid similar to synovial fluid</a:t>
            </a:r>
          </a:p>
          <a:p>
            <a:pPr marL="1022350" lvl="2" indent="-350838" algn="just" eaLnBrk="0" hangingPunct="0">
              <a:lnSpc>
                <a:spcPct val="90000"/>
              </a:lnSpc>
              <a:spcBef>
                <a:spcPct val="20000"/>
              </a:spcBef>
              <a:buClr>
                <a:srgbClr val="CC9900"/>
              </a:buClr>
              <a:buSzPct val="65000"/>
              <a:buFont typeface="Wingdings" pitchFamily="20" charset="2"/>
              <a:buChar char="n"/>
              <a:defRPr/>
            </a:pPr>
            <a:r>
              <a:rPr lang="en-US" sz="2200" kern="0" dirty="0">
                <a:solidFill>
                  <a:srgbClr val="000000"/>
                </a:solidFill>
                <a:latin typeface="Times New Roman"/>
              </a:rPr>
              <a:t>Located between tendons, ligaments and bones</a:t>
            </a:r>
          </a:p>
          <a:p>
            <a:pPr marL="1022350" lvl="2" indent="-350838" algn="just" eaLnBrk="0" hangingPunct="0">
              <a:lnSpc>
                <a:spcPct val="90000"/>
              </a:lnSpc>
              <a:spcBef>
                <a:spcPct val="20000"/>
              </a:spcBef>
              <a:buClr>
                <a:srgbClr val="CC9900"/>
              </a:buClr>
              <a:buSzPct val="65000"/>
              <a:buFont typeface="Wingdings" pitchFamily="20" charset="2"/>
              <a:buChar char="n"/>
              <a:defRPr/>
            </a:pPr>
            <a:r>
              <a:rPr lang="en-US" sz="2200" kern="0" dirty="0">
                <a:solidFill>
                  <a:srgbClr val="000000"/>
                </a:solidFill>
                <a:latin typeface="Times New Roman"/>
              </a:rPr>
              <a:t>Cushion the movement of these body parts</a:t>
            </a:r>
          </a:p>
          <a:p>
            <a:pPr marL="669925" lvl="1" indent="-325438" algn="just" eaLnBrk="0" hangingPunct="0">
              <a:lnSpc>
                <a:spcPct val="90000"/>
              </a:lnSpc>
              <a:spcBef>
                <a:spcPct val="20000"/>
              </a:spcBef>
              <a:buClr>
                <a:srgbClr val="3B812F"/>
              </a:buClr>
              <a:buSzPct val="60000"/>
              <a:buFont typeface="Wingdings" pitchFamily="20" charset="2"/>
              <a:buChar char="q"/>
              <a:defRPr/>
            </a:pPr>
            <a:r>
              <a:rPr lang="en-US" sz="2200" kern="0" dirty="0">
                <a:solidFill>
                  <a:srgbClr val="000000"/>
                </a:solidFill>
                <a:latin typeface="Times New Roman"/>
              </a:rPr>
              <a:t>Tendon sheaths</a:t>
            </a:r>
          </a:p>
          <a:p>
            <a:pPr marL="1022350" lvl="2" indent="-350838" algn="just" eaLnBrk="0" hangingPunct="0">
              <a:lnSpc>
                <a:spcPct val="90000"/>
              </a:lnSpc>
              <a:spcBef>
                <a:spcPct val="20000"/>
              </a:spcBef>
              <a:buClr>
                <a:srgbClr val="CC9900"/>
              </a:buClr>
              <a:buSzPct val="65000"/>
              <a:buFont typeface="Wingdings" pitchFamily="20" charset="2"/>
              <a:buChar char="n"/>
              <a:defRPr/>
            </a:pPr>
            <a:r>
              <a:rPr lang="en-US" sz="2200" kern="0" dirty="0">
                <a:solidFill>
                  <a:srgbClr val="000000"/>
                </a:solidFill>
                <a:latin typeface="Times New Roman"/>
              </a:rPr>
              <a:t>Tube-like </a:t>
            </a:r>
            <a:r>
              <a:rPr lang="en-US" sz="2200" kern="0" dirty="0" err="1">
                <a:solidFill>
                  <a:srgbClr val="000000"/>
                </a:solidFill>
                <a:latin typeface="Times New Roman"/>
              </a:rPr>
              <a:t>bursae</a:t>
            </a:r>
            <a:r>
              <a:rPr lang="en-US" sz="2200" kern="0" dirty="0">
                <a:solidFill>
                  <a:srgbClr val="000000"/>
                </a:solidFill>
                <a:latin typeface="Times New Roman"/>
              </a:rPr>
              <a:t> that wrap around tendons</a:t>
            </a:r>
          </a:p>
          <a:p>
            <a:pPr marL="1022350" lvl="2" indent="-350838" algn="just" eaLnBrk="0" hangingPunct="0">
              <a:lnSpc>
                <a:spcPct val="90000"/>
              </a:lnSpc>
              <a:spcBef>
                <a:spcPct val="20000"/>
              </a:spcBef>
              <a:buClr>
                <a:srgbClr val="CC9900"/>
              </a:buClr>
              <a:buSzPct val="65000"/>
              <a:buFont typeface="Wingdings" pitchFamily="20" charset="2"/>
              <a:buChar char="n"/>
              <a:defRPr/>
            </a:pPr>
            <a:r>
              <a:rPr lang="en-US" sz="2200" kern="0" dirty="0">
                <a:solidFill>
                  <a:srgbClr val="000000"/>
                </a:solidFill>
                <a:latin typeface="Times New Roman"/>
              </a:rPr>
              <a:t>Reduce friction at </a:t>
            </a:r>
            <a:r>
              <a:rPr lang="en-US" sz="2200" kern="0" dirty="0" smtClean="0">
                <a:solidFill>
                  <a:srgbClr val="000000"/>
                </a:solidFill>
                <a:latin typeface="Times New Roman"/>
              </a:rPr>
              <a:t>joints</a:t>
            </a:r>
            <a:endParaRPr lang="en-US" sz="2200" i="1" u="sng" kern="0" dirty="0">
              <a:solidFill>
                <a:srgbClr val="000000"/>
              </a:solidFill>
              <a:latin typeface="Times New Roman"/>
            </a:endParaRPr>
          </a:p>
          <a:p>
            <a:pPr marL="457200" lvl="0" indent="-457200" eaLnBrk="0" hangingPunct="0">
              <a:spcBef>
                <a:spcPct val="20000"/>
              </a:spcBef>
              <a:buClr>
                <a:srgbClr val="CC9900"/>
              </a:buClr>
              <a:buSzPct val="100000"/>
              <a:buFont typeface="+mj-lt"/>
              <a:buAutoNum type="arabicParenR" startAt="5"/>
            </a:pPr>
            <a:endParaRPr lang="en-US" sz="2200" kern="0" dirty="0" smtClean="0">
              <a:solidFill>
                <a:srgbClr val="000000"/>
              </a:solidFill>
              <a:latin typeface="Times New Roman"/>
            </a:endParaRPr>
          </a:p>
        </p:txBody>
      </p:sp>
      <p:sp>
        <p:nvSpPr>
          <p:cNvPr id="3" name="Slide Number Placeholder 2"/>
          <p:cNvSpPr>
            <a:spLocks noGrp="1"/>
          </p:cNvSpPr>
          <p:nvPr>
            <p:ph type="sldNum" sz="quarter" idx="12"/>
          </p:nvPr>
        </p:nvSpPr>
        <p:spPr/>
        <p:txBody>
          <a:bodyPr/>
          <a:lstStyle/>
          <a:p>
            <a:pPr>
              <a:defRPr/>
            </a:pPr>
            <a:fld id="{C5FC8D29-54AC-4BD1-94D4-6BE7A18BC80E}" type="slidenum">
              <a:rPr lang="en-US" smtClean="0"/>
              <a:pPr>
                <a:defRPr/>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C5FC8D29-54AC-4BD1-94D4-6BE7A18BC80E}" type="slidenum">
              <a:rPr lang="en-US" smtClean="0"/>
              <a:pPr>
                <a:defRPr/>
              </a:pPr>
              <a:t>82</a:t>
            </a:fld>
            <a:endParaRPr lang="en-US"/>
          </a:p>
        </p:txBody>
      </p:sp>
      <p:pic>
        <p:nvPicPr>
          <p:cNvPr id="2" name="Picture 1"/>
          <p:cNvPicPr>
            <a:picLocks noChangeAspect="1"/>
          </p:cNvPicPr>
          <p:nvPr/>
        </p:nvPicPr>
        <p:blipFill>
          <a:blip r:embed="rId2"/>
          <a:stretch>
            <a:fillRect/>
          </a:stretch>
        </p:blipFill>
        <p:spPr>
          <a:xfrm>
            <a:off x="2062704" y="718319"/>
            <a:ext cx="5060633" cy="4641533"/>
          </a:xfrm>
          <a:prstGeom prst="rect">
            <a:avLst/>
          </a:prstGeom>
        </p:spPr>
      </p:pic>
      <p:sp>
        <p:nvSpPr>
          <p:cNvPr id="5" name="TextBox 4"/>
          <p:cNvSpPr txBox="1"/>
          <p:nvPr/>
        </p:nvSpPr>
        <p:spPr>
          <a:xfrm>
            <a:off x="2451463" y="5597307"/>
            <a:ext cx="3400698" cy="369332"/>
          </a:xfrm>
          <a:prstGeom prst="rect">
            <a:avLst/>
          </a:prstGeom>
          <a:solidFill>
            <a:schemeClr val="bg1"/>
          </a:solidFill>
          <a:ln>
            <a:solidFill>
              <a:schemeClr val="tx1"/>
            </a:solidFill>
          </a:ln>
        </p:spPr>
        <p:txBody>
          <a:bodyPr wrap="square" rtlCol="0">
            <a:spAutoFit/>
          </a:bodyPr>
          <a:lstStyle/>
          <a:p>
            <a:r>
              <a:rPr lang="en-US" dirty="0" smtClean="0">
                <a:latin typeface="+mn-lt"/>
              </a:rPr>
              <a:t>Fig.47: Features of synovial joints.</a:t>
            </a:r>
            <a:endParaRPr lang="en-US" dirty="0">
              <a:latin typeface="+mn-lt"/>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type="body" idx="1"/>
          </p:nvPr>
        </p:nvSpPr>
        <p:spPr>
          <a:xfrm>
            <a:off x="483326" y="1661071"/>
            <a:ext cx="8229600" cy="3537946"/>
          </a:xfrm>
        </p:spPr>
        <p:txBody>
          <a:bodyPr/>
          <a:lstStyle/>
          <a:p>
            <a:pPr>
              <a:lnSpc>
                <a:spcPct val="80000"/>
              </a:lnSpc>
            </a:pPr>
            <a:r>
              <a:rPr lang="en-US" sz="2800" dirty="0"/>
              <a:t>Specific terminology is used to designate the movements that occur at </a:t>
            </a:r>
            <a:r>
              <a:rPr lang="en-US" sz="2800" dirty="0" smtClean="0"/>
              <a:t>joints</a:t>
            </a:r>
          </a:p>
          <a:p>
            <a:pPr>
              <a:lnSpc>
                <a:spcPct val="80000"/>
              </a:lnSpc>
            </a:pPr>
            <a:endParaRPr lang="en-US" sz="2800" dirty="0"/>
          </a:p>
          <a:p>
            <a:pPr>
              <a:lnSpc>
                <a:spcPct val="80000"/>
              </a:lnSpc>
            </a:pPr>
            <a:r>
              <a:rPr lang="en-US" sz="2800" dirty="0"/>
              <a:t>Movements are grouped into four main categories:</a:t>
            </a:r>
          </a:p>
          <a:p>
            <a:pPr marL="1211262" lvl="2" indent="-514350">
              <a:lnSpc>
                <a:spcPct val="80000"/>
              </a:lnSpc>
              <a:buSzPct val="100000"/>
              <a:buFont typeface="+mj-lt"/>
              <a:buAutoNum type="arabicParenR"/>
            </a:pPr>
            <a:r>
              <a:rPr lang="en-US" sz="2400" dirty="0" smtClean="0"/>
              <a:t>Gliding</a:t>
            </a:r>
            <a:endParaRPr lang="en-US" sz="2400" dirty="0"/>
          </a:p>
          <a:p>
            <a:pPr marL="1211262" lvl="2" indent="-514350">
              <a:lnSpc>
                <a:spcPct val="80000"/>
              </a:lnSpc>
              <a:buSzPct val="100000"/>
              <a:buFont typeface="+mj-lt"/>
              <a:buAutoNum type="arabicParenR"/>
            </a:pPr>
            <a:r>
              <a:rPr lang="en-US" sz="2400" dirty="0" smtClean="0"/>
              <a:t>Angular </a:t>
            </a:r>
            <a:r>
              <a:rPr lang="en-US" sz="2400" dirty="0"/>
              <a:t>movements</a:t>
            </a:r>
          </a:p>
          <a:p>
            <a:pPr marL="1211262" lvl="2" indent="-514350">
              <a:lnSpc>
                <a:spcPct val="80000"/>
              </a:lnSpc>
              <a:buSzPct val="100000"/>
              <a:buFont typeface="+mj-lt"/>
              <a:buAutoNum type="arabicParenR"/>
            </a:pPr>
            <a:r>
              <a:rPr lang="en-US" sz="2400" dirty="0" smtClean="0"/>
              <a:t>Rotation</a:t>
            </a:r>
            <a:endParaRPr lang="en-US" sz="2400" dirty="0"/>
          </a:p>
          <a:p>
            <a:pPr marL="1211262" lvl="2" indent="-514350">
              <a:lnSpc>
                <a:spcPct val="80000"/>
              </a:lnSpc>
              <a:buSzPct val="100000"/>
              <a:buFont typeface="+mj-lt"/>
              <a:buAutoNum type="arabicParenR"/>
            </a:pPr>
            <a:r>
              <a:rPr lang="en-US" sz="2400" dirty="0" smtClean="0"/>
              <a:t>Special </a:t>
            </a:r>
            <a:r>
              <a:rPr lang="en-US" sz="2400" dirty="0"/>
              <a:t>movements</a:t>
            </a:r>
          </a:p>
        </p:txBody>
      </p:sp>
      <p:sp>
        <p:nvSpPr>
          <p:cNvPr id="7" name="TextBox 6"/>
          <p:cNvSpPr txBox="1"/>
          <p:nvPr/>
        </p:nvSpPr>
        <p:spPr>
          <a:xfrm>
            <a:off x="404945" y="261254"/>
            <a:ext cx="7903032" cy="584775"/>
          </a:xfrm>
          <a:prstGeom prst="rect">
            <a:avLst/>
          </a:prstGeom>
          <a:noFill/>
        </p:spPr>
        <p:txBody>
          <a:bodyPr wrap="square" rtlCol="0">
            <a:spAutoFit/>
          </a:bodyPr>
          <a:lstStyle/>
          <a:p>
            <a:r>
              <a:rPr lang="en-US" sz="3200" u="sng" dirty="0" smtClean="0">
                <a:solidFill>
                  <a:srgbClr val="FF0000"/>
                </a:solidFill>
              </a:rPr>
              <a:t>Types of movements in Synovial Joints:</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83</a:t>
            </a:fld>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noChangeArrowheads="1"/>
          </p:cNvSpPr>
          <p:nvPr>
            <p:ph type="body" idx="1"/>
          </p:nvPr>
        </p:nvSpPr>
        <p:spPr>
          <a:xfrm>
            <a:off x="391885" y="250274"/>
            <a:ext cx="8229600" cy="6019896"/>
          </a:xfrm>
        </p:spPr>
        <p:txBody>
          <a:bodyPr/>
          <a:lstStyle/>
          <a:p>
            <a:pPr marL="457200" indent="-457200" algn="just">
              <a:lnSpc>
                <a:spcPct val="90000"/>
              </a:lnSpc>
              <a:buSzPct val="100000"/>
              <a:buFont typeface="+mj-lt"/>
              <a:buAutoNum type="arabicParenR"/>
            </a:pPr>
            <a:r>
              <a:rPr lang="en-US" sz="2200" b="1" dirty="0"/>
              <a:t>Gliding</a:t>
            </a:r>
          </a:p>
          <a:p>
            <a:pPr lvl="1" algn="just">
              <a:lnSpc>
                <a:spcPct val="90000"/>
              </a:lnSpc>
            </a:pPr>
            <a:r>
              <a:rPr lang="en-US" sz="2200" dirty="0"/>
              <a:t>Simple movement back-and-forth and from side-to-side</a:t>
            </a:r>
          </a:p>
          <a:p>
            <a:pPr lvl="1" algn="just">
              <a:lnSpc>
                <a:spcPct val="90000"/>
              </a:lnSpc>
            </a:pPr>
            <a:r>
              <a:rPr lang="en-US" sz="2200" dirty="0"/>
              <a:t>There is no significant alteration of the angle between the bones</a:t>
            </a:r>
          </a:p>
          <a:p>
            <a:pPr lvl="1" algn="just">
              <a:lnSpc>
                <a:spcPct val="90000"/>
              </a:lnSpc>
            </a:pPr>
            <a:r>
              <a:rPr lang="en-US" sz="2200" dirty="0"/>
              <a:t>Limited in range</a:t>
            </a:r>
          </a:p>
          <a:p>
            <a:pPr lvl="1" algn="just">
              <a:lnSpc>
                <a:spcPct val="90000"/>
              </a:lnSpc>
            </a:pPr>
            <a:r>
              <a:rPr lang="en-US" sz="2200" dirty="0" err="1"/>
              <a:t>Intercarpal</a:t>
            </a:r>
            <a:r>
              <a:rPr lang="en-US" sz="2200" dirty="0"/>
              <a:t> </a:t>
            </a:r>
            <a:r>
              <a:rPr lang="en-US" sz="2200" dirty="0" smtClean="0"/>
              <a:t>joints</a:t>
            </a:r>
          </a:p>
          <a:p>
            <a:pPr lvl="1" algn="just">
              <a:lnSpc>
                <a:spcPct val="90000"/>
              </a:lnSpc>
            </a:pPr>
            <a:endParaRPr lang="en-US" sz="2200" dirty="0"/>
          </a:p>
          <a:p>
            <a:pPr marL="457200" indent="-457200" algn="just">
              <a:lnSpc>
                <a:spcPct val="90000"/>
              </a:lnSpc>
              <a:buSzPct val="100000"/>
              <a:buFont typeface="+mj-lt"/>
              <a:buAutoNum type="arabicParenR" startAt="2"/>
            </a:pPr>
            <a:r>
              <a:rPr lang="en-US" sz="2200" b="1" dirty="0"/>
              <a:t>Angular Movements</a:t>
            </a:r>
          </a:p>
          <a:p>
            <a:pPr lvl="1" algn="just">
              <a:lnSpc>
                <a:spcPct val="90000"/>
              </a:lnSpc>
            </a:pPr>
            <a:r>
              <a:rPr lang="en-US" sz="2200" dirty="0"/>
              <a:t>Increase or a decrease in the angle between articulating bones</a:t>
            </a:r>
          </a:p>
          <a:p>
            <a:pPr lvl="1" algn="just">
              <a:lnSpc>
                <a:spcPct val="90000"/>
              </a:lnSpc>
            </a:pPr>
            <a:r>
              <a:rPr lang="en-US" sz="2200" dirty="0"/>
              <a:t>Angular movements include</a:t>
            </a:r>
          </a:p>
          <a:p>
            <a:pPr lvl="2" algn="just">
              <a:lnSpc>
                <a:spcPct val="90000"/>
              </a:lnSpc>
            </a:pPr>
            <a:r>
              <a:rPr lang="en-US" dirty="0"/>
              <a:t>Flexion</a:t>
            </a:r>
          </a:p>
          <a:p>
            <a:pPr lvl="2" algn="just">
              <a:lnSpc>
                <a:spcPct val="90000"/>
              </a:lnSpc>
            </a:pPr>
            <a:r>
              <a:rPr lang="en-US" dirty="0"/>
              <a:t>Extension</a:t>
            </a:r>
          </a:p>
          <a:p>
            <a:pPr lvl="2" algn="just">
              <a:lnSpc>
                <a:spcPct val="90000"/>
              </a:lnSpc>
            </a:pPr>
            <a:r>
              <a:rPr lang="en-US" dirty="0" smtClean="0"/>
              <a:t>Hyperextension</a:t>
            </a:r>
          </a:p>
          <a:p>
            <a:pPr lvl="2" algn="just">
              <a:lnSpc>
                <a:spcPct val="90000"/>
              </a:lnSpc>
            </a:pPr>
            <a:r>
              <a:rPr lang="en-US" dirty="0" smtClean="0"/>
              <a:t>Lateral flexion</a:t>
            </a:r>
          </a:p>
          <a:p>
            <a:pPr lvl="2" algn="just">
              <a:lnSpc>
                <a:spcPct val="90000"/>
              </a:lnSpc>
            </a:pPr>
            <a:r>
              <a:rPr lang="en-US" dirty="0" smtClean="0"/>
              <a:t>Abduction</a:t>
            </a:r>
            <a:endParaRPr lang="en-US" dirty="0"/>
          </a:p>
          <a:p>
            <a:pPr lvl="2" algn="just">
              <a:lnSpc>
                <a:spcPct val="90000"/>
              </a:lnSpc>
            </a:pPr>
            <a:r>
              <a:rPr lang="en-US" dirty="0"/>
              <a:t>Adduction</a:t>
            </a:r>
          </a:p>
          <a:p>
            <a:pPr lvl="2" algn="just">
              <a:lnSpc>
                <a:spcPct val="90000"/>
              </a:lnSpc>
            </a:pPr>
            <a:r>
              <a:rPr lang="en-US" dirty="0" err="1"/>
              <a:t>Circumduction</a:t>
            </a:r>
            <a:endParaRPr lang="en-US" dirty="0"/>
          </a:p>
        </p:txBody>
      </p:sp>
      <p:sp>
        <p:nvSpPr>
          <p:cNvPr id="3" name="Slide Number Placeholder 2"/>
          <p:cNvSpPr>
            <a:spLocks noGrp="1"/>
          </p:cNvSpPr>
          <p:nvPr>
            <p:ph type="sldNum" sz="quarter" idx="12"/>
          </p:nvPr>
        </p:nvSpPr>
        <p:spPr/>
        <p:txBody>
          <a:bodyPr/>
          <a:lstStyle/>
          <a:p>
            <a:pPr>
              <a:defRPr/>
            </a:pPr>
            <a:fld id="{C5FC8D29-54AC-4BD1-94D4-6BE7A18BC80E}" type="slidenum">
              <a:rPr lang="en-US" smtClean="0"/>
              <a:pPr>
                <a:defRPr/>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type="body" idx="1"/>
          </p:nvPr>
        </p:nvSpPr>
        <p:spPr>
          <a:xfrm>
            <a:off x="457199" y="472347"/>
            <a:ext cx="5682343" cy="5536567"/>
          </a:xfrm>
        </p:spPr>
        <p:txBody>
          <a:bodyPr/>
          <a:lstStyle/>
          <a:p>
            <a:pPr algn="just">
              <a:lnSpc>
                <a:spcPct val="80000"/>
              </a:lnSpc>
            </a:pPr>
            <a:r>
              <a:rPr lang="en-US" sz="2400" b="1" dirty="0"/>
              <a:t>Flexion</a:t>
            </a:r>
          </a:p>
          <a:p>
            <a:pPr lvl="1" algn="just">
              <a:lnSpc>
                <a:spcPct val="80000"/>
              </a:lnSpc>
            </a:pPr>
            <a:r>
              <a:rPr lang="en-US" sz="2400" dirty="0"/>
              <a:t>Decrease in the angle between articulating bones</a:t>
            </a:r>
          </a:p>
          <a:p>
            <a:pPr lvl="1" algn="just">
              <a:lnSpc>
                <a:spcPct val="80000"/>
              </a:lnSpc>
            </a:pPr>
            <a:r>
              <a:rPr lang="en-US" sz="2400" dirty="0"/>
              <a:t>Bending the trunk forward </a:t>
            </a:r>
          </a:p>
          <a:p>
            <a:pPr algn="just">
              <a:lnSpc>
                <a:spcPct val="80000"/>
              </a:lnSpc>
            </a:pPr>
            <a:r>
              <a:rPr lang="en-US" sz="2400" b="1" dirty="0"/>
              <a:t>Extension</a:t>
            </a:r>
          </a:p>
          <a:p>
            <a:pPr lvl="1" algn="just">
              <a:lnSpc>
                <a:spcPct val="80000"/>
              </a:lnSpc>
            </a:pPr>
            <a:r>
              <a:rPr lang="en-US" sz="2400" dirty="0"/>
              <a:t>Increase in the angle between articulating </a:t>
            </a:r>
            <a:r>
              <a:rPr lang="en-US" sz="2400" dirty="0" smtClean="0"/>
              <a:t>bones (back to normal anatomical position)</a:t>
            </a:r>
            <a:endParaRPr lang="en-US" sz="2400" dirty="0"/>
          </a:p>
          <a:p>
            <a:pPr algn="just">
              <a:lnSpc>
                <a:spcPct val="80000"/>
              </a:lnSpc>
            </a:pPr>
            <a:r>
              <a:rPr lang="en-US" sz="2400" b="1" dirty="0" smtClean="0"/>
              <a:t>Hyperextension</a:t>
            </a:r>
            <a:endParaRPr lang="en-US" sz="2400" dirty="0"/>
          </a:p>
          <a:p>
            <a:pPr lvl="1" algn="just">
              <a:lnSpc>
                <a:spcPct val="80000"/>
              </a:lnSpc>
            </a:pPr>
            <a:r>
              <a:rPr lang="en-US" sz="2400" dirty="0"/>
              <a:t>Continuation of extension beyond the normal extension</a:t>
            </a:r>
          </a:p>
          <a:p>
            <a:pPr lvl="1" algn="just">
              <a:lnSpc>
                <a:spcPct val="80000"/>
              </a:lnSpc>
            </a:pPr>
            <a:r>
              <a:rPr lang="en-US" sz="2400" dirty="0"/>
              <a:t>Bending the trunk </a:t>
            </a:r>
            <a:r>
              <a:rPr lang="en-US" sz="2400" dirty="0" smtClean="0"/>
              <a:t>backward from the normal anatomical position </a:t>
            </a:r>
          </a:p>
          <a:p>
            <a:pPr algn="just">
              <a:lnSpc>
                <a:spcPct val="80000"/>
              </a:lnSpc>
            </a:pPr>
            <a:r>
              <a:rPr lang="en-US" sz="2400" b="1" dirty="0" smtClean="0"/>
              <a:t>Lateral flexion</a:t>
            </a:r>
            <a:r>
              <a:rPr lang="en-US" sz="2400" dirty="0" smtClean="0"/>
              <a:t> </a:t>
            </a:r>
          </a:p>
          <a:p>
            <a:pPr lvl="1" algn="just">
              <a:lnSpc>
                <a:spcPct val="80000"/>
              </a:lnSpc>
            </a:pPr>
            <a:r>
              <a:rPr lang="en-US" sz="2400" dirty="0" smtClean="0"/>
              <a:t>Movement of the trunk sideways to the right or left at the waist</a:t>
            </a:r>
          </a:p>
          <a:p>
            <a:pPr lvl="1" algn="just">
              <a:lnSpc>
                <a:spcPct val="80000"/>
              </a:lnSpc>
            </a:pPr>
            <a:endParaRPr lang="en-US" sz="2400" dirty="0"/>
          </a:p>
        </p:txBody>
      </p:sp>
      <p:pic>
        <p:nvPicPr>
          <p:cNvPr id="8" name="Picture 2"/>
          <p:cNvPicPr>
            <a:picLocks noChangeAspect="1" noChangeArrowheads="1"/>
          </p:cNvPicPr>
          <p:nvPr/>
        </p:nvPicPr>
        <p:blipFill>
          <a:blip r:embed="rId2" cstate="print"/>
          <a:srcRect l="3789" t="3419" r="5280" b="13706"/>
          <a:stretch>
            <a:fillRect/>
          </a:stretch>
        </p:blipFill>
        <p:spPr bwMode="auto">
          <a:xfrm>
            <a:off x="6230978" y="391883"/>
            <a:ext cx="2629534" cy="2978333"/>
          </a:xfrm>
          <a:prstGeom prst="rect">
            <a:avLst/>
          </a:prstGeom>
          <a:noFill/>
          <a:ln w="9525">
            <a:noFill/>
            <a:miter lim="800000"/>
            <a:headEnd/>
            <a:tailEnd/>
          </a:ln>
          <a:effectLst/>
        </p:spPr>
      </p:pic>
      <p:pic>
        <p:nvPicPr>
          <p:cNvPr id="9" name="Picture 3"/>
          <p:cNvPicPr>
            <a:picLocks noChangeAspect="1" noChangeArrowheads="1"/>
          </p:cNvPicPr>
          <p:nvPr/>
        </p:nvPicPr>
        <p:blipFill>
          <a:blip r:embed="rId3" cstate="print"/>
          <a:srcRect l="11379" t="3338" r="9469" b="29714"/>
          <a:stretch>
            <a:fillRect/>
          </a:stretch>
        </p:blipFill>
        <p:spPr bwMode="auto">
          <a:xfrm>
            <a:off x="6387736" y="3598149"/>
            <a:ext cx="2346962" cy="2854902"/>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pPr>
              <a:defRPr/>
            </a:pPr>
            <a:fld id="{C5FC8D29-54AC-4BD1-94D4-6BE7A18BC80E}" type="slidenum">
              <a:rPr lang="en-US" smtClean="0"/>
              <a:pPr>
                <a:defRPr/>
              </a:pPr>
              <a:t>85</a:t>
            </a:fld>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2514" y="558059"/>
            <a:ext cx="4572000" cy="5780044"/>
          </a:xfrm>
          <a:prstGeom prst="rect">
            <a:avLst/>
          </a:prstGeom>
        </p:spPr>
        <p:txBody>
          <a:bodyPr>
            <a:spAutoFit/>
          </a:bodyPr>
          <a:lstStyle/>
          <a:p>
            <a:pPr marL="342900" lvl="0" indent="-342900" algn="just" eaLnBrk="0" hangingPunct="0">
              <a:lnSpc>
                <a:spcPct val="80000"/>
              </a:lnSpc>
              <a:spcBef>
                <a:spcPct val="20000"/>
              </a:spcBef>
              <a:buClr>
                <a:srgbClr val="CC9900"/>
              </a:buClr>
              <a:buSzPct val="65000"/>
              <a:buFont typeface="Wingdings" pitchFamily="20" charset="2"/>
              <a:buChar char="n"/>
            </a:pPr>
            <a:r>
              <a:rPr lang="en-US" sz="2400" b="1" kern="0" dirty="0" smtClean="0">
                <a:solidFill>
                  <a:srgbClr val="000000"/>
                </a:solidFill>
                <a:latin typeface="Times New Roman"/>
              </a:rPr>
              <a:t>Abduction</a:t>
            </a:r>
          </a:p>
          <a:p>
            <a:pPr marL="669925" lvl="1" indent="-325438" algn="just" eaLnBrk="0" hangingPunct="0">
              <a:lnSpc>
                <a:spcPct val="80000"/>
              </a:lnSpc>
              <a:spcBef>
                <a:spcPct val="20000"/>
              </a:spcBef>
              <a:buClr>
                <a:srgbClr val="3B812F"/>
              </a:buClr>
              <a:buSzPct val="60000"/>
              <a:buFont typeface="Wingdings" pitchFamily="20" charset="2"/>
              <a:buChar char="q"/>
            </a:pPr>
            <a:r>
              <a:rPr lang="en-US" sz="2400" kern="0" dirty="0" smtClean="0">
                <a:solidFill>
                  <a:srgbClr val="000000"/>
                </a:solidFill>
                <a:latin typeface="Times New Roman"/>
              </a:rPr>
              <a:t>Movement of a bone away from the midline</a:t>
            </a:r>
          </a:p>
          <a:p>
            <a:pPr marL="669925" lvl="1" indent="-325438" algn="just" eaLnBrk="0" hangingPunct="0">
              <a:lnSpc>
                <a:spcPct val="80000"/>
              </a:lnSpc>
              <a:spcBef>
                <a:spcPct val="20000"/>
              </a:spcBef>
              <a:buClr>
                <a:srgbClr val="3B812F"/>
              </a:buClr>
              <a:buSzPct val="60000"/>
              <a:buFont typeface="Wingdings" pitchFamily="20" charset="2"/>
              <a:buChar char="q"/>
            </a:pPr>
            <a:r>
              <a:rPr lang="en-US" sz="2400" kern="0" dirty="0" smtClean="0">
                <a:solidFill>
                  <a:srgbClr val="000000"/>
                </a:solidFill>
                <a:latin typeface="Times New Roman"/>
              </a:rPr>
              <a:t>Moving the </a:t>
            </a:r>
            <a:r>
              <a:rPr lang="en-US" sz="2400" kern="0" dirty="0" err="1" smtClean="0">
                <a:solidFill>
                  <a:srgbClr val="000000"/>
                </a:solidFill>
                <a:latin typeface="Times New Roman"/>
              </a:rPr>
              <a:t>humerus</a:t>
            </a:r>
            <a:r>
              <a:rPr lang="en-US" sz="2400" kern="0" dirty="0" smtClean="0">
                <a:solidFill>
                  <a:srgbClr val="000000"/>
                </a:solidFill>
                <a:latin typeface="Times New Roman"/>
              </a:rPr>
              <a:t> laterally at the shoulder joint</a:t>
            </a:r>
          </a:p>
          <a:p>
            <a:pPr marL="342900" lvl="0" indent="-342900" algn="just" eaLnBrk="0" hangingPunct="0">
              <a:lnSpc>
                <a:spcPct val="80000"/>
              </a:lnSpc>
              <a:spcBef>
                <a:spcPct val="20000"/>
              </a:spcBef>
              <a:buClr>
                <a:srgbClr val="CC9900"/>
              </a:buClr>
              <a:buSzPct val="65000"/>
              <a:buFont typeface="Wingdings" pitchFamily="20" charset="2"/>
              <a:buChar char="n"/>
            </a:pPr>
            <a:r>
              <a:rPr lang="en-US" sz="2400" b="1" kern="0" dirty="0" smtClean="0">
                <a:solidFill>
                  <a:srgbClr val="000000"/>
                </a:solidFill>
                <a:latin typeface="Times New Roman"/>
              </a:rPr>
              <a:t>Adduction</a:t>
            </a:r>
          </a:p>
          <a:p>
            <a:pPr marL="669925" lvl="1" indent="-325438" algn="just" eaLnBrk="0" hangingPunct="0">
              <a:lnSpc>
                <a:spcPct val="80000"/>
              </a:lnSpc>
              <a:spcBef>
                <a:spcPct val="20000"/>
              </a:spcBef>
              <a:buClr>
                <a:srgbClr val="3B812F"/>
              </a:buClr>
              <a:buSzPct val="60000"/>
              <a:buFont typeface="Wingdings" pitchFamily="20" charset="2"/>
              <a:buChar char="q"/>
            </a:pPr>
            <a:r>
              <a:rPr lang="en-US" sz="2400" kern="0" dirty="0" smtClean="0">
                <a:solidFill>
                  <a:srgbClr val="000000"/>
                </a:solidFill>
                <a:latin typeface="Times New Roman"/>
              </a:rPr>
              <a:t>Movement of a bone towards the midline</a:t>
            </a:r>
          </a:p>
          <a:p>
            <a:pPr marL="669925" lvl="1" indent="-325438" algn="just" eaLnBrk="0" hangingPunct="0">
              <a:lnSpc>
                <a:spcPct val="80000"/>
              </a:lnSpc>
              <a:spcBef>
                <a:spcPct val="20000"/>
              </a:spcBef>
              <a:buClr>
                <a:srgbClr val="3B812F"/>
              </a:buClr>
              <a:buSzPct val="60000"/>
              <a:buFont typeface="Wingdings" pitchFamily="20" charset="2"/>
              <a:buChar char="q"/>
            </a:pPr>
            <a:r>
              <a:rPr lang="en-US" sz="2400" kern="0" dirty="0" smtClean="0">
                <a:solidFill>
                  <a:srgbClr val="000000"/>
                </a:solidFill>
                <a:latin typeface="Times New Roman"/>
              </a:rPr>
              <a:t>Movement that returns body parts to normal position from abduction</a:t>
            </a:r>
          </a:p>
          <a:p>
            <a:pPr marL="342900" lvl="0" indent="-342900" algn="just" eaLnBrk="0" hangingPunct="0">
              <a:lnSpc>
                <a:spcPct val="80000"/>
              </a:lnSpc>
              <a:spcBef>
                <a:spcPct val="20000"/>
              </a:spcBef>
              <a:buClr>
                <a:srgbClr val="CC9900"/>
              </a:buClr>
              <a:buSzPct val="65000"/>
              <a:buFont typeface="Wingdings" pitchFamily="20" charset="2"/>
              <a:buChar char="n"/>
            </a:pPr>
            <a:r>
              <a:rPr lang="en-US" sz="2400" b="1" kern="0" dirty="0" err="1" smtClean="0">
                <a:solidFill>
                  <a:srgbClr val="000000"/>
                </a:solidFill>
                <a:latin typeface="Times New Roman"/>
              </a:rPr>
              <a:t>Circumduction</a:t>
            </a:r>
            <a:endParaRPr lang="en-US" sz="2400" b="1" kern="0" dirty="0" smtClean="0">
              <a:solidFill>
                <a:srgbClr val="000000"/>
              </a:solidFill>
              <a:latin typeface="Times New Roman"/>
            </a:endParaRPr>
          </a:p>
          <a:p>
            <a:pPr marL="669925" lvl="1" indent="-325438" algn="just" eaLnBrk="0" hangingPunct="0">
              <a:lnSpc>
                <a:spcPct val="80000"/>
              </a:lnSpc>
              <a:spcBef>
                <a:spcPct val="20000"/>
              </a:spcBef>
              <a:buClr>
                <a:srgbClr val="3B812F"/>
              </a:buClr>
              <a:buSzPct val="60000"/>
              <a:buFont typeface="Wingdings" pitchFamily="20" charset="2"/>
              <a:buChar char="q"/>
            </a:pPr>
            <a:r>
              <a:rPr lang="en-US" sz="2400" kern="0" dirty="0" smtClean="0">
                <a:solidFill>
                  <a:srgbClr val="000000"/>
                </a:solidFill>
                <a:latin typeface="Times New Roman"/>
              </a:rPr>
              <a:t>Movement of a body part in a circle</a:t>
            </a:r>
          </a:p>
          <a:p>
            <a:pPr marL="669925" lvl="1" indent="-325438" algn="just" eaLnBrk="0" hangingPunct="0">
              <a:lnSpc>
                <a:spcPct val="80000"/>
              </a:lnSpc>
              <a:spcBef>
                <a:spcPct val="20000"/>
              </a:spcBef>
              <a:buClr>
                <a:srgbClr val="3B812F"/>
              </a:buClr>
              <a:buSzPct val="60000"/>
              <a:buFont typeface="Wingdings" pitchFamily="20" charset="2"/>
              <a:buChar char="q"/>
            </a:pPr>
            <a:r>
              <a:rPr lang="en-US" sz="2400" kern="0" dirty="0" smtClean="0">
                <a:solidFill>
                  <a:srgbClr val="000000"/>
                </a:solidFill>
                <a:latin typeface="Times New Roman"/>
              </a:rPr>
              <a:t>Moving the </a:t>
            </a:r>
            <a:r>
              <a:rPr lang="en-US" sz="2400" kern="0" dirty="0" err="1" smtClean="0">
                <a:solidFill>
                  <a:srgbClr val="000000"/>
                </a:solidFill>
                <a:latin typeface="Times New Roman"/>
              </a:rPr>
              <a:t>humerus</a:t>
            </a:r>
            <a:r>
              <a:rPr lang="en-US" sz="2400" kern="0" dirty="0" smtClean="0">
                <a:solidFill>
                  <a:srgbClr val="000000"/>
                </a:solidFill>
                <a:latin typeface="Times New Roman"/>
              </a:rPr>
              <a:t> in a circle at the shoulder joint</a:t>
            </a:r>
          </a:p>
          <a:p>
            <a:pPr marL="669925" lvl="1" indent="-325438" algn="just" eaLnBrk="0" hangingPunct="0">
              <a:lnSpc>
                <a:spcPct val="80000"/>
              </a:lnSpc>
              <a:spcBef>
                <a:spcPct val="20000"/>
              </a:spcBef>
              <a:buClr>
                <a:srgbClr val="3B812F"/>
              </a:buClr>
              <a:buSzPct val="60000"/>
              <a:buFont typeface="Wingdings" pitchFamily="20" charset="2"/>
              <a:buChar char="q"/>
            </a:pPr>
            <a:endParaRPr lang="en-US" sz="2400" kern="0" dirty="0">
              <a:solidFill>
                <a:srgbClr val="000000"/>
              </a:solidFill>
              <a:latin typeface="Times New Roman"/>
            </a:endParaRPr>
          </a:p>
        </p:txBody>
      </p:sp>
      <p:pic>
        <p:nvPicPr>
          <p:cNvPr id="5" name="Picture 4"/>
          <p:cNvPicPr>
            <a:picLocks noChangeAspect="1" noChangeArrowheads="1"/>
          </p:cNvPicPr>
          <p:nvPr/>
        </p:nvPicPr>
        <p:blipFill>
          <a:blip r:embed="rId2" cstate="print"/>
          <a:srcRect l="4854" t="4503" r="2724" b="2762"/>
          <a:stretch>
            <a:fillRect/>
          </a:stretch>
        </p:blipFill>
        <p:spPr bwMode="auto">
          <a:xfrm>
            <a:off x="5839095" y="470262"/>
            <a:ext cx="3118092" cy="3060638"/>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cstate="print"/>
          <a:srcRect l="5035" t="5514"/>
          <a:stretch>
            <a:fillRect/>
          </a:stretch>
        </p:blipFill>
        <p:spPr bwMode="auto">
          <a:xfrm>
            <a:off x="5303519" y="3657597"/>
            <a:ext cx="3641684" cy="2395745"/>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pPr>
              <a:defRPr/>
            </a:pPr>
            <a:fld id="{C5FC8D29-54AC-4BD1-94D4-6BE7A18BC80E}" type="slidenum">
              <a:rPr lang="en-US" smtClean="0"/>
              <a:pPr>
                <a:defRPr/>
              </a:pPr>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idx="1"/>
          </p:nvPr>
        </p:nvSpPr>
        <p:spPr>
          <a:xfrm>
            <a:off x="457200" y="589912"/>
            <a:ext cx="8229600" cy="2897868"/>
          </a:xfrm>
        </p:spPr>
        <p:txBody>
          <a:bodyPr/>
          <a:lstStyle/>
          <a:p>
            <a:pPr marL="457200" indent="-457200" algn="just">
              <a:lnSpc>
                <a:spcPct val="80000"/>
              </a:lnSpc>
              <a:buSzPct val="100000"/>
              <a:buFont typeface="+mj-lt"/>
              <a:buAutoNum type="arabicParenR" startAt="3"/>
            </a:pPr>
            <a:r>
              <a:rPr lang="en-US" sz="2400" b="1" dirty="0" smtClean="0"/>
              <a:t>Rotation</a:t>
            </a:r>
            <a:endParaRPr lang="en-US" sz="2400" b="1" dirty="0"/>
          </a:p>
          <a:p>
            <a:pPr lvl="1" algn="just">
              <a:lnSpc>
                <a:spcPct val="80000"/>
              </a:lnSpc>
            </a:pPr>
            <a:r>
              <a:rPr lang="en-US" sz="2400" dirty="0"/>
              <a:t>A bone revolves around its own longitudinal axis</a:t>
            </a:r>
          </a:p>
          <a:p>
            <a:pPr lvl="1" algn="just">
              <a:lnSpc>
                <a:spcPct val="80000"/>
              </a:lnSpc>
            </a:pPr>
            <a:r>
              <a:rPr lang="en-US" sz="2400" dirty="0"/>
              <a:t>Turning the head from side to side as when you shake your head “no</a:t>
            </a:r>
            <a:r>
              <a:rPr lang="en-US" sz="2400" dirty="0" smtClean="0"/>
              <a:t>”</a:t>
            </a:r>
          </a:p>
          <a:p>
            <a:pPr lvl="1" algn="just">
              <a:lnSpc>
                <a:spcPct val="80000"/>
              </a:lnSpc>
            </a:pPr>
            <a:r>
              <a:rPr lang="en-US" sz="2400" i="1" dirty="0" smtClean="0"/>
              <a:t>Medial Rotation</a:t>
            </a:r>
            <a:r>
              <a:rPr lang="en-US" sz="2400" dirty="0" smtClean="0"/>
              <a:t> is the rotation of a limb so that the anterior surface of the bone faces medially</a:t>
            </a:r>
          </a:p>
          <a:p>
            <a:pPr lvl="1" algn="just">
              <a:lnSpc>
                <a:spcPct val="80000"/>
              </a:lnSpc>
            </a:pPr>
            <a:r>
              <a:rPr lang="en-US" sz="2400" i="1" dirty="0" smtClean="0"/>
              <a:t>Lateral Rotation</a:t>
            </a:r>
            <a:r>
              <a:rPr lang="en-US" sz="2400" dirty="0" smtClean="0"/>
              <a:t> is the rotation of a limb so that the anterior surface of the bone faces laterally</a:t>
            </a:r>
          </a:p>
          <a:p>
            <a:pPr lvl="1" algn="just">
              <a:lnSpc>
                <a:spcPct val="80000"/>
              </a:lnSpc>
            </a:pPr>
            <a:endParaRPr lang="en-US" sz="2400" dirty="0"/>
          </a:p>
        </p:txBody>
      </p:sp>
      <p:pic>
        <p:nvPicPr>
          <p:cNvPr id="4098" name="Picture 2"/>
          <p:cNvPicPr>
            <a:picLocks noChangeAspect="1" noChangeArrowheads="1"/>
          </p:cNvPicPr>
          <p:nvPr/>
        </p:nvPicPr>
        <p:blipFill>
          <a:blip r:embed="rId2" cstate="print"/>
          <a:srcRect l="3188" t="6341"/>
          <a:stretch>
            <a:fillRect/>
          </a:stretch>
        </p:blipFill>
        <p:spPr bwMode="auto">
          <a:xfrm>
            <a:off x="1593666" y="3500842"/>
            <a:ext cx="6182449" cy="2852049"/>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type="body" idx="1"/>
          </p:nvPr>
        </p:nvSpPr>
        <p:spPr>
          <a:xfrm>
            <a:off x="444137" y="313506"/>
            <a:ext cx="8347166" cy="5917476"/>
          </a:xfrm>
        </p:spPr>
        <p:txBody>
          <a:bodyPr/>
          <a:lstStyle/>
          <a:p>
            <a:pPr>
              <a:lnSpc>
                <a:spcPct val="80000"/>
              </a:lnSpc>
            </a:pPr>
            <a:r>
              <a:rPr lang="en-US" sz="2400" b="1" dirty="0"/>
              <a:t>Elevation</a:t>
            </a:r>
          </a:p>
          <a:p>
            <a:pPr lvl="1">
              <a:lnSpc>
                <a:spcPct val="80000"/>
              </a:lnSpc>
            </a:pPr>
            <a:r>
              <a:rPr lang="en-US" sz="2400" dirty="0"/>
              <a:t>Upward movement of a part of the body</a:t>
            </a:r>
          </a:p>
          <a:p>
            <a:pPr lvl="1">
              <a:lnSpc>
                <a:spcPct val="80000"/>
              </a:lnSpc>
            </a:pPr>
            <a:r>
              <a:rPr lang="en-US" sz="2400" dirty="0"/>
              <a:t>Closing the mouth</a:t>
            </a:r>
          </a:p>
          <a:p>
            <a:pPr>
              <a:lnSpc>
                <a:spcPct val="80000"/>
              </a:lnSpc>
            </a:pPr>
            <a:r>
              <a:rPr lang="en-US" sz="2400" b="1" dirty="0" smtClean="0"/>
              <a:t>Depression</a:t>
            </a:r>
            <a:endParaRPr lang="en-US" sz="2400" dirty="0"/>
          </a:p>
          <a:p>
            <a:pPr lvl="1">
              <a:lnSpc>
                <a:spcPct val="80000"/>
              </a:lnSpc>
            </a:pPr>
            <a:r>
              <a:rPr lang="en-US" sz="2400" dirty="0"/>
              <a:t>Downward movement of a part of the body</a:t>
            </a:r>
          </a:p>
          <a:p>
            <a:pPr lvl="1">
              <a:lnSpc>
                <a:spcPct val="80000"/>
              </a:lnSpc>
            </a:pPr>
            <a:r>
              <a:rPr lang="en-US" sz="2400" dirty="0"/>
              <a:t>Opening the </a:t>
            </a:r>
            <a:r>
              <a:rPr lang="en-US" sz="2400" dirty="0" smtClean="0"/>
              <a:t>mouth</a:t>
            </a:r>
          </a:p>
          <a:p>
            <a:pPr lvl="1">
              <a:lnSpc>
                <a:spcPct val="80000"/>
              </a:lnSpc>
            </a:pPr>
            <a:endParaRPr lang="en-US" sz="2400" dirty="0"/>
          </a:p>
          <a:p>
            <a:pPr>
              <a:lnSpc>
                <a:spcPct val="80000"/>
              </a:lnSpc>
            </a:pPr>
            <a:r>
              <a:rPr lang="en-US" sz="2400" b="1" dirty="0"/>
              <a:t>Protraction</a:t>
            </a:r>
          </a:p>
          <a:p>
            <a:pPr lvl="1">
              <a:lnSpc>
                <a:spcPct val="80000"/>
              </a:lnSpc>
            </a:pPr>
            <a:r>
              <a:rPr lang="en-US" sz="2400" dirty="0"/>
              <a:t>Movement of a part of the body </a:t>
            </a:r>
            <a:r>
              <a:rPr lang="en-US" sz="2400" dirty="0" err="1"/>
              <a:t>anteriorly</a:t>
            </a:r>
            <a:endParaRPr lang="en-US" sz="2400" dirty="0"/>
          </a:p>
          <a:p>
            <a:pPr lvl="1">
              <a:lnSpc>
                <a:spcPct val="80000"/>
              </a:lnSpc>
            </a:pPr>
            <a:r>
              <a:rPr lang="en-US" sz="2400" dirty="0"/>
              <a:t>Thrusting the mandible outward</a:t>
            </a:r>
          </a:p>
          <a:p>
            <a:pPr>
              <a:lnSpc>
                <a:spcPct val="80000"/>
              </a:lnSpc>
            </a:pPr>
            <a:r>
              <a:rPr lang="en-US" sz="2400" b="1" dirty="0" smtClean="0"/>
              <a:t>Retraction</a:t>
            </a:r>
            <a:endParaRPr lang="en-US" sz="2400" b="1" dirty="0"/>
          </a:p>
          <a:p>
            <a:pPr lvl="1">
              <a:lnSpc>
                <a:spcPct val="80000"/>
              </a:lnSpc>
            </a:pPr>
            <a:r>
              <a:rPr lang="en-US" sz="2400" dirty="0"/>
              <a:t>Movement of a protracted part of the body back to </a:t>
            </a:r>
            <a:r>
              <a:rPr lang="en-US" sz="2400" dirty="0" smtClean="0"/>
              <a:t>normal</a:t>
            </a:r>
          </a:p>
          <a:p>
            <a:pPr lvl="1">
              <a:lnSpc>
                <a:spcPct val="80000"/>
              </a:lnSpc>
            </a:pPr>
            <a:endParaRPr lang="en-US" sz="2400" dirty="0" smtClean="0"/>
          </a:p>
          <a:p>
            <a:pPr>
              <a:lnSpc>
                <a:spcPct val="80000"/>
              </a:lnSpc>
            </a:pPr>
            <a:r>
              <a:rPr lang="en-US" sz="2400" b="1" dirty="0" smtClean="0"/>
              <a:t>Opposition</a:t>
            </a:r>
          </a:p>
          <a:p>
            <a:pPr lvl="1">
              <a:lnSpc>
                <a:spcPct val="80000"/>
              </a:lnSpc>
            </a:pPr>
            <a:r>
              <a:rPr lang="en-US" sz="2400" dirty="0" smtClean="0"/>
              <a:t>Movement of the thumb in which the thumb moves across the palm to touch the tips of the fingers on the same hand</a:t>
            </a:r>
          </a:p>
          <a:p>
            <a:pPr lvl="1">
              <a:lnSpc>
                <a:spcPct val="80000"/>
              </a:lnSpc>
            </a:pPr>
            <a:endParaRPr lang="en-US" sz="2400" dirty="0"/>
          </a:p>
        </p:txBody>
      </p:sp>
      <p:sp>
        <p:nvSpPr>
          <p:cNvPr id="5" name="TextBox 4"/>
          <p:cNvSpPr txBox="1"/>
          <p:nvPr/>
        </p:nvSpPr>
        <p:spPr>
          <a:xfrm>
            <a:off x="6740434" y="692331"/>
            <a:ext cx="1894115" cy="830997"/>
          </a:xfrm>
          <a:prstGeom prst="rect">
            <a:avLst/>
          </a:prstGeom>
          <a:noFill/>
          <a:ln>
            <a:solidFill>
              <a:schemeClr val="tx1"/>
            </a:solidFill>
          </a:ln>
        </p:spPr>
        <p:txBody>
          <a:bodyPr wrap="square" rtlCol="0">
            <a:spAutoFit/>
          </a:bodyPr>
          <a:lstStyle/>
          <a:p>
            <a:r>
              <a:rPr lang="en-US" sz="2400" b="1" dirty="0" smtClean="0">
                <a:solidFill>
                  <a:srgbClr val="FF0000"/>
                </a:solidFill>
              </a:rPr>
              <a:t>4) Special Movements</a:t>
            </a:r>
            <a:endParaRPr lang="en-US" sz="2400" b="1" dirty="0">
              <a:solidFill>
                <a:srgbClr val="FF0000"/>
              </a:solidFill>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88</a:t>
            </a:fld>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ChangeArrowheads="1"/>
          </p:cNvSpPr>
          <p:nvPr>
            <p:ph type="body" idx="1"/>
          </p:nvPr>
        </p:nvSpPr>
        <p:spPr>
          <a:xfrm>
            <a:off x="391885" y="629105"/>
            <a:ext cx="8543109" cy="5366749"/>
          </a:xfrm>
        </p:spPr>
        <p:txBody>
          <a:bodyPr/>
          <a:lstStyle/>
          <a:p>
            <a:pPr>
              <a:lnSpc>
                <a:spcPct val="80000"/>
              </a:lnSpc>
            </a:pPr>
            <a:r>
              <a:rPr lang="en-US" sz="2400" b="1" dirty="0"/>
              <a:t>Inversion</a:t>
            </a:r>
          </a:p>
          <a:p>
            <a:pPr lvl="1">
              <a:lnSpc>
                <a:spcPct val="80000"/>
              </a:lnSpc>
            </a:pPr>
            <a:r>
              <a:rPr lang="en-US" sz="2400" dirty="0"/>
              <a:t>Movement of the foot </a:t>
            </a:r>
            <a:r>
              <a:rPr lang="en-US" sz="2400" dirty="0" smtClean="0"/>
              <a:t>so that the sole faces medially</a:t>
            </a:r>
            <a:endParaRPr lang="en-US" sz="2400" dirty="0"/>
          </a:p>
          <a:p>
            <a:pPr>
              <a:lnSpc>
                <a:spcPct val="80000"/>
              </a:lnSpc>
            </a:pPr>
            <a:r>
              <a:rPr lang="en-US" sz="2400" b="1" dirty="0" err="1" smtClean="0"/>
              <a:t>Eversion</a:t>
            </a:r>
            <a:endParaRPr lang="en-US" sz="2400" b="1" dirty="0"/>
          </a:p>
          <a:p>
            <a:pPr lvl="1">
              <a:lnSpc>
                <a:spcPct val="80000"/>
              </a:lnSpc>
            </a:pPr>
            <a:r>
              <a:rPr lang="en-US" sz="2400" dirty="0"/>
              <a:t>Movement of the sole </a:t>
            </a:r>
            <a:r>
              <a:rPr lang="en-US" sz="2400" dirty="0" smtClean="0"/>
              <a:t>laterally</a:t>
            </a:r>
          </a:p>
          <a:p>
            <a:pPr lvl="1">
              <a:lnSpc>
                <a:spcPct val="80000"/>
              </a:lnSpc>
            </a:pPr>
            <a:endParaRPr lang="en-US" sz="2400" dirty="0" smtClean="0"/>
          </a:p>
          <a:p>
            <a:pPr>
              <a:lnSpc>
                <a:spcPct val="80000"/>
              </a:lnSpc>
            </a:pPr>
            <a:r>
              <a:rPr lang="en-US" sz="2400" b="1" dirty="0" err="1" smtClean="0"/>
              <a:t>Dorsiflexion</a:t>
            </a:r>
            <a:endParaRPr lang="en-US" sz="2400" b="1" dirty="0" smtClean="0"/>
          </a:p>
          <a:p>
            <a:pPr lvl="1">
              <a:lnSpc>
                <a:spcPct val="80000"/>
              </a:lnSpc>
            </a:pPr>
            <a:r>
              <a:rPr lang="en-US" sz="2400" dirty="0" smtClean="0"/>
              <a:t>Bending </a:t>
            </a:r>
            <a:r>
              <a:rPr lang="en-US" sz="2400" dirty="0"/>
              <a:t>of the foot at the ankle in an upward direction</a:t>
            </a:r>
          </a:p>
          <a:p>
            <a:pPr>
              <a:lnSpc>
                <a:spcPct val="80000"/>
              </a:lnSpc>
            </a:pPr>
            <a:r>
              <a:rPr lang="en-US" sz="2400" b="1" dirty="0" smtClean="0"/>
              <a:t>Plantar </a:t>
            </a:r>
            <a:r>
              <a:rPr lang="en-US" sz="2400" b="1" dirty="0"/>
              <a:t>flexion</a:t>
            </a:r>
          </a:p>
          <a:p>
            <a:pPr lvl="1">
              <a:lnSpc>
                <a:spcPct val="80000"/>
              </a:lnSpc>
            </a:pPr>
            <a:r>
              <a:rPr lang="en-US" sz="2400" dirty="0"/>
              <a:t>Bending of the foot at the ankle in a downward </a:t>
            </a:r>
            <a:r>
              <a:rPr lang="en-US" sz="2400" dirty="0" smtClean="0"/>
              <a:t>direction</a:t>
            </a:r>
          </a:p>
          <a:p>
            <a:pPr lvl="1">
              <a:lnSpc>
                <a:spcPct val="80000"/>
              </a:lnSpc>
            </a:pPr>
            <a:endParaRPr lang="en-US" sz="2400" dirty="0"/>
          </a:p>
          <a:p>
            <a:pPr>
              <a:lnSpc>
                <a:spcPct val="80000"/>
              </a:lnSpc>
            </a:pPr>
            <a:r>
              <a:rPr lang="en-US" sz="2400" b="1" dirty="0" err="1"/>
              <a:t>Supination</a:t>
            </a:r>
            <a:endParaRPr lang="en-US" sz="2400" b="1" dirty="0"/>
          </a:p>
          <a:p>
            <a:pPr lvl="1">
              <a:lnSpc>
                <a:spcPct val="80000"/>
              </a:lnSpc>
            </a:pPr>
            <a:r>
              <a:rPr lang="en-US" sz="2400" dirty="0"/>
              <a:t>Movement of the forearm so that the palm is turned </a:t>
            </a:r>
            <a:r>
              <a:rPr lang="en-US" sz="2400" dirty="0" err="1" smtClean="0"/>
              <a:t>anteriorly</a:t>
            </a:r>
            <a:endParaRPr lang="en-US" sz="2400" dirty="0"/>
          </a:p>
          <a:p>
            <a:pPr>
              <a:lnSpc>
                <a:spcPct val="80000"/>
              </a:lnSpc>
            </a:pPr>
            <a:r>
              <a:rPr lang="en-US" sz="2400" b="1" dirty="0" err="1" smtClean="0"/>
              <a:t>Pronation</a:t>
            </a:r>
            <a:endParaRPr lang="en-US" sz="2400" b="1" dirty="0"/>
          </a:p>
          <a:p>
            <a:pPr lvl="1">
              <a:lnSpc>
                <a:spcPct val="80000"/>
              </a:lnSpc>
            </a:pPr>
            <a:r>
              <a:rPr lang="en-US" sz="2400" dirty="0"/>
              <a:t>Movement of the forearm so that the palm is turned </a:t>
            </a:r>
            <a:r>
              <a:rPr lang="en-US" sz="2400" dirty="0" err="1" smtClean="0"/>
              <a:t>posteriorly</a:t>
            </a:r>
            <a:endParaRPr lang="en-US" sz="2400" dirty="0"/>
          </a:p>
        </p:txBody>
      </p:sp>
      <p:sp>
        <p:nvSpPr>
          <p:cNvPr id="3" name="Slide Number Placeholder 2"/>
          <p:cNvSpPr>
            <a:spLocks noGrp="1"/>
          </p:cNvSpPr>
          <p:nvPr>
            <p:ph type="sldNum" sz="quarter" idx="12"/>
          </p:nvPr>
        </p:nvSpPr>
        <p:spPr/>
        <p:txBody>
          <a:bodyPr/>
          <a:lstStyle/>
          <a:p>
            <a:pPr>
              <a:defRPr/>
            </a:pPr>
            <a:fld id="{C5FC8D29-54AC-4BD1-94D4-6BE7A18BC80E}" type="slidenum">
              <a:rPr lang="en-US" smtClean="0"/>
              <a:pPr>
                <a:defRPr/>
              </a:pPr>
              <a:t>89</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1" y="1340177"/>
            <a:ext cx="3753394" cy="4154984"/>
          </a:xfrm>
          <a:prstGeom prst="rect">
            <a:avLst/>
          </a:prstGeom>
        </p:spPr>
        <p:txBody>
          <a:bodyPr wrap="square">
            <a:spAutoFit/>
          </a:bodyPr>
          <a:lstStyle/>
          <a:p>
            <a:pPr marL="457200" indent="-457200" algn="just">
              <a:buFont typeface="Courier New" pitchFamily="49" charset="0"/>
              <a:buChar char="o"/>
            </a:pPr>
            <a:r>
              <a:rPr lang="en-US" sz="2400" dirty="0" smtClean="0">
                <a:latin typeface="Times New Roman" pitchFamily="18" charset="0"/>
                <a:cs typeface="Times New Roman" pitchFamily="18" charset="0"/>
              </a:rPr>
              <a:t>In a section, part of the bone appear as a dense area with generally no cavities. This is called Compact Bone.</a:t>
            </a:r>
          </a:p>
          <a:p>
            <a:pPr marL="457200" indent="-457200" algn="just">
              <a:buFont typeface="Courier New" pitchFamily="49" charset="0"/>
              <a:buChar char="o"/>
            </a:pPr>
            <a:endParaRPr lang="en-US" sz="2400" dirty="0">
              <a:latin typeface="Times New Roman" pitchFamily="18" charset="0"/>
              <a:cs typeface="Times New Roman" pitchFamily="18" charset="0"/>
            </a:endParaRPr>
          </a:p>
          <a:p>
            <a:pPr marL="457200" lvl="0" indent="-457200" algn="just">
              <a:buFont typeface="Courier New" pitchFamily="49" charset="0"/>
              <a:buChar char="o"/>
            </a:pPr>
            <a:r>
              <a:rPr lang="en-US" sz="2400" dirty="0">
                <a:solidFill>
                  <a:prstClr val="black"/>
                </a:solidFill>
                <a:latin typeface="Times New Roman" pitchFamily="18" charset="0"/>
                <a:cs typeface="Times New Roman" pitchFamily="18" charset="0"/>
              </a:rPr>
              <a:t>Other parts have several, small interconnected cavities. These are called Spongy (Cancellous) </a:t>
            </a:r>
            <a:r>
              <a:rPr lang="en-US" sz="2400" dirty="0" smtClean="0">
                <a:solidFill>
                  <a:prstClr val="black"/>
                </a:solidFill>
                <a:latin typeface="Times New Roman" pitchFamily="18" charset="0"/>
                <a:cs typeface="Times New Roman" pitchFamily="18" charset="0"/>
              </a:rPr>
              <a:t>Bones</a:t>
            </a:r>
            <a:endParaRPr lang="en-US" sz="2400" dirty="0">
              <a:solidFill>
                <a:prstClr val="black"/>
              </a:solidFill>
              <a:latin typeface="Times New Roman" pitchFamily="18" charset="0"/>
              <a:cs typeface="Times New Roman" pitchFamily="18" charset="0"/>
            </a:endParaRPr>
          </a:p>
        </p:txBody>
      </p:sp>
      <p:pic>
        <p:nvPicPr>
          <p:cNvPr id="5" name="Picture 4" descr="gross section.jpg"/>
          <p:cNvPicPr>
            <a:picLocks noChangeAspect="1"/>
          </p:cNvPicPr>
          <p:nvPr/>
        </p:nvPicPr>
        <p:blipFill>
          <a:blip r:embed="rId2" cstate="print"/>
          <a:stretch>
            <a:fillRect/>
          </a:stretch>
        </p:blipFill>
        <p:spPr>
          <a:xfrm>
            <a:off x="4085407" y="1519309"/>
            <a:ext cx="4800600" cy="3796720"/>
          </a:xfrm>
          <a:prstGeom prst="rect">
            <a:avLst/>
          </a:prstGeom>
          <a:ln>
            <a:solidFill>
              <a:schemeClr val="tx1"/>
            </a:solidFill>
          </a:ln>
        </p:spPr>
      </p:pic>
      <p:sp>
        <p:nvSpPr>
          <p:cNvPr id="9" name="TextBox 8"/>
          <p:cNvSpPr txBox="1"/>
          <p:nvPr/>
        </p:nvSpPr>
        <p:spPr>
          <a:xfrm>
            <a:off x="465907" y="253425"/>
            <a:ext cx="7239000" cy="584775"/>
          </a:xfrm>
          <a:prstGeom prst="rect">
            <a:avLst/>
          </a:prstGeom>
          <a:noFill/>
        </p:spPr>
        <p:txBody>
          <a:bodyPr wrap="square" rtlCol="0">
            <a:spAutoFit/>
          </a:bodyPr>
          <a:lstStyle/>
          <a:p>
            <a:r>
              <a:rPr lang="en-US" sz="3200" u="sng" dirty="0" smtClean="0">
                <a:solidFill>
                  <a:srgbClr val="FF0000"/>
                </a:solidFill>
                <a:latin typeface="+mj-lt"/>
                <a:cs typeface="Times New Roman" pitchFamily="18" charset="0"/>
              </a:rPr>
              <a:t>According to Gross Morphology:</a:t>
            </a:r>
            <a:endParaRPr lang="en-US" sz="3200" u="sng" dirty="0">
              <a:solidFill>
                <a:srgbClr val="FF0000"/>
              </a:solidFill>
              <a:latin typeface="+mj-lt"/>
              <a:cs typeface="Times New Roman" pitchFamily="18" charset="0"/>
            </a:endParaRPr>
          </a:p>
        </p:txBody>
      </p:sp>
      <p:sp>
        <p:nvSpPr>
          <p:cNvPr id="6" name="Slide Number Placeholder 5"/>
          <p:cNvSpPr>
            <a:spLocks noGrp="1"/>
          </p:cNvSpPr>
          <p:nvPr>
            <p:ph type="sldNum" sz="quarter" idx="12"/>
          </p:nvPr>
        </p:nvSpPr>
        <p:spPr/>
        <p:txBody>
          <a:bodyPr/>
          <a:lstStyle/>
          <a:p>
            <a:pPr>
              <a:defRPr/>
            </a:pPr>
            <a:fld id="{5730C548-C99F-4E3E-A8BD-704608980AB9}" type="slidenum">
              <a:rPr lang="en-US" smtClean="0"/>
              <a:pPr>
                <a:defRPr/>
              </a:pPr>
              <a:t>9</a:t>
            </a:fld>
            <a:endParaRPr lang="en-US"/>
          </a:p>
        </p:txBody>
      </p:sp>
      <p:sp>
        <p:nvSpPr>
          <p:cNvPr id="2" name="TextBox 1"/>
          <p:cNvSpPr txBox="1"/>
          <p:nvPr/>
        </p:nvSpPr>
        <p:spPr>
          <a:xfrm>
            <a:off x="4085407" y="5410501"/>
            <a:ext cx="3709851" cy="369332"/>
          </a:xfrm>
          <a:prstGeom prst="rect">
            <a:avLst/>
          </a:prstGeom>
          <a:noFill/>
          <a:ln>
            <a:solidFill>
              <a:schemeClr val="tx1"/>
            </a:solidFill>
          </a:ln>
        </p:spPr>
        <p:txBody>
          <a:bodyPr wrap="square" rtlCol="0">
            <a:spAutoFit/>
          </a:bodyPr>
          <a:lstStyle/>
          <a:p>
            <a:r>
              <a:rPr lang="en-US" dirty="0" smtClean="0">
                <a:latin typeface="+mn-lt"/>
              </a:rPr>
              <a:t>Fig.1: Compact and cancellous bone.</a:t>
            </a:r>
            <a:endParaRPr lang="en-US" dirty="0">
              <a:latin typeface="+mn-lt"/>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3129" y="284795"/>
            <a:ext cx="9141143" cy="6410801"/>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pPr>
              <a:defRPr/>
            </a:pPr>
            <a:fld id="{C5FC8D29-54AC-4BD1-94D4-6BE7A18BC80E}" type="slidenum">
              <a:rPr lang="en-US" smtClean="0"/>
              <a:pPr>
                <a:defRPr/>
              </a:pPr>
              <a:t>90</a:t>
            </a:fld>
            <a:endParaRPr lang="en-US"/>
          </a:p>
        </p:txBody>
      </p:sp>
      <p:sp>
        <p:nvSpPr>
          <p:cNvPr id="4" name="TextBox 3"/>
          <p:cNvSpPr txBox="1"/>
          <p:nvPr/>
        </p:nvSpPr>
        <p:spPr>
          <a:xfrm>
            <a:off x="269966" y="5140107"/>
            <a:ext cx="1637211" cy="646331"/>
          </a:xfrm>
          <a:prstGeom prst="rect">
            <a:avLst/>
          </a:prstGeom>
          <a:solidFill>
            <a:schemeClr val="bg1"/>
          </a:solidFill>
          <a:ln>
            <a:solidFill>
              <a:schemeClr val="tx1"/>
            </a:solidFill>
          </a:ln>
        </p:spPr>
        <p:txBody>
          <a:bodyPr wrap="square" rtlCol="0">
            <a:spAutoFit/>
          </a:bodyPr>
          <a:lstStyle/>
          <a:p>
            <a:r>
              <a:rPr lang="en-US" dirty="0" smtClean="0">
                <a:latin typeface="+mn-lt"/>
              </a:rPr>
              <a:t>Fig.48: Special movements.</a:t>
            </a:r>
            <a:endParaRPr lang="en-US" dirty="0">
              <a:latin typeface="+mn-lt"/>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type="body" idx="1"/>
          </p:nvPr>
        </p:nvSpPr>
        <p:spPr>
          <a:xfrm>
            <a:off x="457200" y="955675"/>
            <a:ext cx="8229600" cy="4987925"/>
          </a:xfrm>
        </p:spPr>
        <p:txBody>
          <a:bodyPr/>
          <a:lstStyle/>
          <a:p>
            <a:pPr algn="just"/>
            <a:r>
              <a:rPr lang="en-US" sz="2800" dirty="0"/>
              <a:t>Synovial joints are classified </a:t>
            </a:r>
            <a:r>
              <a:rPr lang="en-US" sz="2800" dirty="0" smtClean="0"/>
              <a:t>according to type </a:t>
            </a:r>
            <a:r>
              <a:rPr lang="en-US" sz="2800" dirty="0"/>
              <a:t>of </a:t>
            </a:r>
            <a:r>
              <a:rPr lang="en-US" sz="2800" dirty="0" smtClean="0"/>
              <a:t>movement and the shape of the articulating bones into:</a:t>
            </a:r>
          </a:p>
          <a:p>
            <a:pPr algn="just"/>
            <a:endParaRPr lang="en-US" sz="2800" dirty="0"/>
          </a:p>
          <a:p>
            <a:pPr lvl="1" algn="just"/>
            <a:r>
              <a:rPr lang="en-US" sz="2400" dirty="0" smtClean="0"/>
              <a:t>Planar</a:t>
            </a:r>
          </a:p>
          <a:p>
            <a:pPr lvl="1" algn="just"/>
            <a:r>
              <a:rPr lang="en-US" sz="2400" dirty="0" smtClean="0"/>
              <a:t>Hinge</a:t>
            </a:r>
          </a:p>
          <a:p>
            <a:pPr lvl="1" algn="just"/>
            <a:r>
              <a:rPr lang="en-US" sz="2400" dirty="0" smtClean="0"/>
              <a:t>Pivot</a:t>
            </a:r>
          </a:p>
          <a:p>
            <a:pPr lvl="1" algn="just"/>
            <a:r>
              <a:rPr lang="en-US" sz="2400" dirty="0" err="1" smtClean="0"/>
              <a:t>Condyloid</a:t>
            </a:r>
            <a:endParaRPr lang="en-US" sz="2400" dirty="0" smtClean="0"/>
          </a:p>
          <a:p>
            <a:pPr lvl="1" algn="just"/>
            <a:r>
              <a:rPr lang="en-US" sz="2400" dirty="0" smtClean="0"/>
              <a:t>Saddle</a:t>
            </a:r>
          </a:p>
          <a:p>
            <a:pPr lvl="1" algn="just"/>
            <a:r>
              <a:rPr lang="en-US" sz="2400" dirty="0" smtClean="0"/>
              <a:t>Ball-and-socket</a:t>
            </a:r>
            <a:endParaRPr lang="en-US" sz="2400" dirty="0"/>
          </a:p>
        </p:txBody>
      </p:sp>
      <p:sp>
        <p:nvSpPr>
          <p:cNvPr id="5" name="TextBox 4"/>
          <p:cNvSpPr txBox="1"/>
          <p:nvPr/>
        </p:nvSpPr>
        <p:spPr>
          <a:xfrm>
            <a:off x="404945" y="261254"/>
            <a:ext cx="7903032" cy="584775"/>
          </a:xfrm>
          <a:prstGeom prst="rect">
            <a:avLst/>
          </a:prstGeom>
          <a:noFill/>
        </p:spPr>
        <p:txBody>
          <a:bodyPr wrap="square" rtlCol="0">
            <a:spAutoFit/>
          </a:bodyPr>
          <a:lstStyle/>
          <a:p>
            <a:r>
              <a:rPr lang="en-US" sz="3200" u="sng" dirty="0" smtClean="0">
                <a:solidFill>
                  <a:srgbClr val="FF0000"/>
                </a:solidFill>
              </a:rPr>
              <a:t>Types Synovial Joints:</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91</a:t>
            </a:fld>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457200" y="498470"/>
            <a:ext cx="8229600" cy="3067690"/>
          </a:xfrm>
        </p:spPr>
        <p:txBody>
          <a:bodyPr/>
          <a:lstStyle/>
          <a:p>
            <a:pPr>
              <a:lnSpc>
                <a:spcPct val="90000"/>
              </a:lnSpc>
            </a:pPr>
            <a:r>
              <a:rPr lang="en-US" sz="2200" b="1" dirty="0"/>
              <a:t>Planar Joints</a:t>
            </a:r>
          </a:p>
          <a:p>
            <a:pPr lvl="1">
              <a:lnSpc>
                <a:spcPct val="90000"/>
              </a:lnSpc>
            </a:pPr>
            <a:r>
              <a:rPr lang="en-US" sz="2200" dirty="0"/>
              <a:t>Primarily permit back-and-forth and side-to-side </a:t>
            </a:r>
            <a:r>
              <a:rPr lang="en-US" sz="2200" dirty="0" smtClean="0"/>
              <a:t>movements (Gliding)</a:t>
            </a:r>
            <a:endParaRPr lang="en-US" sz="2200" dirty="0"/>
          </a:p>
          <a:p>
            <a:pPr lvl="1">
              <a:lnSpc>
                <a:spcPct val="90000"/>
              </a:lnSpc>
            </a:pPr>
            <a:r>
              <a:rPr lang="en-US" sz="2200" dirty="0" err="1"/>
              <a:t>Intercarpal</a:t>
            </a:r>
            <a:r>
              <a:rPr lang="en-US" sz="2200" dirty="0"/>
              <a:t> joints</a:t>
            </a:r>
          </a:p>
          <a:p>
            <a:pPr>
              <a:lnSpc>
                <a:spcPct val="90000"/>
              </a:lnSpc>
            </a:pPr>
            <a:r>
              <a:rPr lang="en-US" sz="2200" b="1" dirty="0"/>
              <a:t>Hinge Joints</a:t>
            </a:r>
          </a:p>
          <a:p>
            <a:pPr lvl="1">
              <a:lnSpc>
                <a:spcPct val="90000"/>
              </a:lnSpc>
            </a:pPr>
            <a:r>
              <a:rPr lang="en-US" sz="2200" dirty="0"/>
              <a:t>Produce an opening and closing motion like that of a hinged door</a:t>
            </a:r>
          </a:p>
          <a:p>
            <a:pPr lvl="1">
              <a:lnSpc>
                <a:spcPct val="90000"/>
              </a:lnSpc>
            </a:pPr>
            <a:r>
              <a:rPr lang="en-US" sz="2200" dirty="0"/>
              <a:t>Permit only flexion and extension</a:t>
            </a:r>
          </a:p>
          <a:p>
            <a:pPr lvl="1">
              <a:lnSpc>
                <a:spcPct val="90000"/>
              </a:lnSpc>
            </a:pPr>
            <a:r>
              <a:rPr lang="en-US" sz="2200" dirty="0" smtClean="0"/>
              <a:t>Knee, elbow and the interphalangeal joints</a:t>
            </a:r>
            <a:endParaRPr lang="en-US" sz="2200" dirty="0"/>
          </a:p>
        </p:txBody>
      </p:sp>
      <p:pic>
        <p:nvPicPr>
          <p:cNvPr id="104455" name="Picture 7" descr="09_10ab"/>
          <p:cNvPicPr>
            <a:picLocks noChangeAspect="1" noChangeArrowheads="1"/>
          </p:cNvPicPr>
          <p:nvPr/>
        </p:nvPicPr>
        <p:blipFill rotWithShape="1">
          <a:blip r:embed="rId2" cstate="print"/>
          <a:srcRect b="27935"/>
          <a:stretch/>
        </p:blipFill>
        <p:spPr bwMode="auto">
          <a:xfrm>
            <a:off x="1220687" y="3586895"/>
            <a:ext cx="7159752" cy="2451341"/>
          </a:xfrm>
          <a:prstGeom prst="rect">
            <a:avLst/>
          </a:prstGeom>
          <a:noFill/>
        </p:spPr>
      </p:pic>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92</a:t>
            </a:fld>
            <a:endParaRPr lang="en-US"/>
          </a:p>
        </p:txBody>
      </p:sp>
      <p:sp>
        <p:nvSpPr>
          <p:cNvPr id="5" name="TextBox 4"/>
          <p:cNvSpPr txBox="1"/>
          <p:nvPr/>
        </p:nvSpPr>
        <p:spPr>
          <a:xfrm>
            <a:off x="2251166" y="6058972"/>
            <a:ext cx="4641668" cy="369332"/>
          </a:xfrm>
          <a:prstGeom prst="rect">
            <a:avLst/>
          </a:prstGeom>
          <a:solidFill>
            <a:schemeClr val="bg1"/>
          </a:solidFill>
          <a:ln>
            <a:solidFill>
              <a:schemeClr val="tx1"/>
            </a:solidFill>
          </a:ln>
        </p:spPr>
        <p:txBody>
          <a:bodyPr wrap="square" rtlCol="0">
            <a:spAutoFit/>
          </a:bodyPr>
          <a:lstStyle/>
          <a:p>
            <a:r>
              <a:rPr lang="en-US" dirty="0" smtClean="0">
                <a:latin typeface="+mn-lt"/>
              </a:rPr>
              <a:t>Fig.49: Planar joint (left) and hinge joint (right).</a:t>
            </a:r>
            <a:endParaRPr lang="en-US" dirty="0">
              <a:latin typeface="+mn-lt"/>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4" name="Picture 6" descr="09_10cd"/>
          <p:cNvPicPr>
            <a:picLocks noChangeAspect="1" noChangeArrowheads="1"/>
          </p:cNvPicPr>
          <p:nvPr/>
        </p:nvPicPr>
        <p:blipFill rotWithShape="1">
          <a:blip r:embed="rId2" cstate="print"/>
          <a:srcRect t="1" b="30914"/>
          <a:stretch/>
        </p:blipFill>
        <p:spPr bwMode="auto">
          <a:xfrm>
            <a:off x="1256906" y="3417513"/>
            <a:ext cx="7159752" cy="2368925"/>
          </a:xfrm>
          <a:prstGeom prst="rect">
            <a:avLst/>
          </a:prstGeom>
          <a:noFill/>
        </p:spPr>
      </p:pic>
      <p:sp>
        <p:nvSpPr>
          <p:cNvPr id="94211" name="Rectangle 3"/>
          <p:cNvSpPr>
            <a:spLocks noGrp="1" noChangeArrowheads="1"/>
          </p:cNvSpPr>
          <p:nvPr>
            <p:ph type="body" idx="1"/>
          </p:nvPr>
        </p:nvSpPr>
        <p:spPr>
          <a:xfrm>
            <a:off x="496389" y="367844"/>
            <a:ext cx="8229600" cy="3289756"/>
          </a:xfrm>
        </p:spPr>
        <p:txBody>
          <a:bodyPr/>
          <a:lstStyle/>
          <a:p>
            <a:pPr>
              <a:lnSpc>
                <a:spcPct val="80000"/>
              </a:lnSpc>
            </a:pPr>
            <a:r>
              <a:rPr lang="en-US" sz="2200" b="1" dirty="0"/>
              <a:t>Pivot Joints</a:t>
            </a:r>
          </a:p>
          <a:p>
            <a:pPr lvl="1">
              <a:lnSpc>
                <a:spcPct val="80000"/>
              </a:lnSpc>
            </a:pPr>
            <a:r>
              <a:rPr lang="en-US" sz="2200" dirty="0"/>
              <a:t>Surface of one bone articulates with a ring formed partly by another </a:t>
            </a:r>
            <a:r>
              <a:rPr lang="en-US" sz="2200" dirty="0" smtClean="0"/>
              <a:t>bone. </a:t>
            </a:r>
          </a:p>
          <a:p>
            <a:pPr lvl="1">
              <a:lnSpc>
                <a:spcPct val="80000"/>
              </a:lnSpc>
            </a:pPr>
            <a:r>
              <a:rPr lang="en-US" sz="2200" dirty="0" smtClean="0"/>
              <a:t>Only rotation can occur</a:t>
            </a:r>
            <a:endParaRPr lang="en-US" sz="2200" dirty="0"/>
          </a:p>
          <a:p>
            <a:pPr lvl="1">
              <a:lnSpc>
                <a:spcPct val="80000"/>
              </a:lnSpc>
            </a:pPr>
            <a:r>
              <a:rPr lang="en-US" sz="2200" dirty="0" err="1" smtClean="0"/>
              <a:t>Altlantoaxial</a:t>
            </a:r>
            <a:r>
              <a:rPr lang="en-US" sz="2200" dirty="0" smtClean="0"/>
              <a:t> and </a:t>
            </a:r>
            <a:r>
              <a:rPr lang="en-US" sz="2200" dirty="0" err="1" smtClean="0"/>
              <a:t>radioulnar</a:t>
            </a:r>
            <a:r>
              <a:rPr lang="en-US" sz="2200" dirty="0" smtClean="0"/>
              <a:t> joints</a:t>
            </a:r>
            <a:endParaRPr lang="en-US" sz="2200" dirty="0"/>
          </a:p>
          <a:p>
            <a:pPr>
              <a:lnSpc>
                <a:spcPct val="80000"/>
              </a:lnSpc>
            </a:pPr>
            <a:r>
              <a:rPr lang="en-US" sz="2200" b="1" dirty="0" err="1"/>
              <a:t>Condyloid</a:t>
            </a:r>
            <a:r>
              <a:rPr lang="en-US" sz="2200" b="1" dirty="0"/>
              <a:t> Joints</a:t>
            </a:r>
          </a:p>
          <a:p>
            <a:pPr lvl="1">
              <a:lnSpc>
                <a:spcPct val="80000"/>
              </a:lnSpc>
            </a:pPr>
            <a:r>
              <a:rPr lang="en-US" sz="2200" dirty="0" smtClean="0"/>
              <a:t>Oval projection </a:t>
            </a:r>
            <a:r>
              <a:rPr lang="en-US" sz="2200" dirty="0"/>
              <a:t>of one bone fits into the oval-shaped depression of another </a:t>
            </a:r>
            <a:r>
              <a:rPr lang="en-US" sz="2200" dirty="0" smtClean="0"/>
              <a:t>bone. </a:t>
            </a:r>
          </a:p>
          <a:p>
            <a:pPr lvl="1">
              <a:lnSpc>
                <a:spcPct val="80000"/>
              </a:lnSpc>
            </a:pPr>
            <a:r>
              <a:rPr lang="en-US" sz="2200" dirty="0" smtClean="0"/>
              <a:t>Flexion, extension, abduction and adduction are allowed</a:t>
            </a:r>
            <a:endParaRPr lang="en-US" sz="2200" dirty="0"/>
          </a:p>
          <a:p>
            <a:pPr lvl="1">
              <a:lnSpc>
                <a:spcPct val="80000"/>
              </a:lnSpc>
            </a:pPr>
            <a:r>
              <a:rPr lang="en-US" sz="2200" dirty="0"/>
              <a:t>Wrist</a:t>
            </a: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93</a:t>
            </a:fld>
            <a:endParaRPr lang="en-US"/>
          </a:p>
        </p:txBody>
      </p:sp>
      <p:sp>
        <p:nvSpPr>
          <p:cNvPr id="5" name="TextBox 4"/>
          <p:cNvSpPr txBox="1"/>
          <p:nvPr/>
        </p:nvSpPr>
        <p:spPr>
          <a:xfrm>
            <a:off x="2137955" y="5893493"/>
            <a:ext cx="4946468" cy="369332"/>
          </a:xfrm>
          <a:prstGeom prst="rect">
            <a:avLst/>
          </a:prstGeom>
          <a:solidFill>
            <a:schemeClr val="bg1"/>
          </a:solidFill>
          <a:ln>
            <a:solidFill>
              <a:schemeClr val="tx1"/>
            </a:solidFill>
          </a:ln>
        </p:spPr>
        <p:txBody>
          <a:bodyPr wrap="square" rtlCol="0">
            <a:spAutoFit/>
          </a:bodyPr>
          <a:lstStyle/>
          <a:p>
            <a:r>
              <a:rPr lang="en-US" dirty="0" smtClean="0">
                <a:latin typeface="+mn-lt"/>
              </a:rPr>
              <a:t>Fig.50: Pivot joint (left) and </a:t>
            </a:r>
            <a:r>
              <a:rPr lang="en-US" dirty="0" err="1" smtClean="0">
                <a:latin typeface="+mn-lt"/>
              </a:rPr>
              <a:t>condyloid</a:t>
            </a:r>
            <a:r>
              <a:rPr lang="en-US" dirty="0" smtClean="0">
                <a:latin typeface="+mn-lt"/>
              </a:rPr>
              <a:t> joint (right).</a:t>
            </a:r>
            <a:endParaRPr lang="en-US" dirty="0">
              <a:latin typeface="+mn-lt"/>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type="body" idx="1"/>
          </p:nvPr>
        </p:nvSpPr>
        <p:spPr>
          <a:xfrm>
            <a:off x="444137" y="420095"/>
            <a:ext cx="8229600" cy="3577139"/>
          </a:xfrm>
        </p:spPr>
        <p:txBody>
          <a:bodyPr/>
          <a:lstStyle/>
          <a:p>
            <a:pPr>
              <a:lnSpc>
                <a:spcPct val="80000"/>
              </a:lnSpc>
            </a:pPr>
            <a:r>
              <a:rPr lang="en-US" sz="2200" b="1" dirty="0"/>
              <a:t>Saddle Joints</a:t>
            </a:r>
          </a:p>
          <a:p>
            <a:pPr lvl="1">
              <a:lnSpc>
                <a:spcPct val="80000"/>
              </a:lnSpc>
            </a:pPr>
            <a:r>
              <a:rPr lang="en-US" sz="2200" dirty="0" err="1"/>
              <a:t>Articular</a:t>
            </a:r>
            <a:r>
              <a:rPr lang="en-US" sz="2200" dirty="0"/>
              <a:t> surface of one bone is saddle-shaped, and the </a:t>
            </a:r>
            <a:r>
              <a:rPr lang="en-US" sz="2200" dirty="0" err="1"/>
              <a:t>articular</a:t>
            </a:r>
            <a:r>
              <a:rPr lang="en-US" sz="2200" dirty="0"/>
              <a:t> surface of the other bone fits into the “saddle</a:t>
            </a:r>
            <a:r>
              <a:rPr lang="en-US" sz="2200" dirty="0" smtClean="0"/>
              <a:t>”</a:t>
            </a:r>
          </a:p>
          <a:p>
            <a:pPr lvl="1">
              <a:lnSpc>
                <a:spcPct val="80000"/>
              </a:lnSpc>
            </a:pPr>
            <a:r>
              <a:rPr lang="en-US" sz="2200" dirty="0" smtClean="0"/>
              <a:t>Flexion, extension, abduction and adduction</a:t>
            </a:r>
            <a:endParaRPr lang="en-US" sz="2200" dirty="0"/>
          </a:p>
          <a:p>
            <a:pPr lvl="1">
              <a:lnSpc>
                <a:spcPct val="80000"/>
              </a:lnSpc>
            </a:pPr>
            <a:r>
              <a:rPr lang="en-US" sz="2200" dirty="0" err="1" smtClean="0"/>
              <a:t>Carpometacapal</a:t>
            </a:r>
            <a:r>
              <a:rPr lang="en-US" sz="2200" dirty="0" smtClean="0"/>
              <a:t> joint of the thumb</a:t>
            </a:r>
            <a:endParaRPr lang="en-US" sz="2200" dirty="0"/>
          </a:p>
          <a:p>
            <a:pPr>
              <a:lnSpc>
                <a:spcPct val="80000"/>
              </a:lnSpc>
            </a:pPr>
            <a:r>
              <a:rPr lang="en-US" sz="2200" b="1" dirty="0"/>
              <a:t>Ball-and-Socket Joints</a:t>
            </a:r>
          </a:p>
          <a:p>
            <a:pPr lvl="1">
              <a:lnSpc>
                <a:spcPct val="80000"/>
              </a:lnSpc>
            </a:pPr>
            <a:r>
              <a:rPr lang="en-US" sz="2200" dirty="0"/>
              <a:t>Ball-like surface of one bone fitting into a </a:t>
            </a:r>
            <a:r>
              <a:rPr lang="en-US" sz="2200" dirty="0" smtClean="0"/>
              <a:t>cup-like </a:t>
            </a:r>
            <a:r>
              <a:rPr lang="en-US" sz="2200" dirty="0"/>
              <a:t>depression of another </a:t>
            </a:r>
            <a:r>
              <a:rPr lang="en-US" sz="2200" dirty="0" smtClean="0"/>
              <a:t>bone</a:t>
            </a:r>
          </a:p>
          <a:p>
            <a:pPr lvl="1">
              <a:lnSpc>
                <a:spcPct val="80000"/>
              </a:lnSpc>
            </a:pPr>
            <a:r>
              <a:rPr lang="en-US" sz="2200" dirty="0" smtClean="0"/>
              <a:t>Flexion, extension, abduction, adduction, circumduction and rotation are allowed</a:t>
            </a:r>
          </a:p>
          <a:p>
            <a:pPr lvl="1">
              <a:lnSpc>
                <a:spcPct val="80000"/>
              </a:lnSpc>
            </a:pPr>
            <a:r>
              <a:rPr lang="en-US" sz="2200" dirty="0" smtClean="0"/>
              <a:t>Shoulder </a:t>
            </a:r>
            <a:r>
              <a:rPr lang="en-US" sz="2200" dirty="0"/>
              <a:t>and hip</a:t>
            </a:r>
          </a:p>
        </p:txBody>
      </p:sp>
      <p:pic>
        <p:nvPicPr>
          <p:cNvPr id="105478" name="Picture 6" descr="09_10ef"/>
          <p:cNvPicPr>
            <a:picLocks noChangeAspect="1" noChangeArrowheads="1"/>
          </p:cNvPicPr>
          <p:nvPr/>
        </p:nvPicPr>
        <p:blipFill rotWithShape="1">
          <a:blip r:embed="rId2" cstate="print"/>
          <a:srcRect b="31040"/>
          <a:stretch/>
        </p:blipFill>
        <p:spPr bwMode="auto">
          <a:xfrm>
            <a:off x="1318079" y="3972465"/>
            <a:ext cx="6682435" cy="2154016"/>
          </a:xfrm>
          <a:prstGeom prst="rect">
            <a:avLst/>
          </a:prstGeom>
          <a:noFill/>
        </p:spPr>
      </p:pic>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94</a:t>
            </a:fld>
            <a:endParaRPr lang="en-US"/>
          </a:p>
        </p:txBody>
      </p:sp>
      <p:sp>
        <p:nvSpPr>
          <p:cNvPr id="5" name="TextBox 4"/>
          <p:cNvSpPr txBox="1"/>
          <p:nvPr/>
        </p:nvSpPr>
        <p:spPr>
          <a:xfrm>
            <a:off x="2094411" y="6243638"/>
            <a:ext cx="5638800" cy="369332"/>
          </a:xfrm>
          <a:prstGeom prst="rect">
            <a:avLst/>
          </a:prstGeom>
          <a:solidFill>
            <a:schemeClr val="bg1"/>
          </a:solidFill>
          <a:ln>
            <a:solidFill>
              <a:schemeClr val="tx1"/>
            </a:solidFill>
          </a:ln>
        </p:spPr>
        <p:txBody>
          <a:bodyPr wrap="square" rtlCol="0">
            <a:spAutoFit/>
          </a:bodyPr>
          <a:lstStyle/>
          <a:p>
            <a:r>
              <a:rPr lang="en-US" dirty="0" smtClean="0">
                <a:latin typeface="+mn-lt"/>
              </a:rPr>
              <a:t>Fig.51: Saddle joint (left) and ball-and-socket joint (right).</a:t>
            </a:r>
            <a:endParaRPr lang="en-US" dirty="0">
              <a:latin typeface="+mn-lt"/>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body" idx="1"/>
          </p:nvPr>
        </p:nvSpPr>
        <p:spPr>
          <a:xfrm>
            <a:off x="274318" y="1014455"/>
            <a:ext cx="8595362" cy="5686383"/>
          </a:xfrm>
          <a:solidFill>
            <a:schemeClr val="bg1"/>
          </a:solidFill>
        </p:spPr>
        <p:txBody>
          <a:bodyPr/>
          <a:lstStyle/>
          <a:p>
            <a:pPr marL="457200" lvl="1" algn="just">
              <a:lnSpc>
                <a:spcPct val="80000"/>
              </a:lnSpc>
            </a:pPr>
            <a:r>
              <a:rPr lang="en-US" sz="2400" dirty="0" smtClean="0"/>
              <a:t>Synovial ball-and-socket </a:t>
            </a:r>
            <a:r>
              <a:rPr lang="en-US" sz="2400" dirty="0"/>
              <a:t>joint formed by the head of the </a:t>
            </a:r>
            <a:r>
              <a:rPr lang="en-US" sz="2400" dirty="0" err="1"/>
              <a:t>humerus</a:t>
            </a:r>
            <a:r>
              <a:rPr lang="en-US" sz="2400" dirty="0"/>
              <a:t> and </a:t>
            </a:r>
            <a:r>
              <a:rPr lang="en-US" sz="2400" dirty="0" smtClean="0"/>
              <a:t>glenoid cavity of the scapula</a:t>
            </a:r>
          </a:p>
          <a:p>
            <a:pPr marL="457200" lvl="1" algn="just">
              <a:lnSpc>
                <a:spcPct val="80000"/>
              </a:lnSpc>
            </a:pPr>
            <a:r>
              <a:rPr lang="en-US" sz="2400" b="1" dirty="0" smtClean="0"/>
              <a:t>Movements</a:t>
            </a:r>
            <a:r>
              <a:rPr lang="en-US" sz="2400" dirty="0" smtClean="0"/>
              <a:t>: Flexion, extension, abduction, adduction, circumduction, and medial and lateral rotation.</a:t>
            </a:r>
            <a:endParaRPr lang="en-US" sz="2400" dirty="0"/>
          </a:p>
          <a:p>
            <a:pPr marL="457200" lvl="1" algn="just">
              <a:lnSpc>
                <a:spcPct val="80000"/>
              </a:lnSpc>
            </a:pPr>
            <a:r>
              <a:rPr lang="en-US" sz="2400" b="1" i="1" dirty="0">
                <a:solidFill>
                  <a:srgbClr val="7030A0"/>
                </a:solidFill>
              </a:rPr>
              <a:t>More freedom of movement than any other joint of the </a:t>
            </a:r>
            <a:r>
              <a:rPr lang="en-US" sz="2400" b="1" i="1" dirty="0" smtClean="0">
                <a:solidFill>
                  <a:srgbClr val="7030A0"/>
                </a:solidFill>
              </a:rPr>
              <a:t>body witch comes at the expense of stability</a:t>
            </a:r>
          </a:p>
          <a:p>
            <a:pPr marL="457200" lvl="1" algn="just">
              <a:lnSpc>
                <a:spcPct val="80000"/>
              </a:lnSpc>
            </a:pPr>
            <a:r>
              <a:rPr lang="en-US" sz="2400" dirty="0" smtClean="0"/>
              <a:t>The </a:t>
            </a:r>
            <a:r>
              <a:rPr lang="en-US" sz="2400" b="1" dirty="0" err="1" smtClean="0"/>
              <a:t>articular</a:t>
            </a:r>
            <a:r>
              <a:rPr lang="en-US" sz="2400" b="1" dirty="0" smtClean="0"/>
              <a:t> capsule </a:t>
            </a:r>
            <a:r>
              <a:rPr lang="en-US" sz="2400" dirty="0" smtClean="0"/>
              <a:t>is thin and extends from the </a:t>
            </a:r>
            <a:r>
              <a:rPr lang="en-US" sz="2400" dirty="0" err="1" smtClean="0"/>
              <a:t>glenoid</a:t>
            </a:r>
            <a:r>
              <a:rPr lang="en-US" sz="2400" dirty="0" smtClean="0"/>
              <a:t> cavity to the anatomical neck of the </a:t>
            </a:r>
            <a:r>
              <a:rPr lang="en-US" sz="2400" dirty="0" err="1" smtClean="0"/>
              <a:t>humerus</a:t>
            </a:r>
            <a:r>
              <a:rPr lang="en-US" sz="2400" dirty="0" smtClean="0"/>
              <a:t>. It’s weak inferiorly.</a:t>
            </a:r>
          </a:p>
          <a:p>
            <a:pPr marL="457200" lvl="1" algn="just">
              <a:lnSpc>
                <a:spcPct val="80000"/>
              </a:lnSpc>
            </a:pPr>
            <a:r>
              <a:rPr lang="en-US" sz="2400" dirty="0" smtClean="0"/>
              <a:t>Some </a:t>
            </a:r>
            <a:r>
              <a:rPr lang="en-US" sz="2400" b="1" dirty="0" smtClean="0"/>
              <a:t>ligaments</a:t>
            </a:r>
            <a:r>
              <a:rPr lang="en-US" sz="2400" dirty="0" smtClean="0"/>
              <a:t> help to stabilize the joint and </a:t>
            </a:r>
            <a:r>
              <a:rPr lang="en-US" sz="2400" dirty="0" err="1" smtClean="0"/>
              <a:t>bursae</a:t>
            </a:r>
            <a:r>
              <a:rPr lang="en-US" sz="2400" dirty="0" smtClean="0"/>
              <a:t> prevent friction.</a:t>
            </a:r>
          </a:p>
          <a:p>
            <a:pPr marL="457200" lvl="1" algn="just">
              <a:lnSpc>
                <a:spcPct val="80000"/>
              </a:lnSpc>
            </a:pPr>
            <a:r>
              <a:rPr lang="en-US" sz="2400" b="1" dirty="0" smtClean="0"/>
              <a:t>Glenoid labrum</a:t>
            </a:r>
            <a:r>
              <a:rPr lang="en-US" sz="2400" dirty="0" smtClean="0"/>
              <a:t>: a narrow rim of fibrocartilage around the edge of the glenoid cavity that slightly deepens it.</a:t>
            </a:r>
          </a:p>
          <a:p>
            <a:pPr marL="457200" lvl="1" algn="just">
              <a:lnSpc>
                <a:spcPct val="80000"/>
              </a:lnSpc>
            </a:pPr>
            <a:r>
              <a:rPr lang="en-US" sz="2400" b="1" dirty="0" smtClean="0"/>
              <a:t>Rotator Cuff</a:t>
            </a:r>
            <a:r>
              <a:rPr lang="en-US" sz="2400" dirty="0" smtClean="0"/>
              <a:t>: a group of muscles that surround the shoulder joint and help stabilize it (except inferiorly). These are: </a:t>
            </a:r>
            <a:r>
              <a:rPr lang="en-US" sz="2400" dirty="0" err="1" smtClean="0"/>
              <a:t>supraspinatous</a:t>
            </a:r>
            <a:r>
              <a:rPr lang="en-US" sz="2400" dirty="0" smtClean="0"/>
              <a:t>, </a:t>
            </a:r>
            <a:r>
              <a:rPr lang="en-US" sz="2400" dirty="0" err="1" smtClean="0"/>
              <a:t>infraspinatous</a:t>
            </a:r>
            <a:r>
              <a:rPr lang="en-US" sz="2400" dirty="0" smtClean="0"/>
              <a:t>, </a:t>
            </a:r>
            <a:r>
              <a:rPr lang="en-US" sz="2400" dirty="0" err="1" smtClean="0"/>
              <a:t>subscapularis</a:t>
            </a:r>
            <a:r>
              <a:rPr lang="en-US" sz="2400" dirty="0" smtClean="0"/>
              <a:t> and </a:t>
            </a:r>
            <a:r>
              <a:rPr lang="en-US" sz="2400" dirty="0" err="1" smtClean="0"/>
              <a:t>teres</a:t>
            </a:r>
            <a:r>
              <a:rPr lang="en-US" sz="2400" dirty="0" smtClean="0"/>
              <a:t> minor. They help keep the head of </a:t>
            </a:r>
            <a:r>
              <a:rPr lang="en-US" sz="2400" dirty="0" err="1" smtClean="0"/>
              <a:t>humerus</a:t>
            </a:r>
            <a:r>
              <a:rPr lang="en-US" sz="2400" dirty="0" smtClean="0"/>
              <a:t> in position.</a:t>
            </a:r>
            <a:endParaRPr lang="en-US" sz="2400" dirty="0"/>
          </a:p>
        </p:txBody>
      </p:sp>
      <p:sp>
        <p:nvSpPr>
          <p:cNvPr id="7" name="TextBox 6"/>
          <p:cNvSpPr txBox="1"/>
          <p:nvPr/>
        </p:nvSpPr>
        <p:spPr>
          <a:xfrm>
            <a:off x="404945" y="261254"/>
            <a:ext cx="7903032" cy="584775"/>
          </a:xfrm>
          <a:prstGeom prst="rect">
            <a:avLst/>
          </a:prstGeom>
          <a:noFill/>
        </p:spPr>
        <p:txBody>
          <a:bodyPr wrap="square" rtlCol="0">
            <a:spAutoFit/>
          </a:bodyPr>
          <a:lstStyle/>
          <a:p>
            <a:r>
              <a:rPr lang="en-US" sz="3200" u="sng" dirty="0" smtClean="0">
                <a:solidFill>
                  <a:srgbClr val="FF0000"/>
                </a:solidFill>
              </a:rPr>
              <a:t>The Shoulder (</a:t>
            </a:r>
            <a:r>
              <a:rPr lang="en-US" sz="3200" u="sng" dirty="0" err="1" smtClean="0">
                <a:solidFill>
                  <a:srgbClr val="FF0000"/>
                </a:solidFill>
              </a:rPr>
              <a:t>Glenohumeral</a:t>
            </a:r>
            <a:r>
              <a:rPr lang="en-US" sz="3200" u="sng" dirty="0" smtClean="0">
                <a:solidFill>
                  <a:srgbClr val="FF0000"/>
                </a:solidFill>
              </a:rPr>
              <a:t>) Joint:</a:t>
            </a:r>
            <a:endParaRPr lang="en-US" sz="3200" u="sng" dirty="0">
              <a:solidFill>
                <a:srgbClr val="FF0000"/>
              </a:solidFill>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95</a:t>
            </a:fld>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pPr>
              <a:defRPr/>
            </a:pPr>
            <a:fld id="{C5FC8D29-54AC-4BD1-94D4-6BE7A18BC80E}" type="slidenum">
              <a:rPr lang="en-US" smtClean="0"/>
              <a:pPr>
                <a:defRPr/>
              </a:pPr>
              <a:t>96</a:t>
            </a:fld>
            <a:endParaRPr lang="en-US"/>
          </a:p>
        </p:txBody>
      </p:sp>
      <p:pic>
        <p:nvPicPr>
          <p:cNvPr id="36" name="Picture 35"/>
          <p:cNvPicPr>
            <a:picLocks noChangeAspect="1"/>
          </p:cNvPicPr>
          <p:nvPr/>
        </p:nvPicPr>
        <p:blipFill>
          <a:blip r:embed="rId2"/>
          <a:stretch>
            <a:fillRect/>
          </a:stretch>
        </p:blipFill>
        <p:spPr>
          <a:xfrm>
            <a:off x="333375" y="437470"/>
            <a:ext cx="8353425" cy="5591175"/>
          </a:xfrm>
          <a:prstGeom prst="rect">
            <a:avLst/>
          </a:prstGeom>
        </p:spPr>
      </p:pic>
      <p:sp>
        <p:nvSpPr>
          <p:cNvPr id="38" name="TextBox 37"/>
          <p:cNvSpPr txBox="1"/>
          <p:nvPr/>
        </p:nvSpPr>
        <p:spPr>
          <a:xfrm>
            <a:off x="3596639" y="6058972"/>
            <a:ext cx="2738846" cy="369332"/>
          </a:xfrm>
          <a:prstGeom prst="rect">
            <a:avLst/>
          </a:prstGeom>
          <a:solidFill>
            <a:schemeClr val="bg1"/>
          </a:solidFill>
          <a:ln>
            <a:solidFill>
              <a:schemeClr val="tx1"/>
            </a:solidFill>
          </a:ln>
        </p:spPr>
        <p:txBody>
          <a:bodyPr wrap="square" rtlCol="0">
            <a:spAutoFit/>
          </a:bodyPr>
          <a:lstStyle/>
          <a:p>
            <a:r>
              <a:rPr lang="en-US" dirty="0" smtClean="0">
                <a:latin typeface="+mn-lt"/>
              </a:rPr>
              <a:t>Fig.52: The shoulder joint.</a:t>
            </a:r>
            <a:endParaRPr lang="en-US" dirty="0">
              <a:latin typeface="+mn-lt"/>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4945" y="261254"/>
            <a:ext cx="7903032" cy="584775"/>
          </a:xfrm>
          <a:prstGeom prst="rect">
            <a:avLst/>
          </a:prstGeom>
          <a:noFill/>
        </p:spPr>
        <p:txBody>
          <a:bodyPr wrap="square" rtlCol="0">
            <a:spAutoFit/>
          </a:bodyPr>
          <a:lstStyle/>
          <a:p>
            <a:r>
              <a:rPr lang="en-US" sz="3200" u="sng" dirty="0" smtClean="0">
                <a:solidFill>
                  <a:srgbClr val="FF0000"/>
                </a:solidFill>
              </a:rPr>
              <a:t>The Elbow Joint:</a:t>
            </a:r>
            <a:endParaRPr lang="en-US" sz="3200" u="sng" dirty="0">
              <a:solidFill>
                <a:srgbClr val="FF0000"/>
              </a:solidFill>
            </a:endParaRPr>
          </a:p>
        </p:txBody>
      </p:sp>
      <p:sp>
        <p:nvSpPr>
          <p:cNvPr id="8" name="Rectangle 3"/>
          <p:cNvSpPr txBox="1">
            <a:spLocks noChangeArrowheads="1"/>
          </p:cNvSpPr>
          <p:nvPr/>
        </p:nvSpPr>
        <p:spPr bwMode="auto">
          <a:xfrm>
            <a:off x="261255" y="949138"/>
            <a:ext cx="8046722" cy="3453045"/>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457200" marR="0" lvl="1" indent="-325438" algn="just" defTabSz="914400" rtl="0" eaLnBrk="0" fontAlgn="base" latinLnBrk="0" hangingPunct="0">
              <a:lnSpc>
                <a:spcPct val="80000"/>
              </a:lnSpc>
              <a:spcBef>
                <a:spcPct val="20000"/>
              </a:spcBef>
              <a:spcAft>
                <a:spcPct val="0"/>
              </a:spcAft>
              <a:buClr>
                <a:schemeClr val="accent2"/>
              </a:buClr>
              <a:buSzPct val="60000"/>
              <a:buFont typeface="Wingdings" pitchFamily="20" charset="2"/>
              <a:buChar char="q"/>
              <a:tabLst/>
              <a:defRPr/>
            </a:pPr>
            <a:r>
              <a:rPr kumimoji="0" lang="en-US" sz="2200" b="0" i="0" u="none" strike="noStrike" kern="0" cap="none" spc="0" normalizeH="0" baseline="0" noProof="0" dirty="0" smtClean="0">
                <a:ln>
                  <a:noFill/>
                </a:ln>
                <a:solidFill>
                  <a:schemeClr val="tx1"/>
                </a:solidFill>
                <a:effectLst/>
                <a:uLnTx/>
                <a:uFillTx/>
                <a:latin typeface="+mn-lt"/>
              </a:rPr>
              <a:t>A synovial hinge joint between the </a:t>
            </a:r>
            <a:r>
              <a:rPr kumimoji="0" lang="en-US" sz="2200" b="0" i="0" u="none" strike="noStrike" kern="0" cap="none" spc="0" normalizeH="0" baseline="0" noProof="0" dirty="0" err="1" smtClean="0">
                <a:ln>
                  <a:noFill/>
                </a:ln>
                <a:solidFill>
                  <a:schemeClr val="tx1"/>
                </a:solidFill>
                <a:effectLst/>
                <a:uLnTx/>
                <a:uFillTx/>
                <a:latin typeface="+mn-lt"/>
              </a:rPr>
              <a:t>humerus</a:t>
            </a:r>
            <a:r>
              <a:rPr kumimoji="0" lang="en-US" sz="2200" b="0" i="0" u="none" strike="noStrike" kern="0" cap="none" spc="0" normalizeH="0" baseline="0" noProof="0" dirty="0" smtClean="0">
                <a:ln>
                  <a:noFill/>
                </a:ln>
                <a:solidFill>
                  <a:schemeClr val="tx1"/>
                </a:solidFill>
                <a:effectLst/>
                <a:uLnTx/>
                <a:uFillTx/>
                <a:latin typeface="+mn-lt"/>
              </a:rPr>
              <a:t>, ulna and radius</a:t>
            </a:r>
          </a:p>
          <a:p>
            <a:pPr marL="457200" marR="0" lvl="1" indent="-325438" algn="just" defTabSz="914400" rtl="0" eaLnBrk="0" fontAlgn="base" latinLnBrk="0" hangingPunct="0">
              <a:lnSpc>
                <a:spcPct val="80000"/>
              </a:lnSpc>
              <a:spcBef>
                <a:spcPct val="20000"/>
              </a:spcBef>
              <a:spcAft>
                <a:spcPct val="0"/>
              </a:spcAft>
              <a:buClr>
                <a:schemeClr val="accent2"/>
              </a:buClr>
              <a:buSzPct val="60000"/>
              <a:buFont typeface="Wingdings" pitchFamily="20" charset="2"/>
              <a:buChar char="q"/>
              <a:tabLst/>
              <a:defRPr/>
            </a:pPr>
            <a:r>
              <a:rPr lang="en-US" sz="2200" b="1" kern="0" dirty="0" smtClean="0">
                <a:latin typeface="+mn-lt"/>
              </a:rPr>
              <a:t>Movements</a:t>
            </a:r>
            <a:r>
              <a:rPr lang="en-US" sz="2200" kern="0" dirty="0" smtClean="0">
                <a:latin typeface="+mn-lt"/>
              </a:rPr>
              <a:t>: only flexion and extension of the forearm occur at this joint</a:t>
            </a:r>
          </a:p>
          <a:p>
            <a:pPr marL="457200" marR="0" lvl="1" indent="-325438" algn="just" defTabSz="914400" rtl="0" eaLnBrk="0" fontAlgn="base" latinLnBrk="0" hangingPunct="0">
              <a:lnSpc>
                <a:spcPct val="80000"/>
              </a:lnSpc>
              <a:spcBef>
                <a:spcPct val="20000"/>
              </a:spcBef>
              <a:spcAft>
                <a:spcPct val="0"/>
              </a:spcAft>
              <a:buClr>
                <a:schemeClr val="accent2"/>
              </a:buClr>
              <a:buSzPct val="60000"/>
              <a:buFont typeface="Wingdings" pitchFamily="20" charset="2"/>
              <a:buChar char="q"/>
              <a:tabLst/>
              <a:defRPr/>
            </a:pPr>
            <a:r>
              <a:rPr kumimoji="0" lang="en-US" sz="2200" b="1" i="0" u="none" strike="noStrike" kern="0" cap="none" spc="0" normalizeH="0" baseline="0" noProof="0" dirty="0" smtClean="0">
                <a:ln>
                  <a:noFill/>
                </a:ln>
                <a:solidFill>
                  <a:schemeClr val="tx1"/>
                </a:solidFill>
                <a:effectLst/>
                <a:uLnTx/>
                <a:uFillTx/>
                <a:latin typeface="+mn-lt"/>
              </a:rPr>
              <a:t>Articular Capsule</a:t>
            </a:r>
            <a:r>
              <a:rPr kumimoji="0" lang="en-US" sz="2200" b="0" i="0" u="none" strike="noStrike" kern="0" cap="none" spc="0" normalizeH="0" baseline="0" noProof="0" dirty="0" smtClean="0">
                <a:ln>
                  <a:noFill/>
                </a:ln>
                <a:solidFill>
                  <a:schemeClr val="tx1"/>
                </a:solidFill>
                <a:effectLst/>
                <a:uLnTx/>
                <a:uFillTx/>
                <a:latin typeface="+mn-lt"/>
              </a:rPr>
              <a:t>: extends</a:t>
            </a:r>
            <a:r>
              <a:rPr kumimoji="0" lang="en-US" sz="2200" b="0" i="0" u="none" strike="noStrike" kern="0" cap="none" spc="0" normalizeH="0" noProof="0" dirty="0" smtClean="0">
                <a:ln>
                  <a:noFill/>
                </a:ln>
                <a:solidFill>
                  <a:schemeClr val="tx1"/>
                </a:solidFill>
                <a:effectLst/>
                <a:uLnTx/>
                <a:uFillTx/>
                <a:latin typeface="+mn-lt"/>
              </a:rPr>
              <a:t> from the </a:t>
            </a:r>
            <a:r>
              <a:rPr kumimoji="0" lang="en-US" sz="2200" b="0" i="0" u="none" strike="noStrike" kern="0" cap="none" spc="0" normalizeH="0" noProof="0" dirty="0" err="1" smtClean="0">
                <a:ln>
                  <a:noFill/>
                </a:ln>
                <a:solidFill>
                  <a:schemeClr val="tx1"/>
                </a:solidFill>
                <a:effectLst/>
                <a:uLnTx/>
                <a:uFillTx/>
                <a:latin typeface="+mn-lt"/>
              </a:rPr>
              <a:t>humerus</a:t>
            </a:r>
            <a:r>
              <a:rPr kumimoji="0" lang="en-US" sz="2200" b="0" i="0" u="none" strike="noStrike" kern="0" cap="none" spc="0" normalizeH="0" noProof="0" dirty="0" smtClean="0">
                <a:ln>
                  <a:noFill/>
                </a:ln>
                <a:solidFill>
                  <a:schemeClr val="tx1"/>
                </a:solidFill>
                <a:effectLst/>
                <a:uLnTx/>
                <a:uFillTx/>
                <a:latin typeface="+mn-lt"/>
              </a:rPr>
              <a:t> proximally to the radius and ulna distally</a:t>
            </a:r>
          </a:p>
          <a:p>
            <a:pPr marL="457200" marR="0" lvl="1" indent="-325438" algn="just" defTabSz="914400" rtl="0" eaLnBrk="0" fontAlgn="base" latinLnBrk="0" hangingPunct="0">
              <a:lnSpc>
                <a:spcPct val="80000"/>
              </a:lnSpc>
              <a:spcBef>
                <a:spcPct val="20000"/>
              </a:spcBef>
              <a:spcAft>
                <a:spcPct val="0"/>
              </a:spcAft>
              <a:buClr>
                <a:schemeClr val="accent2"/>
              </a:buClr>
              <a:buSzPct val="60000"/>
              <a:buFont typeface="Wingdings" pitchFamily="20" charset="2"/>
              <a:buChar char="q"/>
              <a:tabLst/>
              <a:defRPr/>
            </a:pPr>
            <a:r>
              <a:rPr lang="en-US" sz="2200" b="1" kern="0" noProof="0" dirty="0" smtClean="0">
                <a:latin typeface="+mn-lt"/>
              </a:rPr>
              <a:t>Ligaments</a:t>
            </a:r>
            <a:r>
              <a:rPr lang="en-US" sz="2200" kern="0" noProof="0" dirty="0" smtClean="0">
                <a:latin typeface="+mn-lt"/>
              </a:rPr>
              <a:t>: The triangular </a:t>
            </a:r>
            <a:r>
              <a:rPr lang="en-US" sz="2200" kern="0" noProof="0" dirty="0" err="1" smtClean="0">
                <a:latin typeface="+mn-lt"/>
              </a:rPr>
              <a:t>ulnar</a:t>
            </a:r>
            <a:r>
              <a:rPr lang="en-US" sz="2200" kern="0" noProof="0" dirty="0" smtClean="0">
                <a:latin typeface="+mn-lt"/>
              </a:rPr>
              <a:t> and radial collateral ligaments on the sides of the joint. The </a:t>
            </a:r>
            <a:r>
              <a:rPr lang="en-US" sz="2200" kern="0" noProof="0" dirty="0" err="1" smtClean="0">
                <a:latin typeface="+mn-lt"/>
              </a:rPr>
              <a:t>anular</a:t>
            </a:r>
            <a:r>
              <a:rPr lang="en-US" sz="2200" kern="0" noProof="0" dirty="0" smtClean="0">
                <a:latin typeface="+mn-lt"/>
              </a:rPr>
              <a:t> radial ligament surrounds the head of the radius stabilizing it</a:t>
            </a:r>
            <a:endParaRPr lang="en-US" sz="2200" kern="0" dirty="0" smtClean="0">
              <a:latin typeface="+mn-lt"/>
            </a:endParaRPr>
          </a:p>
          <a:p>
            <a:pPr marL="457200" marR="0" lvl="1" indent="-325438" algn="just" defTabSz="914400" rtl="0" eaLnBrk="0" fontAlgn="base" latinLnBrk="0" hangingPunct="0">
              <a:lnSpc>
                <a:spcPct val="80000"/>
              </a:lnSpc>
              <a:spcBef>
                <a:spcPct val="20000"/>
              </a:spcBef>
              <a:spcAft>
                <a:spcPct val="0"/>
              </a:spcAft>
              <a:buClr>
                <a:schemeClr val="accent2"/>
              </a:buClr>
              <a:buSzPct val="60000"/>
              <a:buFont typeface="Wingdings" pitchFamily="20" charset="2"/>
              <a:buChar char="q"/>
              <a:tabLst/>
              <a:defRPr/>
            </a:pPr>
            <a:r>
              <a:rPr lang="en-US" sz="2200" b="1" i="1" kern="0" noProof="0" dirty="0" err="1" smtClean="0">
                <a:solidFill>
                  <a:srgbClr val="7030A0"/>
                </a:solidFill>
                <a:latin typeface="+mn-lt"/>
              </a:rPr>
              <a:t>Ulnar</a:t>
            </a:r>
            <a:r>
              <a:rPr lang="en-US" sz="2200" b="1" i="1" kern="0" noProof="0" dirty="0" smtClean="0">
                <a:solidFill>
                  <a:srgbClr val="7030A0"/>
                </a:solidFill>
                <a:latin typeface="+mn-lt"/>
              </a:rPr>
              <a:t> nerve passes behind the medial </a:t>
            </a:r>
            <a:r>
              <a:rPr lang="en-US" sz="2200" b="1" i="1" kern="0" noProof="0" dirty="0" err="1" smtClean="0">
                <a:solidFill>
                  <a:srgbClr val="7030A0"/>
                </a:solidFill>
                <a:latin typeface="+mn-lt"/>
              </a:rPr>
              <a:t>epicondyle</a:t>
            </a:r>
            <a:r>
              <a:rPr lang="en-US" sz="2200" b="1" i="1" kern="0" noProof="0" dirty="0" smtClean="0">
                <a:solidFill>
                  <a:srgbClr val="7030A0"/>
                </a:solidFill>
                <a:latin typeface="+mn-lt"/>
              </a:rPr>
              <a:t> of the </a:t>
            </a:r>
            <a:r>
              <a:rPr lang="en-US" sz="2200" b="1" i="1" kern="0" noProof="0" dirty="0" err="1" smtClean="0">
                <a:solidFill>
                  <a:srgbClr val="7030A0"/>
                </a:solidFill>
                <a:latin typeface="+mn-lt"/>
              </a:rPr>
              <a:t>humerus</a:t>
            </a:r>
            <a:r>
              <a:rPr lang="en-US" sz="2200" b="1" i="1" kern="0" noProof="0" dirty="0" smtClean="0">
                <a:solidFill>
                  <a:srgbClr val="7030A0"/>
                </a:solidFill>
                <a:latin typeface="+mn-lt"/>
              </a:rPr>
              <a:t>. Dislocation of this joint may damage this nerve</a:t>
            </a:r>
          </a:p>
          <a:p>
            <a:pPr marL="457200" marR="0" lvl="1" indent="-325438" algn="just" defTabSz="914400" rtl="0" eaLnBrk="0" fontAlgn="base" latinLnBrk="0" hangingPunct="0">
              <a:lnSpc>
                <a:spcPct val="80000"/>
              </a:lnSpc>
              <a:spcBef>
                <a:spcPct val="20000"/>
              </a:spcBef>
              <a:spcAft>
                <a:spcPct val="0"/>
              </a:spcAft>
              <a:buClr>
                <a:schemeClr val="accent2"/>
              </a:buClr>
              <a:buSzPct val="60000"/>
              <a:buFont typeface="Wingdings" pitchFamily="20" charset="2"/>
              <a:buChar char="q"/>
              <a:tabLst/>
              <a:defRPr/>
            </a:pPr>
            <a:endParaRPr kumimoji="0" lang="en-US" sz="2200" b="0" i="0" u="none" strike="noStrike" kern="0" cap="none" spc="0" normalizeH="0" baseline="0" noProof="0" dirty="0">
              <a:ln>
                <a:noFill/>
              </a:ln>
              <a:solidFill>
                <a:schemeClr val="tx1"/>
              </a:solidFill>
              <a:effectLst/>
              <a:uLnTx/>
              <a:uFillTx/>
              <a:latin typeface="+mn-lt"/>
            </a:endParaRP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97</a:t>
            </a:fld>
            <a:endParaRPr lang="en-US"/>
          </a:p>
        </p:txBody>
      </p:sp>
      <p:pic>
        <p:nvPicPr>
          <p:cNvPr id="5" name="Picture 2"/>
          <p:cNvPicPr>
            <a:picLocks noChangeAspect="1" noChangeArrowheads="1"/>
          </p:cNvPicPr>
          <p:nvPr/>
        </p:nvPicPr>
        <p:blipFill rotWithShape="1">
          <a:blip r:embed="rId2" cstate="print"/>
          <a:srcRect l="18934" r="16110" b="57864"/>
          <a:stretch/>
        </p:blipFill>
        <p:spPr bwMode="auto">
          <a:xfrm>
            <a:off x="2381744" y="4100120"/>
            <a:ext cx="6453103" cy="2600718"/>
          </a:xfrm>
          <a:prstGeom prst="rect">
            <a:avLst/>
          </a:prstGeom>
          <a:noFill/>
          <a:ln w="9525">
            <a:noFill/>
            <a:miter lim="800000"/>
            <a:headEnd/>
            <a:tailEnd/>
          </a:ln>
          <a:effectLst/>
        </p:spPr>
      </p:pic>
      <p:sp>
        <p:nvSpPr>
          <p:cNvPr id="7" name="TextBox 6"/>
          <p:cNvSpPr txBox="1"/>
          <p:nvPr/>
        </p:nvSpPr>
        <p:spPr>
          <a:xfrm>
            <a:off x="892629" y="4729316"/>
            <a:ext cx="2059578" cy="369332"/>
          </a:xfrm>
          <a:prstGeom prst="rect">
            <a:avLst/>
          </a:prstGeom>
          <a:solidFill>
            <a:schemeClr val="bg1"/>
          </a:solidFill>
          <a:ln>
            <a:solidFill>
              <a:schemeClr val="tx1"/>
            </a:solidFill>
          </a:ln>
        </p:spPr>
        <p:txBody>
          <a:bodyPr wrap="square" rtlCol="0">
            <a:spAutoFit/>
          </a:bodyPr>
          <a:lstStyle/>
          <a:p>
            <a:r>
              <a:rPr lang="en-US" dirty="0" smtClean="0">
                <a:latin typeface="+mn-lt"/>
              </a:rPr>
              <a:t>Fig.53: Elbow joint.</a:t>
            </a:r>
            <a:endParaRPr lang="en-US" dirty="0">
              <a:latin typeface="+mn-lt"/>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04945" y="261254"/>
            <a:ext cx="7903032" cy="584775"/>
          </a:xfrm>
          <a:prstGeom prst="rect">
            <a:avLst/>
          </a:prstGeom>
          <a:noFill/>
        </p:spPr>
        <p:txBody>
          <a:bodyPr wrap="square" rtlCol="0">
            <a:spAutoFit/>
          </a:bodyPr>
          <a:lstStyle/>
          <a:p>
            <a:r>
              <a:rPr lang="en-US" sz="3200" u="sng" dirty="0" smtClean="0">
                <a:solidFill>
                  <a:srgbClr val="FF0000"/>
                </a:solidFill>
              </a:rPr>
              <a:t>The Hip (</a:t>
            </a:r>
            <a:r>
              <a:rPr lang="en-US" sz="3200" u="sng" dirty="0" err="1" smtClean="0">
                <a:solidFill>
                  <a:srgbClr val="FF0000"/>
                </a:solidFill>
              </a:rPr>
              <a:t>Coxal</a:t>
            </a:r>
            <a:r>
              <a:rPr lang="en-US" sz="3200" u="sng" dirty="0" smtClean="0">
                <a:solidFill>
                  <a:srgbClr val="FF0000"/>
                </a:solidFill>
              </a:rPr>
              <a:t>) Joint:</a:t>
            </a:r>
            <a:endParaRPr lang="en-US" sz="3200" u="sng" dirty="0">
              <a:solidFill>
                <a:srgbClr val="FF0000"/>
              </a:solidFill>
            </a:endParaRPr>
          </a:p>
        </p:txBody>
      </p:sp>
      <p:sp>
        <p:nvSpPr>
          <p:cNvPr id="9" name="Rectangle 3"/>
          <p:cNvSpPr txBox="1">
            <a:spLocks noChangeArrowheads="1"/>
          </p:cNvSpPr>
          <p:nvPr/>
        </p:nvSpPr>
        <p:spPr bwMode="auto">
          <a:xfrm>
            <a:off x="287381" y="988332"/>
            <a:ext cx="8399419" cy="4759325"/>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457200" marR="0" lvl="1" indent="-325438" algn="just" defTabSz="914400" rtl="0" eaLnBrk="0" fontAlgn="base" latinLnBrk="0" hangingPunct="0">
              <a:lnSpc>
                <a:spcPct val="80000"/>
              </a:lnSpc>
              <a:spcBef>
                <a:spcPct val="20000"/>
              </a:spcBef>
              <a:spcAft>
                <a:spcPct val="0"/>
              </a:spcAft>
              <a:buClr>
                <a:schemeClr val="accent2"/>
              </a:buClr>
              <a:buSzPct val="60000"/>
              <a:buFont typeface="Wingdings" pitchFamily="20" charset="2"/>
              <a:buChar char="q"/>
              <a:tabLst/>
              <a:defRPr/>
            </a:pPr>
            <a:r>
              <a:rPr kumimoji="0" lang="en-US" sz="2400" i="0" u="none" strike="noStrike" kern="0" cap="none" spc="0" normalizeH="0" baseline="0" noProof="0" dirty="0" smtClean="0">
                <a:ln>
                  <a:noFill/>
                </a:ln>
                <a:solidFill>
                  <a:schemeClr val="tx1"/>
                </a:solidFill>
                <a:effectLst/>
                <a:uLnTx/>
                <a:uFillTx/>
                <a:latin typeface="+mn-lt"/>
              </a:rPr>
              <a:t>Synovial ball-and-socket joint formed by the head of the femur and the </a:t>
            </a:r>
            <a:r>
              <a:rPr kumimoji="0" lang="en-US" sz="2400" i="0" u="none" strike="noStrike" kern="0" cap="none" spc="0" normalizeH="0" baseline="0" noProof="0" dirty="0" err="1" smtClean="0">
                <a:ln>
                  <a:noFill/>
                </a:ln>
                <a:solidFill>
                  <a:schemeClr val="tx1"/>
                </a:solidFill>
                <a:effectLst/>
                <a:uLnTx/>
                <a:uFillTx/>
                <a:latin typeface="+mn-lt"/>
              </a:rPr>
              <a:t>acetabulum</a:t>
            </a:r>
            <a:r>
              <a:rPr kumimoji="0" lang="en-US" sz="2400" i="0" u="none" strike="noStrike" kern="0" cap="none" spc="0" normalizeH="0" baseline="0" noProof="0" dirty="0" smtClean="0">
                <a:ln>
                  <a:noFill/>
                </a:ln>
                <a:solidFill>
                  <a:schemeClr val="tx1"/>
                </a:solidFill>
                <a:effectLst/>
                <a:uLnTx/>
                <a:uFillTx/>
                <a:latin typeface="+mn-lt"/>
              </a:rPr>
              <a:t> of the hip bone</a:t>
            </a:r>
          </a:p>
          <a:p>
            <a:pPr marL="457200" marR="0" lvl="1" indent="-325438" algn="just" defTabSz="914400" rtl="0" eaLnBrk="0" fontAlgn="base" latinLnBrk="0" hangingPunct="0">
              <a:lnSpc>
                <a:spcPct val="80000"/>
              </a:lnSpc>
              <a:spcBef>
                <a:spcPct val="20000"/>
              </a:spcBef>
              <a:spcAft>
                <a:spcPct val="0"/>
              </a:spcAft>
              <a:buClr>
                <a:schemeClr val="accent2"/>
              </a:buClr>
              <a:buSzPct val="60000"/>
              <a:buFont typeface="Wingdings" pitchFamily="20" charset="2"/>
              <a:buChar char="q"/>
              <a:tabLst/>
              <a:defRPr/>
            </a:pPr>
            <a:r>
              <a:rPr lang="en-US" sz="2400" kern="0" dirty="0" smtClean="0">
                <a:latin typeface="+mn-lt"/>
              </a:rPr>
              <a:t>A very stable joint on the expense of decreasing range of movement</a:t>
            </a:r>
          </a:p>
          <a:p>
            <a:pPr lvl="1" indent="-325438" algn="just" eaLnBrk="0" hangingPunct="0">
              <a:lnSpc>
                <a:spcPct val="80000"/>
              </a:lnSpc>
              <a:spcBef>
                <a:spcPct val="20000"/>
              </a:spcBef>
              <a:buClr>
                <a:srgbClr val="3B812F"/>
              </a:buClr>
              <a:buSzPct val="60000"/>
              <a:buFont typeface="Wingdings" pitchFamily="20" charset="2"/>
              <a:buChar char="q"/>
            </a:pPr>
            <a:r>
              <a:rPr lang="en-US" sz="2400" b="1" kern="0" dirty="0">
                <a:solidFill>
                  <a:srgbClr val="000000"/>
                </a:solidFill>
                <a:latin typeface="Times New Roman"/>
              </a:rPr>
              <a:t>Movements</a:t>
            </a:r>
            <a:r>
              <a:rPr lang="en-US" sz="2400" kern="0" dirty="0">
                <a:solidFill>
                  <a:srgbClr val="000000"/>
                </a:solidFill>
                <a:latin typeface="Times New Roman"/>
              </a:rPr>
              <a:t>: Flexion, extension, abduction, adduction, circumduction, and medial and lateral rotation</a:t>
            </a:r>
            <a:r>
              <a:rPr lang="en-US" sz="2400" kern="0" dirty="0" smtClean="0">
                <a:solidFill>
                  <a:srgbClr val="000000"/>
                </a:solidFill>
                <a:latin typeface="Times New Roman"/>
              </a:rPr>
              <a:t>.</a:t>
            </a:r>
            <a:endParaRPr kumimoji="0" lang="en-US" sz="2400" i="0" u="none" strike="noStrike" kern="0" cap="none" spc="0" normalizeH="0" baseline="0" noProof="0" dirty="0" smtClean="0">
              <a:ln>
                <a:noFill/>
              </a:ln>
              <a:solidFill>
                <a:schemeClr val="tx1"/>
              </a:solidFill>
              <a:effectLst/>
              <a:uLnTx/>
              <a:uFillTx/>
              <a:latin typeface="+mn-lt"/>
            </a:endParaRPr>
          </a:p>
          <a:p>
            <a:pPr marL="457200" marR="0" lvl="1" indent="-325438" algn="just" defTabSz="914400" rtl="0" eaLnBrk="0" fontAlgn="base" latinLnBrk="0" hangingPunct="0">
              <a:lnSpc>
                <a:spcPct val="80000"/>
              </a:lnSpc>
              <a:spcBef>
                <a:spcPct val="20000"/>
              </a:spcBef>
              <a:spcAft>
                <a:spcPct val="0"/>
              </a:spcAft>
              <a:buClr>
                <a:schemeClr val="accent2"/>
              </a:buClr>
              <a:buSzPct val="60000"/>
              <a:buFont typeface="Wingdings" pitchFamily="20" charset="2"/>
              <a:buChar char="q"/>
              <a:tabLst/>
              <a:defRPr/>
            </a:pPr>
            <a:endParaRPr kumimoji="0" lang="en-US" sz="2400" i="0" u="none" strike="noStrike" kern="0" cap="none" spc="0" normalizeH="0" baseline="0" noProof="0" dirty="0" smtClean="0">
              <a:ln>
                <a:noFill/>
              </a:ln>
              <a:solidFill>
                <a:schemeClr val="tx1"/>
              </a:solidFill>
              <a:effectLst/>
              <a:uLnTx/>
              <a:uFillTx/>
              <a:latin typeface="+mn-lt"/>
            </a:endParaRPr>
          </a:p>
          <a:p>
            <a:pPr marL="457200" marR="0" lvl="1" indent="-325438" algn="just" defTabSz="914400" rtl="0" eaLnBrk="0" fontAlgn="base" latinLnBrk="0" hangingPunct="0">
              <a:lnSpc>
                <a:spcPct val="80000"/>
              </a:lnSpc>
              <a:spcBef>
                <a:spcPct val="20000"/>
              </a:spcBef>
              <a:spcAft>
                <a:spcPct val="0"/>
              </a:spcAft>
              <a:buClr>
                <a:schemeClr val="accent2"/>
              </a:buClr>
              <a:buSzPct val="60000"/>
              <a:buFont typeface="Wingdings" pitchFamily="20" charset="2"/>
              <a:buChar char="q"/>
              <a:tabLst/>
              <a:defRPr/>
            </a:pPr>
            <a:r>
              <a:rPr kumimoji="0" lang="en-US" sz="2400" i="0" u="none" strike="noStrike" kern="0" cap="none" spc="0" normalizeH="0" baseline="0" noProof="0" dirty="0" smtClean="0">
                <a:ln>
                  <a:noFill/>
                </a:ln>
                <a:solidFill>
                  <a:schemeClr val="tx1"/>
                </a:solidFill>
                <a:effectLst/>
                <a:uLnTx/>
                <a:uFillTx/>
                <a:latin typeface="+mn-lt"/>
              </a:rPr>
              <a:t>The </a:t>
            </a:r>
            <a:r>
              <a:rPr kumimoji="0" lang="en-US" sz="2400" b="1" i="0" u="none" strike="noStrike" kern="0" cap="none" spc="0" normalizeH="0" baseline="0" noProof="0" dirty="0" err="1" smtClean="0">
                <a:ln>
                  <a:noFill/>
                </a:ln>
                <a:solidFill>
                  <a:schemeClr val="tx1"/>
                </a:solidFill>
                <a:effectLst/>
                <a:uLnTx/>
                <a:uFillTx/>
                <a:latin typeface="+mn-lt"/>
              </a:rPr>
              <a:t>articular</a:t>
            </a:r>
            <a:r>
              <a:rPr kumimoji="0" lang="en-US" sz="2400" b="1" i="0" u="none" strike="noStrike" kern="0" cap="none" spc="0" normalizeH="0" baseline="0" noProof="0" dirty="0" smtClean="0">
                <a:ln>
                  <a:noFill/>
                </a:ln>
                <a:solidFill>
                  <a:schemeClr val="tx1"/>
                </a:solidFill>
                <a:effectLst/>
                <a:uLnTx/>
                <a:uFillTx/>
                <a:latin typeface="+mn-lt"/>
              </a:rPr>
              <a:t> capsule </a:t>
            </a:r>
            <a:r>
              <a:rPr kumimoji="0" lang="en-US" sz="2400" i="0" u="none" strike="noStrike" kern="0" cap="none" spc="0" normalizeH="0" baseline="0" noProof="0" dirty="0" smtClean="0">
                <a:ln>
                  <a:noFill/>
                </a:ln>
                <a:solidFill>
                  <a:schemeClr val="tx1"/>
                </a:solidFill>
                <a:effectLst/>
                <a:uLnTx/>
                <a:uFillTx/>
                <a:latin typeface="+mn-lt"/>
              </a:rPr>
              <a:t>is thick and strong.</a:t>
            </a:r>
            <a:r>
              <a:rPr kumimoji="0" lang="en-US" sz="2400" i="0" u="none" strike="noStrike" kern="0" cap="none" spc="0" normalizeH="0" noProof="0" dirty="0" smtClean="0">
                <a:ln>
                  <a:noFill/>
                </a:ln>
                <a:solidFill>
                  <a:schemeClr val="tx1"/>
                </a:solidFill>
                <a:effectLst/>
                <a:uLnTx/>
                <a:uFillTx/>
                <a:latin typeface="+mn-lt"/>
              </a:rPr>
              <a:t> It </a:t>
            </a:r>
            <a:r>
              <a:rPr kumimoji="0" lang="en-US" sz="2400" i="0" u="none" strike="noStrike" kern="0" cap="none" spc="0" normalizeH="0" baseline="0" noProof="0" dirty="0" smtClean="0">
                <a:ln>
                  <a:noFill/>
                </a:ln>
                <a:solidFill>
                  <a:schemeClr val="tx1"/>
                </a:solidFill>
                <a:effectLst/>
                <a:uLnTx/>
                <a:uFillTx/>
                <a:latin typeface="+mn-lt"/>
              </a:rPr>
              <a:t>extends from the </a:t>
            </a:r>
            <a:r>
              <a:rPr kumimoji="0" lang="en-US" sz="2400" i="0" u="none" strike="noStrike" kern="0" cap="none" spc="0" normalizeH="0" baseline="0" noProof="0" dirty="0" err="1" smtClean="0">
                <a:ln>
                  <a:noFill/>
                </a:ln>
                <a:solidFill>
                  <a:schemeClr val="tx1"/>
                </a:solidFill>
                <a:effectLst/>
                <a:uLnTx/>
                <a:uFillTx/>
                <a:latin typeface="+mn-lt"/>
              </a:rPr>
              <a:t>acetabulum</a:t>
            </a:r>
            <a:r>
              <a:rPr kumimoji="0" lang="en-US" sz="2400" i="0" u="none" strike="noStrike" kern="0" cap="none" spc="0" normalizeH="0" baseline="0" noProof="0" dirty="0" smtClean="0">
                <a:ln>
                  <a:noFill/>
                </a:ln>
                <a:solidFill>
                  <a:schemeClr val="tx1"/>
                </a:solidFill>
                <a:effectLst/>
                <a:uLnTx/>
                <a:uFillTx/>
                <a:latin typeface="+mn-lt"/>
              </a:rPr>
              <a:t> to the neck of the femur</a:t>
            </a:r>
          </a:p>
          <a:p>
            <a:pPr marL="457200" marR="0" lvl="1" indent="-325438" algn="just" defTabSz="914400" rtl="0" eaLnBrk="0" fontAlgn="base" latinLnBrk="0" hangingPunct="0">
              <a:lnSpc>
                <a:spcPct val="80000"/>
              </a:lnSpc>
              <a:spcBef>
                <a:spcPct val="20000"/>
              </a:spcBef>
              <a:spcAft>
                <a:spcPct val="0"/>
              </a:spcAft>
              <a:buClr>
                <a:schemeClr val="accent2"/>
              </a:buClr>
              <a:buSzPct val="60000"/>
              <a:buFont typeface="Wingdings" pitchFamily="20" charset="2"/>
              <a:buChar char="q"/>
              <a:tabLst/>
              <a:defRPr/>
            </a:pPr>
            <a:r>
              <a:rPr kumimoji="0" lang="en-US" sz="2400" b="1" i="0" u="none" strike="noStrike" kern="0" cap="none" spc="0" normalizeH="0" baseline="0" noProof="0" dirty="0" smtClean="0">
                <a:ln>
                  <a:noFill/>
                </a:ln>
                <a:solidFill>
                  <a:schemeClr val="tx1"/>
                </a:solidFill>
                <a:effectLst/>
                <a:uLnTx/>
                <a:uFillTx/>
                <a:latin typeface="+mn-lt"/>
              </a:rPr>
              <a:t>Ligaments</a:t>
            </a:r>
            <a:r>
              <a:rPr kumimoji="0" lang="en-US" sz="2400" i="0" u="none" strike="noStrike" kern="0" cap="none" spc="0" normalizeH="0" baseline="0" noProof="0" dirty="0" smtClean="0">
                <a:ln>
                  <a:noFill/>
                </a:ln>
                <a:solidFill>
                  <a:schemeClr val="tx1"/>
                </a:solidFill>
                <a:effectLst/>
                <a:uLnTx/>
                <a:uFillTx/>
                <a:latin typeface="+mn-lt"/>
              </a:rPr>
              <a:t> outside the joint help stabilize it. T</a:t>
            </a:r>
            <a:r>
              <a:rPr kumimoji="0" lang="en-US" sz="2400" i="0" u="none" strike="noStrike" kern="0" cap="none" spc="0" normalizeH="0" noProof="0" dirty="0" smtClean="0">
                <a:ln>
                  <a:noFill/>
                </a:ln>
                <a:solidFill>
                  <a:schemeClr val="tx1"/>
                </a:solidFill>
                <a:effectLst/>
                <a:uLnTx/>
                <a:uFillTx/>
                <a:latin typeface="+mn-lt"/>
              </a:rPr>
              <a:t>he </a:t>
            </a:r>
            <a:r>
              <a:rPr kumimoji="0" lang="en-US" sz="2400" i="1" u="none" strike="noStrike" kern="0" cap="none" spc="0" normalizeH="0" noProof="0" dirty="0" smtClean="0">
                <a:ln>
                  <a:noFill/>
                </a:ln>
                <a:solidFill>
                  <a:schemeClr val="tx1"/>
                </a:solidFill>
                <a:effectLst/>
                <a:uLnTx/>
                <a:uFillTx/>
                <a:latin typeface="+mn-lt"/>
              </a:rPr>
              <a:t>ligament of the head of femur</a:t>
            </a:r>
            <a:r>
              <a:rPr kumimoji="0" lang="en-US" sz="2400" i="0" u="none" strike="noStrike" kern="0" cap="none" spc="0" normalizeH="0" noProof="0" dirty="0" smtClean="0">
                <a:ln>
                  <a:noFill/>
                </a:ln>
                <a:solidFill>
                  <a:schemeClr val="tx1"/>
                </a:solidFill>
                <a:effectLst/>
                <a:uLnTx/>
                <a:uFillTx/>
                <a:latin typeface="+mn-lt"/>
              </a:rPr>
              <a:t> is found within the joint and keep the head of the femur in its place inside the acetabulum.</a:t>
            </a:r>
            <a:endParaRPr kumimoji="0" lang="en-US" sz="2400" i="0" u="none" strike="noStrike" kern="0" cap="none" spc="0" normalizeH="0" baseline="0" noProof="0" dirty="0" smtClean="0">
              <a:ln>
                <a:noFill/>
              </a:ln>
              <a:solidFill>
                <a:schemeClr val="tx1"/>
              </a:solidFill>
              <a:effectLst/>
              <a:uLnTx/>
              <a:uFillTx/>
              <a:latin typeface="+mn-lt"/>
            </a:endParaRPr>
          </a:p>
          <a:p>
            <a:pPr marL="457200" marR="0" lvl="1" indent="-325438" algn="just" defTabSz="914400" rtl="0" eaLnBrk="0" fontAlgn="base" latinLnBrk="0" hangingPunct="0">
              <a:lnSpc>
                <a:spcPct val="80000"/>
              </a:lnSpc>
              <a:spcBef>
                <a:spcPct val="20000"/>
              </a:spcBef>
              <a:spcAft>
                <a:spcPct val="0"/>
              </a:spcAft>
              <a:buClr>
                <a:schemeClr val="accent2"/>
              </a:buClr>
              <a:buSzPct val="60000"/>
              <a:buFont typeface="Wingdings" pitchFamily="20" charset="2"/>
              <a:buChar char="q"/>
              <a:tabLst/>
              <a:defRPr/>
            </a:pPr>
            <a:r>
              <a:rPr kumimoji="0" lang="en-US" sz="2400" b="1" i="0" u="none" strike="noStrike" kern="0" cap="none" spc="0" normalizeH="0" baseline="0" noProof="0" dirty="0" smtClean="0">
                <a:ln>
                  <a:noFill/>
                </a:ln>
                <a:solidFill>
                  <a:schemeClr val="tx1"/>
                </a:solidFill>
                <a:effectLst/>
                <a:uLnTx/>
                <a:uFillTx/>
                <a:latin typeface="+mn-lt"/>
              </a:rPr>
              <a:t>Acetabular labrum</a:t>
            </a:r>
            <a:r>
              <a:rPr kumimoji="0" lang="en-US" sz="2400" i="0" u="none" strike="noStrike" kern="0" cap="none" spc="0" normalizeH="0" baseline="0" noProof="0" dirty="0" smtClean="0">
                <a:ln>
                  <a:noFill/>
                </a:ln>
                <a:solidFill>
                  <a:schemeClr val="tx1"/>
                </a:solidFill>
                <a:effectLst/>
                <a:uLnTx/>
                <a:uFillTx/>
                <a:latin typeface="+mn-lt"/>
              </a:rPr>
              <a:t>: a narrow rim of fibrocartilage around the edge of the acetabulum that deepens it.</a:t>
            </a:r>
          </a:p>
        </p:txBody>
      </p:sp>
      <p:sp>
        <p:nvSpPr>
          <p:cNvPr id="4" name="Slide Number Placeholder 3"/>
          <p:cNvSpPr>
            <a:spLocks noGrp="1"/>
          </p:cNvSpPr>
          <p:nvPr>
            <p:ph type="sldNum" sz="quarter" idx="12"/>
          </p:nvPr>
        </p:nvSpPr>
        <p:spPr/>
        <p:txBody>
          <a:bodyPr/>
          <a:lstStyle/>
          <a:p>
            <a:pPr>
              <a:defRPr/>
            </a:pPr>
            <a:fld id="{C5FC8D29-54AC-4BD1-94D4-6BE7A18BC80E}" type="slidenum">
              <a:rPr lang="en-US" smtClean="0"/>
              <a:pPr>
                <a:defRPr/>
              </a:pPr>
              <a:t>98</a:t>
            </a:fld>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09_14bc"/>
          <p:cNvPicPr>
            <a:picLocks noChangeAspect="1" noChangeArrowheads="1"/>
          </p:cNvPicPr>
          <p:nvPr/>
        </p:nvPicPr>
        <p:blipFill rotWithShape="1">
          <a:blip r:embed="rId2" cstate="print"/>
          <a:srcRect l="17585" t="43882" b="5464"/>
          <a:stretch/>
        </p:blipFill>
        <p:spPr bwMode="auto">
          <a:xfrm>
            <a:off x="148029" y="1624499"/>
            <a:ext cx="5871771" cy="4662681"/>
          </a:xfrm>
          <a:prstGeom prst="rect">
            <a:avLst/>
          </a:prstGeom>
          <a:noFill/>
        </p:spPr>
      </p:pic>
      <p:sp>
        <p:nvSpPr>
          <p:cNvPr id="6" name="Slide Number Placeholder 5"/>
          <p:cNvSpPr>
            <a:spLocks noGrp="1"/>
          </p:cNvSpPr>
          <p:nvPr>
            <p:ph type="sldNum" sz="quarter" idx="12"/>
          </p:nvPr>
        </p:nvSpPr>
        <p:spPr/>
        <p:txBody>
          <a:bodyPr/>
          <a:lstStyle/>
          <a:p>
            <a:pPr>
              <a:defRPr/>
            </a:pPr>
            <a:fld id="{C5FC8D29-54AC-4BD1-94D4-6BE7A18BC80E}" type="slidenum">
              <a:rPr lang="en-US" smtClean="0"/>
              <a:pPr>
                <a:defRPr/>
              </a:pPr>
              <a:t>99</a:t>
            </a:fld>
            <a:endParaRPr lang="en-US"/>
          </a:p>
        </p:txBody>
      </p:sp>
      <p:sp>
        <p:nvSpPr>
          <p:cNvPr id="7" name="Rectangle 6"/>
          <p:cNvSpPr/>
          <p:nvPr/>
        </p:nvSpPr>
        <p:spPr>
          <a:xfrm>
            <a:off x="4924697" y="3677091"/>
            <a:ext cx="1188720" cy="398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5919113" y="143692"/>
            <a:ext cx="3176687" cy="3257381"/>
          </a:xfrm>
          <a:prstGeom prst="rect">
            <a:avLst/>
          </a:prstGeom>
        </p:spPr>
      </p:pic>
      <p:sp>
        <p:nvSpPr>
          <p:cNvPr id="11" name="TextBox 10"/>
          <p:cNvSpPr txBox="1"/>
          <p:nvPr/>
        </p:nvSpPr>
        <p:spPr>
          <a:xfrm>
            <a:off x="3083914" y="822961"/>
            <a:ext cx="2495006" cy="646331"/>
          </a:xfrm>
          <a:prstGeom prst="rect">
            <a:avLst/>
          </a:prstGeom>
          <a:noFill/>
        </p:spPr>
        <p:txBody>
          <a:bodyPr wrap="square" rtlCol="0">
            <a:spAutoFit/>
          </a:bodyPr>
          <a:lstStyle/>
          <a:p>
            <a:pPr algn="r"/>
            <a:r>
              <a:rPr lang="en-US" dirty="0" smtClean="0">
                <a:latin typeface="+mn-lt"/>
              </a:rPr>
              <a:t>Ligaments of the hip joint</a:t>
            </a:r>
            <a:endParaRPr lang="en-US" dirty="0">
              <a:latin typeface="+mn-lt"/>
            </a:endParaRPr>
          </a:p>
        </p:txBody>
      </p:sp>
      <p:cxnSp>
        <p:nvCxnSpPr>
          <p:cNvPr id="13" name="Straight Arrow Connector 12"/>
          <p:cNvCxnSpPr>
            <a:stCxn id="11" idx="3"/>
          </p:cNvCxnSpPr>
          <p:nvPr/>
        </p:nvCxnSpPr>
        <p:spPr>
          <a:xfrm>
            <a:off x="5578920" y="1146127"/>
            <a:ext cx="1670966" cy="212410"/>
          </a:xfrm>
          <a:prstGeom prst="straightConnector1">
            <a:avLst/>
          </a:prstGeom>
          <a:ln w="28575">
            <a:solidFill>
              <a:schemeClr val="tx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1" idx="3"/>
          </p:cNvCxnSpPr>
          <p:nvPr/>
        </p:nvCxnSpPr>
        <p:spPr>
          <a:xfrm>
            <a:off x="5578920" y="1146127"/>
            <a:ext cx="1383582" cy="626255"/>
          </a:xfrm>
          <a:prstGeom prst="straightConnector1">
            <a:avLst/>
          </a:prstGeom>
          <a:ln w="28575">
            <a:solidFill>
              <a:schemeClr val="tx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168870" y="5917848"/>
            <a:ext cx="2081016" cy="369332"/>
          </a:xfrm>
          <a:prstGeom prst="rect">
            <a:avLst/>
          </a:prstGeom>
          <a:solidFill>
            <a:schemeClr val="bg1"/>
          </a:solidFill>
          <a:ln>
            <a:solidFill>
              <a:schemeClr val="tx1"/>
            </a:solidFill>
          </a:ln>
        </p:spPr>
        <p:txBody>
          <a:bodyPr wrap="square" rtlCol="0">
            <a:spAutoFit/>
          </a:bodyPr>
          <a:lstStyle/>
          <a:p>
            <a:r>
              <a:rPr lang="en-US" dirty="0" smtClean="0">
                <a:latin typeface="+mn-lt"/>
              </a:rPr>
              <a:t>Fig.54: The hip join.</a:t>
            </a:r>
            <a:endParaRPr lang="en-US" dirty="0">
              <a:latin typeface="+mn-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3048</TotalTime>
  <Words>5583</Words>
  <Application>Microsoft Office PowerPoint</Application>
  <PresentationFormat>On-screen Show (4:3)</PresentationFormat>
  <Paragraphs>834</Paragraphs>
  <Slides>102</Slides>
  <Notes>17</Notes>
  <HiddenSlides>0</HiddenSlides>
  <MMClips>0</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Edge</vt:lpstr>
      <vt:lpstr>Slide 1</vt:lpstr>
      <vt:lpstr>Slide 2</vt:lpstr>
      <vt:lpstr>Bones of the Human Body</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Mustafa</dc:creator>
  <cp:lastModifiedBy>User</cp:lastModifiedBy>
  <cp:revision>328</cp:revision>
  <cp:lastPrinted>2009-04-22T19:24:48Z</cp:lastPrinted>
  <dcterms:created xsi:type="dcterms:W3CDTF">2009-04-22T19:24:48Z</dcterms:created>
  <dcterms:modified xsi:type="dcterms:W3CDTF">2018-09-03T09:09:59Z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