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4"/>
  </p:notesMasterIdLst>
  <p:sldIdLst>
    <p:sldId id="347" r:id="rId2"/>
    <p:sldId id="331" r:id="rId3"/>
    <p:sldId id="377" r:id="rId4"/>
    <p:sldId id="334" r:id="rId5"/>
    <p:sldId id="349" r:id="rId6"/>
    <p:sldId id="350" r:id="rId7"/>
    <p:sldId id="351" r:id="rId8"/>
    <p:sldId id="353" r:id="rId9"/>
    <p:sldId id="354" r:id="rId10"/>
    <p:sldId id="356" r:id="rId11"/>
    <p:sldId id="357" r:id="rId12"/>
    <p:sldId id="359" r:id="rId13"/>
    <p:sldId id="360" r:id="rId14"/>
    <p:sldId id="362" r:id="rId15"/>
    <p:sldId id="364" r:id="rId16"/>
    <p:sldId id="365" r:id="rId17"/>
    <p:sldId id="381" r:id="rId18"/>
    <p:sldId id="367" r:id="rId19"/>
    <p:sldId id="378" r:id="rId20"/>
    <p:sldId id="368" r:id="rId21"/>
    <p:sldId id="371" r:id="rId22"/>
    <p:sldId id="37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399CEAB-B443-4562-9565-996C791F4C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19458"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19459" name="Rectangle 3"/>
          <p:cNvSpPr>
            <a:spLocks noGrp="1" noChangeArrowheads="1"/>
          </p:cNvSpPr>
          <p:nvPr>
            <p:ph type="subTitle" idx="1"/>
          </p:nvPr>
        </p:nvSpPr>
        <p:spPr>
          <a:xfrm>
            <a:off x="1981200" y="3962400"/>
            <a:ext cx="6553200" cy="1752600"/>
          </a:xfrm>
        </p:spPr>
        <p:txBody>
          <a:bodyPr/>
          <a:lstStyle>
            <a:lvl1pPr marL="0" indent="0">
              <a:buFont typeface="Wingdings" pitchFamily="68" charset="2"/>
              <a:buNone/>
              <a:defRPr sz="2800"/>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r>
              <a:rPr lang="en-US"/>
              <a:t>Copyright 2009, John Wiley &amp; Sons, Inc.</a:t>
            </a:r>
          </a:p>
        </p:txBody>
      </p:sp>
      <p:sp>
        <p:nvSpPr>
          <p:cNvPr id="8" name="Rectangle 6"/>
          <p:cNvSpPr>
            <a:spLocks noGrp="1" noChangeArrowheads="1"/>
          </p:cNvSpPr>
          <p:nvPr>
            <p:ph type="sldNum" sz="quarter" idx="12"/>
          </p:nvPr>
        </p:nvSpPr>
        <p:spPr/>
        <p:txBody>
          <a:bodyPr/>
          <a:lstStyle>
            <a:lvl1pPr>
              <a:defRPr smtClean="0"/>
            </a:lvl1pPr>
          </a:lstStyle>
          <a:p>
            <a:pPr>
              <a:defRPr/>
            </a:pPr>
            <a:fld id="{913675A2-F685-4AF1-96AA-28C386B066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6" name="Rectangle 6"/>
          <p:cNvSpPr>
            <a:spLocks noGrp="1" noChangeArrowheads="1"/>
          </p:cNvSpPr>
          <p:nvPr>
            <p:ph type="sldNum" sz="quarter" idx="12"/>
          </p:nvPr>
        </p:nvSpPr>
        <p:spPr>
          <a:ln/>
        </p:spPr>
        <p:txBody>
          <a:bodyPr/>
          <a:lstStyle>
            <a:lvl1pPr>
              <a:defRPr/>
            </a:lvl1pPr>
          </a:lstStyle>
          <a:p>
            <a:pPr>
              <a:defRPr/>
            </a:pPr>
            <a:fld id="{1B03214D-C8DE-4032-AC40-73BBBA8A47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6" name="Rectangle 6"/>
          <p:cNvSpPr>
            <a:spLocks noGrp="1" noChangeArrowheads="1"/>
          </p:cNvSpPr>
          <p:nvPr>
            <p:ph type="sldNum" sz="quarter" idx="12"/>
          </p:nvPr>
        </p:nvSpPr>
        <p:spPr>
          <a:ln/>
        </p:spPr>
        <p:txBody>
          <a:bodyPr/>
          <a:lstStyle>
            <a:lvl1pPr>
              <a:defRPr/>
            </a:lvl1pPr>
          </a:lstStyle>
          <a:p>
            <a:pPr>
              <a:defRPr/>
            </a:pPr>
            <a:fld id="{A3072E63-325F-4AC1-A1A5-11D4CD1406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7" name="Rectangle 6"/>
          <p:cNvSpPr>
            <a:spLocks noGrp="1" noChangeArrowheads="1"/>
          </p:cNvSpPr>
          <p:nvPr>
            <p:ph type="sldNum" sz="quarter" idx="12"/>
          </p:nvPr>
        </p:nvSpPr>
        <p:spPr>
          <a:ln/>
        </p:spPr>
        <p:txBody>
          <a:bodyPr/>
          <a:lstStyle>
            <a:lvl1pPr>
              <a:defRPr/>
            </a:lvl1pPr>
          </a:lstStyle>
          <a:p>
            <a:pPr>
              <a:defRPr/>
            </a:pPr>
            <a:fld id="{96FBBA61-0CD2-478D-B734-B183A4C6E05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5" name="Rectangle 6"/>
          <p:cNvSpPr>
            <a:spLocks noGrp="1" noChangeArrowheads="1"/>
          </p:cNvSpPr>
          <p:nvPr>
            <p:ph type="sldNum" sz="quarter" idx="12"/>
          </p:nvPr>
        </p:nvSpPr>
        <p:spPr>
          <a:ln/>
        </p:spPr>
        <p:txBody>
          <a:bodyPr/>
          <a:lstStyle>
            <a:lvl1pPr>
              <a:defRPr/>
            </a:lvl1pPr>
          </a:lstStyle>
          <a:p>
            <a:pPr>
              <a:defRPr/>
            </a:pPr>
            <a:fld id="{FAEF6E1D-97B5-4077-B97F-E7A3F5976DF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6" name="Rectangle 6"/>
          <p:cNvSpPr>
            <a:spLocks noGrp="1" noChangeArrowheads="1"/>
          </p:cNvSpPr>
          <p:nvPr>
            <p:ph type="sldNum" sz="quarter" idx="12"/>
          </p:nvPr>
        </p:nvSpPr>
        <p:spPr>
          <a:ln/>
        </p:spPr>
        <p:txBody>
          <a:bodyPr/>
          <a:lstStyle>
            <a:lvl1pPr>
              <a:defRPr/>
            </a:lvl1pPr>
          </a:lstStyle>
          <a:p>
            <a:pPr>
              <a:defRPr/>
            </a:pPr>
            <a:fld id="{4841F67A-0B18-4D25-A136-740BCC3CC7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6" name="Rectangle 6"/>
          <p:cNvSpPr>
            <a:spLocks noGrp="1" noChangeArrowheads="1"/>
          </p:cNvSpPr>
          <p:nvPr>
            <p:ph type="sldNum" sz="quarter" idx="12"/>
          </p:nvPr>
        </p:nvSpPr>
        <p:spPr>
          <a:ln/>
        </p:spPr>
        <p:txBody>
          <a:bodyPr/>
          <a:lstStyle>
            <a:lvl1pPr>
              <a:defRPr/>
            </a:lvl1pPr>
          </a:lstStyle>
          <a:p>
            <a:pPr>
              <a:defRPr/>
            </a:pPr>
            <a:fld id="{A002D4F2-626E-4247-8F3A-FE1DC3F3D4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7" name="Rectangle 6"/>
          <p:cNvSpPr>
            <a:spLocks noGrp="1" noChangeArrowheads="1"/>
          </p:cNvSpPr>
          <p:nvPr>
            <p:ph type="sldNum" sz="quarter" idx="12"/>
          </p:nvPr>
        </p:nvSpPr>
        <p:spPr>
          <a:ln/>
        </p:spPr>
        <p:txBody>
          <a:bodyPr/>
          <a:lstStyle>
            <a:lvl1pPr>
              <a:defRPr/>
            </a:lvl1pPr>
          </a:lstStyle>
          <a:p>
            <a:pPr>
              <a:defRPr/>
            </a:pPr>
            <a:fld id="{D7285886-7C7C-4DDD-A4B0-236DE6C663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9" name="Rectangle 6"/>
          <p:cNvSpPr>
            <a:spLocks noGrp="1" noChangeArrowheads="1"/>
          </p:cNvSpPr>
          <p:nvPr>
            <p:ph type="sldNum" sz="quarter" idx="12"/>
          </p:nvPr>
        </p:nvSpPr>
        <p:spPr>
          <a:ln/>
        </p:spPr>
        <p:txBody>
          <a:bodyPr/>
          <a:lstStyle>
            <a:lvl1pPr>
              <a:defRPr/>
            </a:lvl1pPr>
          </a:lstStyle>
          <a:p>
            <a:pPr>
              <a:defRPr/>
            </a:pPr>
            <a:fld id="{B067DA7A-D908-4C49-9AAA-7E1A549E02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5" name="Rectangle 6"/>
          <p:cNvSpPr>
            <a:spLocks noGrp="1" noChangeArrowheads="1"/>
          </p:cNvSpPr>
          <p:nvPr>
            <p:ph type="sldNum" sz="quarter" idx="12"/>
          </p:nvPr>
        </p:nvSpPr>
        <p:spPr>
          <a:ln/>
        </p:spPr>
        <p:txBody>
          <a:bodyPr/>
          <a:lstStyle>
            <a:lvl1pPr>
              <a:defRPr/>
            </a:lvl1pPr>
          </a:lstStyle>
          <a:p>
            <a:pPr>
              <a:defRPr/>
            </a:pPr>
            <a:fld id="{290BDA9C-88A8-4FC2-B318-39C5605552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4" name="Rectangle 6"/>
          <p:cNvSpPr>
            <a:spLocks noGrp="1" noChangeArrowheads="1"/>
          </p:cNvSpPr>
          <p:nvPr>
            <p:ph type="sldNum" sz="quarter" idx="12"/>
          </p:nvPr>
        </p:nvSpPr>
        <p:spPr>
          <a:ln/>
        </p:spPr>
        <p:txBody>
          <a:bodyPr/>
          <a:lstStyle>
            <a:lvl1pPr>
              <a:defRPr/>
            </a:lvl1pPr>
          </a:lstStyle>
          <a:p>
            <a:pPr>
              <a:defRPr/>
            </a:pPr>
            <a:fld id="{B910A223-3A9F-4917-93F4-B5CD62EB2D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7" name="Rectangle 6"/>
          <p:cNvSpPr>
            <a:spLocks noGrp="1" noChangeArrowheads="1"/>
          </p:cNvSpPr>
          <p:nvPr>
            <p:ph type="sldNum" sz="quarter" idx="12"/>
          </p:nvPr>
        </p:nvSpPr>
        <p:spPr>
          <a:ln/>
        </p:spPr>
        <p:txBody>
          <a:bodyPr/>
          <a:lstStyle>
            <a:lvl1pPr>
              <a:defRPr/>
            </a:lvl1pPr>
          </a:lstStyle>
          <a:p>
            <a:pPr>
              <a:defRPr/>
            </a:pPr>
            <a:fld id="{21190D57-A40F-4E09-A413-447F6EFBE2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2009, John Wiley &amp; Sons, Inc.</a:t>
            </a:r>
          </a:p>
        </p:txBody>
      </p:sp>
      <p:sp>
        <p:nvSpPr>
          <p:cNvPr id="7" name="Rectangle 6"/>
          <p:cNvSpPr>
            <a:spLocks noGrp="1" noChangeArrowheads="1"/>
          </p:cNvSpPr>
          <p:nvPr>
            <p:ph type="sldNum" sz="quarter" idx="12"/>
          </p:nvPr>
        </p:nvSpPr>
        <p:spPr>
          <a:ln/>
        </p:spPr>
        <p:txBody>
          <a:bodyPr/>
          <a:lstStyle>
            <a:lvl1pPr>
              <a:defRPr/>
            </a:lvl1pPr>
          </a:lstStyle>
          <a:p>
            <a:pPr>
              <a:defRPr/>
            </a:pPr>
            <a:fld id="{F88D5070-FE99-49C1-AFBE-970ACAE7E1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a:defRPr/>
            </a:pPr>
            <a:r>
              <a:rPr lang="en-US"/>
              <a:t>Copyright 2009, John Wiley &amp; Sons, Inc.</a:t>
            </a:r>
          </a:p>
        </p:txBody>
      </p:sp>
      <p:sp>
        <p:nvSpPr>
          <p:cNvPr id="1843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a:defRPr/>
            </a:pPr>
            <a:fld id="{E797F022-58AC-491B-B6DF-DEC5EE6BCAC9}" type="slidenum">
              <a:rPr lang="en-US"/>
              <a:pPr>
                <a:defRPr/>
              </a:pPr>
              <a:t>‹#›</a:t>
            </a:fld>
            <a:endParaRPr lang="en-US"/>
          </a:p>
        </p:txBody>
      </p:sp>
      <p:sp>
        <p:nvSpPr>
          <p:cNvPr id="1843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184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2"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Garamond" pitchFamily="68" charset="0"/>
        </a:defRPr>
      </a:lvl6pPr>
      <a:lvl7pPr marL="914400" algn="l" rtl="0" fontAlgn="base">
        <a:spcBef>
          <a:spcPct val="0"/>
        </a:spcBef>
        <a:spcAft>
          <a:spcPct val="0"/>
        </a:spcAft>
        <a:defRPr sz="4200">
          <a:solidFill>
            <a:schemeClr val="tx2"/>
          </a:solidFill>
          <a:latin typeface="Garamond" pitchFamily="68" charset="0"/>
        </a:defRPr>
      </a:lvl7pPr>
      <a:lvl8pPr marL="1371600" algn="l" rtl="0" fontAlgn="base">
        <a:spcBef>
          <a:spcPct val="0"/>
        </a:spcBef>
        <a:spcAft>
          <a:spcPct val="0"/>
        </a:spcAft>
        <a:defRPr sz="4200">
          <a:solidFill>
            <a:schemeClr val="tx2"/>
          </a:solidFill>
          <a:latin typeface="Garamond" pitchFamily="68" charset="0"/>
        </a:defRPr>
      </a:lvl8pPr>
      <a:lvl9pPr marL="1828800" algn="l" rtl="0" fontAlgn="base">
        <a:spcBef>
          <a:spcPct val="0"/>
        </a:spcBef>
        <a:spcAft>
          <a:spcPct val="0"/>
        </a:spcAft>
        <a:defRPr sz="4200">
          <a:solidFill>
            <a:schemeClr val="tx2"/>
          </a:solidFill>
          <a:latin typeface="Garamond" pitchFamily="6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6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auto">
          <a:xfrm>
            <a:off x="774702" y="1435100"/>
            <a:ext cx="7623175" cy="1028700"/>
          </a:xfrm>
          <a:prstGeom prst="rect">
            <a:avLst/>
          </a:prstGeom>
          <a:solidFill>
            <a:srgbClr val="FF9933"/>
          </a:solidFill>
          <a:ln w="349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smtClean="0">
                <a:ln>
                  <a:noFill/>
                </a:ln>
                <a:solidFill>
                  <a:sysClr val="windowText" lastClr="000000"/>
                </a:solidFill>
                <a:effectLst/>
                <a:uLnTx/>
                <a:uFillTx/>
                <a:latin typeface="+mn-lt"/>
              </a:rPr>
              <a:t>The Integumentary System</a:t>
            </a:r>
            <a:endParaRPr kumimoji="0" lang="en-US" sz="5400" b="0" i="0" u="none" strike="noStrike" kern="0" cap="none" spc="0" normalizeH="0" baseline="0" noProof="0" dirty="0">
              <a:ln>
                <a:noFill/>
              </a:ln>
              <a:solidFill>
                <a:sysClr val="windowText" lastClr="000000"/>
              </a:solidFill>
              <a:effectLst/>
              <a:uLnTx/>
              <a:uFillTx/>
              <a:latin typeface="+mn-lt"/>
            </a:endParaRPr>
          </a:p>
        </p:txBody>
      </p:sp>
      <p:pic>
        <p:nvPicPr>
          <p:cNvPr id="12" name="Picture 10"/>
          <p:cNvPicPr>
            <a:picLocks noChangeAspect="1" noChangeArrowheads="1"/>
          </p:cNvPicPr>
          <p:nvPr/>
        </p:nvPicPr>
        <p:blipFill>
          <a:blip r:embed="rId2" cstate="print"/>
          <a:srcRect/>
          <a:stretch>
            <a:fillRect/>
          </a:stretch>
        </p:blipFill>
        <p:spPr bwMode="auto">
          <a:xfrm>
            <a:off x="5130801" y="2998790"/>
            <a:ext cx="2400300" cy="3377089"/>
          </a:xfrm>
          <a:prstGeom prst="rect">
            <a:avLst/>
          </a:prstGeom>
          <a:ln w="228600" cap="sq" cmpd="thickThin">
            <a:solidFill>
              <a:srgbClr val="000000"/>
            </a:solidFill>
            <a:prstDash val="solid"/>
            <a:miter lim="800000"/>
          </a:ln>
          <a:effectLst>
            <a:innerShdw blurRad="76200">
              <a:srgbClr val="000000"/>
            </a:innerShdw>
          </a:effectLst>
        </p:spPr>
      </p:pic>
      <p:sp>
        <p:nvSpPr>
          <p:cNvPr id="2" name="Slide Number Placeholder 1"/>
          <p:cNvSpPr>
            <a:spLocks noGrp="1"/>
          </p:cNvSpPr>
          <p:nvPr>
            <p:ph type="sldNum" sz="quarter" idx="12"/>
          </p:nvPr>
        </p:nvSpPr>
        <p:spPr/>
        <p:txBody>
          <a:bodyPr/>
          <a:lstStyle/>
          <a:p>
            <a:pPr>
              <a:defRPr/>
            </a:pPr>
            <a:fld id="{913675A2-F685-4AF1-96AA-28C386B06679}" type="slidenum">
              <a:rPr lang="en-US" smtClean="0"/>
              <a:pPr>
                <a:defRPr/>
              </a:pPr>
              <a:t>1</a:t>
            </a:fld>
            <a:endParaRPr lang="en-US"/>
          </a:p>
        </p:txBody>
      </p:sp>
      <p:sp>
        <p:nvSpPr>
          <p:cNvPr id="3" name="TextBox 2"/>
          <p:cNvSpPr txBox="1"/>
          <p:nvPr/>
        </p:nvSpPr>
        <p:spPr>
          <a:xfrm>
            <a:off x="239125" y="2743072"/>
            <a:ext cx="3091904" cy="707886"/>
          </a:xfrm>
          <a:prstGeom prst="rect">
            <a:avLst/>
          </a:prstGeom>
          <a:noFill/>
        </p:spPr>
        <p:txBody>
          <a:bodyPr wrap="square" rtlCol="0">
            <a:spAutoFit/>
          </a:bodyPr>
          <a:lstStyle/>
          <a:p>
            <a:pPr algn="ctr"/>
            <a:r>
              <a:rPr lang="en-US" sz="2000" dirty="0" smtClean="0">
                <a:latin typeface="+mn-lt"/>
              </a:rPr>
              <a:t>Dr. Mustafa </a:t>
            </a:r>
            <a:r>
              <a:rPr lang="en-US" sz="2000" dirty="0" err="1" smtClean="0">
                <a:latin typeface="+mn-lt"/>
              </a:rPr>
              <a:t>Saad</a:t>
            </a:r>
            <a:endParaRPr lang="en-US" sz="2000" dirty="0" smtClean="0">
              <a:latin typeface="+mn-lt"/>
            </a:endParaRPr>
          </a:p>
          <a:p>
            <a:pPr algn="ctr"/>
            <a:r>
              <a:rPr lang="en-US" sz="2000" dirty="0" smtClean="0">
                <a:latin typeface="+mn-lt"/>
              </a:rPr>
              <a:t>(2018)</a:t>
            </a:r>
            <a:endParaRPr lang="en-US"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0042" y="4448718"/>
            <a:ext cx="8386352" cy="2172903"/>
          </a:xfrm>
          <a:prstGeom prst="rect">
            <a:avLst/>
          </a:prstGeom>
          <a:solidFill>
            <a:schemeClr val="bg1"/>
          </a:solidFill>
        </p:spPr>
        <p:txBody>
          <a:bodyPr wrap="square">
            <a:spAutoFit/>
          </a:bodyPr>
          <a:lstStyle/>
          <a:p>
            <a:pPr marL="342900" lvl="0" indent="-342900" algn="just">
              <a:spcBef>
                <a:spcPct val="20000"/>
              </a:spcBef>
              <a:buClr>
                <a:srgbClr val="4F81BD"/>
              </a:buClr>
              <a:buSzPct val="65000"/>
              <a:buFont typeface="Wingdings" pitchFamily="20" charset="2"/>
              <a:buChar char="n"/>
            </a:pPr>
            <a:r>
              <a:rPr lang="en-US" sz="2600" kern="0" dirty="0">
                <a:solidFill>
                  <a:prstClr val="black"/>
                </a:solidFill>
                <a:latin typeface="Times New Roman"/>
              </a:rPr>
              <a:t>The lamellar granules of the stratum granulosum bind with the cell membrane and release a lipid-rich secretion that fills spaces between cells to prevent water loss</a:t>
            </a:r>
            <a:r>
              <a:rPr lang="en-US" sz="2600" kern="0" dirty="0" smtClean="0">
                <a:solidFill>
                  <a:prstClr val="black"/>
                </a:solidFill>
                <a:latin typeface="Times New Roman"/>
              </a:rPr>
              <a:t>.</a:t>
            </a:r>
            <a:endParaRPr lang="en-US" sz="2600" kern="0" dirty="0">
              <a:solidFill>
                <a:prstClr val="black"/>
              </a:solidFill>
              <a:latin typeface="Times New Roman"/>
            </a:endParaRPr>
          </a:p>
          <a:p>
            <a:pPr marL="342900" lvl="0" indent="-342900" algn="just">
              <a:spcBef>
                <a:spcPct val="20000"/>
              </a:spcBef>
              <a:buClr>
                <a:srgbClr val="4F81BD"/>
              </a:buClr>
              <a:buSzPct val="65000"/>
              <a:buFont typeface="Wingdings" pitchFamily="20" charset="2"/>
              <a:buChar char="n"/>
            </a:pPr>
            <a:r>
              <a:rPr lang="en-US" sz="2600" kern="0" dirty="0">
                <a:solidFill>
                  <a:prstClr val="black"/>
                </a:solidFill>
                <a:latin typeface="Times New Roman"/>
              </a:rPr>
              <a:t>Keratin in the cells bind to desmosomes to help in the adhesion of the cells to each other.</a:t>
            </a:r>
            <a:endParaRPr lang="en-US" sz="2600" b="1" kern="0" dirty="0">
              <a:solidFill>
                <a:prstClr val="black"/>
              </a:solidFill>
              <a:latin typeface="Times New Roman"/>
            </a:endParaRPr>
          </a:p>
        </p:txBody>
      </p:sp>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10</a:t>
            </a:fld>
            <a:endParaRPr lang="en-US"/>
          </a:p>
        </p:txBody>
      </p:sp>
      <p:sp>
        <p:nvSpPr>
          <p:cNvPr id="3" name="Rectangle 2"/>
          <p:cNvSpPr/>
          <p:nvPr/>
        </p:nvSpPr>
        <p:spPr>
          <a:xfrm>
            <a:off x="457201" y="323448"/>
            <a:ext cx="7955280" cy="523220"/>
          </a:xfrm>
          <a:prstGeom prst="rect">
            <a:avLst/>
          </a:prstGeom>
        </p:spPr>
        <p:txBody>
          <a:bodyPr wrap="square">
            <a:spAutoFit/>
          </a:bodyPr>
          <a:lstStyle/>
          <a:p>
            <a:pPr marL="342900" lvl="0" indent="-342900" algn="just">
              <a:spcBef>
                <a:spcPct val="20000"/>
              </a:spcBef>
              <a:buClr>
                <a:srgbClr val="4F81BD"/>
              </a:buClr>
              <a:buSzPct val="65000"/>
            </a:pPr>
            <a:r>
              <a:rPr lang="en-US" sz="2800" b="1" u="sng" kern="0" dirty="0" smtClean="0">
                <a:solidFill>
                  <a:prstClr val="black"/>
                </a:solidFill>
                <a:latin typeface="Times New Roman"/>
              </a:rPr>
              <a:t>Notes about the layers:</a:t>
            </a:r>
          </a:p>
        </p:txBody>
      </p:sp>
      <p:sp>
        <p:nvSpPr>
          <p:cNvPr id="4" name="Rectangle 3"/>
          <p:cNvSpPr/>
          <p:nvPr/>
        </p:nvSpPr>
        <p:spPr>
          <a:xfrm>
            <a:off x="320042" y="1131718"/>
            <a:ext cx="4343398" cy="3293209"/>
          </a:xfrm>
          <a:prstGeom prst="rect">
            <a:avLst/>
          </a:prstGeom>
        </p:spPr>
        <p:txBody>
          <a:bodyPr wrap="square">
            <a:spAutoFit/>
          </a:bodyPr>
          <a:lstStyle/>
          <a:p>
            <a:pPr marL="342900" lvl="0" indent="-342900" algn="just">
              <a:spcBef>
                <a:spcPct val="20000"/>
              </a:spcBef>
              <a:buClr>
                <a:srgbClr val="4F81BD"/>
              </a:buClr>
              <a:buSzPct val="65000"/>
              <a:buFont typeface="Wingdings" pitchFamily="20" charset="2"/>
              <a:buChar char="n"/>
            </a:pPr>
            <a:r>
              <a:rPr lang="en-US" sz="2600" kern="0" dirty="0" smtClean="0">
                <a:solidFill>
                  <a:prstClr val="black"/>
                </a:solidFill>
                <a:latin typeface="Times New Roman"/>
              </a:rPr>
              <a:t>Merkel cells and the cell bodies of melanocytes are found within the stratum </a:t>
            </a:r>
            <a:r>
              <a:rPr lang="en-US" sz="2600" kern="0" dirty="0" err="1" smtClean="0">
                <a:solidFill>
                  <a:prstClr val="black"/>
                </a:solidFill>
                <a:latin typeface="Times New Roman"/>
              </a:rPr>
              <a:t>basale</a:t>
            </a:r>
            <a:r>
              <a:rPr lang="en-US" sz="2600" kern="0" dirty="0" smtClean="0">
                <a:solidFill>
                  <a:prstClr val="black"/>
                </a:solidFill>
                <a:latin typeface="Times New Roman"/>
              </a:rPr>
              <a:t>. The branches of </a:t>
            </a:r>
            <a:r>
              <a:rPr lang="en-US" sz="2600" kern="0" dirty="0" err="1" smtClean="0">
                <a:solidFill>
                  <a:prstClr val="black"/>
                </a:solidFill>
                <a:latin typeface="Times New Roman"/>
              </a:rPr>
              <a:t>melancoytes</a:t>
            </a:r>
            <a:r>
              <a:rPr lang="en-US" sz="2600" kern="0" dirty="0" smtClean="0">
                <a:solidFill>
                  <a:prstClr val="black"/>
                </a:solidFill>
                <a:latin typeface="Times New Roman"/>
              </a:rPr>
              <a:t> extend between adjacent keratinocytes to provide them with melanin pigment.</a:t>
            </a:r>
          </a:p>
        </p:txBody>
      </p:sp>
      <p:pic>
        <p:nvPicPr>
          <p:cNvPr id="9" name="Picture 8"/>
          <p:cNvPicPr>
            <a:picLocks noChangeAspect="1"/>
          </p:cNvPicPr>
          <p:nvPr/>
        </p:nvPicPr>
        <p:blipFill>
          <a:blip r:embed="rId2"/>
          <a:stretch>
            <a:fillRect/>
          </a:stretch>
        </p:blipFill>
        <p:spPr>
          <a:xfrm>
            <a:off x="4755591" y="221022"/>
            <a:ext cx="4248150" cy="3705225"/>
          </a:xfrm>
          <a:prstGeom prst="rect">
            <a:avLst/>
          </a:prstGeom>
          <a:ln>
            <a:solidFill>
              <a:schemeClr val="tx1"/>
            </a:solidFill>
          </a:ln>
        </p:spPr>
      </p:pic>
      <p:sp>
        <p:nvSpPr>
          <p:cNvPr id="8" name="TextBox 7"/>
          <p:cNvSpPr txBox="1"/>
          <p:nvPr/>
        </p:nvSpPr>
        <p:spPr>
          <a:xfrm>
            <a:off x="5325181" y="3926247"/>
            <a:ext cx="3108970" cy="369332"/>
          </a:xfrm>
          <a:prstGeom prst="rect">
            <a:avLst/>
          </a:prstGeom>
          <a:solidFill>
            <a:schemeClr val="bg1"/>
          </a:solidFill>
          <a:ln>
            <a:solidFill>
              <a:schemeClr val="tx1"/>
            </a:solidFill>
          </a:ln>
        </p:spPr>
        <p:txBody>
          <a:bodyPr wrap="square" rtlCol="0">
            <a:spAutoFit/>
          </a:bodyPr>
          <a:lstStyle/>
          <a:p>
            <a:r>
              <a:rPr lang="en-US" dirty="0" smtClean="0">
                <a:latin typeface="+mn-lt"/>
              </a:rPr>
              <a:t>Fig.3: Position of melanocytes.</a:t>
            </a:r>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11</a:t>
            </a:fld>
            <a:endParaRPr lang="en-US"/>
          </a:p>
        </p:txBody>
      </p:sp>
      <p:sp>
        <p:nvSpPr>
          <p:cNvPr id="3" name="TextBox 2"/>
          <p:cNvSpPr txBox="1"/>
          <p:nvPr/>
        </p:nvSpPr>
        <p:spPr>
          <a:xfrm>
            <a:off x="457198" y="209003"/>
            <a:ext cx="4754880" cy="707886"/>
          </a:xfrm>
          <a:prstGeom prst="rect">
            <a:avLst/>
          </a:prstGeom>
          <a:noFill/>
        </p:spPr>
        <p:txBody>
          <a:bodyPr wrap="square" rtlCol="0">
            <a:spAutoFit/>
          </a:bodyPr>
          <a:lstStyle/>
          <a:p>
            <a:r>
              <a:rPr lang="en-US" sz="4000" b="1" u="sng" dirty="0" smtClean="0">
                <a:solidFill>
                  <a:srgbClr val="FF0000"/>
                </a:solidFill>
              </a:rPr>
              <a:t>The Dermis</a:t>
            </a:r>
            <a:endParaRPr lang="en-US" sz="4000" b="1" u="sng" dirty="0">
              <a:solidFill>
                <a:srgbClr val="FF0000"/>
              </a:solidFill>
            </a:endParaRPr>
          </a:p>
        </p:txBody>
      </p:sp>
      <p:sp>
        <p:nvSpPr>
          <p:cNvPr id="7" name="Rectangle 6"/>
          <p:cNvSpPr/>
          <p:nvPr/>
        </p:nvSpPr>
        <p:spPr>
          <a:xfrm>
            <a:off x="457198" y="4475926"/>
            <a:ext cx="7929155" cy="424732"/>
          </a:xfrm>
          <a:prstGeom prst="rect">
            <a:avLst/>
          </a:prstGeom>
        </p:spPr>
        <p:txBody>
          <a:bodyPr wrap="square">
            <a:spAutoFit/>
          </a:bodyPr>
          <a:lstStyle/>
          <a:p>
            <a:pPr algn="just">
              <a:lnSpc>
                <a:spcPct val="90000"/>
              </a:lnSpc>
              <a:spcBef>
                <a:spcPct val="20000"/>
              </a:spcBef>
              <a:buClr>
                <a:srgbClr val="4F81BD"/>
              </a:buClr>
              <a:buSzPct val="100000"/>
            </a:pPr>
            <a:r>
              <a:rPr lang="en-US" sz="2400" kern="0" dirty="0" smtClean="0">
                <a:solidFill>
                  <a:prstClr val="black"/>
                </a:solidFill>
                <a:latin typeface="Times New Roman"/>
              </a:rPr>
              <a:t>   </a:t>
            </a:r>
            <a:endParaRPr lang="en-US" sz="2400" kern="0" dirty="0">
              <a:solidFill>
                <a:prstClr val="black"/>
              </a:solidFill>
              <a:latin typeface="Times New Roman"/>
            </a:endParaRPr>
          </a:p>
        </p:txBody>
      </p:sp>
      <p:sp>
        <p:nvSpPr>
          <p:cNvPr id="8" name="TextBox 7"/>
          <p:cNvSpPr txBox="1"/>
          <p:nvPr/>
        </p:nvSpPr>
        <p:spPr>
          <a:xfrm>
            <a:off x="1118452" y="5874306"/>
            <a:ext cx="2251765" cy="646331"/>
          </a:xfrm>
          <a:prstGeom prst="rect">
            <a:avLst/>
          </a:prstGeom>
          <a:solidFill>
            <a:schemeClr val="bg1"/>
          </a:solidFill>
          <a:ln>
            <a:solidFill>
              <a:schemeClr val="tx1"/>
            </a:solidFill>
          </a:ln>
        </p:spPr>
        <p:txBody>
          <a:bodyPr wrap="square" rtlCol="0">
            <a:spAutoFit/>
          </a:bodyPr>
          <a:lstStyle/>
          <a:p>
            <a:r>
              <a:rPr lang="en-US" dirty="0" smtClean="0">
                <a:latin typeface="+mn-lt"/>
              </a:rPr>
              <a:t>Fig.4: Papillary region of the dermis.</a:t>
            </a:r>
            <a:endParaRPr lang="en-US" dirty="0">
              <a:latin typeface="+mn-lt"/>
            </a:endParaRPr>
          </a:p>
        </p:txBody>
      </p:sp>
      <p:sp>
        <p:nvSpPr>
          <p:cNvPr id="4" name="Rectangle 3"/>
          <p:cNvSpPr/>
          <p:nvPr/>
        </p:nvSpPr>
        <p:spPr>
          <a:xfrm>
            <a:off x="313510" y="969141"/>
            <a:ext cx="8621484" cy="4118050"/>
          </a:xfrm>
          <a:prstGeom prst="rect">
            <a:avLst/>
          </a:prstGeom>
          <a:solidFill>
            <a:schemeClr val="bg1"/>
          </a:solidFill>
        </p:spPr>
        <p:txBody>
          <a:bodyPr wrap="square">
            <a:spAutoFit/>
          </a:bodyPr>
          <a:lstStyle/>
          <a:p>
            <a:pPr marL="342900" lvl="0" indent="-342900" algn="just">
              <a:lnSpc>
                <a:spcPct val="90000"/>
              </a:lnSpc>
              <a:spcBef>
                <a:spcPct val="20000"/>
              </a:spcBef>
              <a:buClr>
                <a:srgbClr val="4F81BD"/>
              </a:buClr>
              <a:buSzPct val="65000"/>
              <a:buFont typeface="Wingdings" pitchFamily="20" charset="2"/>
              <a:buChar char="n"/>
            </a:pPr>
            <a:r>
              <a:rPr lang="en-US" sz="2400" kern="0" dirty="0" smtClean="0">
                <a:solidFill>
                  <a:prstClr val="black"/>
                </a:solidFill>
                <a:latin typeface="Times New Roman"/>
              </a:rPr>
              <a:t>The dermis is a layer of connective tissue that provide structural and nutritional support for the epidermis.</a:t>
            </a:r>
          </a:p>
          <a:p>
            <a:pPr marL="342900" lvl="0" indent="-342900" algn="just">
              <a:lnSpc>
                <a:spcPct val="90000"/>
              </a:lnSpc>
              <a:spcBef>
                <a:spcPct val="20000"/>
              </a:spcBef>
              <a:buClr>
                <a:srgbClr val="4F81BD"/>
              </a:buClr>
              <a:buSzPct val="65000"/>
              <a:buFont typeface="Wingdings" pitchFamily="20" charset="2"/>
              <a:buChar char="n"/>
            </a:pPr>
            <a:r>
              <a:rPr lang="en-US" sz="2400" kern="0" dirty="0" smtClean="0">
                <a:solidFill>
                  <a:prstClr val="black"/>
                </a:solidFill>
                <a:latin typeface="Times New Roman"/>
              </a:rPr>
              <a:t>Formed of two regions:</a:t>
            </a:r>
          </a:p>
          <a:p>
            <a:pPr marL="514350" lvl="0" indent="-514350" algn="just">
              <a:lnSpc>
                <a:spcPct val="90000"/>
              </a:lnSpc>
              <a:spcBef>
                <a:spcPct val="20000"/>
              </a:spcBef>
              <a:buClr>
                <a:srgbClr val="4F81BD"/>
              </a:buClr>
              <a:buSzPct val="100000"/>
              <a:buFont typeface="+mj-lt"/>
              <a:buAutoNum type="arabicPeriod"/>
            </a:pPr>
            <a:r>
              <a:rPr lang="en-US" sz="2400" kern="0" dirty="0" smtClean="0">
                <a:solidFill>
                  <a:prstClr val="black"/>
                </a:solidFill>
                <a:latin typeface="Times New Roman"/>
              </a:rPr>
              <a:t>Outer </a:t>
            </a:r>
            <a:r>
              <a:rPr lang="en-US" sz="2400" b="1" i="1" kern="0" dirty="0" smtClean="0">
                <a:solidFill>
                  <a:prstClr val="black"/>
                </a:solidFill>
                <a:latin typeface="Times New Roman"/>
              </a:rPr>
              <a:t>papillary region </a:t>
            </a:r>
            <a:r>
              <a:rPr lang="en-US" sz="2400" kern="0" dirty="0" smtClean="0">
                <a:solidFill>
                  <a:prstClr val="black"/>
                </a:solidFill>
                <a:latin typeface="Times New Roman"/>
              </a:rPr>
              <a:t>consists of loose (areolar) connective tissue containing:</a:t>
            </a:r>
          </a:p>
          <a:p>
            <a:pPr marL="800100" lvl="1" indent="-342900" algn="just">
              <a:lnSpc>
                <a:spcPct val="90000"/>
              </a:lnSpc>
              <a:spcBef>
                <a:spcPct val="20000"/>
              </a:spcBef>
              <a:buClr>
                <a:srgbClr val="4F81BD"/>
              </a:buClr>
              <a:buSzPct val="100000"/>
              <a:buFont typeface="Arial" pitchFamily="34" charset="0"/>
              <a:buChar char="•"/>
            </a:pPr>
            <a:r>
              <a:rPr lang="en-US" sz="2400" b="1" i="1" kern="0" dirty="0">
                <a:solidFill>
                  <a:prstClr val="black"/>
                </a:solidFill>
                <a:latin typeface="Times New Roman"/>
              </a:rPr>
              <a:t>Dermal papillae </a:t>
            </a:r>
            <a:r>
              <a:rPr lang="en-US" sz="2400" kern="0" dirty="0">
                <a:solidFill>
                  <a:prstClr val="black"/>
                </a:solidFill>
                <a:latin typeface="Times New Roman"/>
              </a:rPr>
              <a:t>– tissue of the dermis that projects between the epidermal </a:t>
            </a:r>
            <a:r>
              <a:rPr lang="en-US" sz="2400" kern="0" dirty="0" smtClean="0">
                <a:solidFill>
                  <a:prstClr val="black"/>
                </a:solidFill>
                <a:latin typeface="Times New Roman"/>
              </a:rPr>
              <a:t>ridges (</a:t>
            </a:r>
            <a:r>
              <a:rPr lang="en-US" sz="2400" kern="0" dirty="0">
                <a:solidFill>
                  <a:prstClr val="black"/>
                </a:solidFill>
                <a:latin typeface="Times New Roman"/>
              </a:rPr>
              <a:t>which are epidermal </a:t>
            </a:r>
            <a:r>
              <a:rPr lang="en-US" sz="2400" kern="0" dirty="0" smtClean="0">
                <a:solidFill>
                  <a:prstClr val="black"/>
                </a:solidFill>
                <a:latin typeface="Times New Roman"/>
              </a:rPr>
              <a:t>tissue </a:t>
            </a:r>
            <a:r>
              <a:rPr lang="en-US" sz="2400" kern="0" dirty="0">
                <a:solidFill>
                  <a:prstClr val="black"/>
                </a:solidFill>
                <a:latin typeface="Times New Roman"/>
              </a:rPr>
              <a:t>passing down into the dermis). This increases the area of contact between the epidermis and </a:t>
            </a:r>
            <a:r>
              <a:rPr lang="en-US" sz="2400" kern="0" dirty="0" smtClean="0">
                <a:solidFill>
                  <a:prstClr val="black"/>
                </a:solidFill>
                <a:latin typeface="Times New Roman"/>
              </a:rPr>
              <a:t>dermis.</a:t>
            </a:r>
            <a:endParaRPr lang="en-US" sz="2400" kern="0" dirty="0">
              <a:solidFill>
                <a:prstClr val="black"/>
              </a:solidFill>
              <a:latin typeface="Times New Roman"/>
            </a:endParaRPr>
          </a:p>
          <a:p>
            <a:pPr marL="800100" lvl="1" indent="-342900" algn="just">
              <a:lnSpc>
                <a:spcPct val="90000"/>
              </a:lnSpc>
              <a:spcBef>
                <a:spcPct val="20000"/>
              </a:spcBef>
              <a:buClr>
                <a:srgbClr val="4F81BD"/>
              </a:buClr>
              <a:buSzPct val="100000"/>
              <a:buFont typeface="Arial" pitchFamily="34" charset="0"/>
              <a:buChar char="•"/>
            </a:pPr>
            <a:r>
              <a:rPr lang="en-US" sz="2400" kern="0" dirty="0">
                <a:solidFill>
                  <a:prstClr val="black"/>
                </a:solidFill>
                <a:latin typeface="Times New Roman"/>
              </a:rPr>
              <a:t>Capillary </a:t>
            </a:r>
            <a:r>
              <a:rPr lang="en-US" sz="2400" kern="0" dirty="0" smtClean="0">
                <a:solidFill>
                  <a:prstClr val="black"/>
                </a:solidFill>
                <a:latin typeface="Times New Roman"/>
              </a:rPr>
              <a:t>loops.</a:t>
            </a:r>
            <a:endParaRPr lang="en-US" sz="2400" kern="0" dirty="0">
              <a:solidFill>
                <a:prstClr val="black"/>
              </a:solidFill>
              <a:latin typeface="Times New Roman"/>
            </a:endParaRPr>
          </a:p>
          <a:p>
            <a:pPr marL="800100" lvl="1" indent="-342900" algn="just">
              <a:lnSpc>
                <a:spcPct val="90000"/>
              </a:lnSpc>
              <a:spcBef>
                <a:spcPct val="20000"/>
              </a:spcBef>
              <a:buClr>
                <a:srgbClr val="4F81BD"/>
              </a:buClr>
              <a:buSzPct val="100000"/>
              <a:buFont typeface="Arial" pitchFamily="34" charset="0"/>
              <a:buChar char="•"/>
            </a:pPr>
            <a:r>
              <a:rPr lang="en-US" sz="2400" kern="0" dirty="0">
                <a:solidFill>
                  <a:prstClr val="black"/>
                </a:solidFill>
                <a:latin typeface="Times New Roman"/>
              </a:rPr>
              <a:t>Corpuscles of touch and free nerve </a:t>
            </a:r>
            <a:r>
              <a:rPr lang="en-US" sz="2400" kern="0" dirty="0" smtClean="0">
                <a:solidFill>
                  <a:prstClr val="black"/>
                </a:solidFill>
                <a:latin typeface="Times New Roman"/>
              </a:rPr>
              <a:t>endings.</a:t>
            </a:r>
            <a:endParaRPr lang="en-US" sz="2400" kern="0" dirty="0">
              <a:solidFill>
                <a:prstClr val="black"/>
              </a:solidFill>
              <a:latin typeface="Times New Roman"/>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3715294" y="3986213"/>
            <a:ext cx="5219700" cy="27146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12</a:t>
            </a:fld>
            <a:endParaRPr lang="en-US"/>
          </a:p>
        </p:txBody>
      </p:sp>
      <p:sp>
        <p:nvSpPr>
          <p:cNvPr id="3" name="Rectangle 2"/>
          <p:cNvSpPr/>
          <p:nvPr/>
        </p:nvSpPr>
        <p:spPr>
          <a:xfrm>
            <a:off x="3145948" y="325363"/>
            <a:ext cx="5540852" cy="2419124"/>
          </a:xfrm>
          <a:prstGeom prst="rect">
            <a:avLst/>
          </a:prstGeom>
        </p:spPr>
        <p:txBody>
          <a:bodyPr wrap="square">
            <a:spAutoFit/>
          </a:bodyPr>
          <a:lstStyle/>
          <a:p>
            <a:pPr marL="342900" indent="-342900" algn="just">
              <a:lnSpc>
                <a:spcPct val="90000"/>
              </a:lnSpc>
              <a:spcBef>
                <a:spcPct val="20000"/>
              </a:spcBef>
              <a:buClr>
                <a:srgbClr val="4F81BD"/>
              </a:buClr>
              <a:buSzPct val="65000"/>
              <a:buFont typeface="Wingdings" pitchFamily="20" charset="2"/>
              <a:buChar char="n"/>
            </a:pPr>
            <a:r>
              <a:rPr lang="en-US" sz="2400" kern="0" dirty="0" smtClean="0">
                <a:solidFill>
                  <a:prstClr val="black"/>
                </a:solidFill>
                <a:latin typeface="Times New Roman"/>
              </a:rPr>
              <a:t>This </a:t>
            </a:r>
            <a:r>
              <a:rPr lang="en-US" sz="2400" kern="0" dirty="0" err="1" smtClean="0">
                <a:solidFill>
                  <a:prstClr val="black"/>
                </a:solidFill>
                <a:latin typeface="Times New Roman"/>
              </a:rPr>
              <a:t>interdigitation</a:t>
            </a:r>
            <a:r>
              <a:rPr lang="en-US" sz="2400" kern="0" dirty="0" smtClean="0">
                <a:solidFill>
                  <a:prstClr val="black"/>
                </a:solidFill>
                <a:latin typeface="Times New Roman"/>
              </a:rPr>
              <a:t> between the dermis and the epidermis is reflected on the surface of the skin by a pattern of elevations and depressions that forms the </a:t>
            </a:r>
            <a:r>
              <a:rPr lang="en-US" sz="2400" b="1" kern="0" dirty="0" smtClean="0">
                <a:solidFill>
                  <a:prstClr val="black"/>
                </a:solidFill>
                <a:latin typeface="Times New Roman"/>
              </a:rPr>
              <a:t>fingerprints</a:t>
            </a:r>
            <a:r>
              <a:rPr lang="en-US" sz="2400" kern="0" dirty="0" smtClean="0">
                <a:solidFill>
                  <a:prstClr val="black"/>
                </a:solidFill>
                <a:latin typeface="Times New Roman"/>
              </a:rPr>
              <a:t> (and footprints). Their function is to increase firmness of grip by increasing friction.</a:t>
            </a: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8794"/>
          <a:stretch/>
        </p:blipFill>
        <p:spPr bwMode="auto">
          <a:xfrm>
            <a:off x="476815" y="389744"/>
            <a:ext cx="2669133" cy="16432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465908" y="3091532"/>
            <a:ext cx="6087292" cy="2973122"/>
          </a:xfrm>
          <a:prstGeom prst="rect">
            <a:avLst/>
          </a:prstGeom>
        </p:spPr>
        <p:txBody>
          <a:bodyPr wrap="square">
            <a:spAutoFit/>
          </a:bodyPr>
          <a:lstStyle/>
          <a:p>
            <a:pPr marL="514350" lvl="0" indent="-514350" algn="just">
              <a:spcBef>
                <a:spcPct val="20000"/>
              </a:spcBef>
              <a:buClr>
                <a:srgbClr val="4F81BD"/>
              </a:buClr>
              <a:buSzPct val="100000"/>
              <a:buFont typeface="+mj-lt"/>
              <a:buAutoNum type="arabicPeriod" startAt="2"/>
            </a:pPr>
            <a:r>
              <a:rPr lang="en-US" sz="2400" kern="0" dirty="0">
                <a:solidFill>
                  <a:prstClr val="black"/>
                </a:solidFill>
                <a:latin typeface="Times New Roman"/>
              </a:rPr>
              <a:t>The deeper </a:t>
            </a:r>
            <a:r>
              <a:rPr lang="en-US" sz="2400" b="1" i="1" kern="0" dirty="0">
                <a:solidFill>
                  <a:prstClr val="black"/>
                </a:solidFill>
                <a:latin typeface="Times New Roman"/>
              </a:rPr>
              <a:t>reticular region </a:t>
            </a:r>
            <a:r>
              <a:rPr lang="en-US" sz="2400" kern="0" dirty="0">
                <a:solidFill>
                  <a:prstClr val="black"/>
                </a:solidFill>
                <a:latin typeface="Times New Roman"/>
              </a:rPr>
              <a:t>consists of dense collagenous irregular connective tissue </a:t>
            </a:r>
            <a:r>
              <a:rPr lang="en-US" sz="2400" kern="0" dirty="0" smtClean="0">
                <a:solidFill>
                  <a:prstClr val="black"/>
                </a:solidFill>
                <a:latin typeface="Times New Roman"/>
              </a:rPr>
              <a:t>containing:</a:t>
            </a:r>
            <a:endParaRPr lang="en-US" sz="2400" kern="0" dirty="0">
              <a:solidFill>
                <a:prstClr val="black"/>
              </a:solidFill>
              <a:latin typeface="Times New Roman"/>
            </a:endParaRPr>
          </a:p>
          <a:p>
            <a:pPr marL="800100" lvl="1" indent="-342900" algn="just">
              <a:spcBef>
                <a:spcPct val="20000"/>
              </a:spcBef>
              <a:buClr>
                <a:srgbClr val="4F81BD"/>
              </a:buClr>
              <a:buSzPct val="100000"/>
              <a:buFont typeface="Arial" pitchFamily="34" charset="0"/>
              <a:buChar char="•"/>
            </a:pPr>
            <a:r>
              <a:rPr lang="en-US" sz="2400" kern="0" dirty="0">
                <a:solidFill>
                  <a:prstClr val="black"/>
                </a:solidFill>
                <a:latin typeface="Times New Roman"/>
              </a:rPr>
              <a:t>Adipose cells</a:t>
            </a:r>
          </a:p>
          <a:p>
            <a:pPr marL="800100" lvl="1" indent="-342900" algn="just">
              <a:spcBef>
                <a:spcPct val="20000"/>
              </a:spcBef>
              <a:buClr>
                <a:srgbClr val="4F81BD"/>
              </a:buClr>
              <a:buSzPct val="100000"/>
              <a:buFont typeface="Arial" pitchFamily="34" charset="0"/>
              <a:buChar char="•"/>
            </a:pPr>
            <a:r>
              <a:rPr lang="en-US" sz="2400" kern="0" dirty="0">
                <a:solidFill>
                  <a:prstClr val="black"/>
                </a:solidFill>
                <a:latin typeface="Times New Roman"/>
              </a:rPr>
              <a:t>Hair follicles</a:t>
            </a:r>
          </a:p>
          <a:p>
            <a:pPr marL="800100" lvl="1" indent="-342900" algn="just">
              <a:spcBef>
                <a:spcPct val="20000"/>
              </a:spcBef>
              <a:buClr>
                <a:srgbClr val="4F81BD"/>
              </a:buClr>
              <a:buSzPct val="100000"/>
              <a:buFont typeface="Arial" pitchFamily="34" charset="0"/>
              <a:buChar char="•"/>
            </a:pPr>
            <a:r>
              <a:rPr lang="en-US" sz="2400" kern="0" dirty="0">
                <a:solidFill>
                  <a:prstClr val="black"/>
                </a:solidFill>
                <a:latin typeface="Times New Roman"/>
              </a:rPr>
              <a:t>Nerves</a:t>
            </a:r>
          </a:p>
          <a:p>
            <a:pPr marL="800100" lvl="1" indent="-342900" algn="just">
              <a:spcBef>
                <a:spcPct val="20000"/>
              </a:spcBef>
              <a:buClr>
                <a:srgbClr val="4F81BD"/>
              </a:buClr>
              <a:buSzPct val="100000"/>
              <a:buFont typeface="Arial" pitchFamily="34" charset="0"/>
              <a:buChar char="•"/>
            </a:pPr>
            <a:r>
              <a:rPr lang="en-US" sz="2400" kern="0" dirty="0">
                <a:solidFill>
                  <a:prstClr val="black"/>
                </a:solidFill>
                <a:latin typeface="Times New Roman"/>
              </a:rPr>
              <a:t>Sebaceous (oil) glands, and sweat glands</a:t>
            </a:r>
          </a:p>
        </p:txBody>
      </p:sp>
      <p:sp>
        <p:nvSpPr>
          <p:cNvPr id="6" name="TextBox 5"/>
          <p:cNvSpPr txBox="1"/>
          <p:nvPr/>
        </p:nvSpPr>
        <p:spPr>
          <a:xfrm>
            <a:off x="465908" y="2097417"/>
            <a:ext cx="1867967" cy="369332"/>
          </a:xfrm>
          <a:prstGeom prst="rect">
            <a:avLst/>
          </a:prstGeom>
          <a:solidFill>
            <a:schemeClr val="bg1"/>
          </a:solidFill>
          <a:ln>
            <a:solidFill>
              <a:schemeClr val="tx1"/>
            </a:solidFill>
          </a:ln>
        </p:spPr>
        <p:txBody>
          <a:bodyPr wrap="square" rtlCol="0">
            <a:spAutoFit/>
          </a:bodyPr>
          <a:lstStyle/>
          <a:p>
            <a:r>
              <a:rPr lang="en-US" dirty="0" smtClean="0">
                <a:latin typeface="+mn-lt"/>
              </a:rPr>
              <a:t>Fig.6: Fingerprint.</a:t>
            </a:r>
            <a:endParaRPr lang="en-US" dirty="0">
              <a:latin typeface="+mn-lt"/>
            </a:endParaRPr>
          </a:p>
        </p:txBody>
      </p:sp>
      <p:pic>
        <p:nvPicPr>
          <p:cNvPr id="9" name="Picture 8"/>
          <p:cNvPicPr>
            <a:picLocks noChangeAspect="1"/>
          </p:cNvPicPr>
          <p:nvPr/>
        </p:nvPicPr>
        <p:blipFill>
          <a:blip r:embed="rId3"/>
          <a:stretch>
            <a:fillRect/>
          </a:stretch>
        </p:blipFill>
        <p:spPr>
          <a:xfrm>
            <a:off x="6713244" y="2580323"/>
            <a:ext cx="2171700" cy="3371850"/>
          </a:xfrm>
          <a:prstGeom prst="rect">
            <a:avLst/>
          </a:prstGeom>
        </p:spPr>
      </p:pic>
      <p:sp>
        <p:nvSpPr>
          <p:cNvPr id="10" name="TextBox 9"/>
          <p:cNvSpPr txBox="1"/>
          <p:nvPr/>
        </p:nvSpPr>
        <p:spPr>
          <a:xfrm>
            <a:off x="6597311" y="6025465"/>
            <a:ext cx="2403565" cy="646331"/>
          </a:xfrm>
          <a:prstGeom prst="rect">
            <a:avLst/>
          </a:prstGeom>
          <a:solidFill>
            <a:schemeClr val="bg1"/>
          </a:solidFill>
          <a:ln>
            <a:solidFill>
              <a:schemeClr val="tx1"/>
            </a:solidFill>
          </a:ln>
        </p:spPr>
        <p:txBody>
          <a:bodyPr wrap="square" rtlCol="0">
            <a:spAutoFit/>
          </a:bodyPr>
          <a:lstStyle/>
          <a:p>
            <a:r>
              <a:rPr lang="en-US" dirty="0" smtClean="0">
                <a:latin typeface="+mn-lt"/>
              </a:rPr>
              <a:t>Fig.6: Reticular region of the dermis.</a:t>
            </a:r>
            <a:endParaRPr lang="en-US"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5576" y="3479445"/>
            <a:ext cx="6043751" cy="3213187"/>
          </a:xfrm>
          <a:prstGeom prst="rect">
            <a:avLst/>
          </a:prstGeom>
          <a:solidFill>
            <a:schemeClr val="bg1"/>
          </a:solidFill>
        </p:spPr>
        <p:txBody>
          <a:bodyPr wrap="square">
            <a:spAutoFit/>
          </a:bodyPr>
          <a:lstStyle/>
          <a:p>
            <a:pPr marL="342900" lvl="0" indent="-342900" algn="just">
              <a:spcBef>
                <a:spcPct val="20000"/>
              </a:spcBef>
              <a:buClr>
                <a:srgbClr val="4F81BD"/>
              </a:buClr>
              <a:buSzPct val="65000"/>
              <a:buFont typeface="Wingdings" pitchFamily="20" charset="2"/>
              <a:buChar char="n"/>
            </a:pPr>
            <a:r>
              <a:rPr lang="en-US" sz="2600" u="sng" kern="0" dirty="0">
                <a:solidFill>
                  <a:srgbClr val="FF0000"/>
                </a:solidFill>
                <a:latin typeface="Times New Roman"/>
              </a:rPr>
              <a:t>Functions:</a:t>
            </a:r>
          </a:p>
          <a:p>
            <a:pPr marL="800100" lvl="1" indent="-342900" algn="just">
              <a:spcBef>
                <a:spcPct val="20000"/>
              </a:spcBef>
              <a:buClr>
                <a:srgbClr val="4F81BD"/>
              </a:buClr>
              <a:buSzPct val="100000"/>
              <a:buFont typeface="Arial" pitchFamily="34" charset="0"/>
              <a:buChar char="•"/>
            </a:pPr>
            <a:r>
              <a:rPr lang="en-US" sz="2600" kern="0" dirty="0">
                <a:solidFill>
                  <a:prstClr val="black"/>
                </a:solidFill>
                <a:latin typeface="Times New Roman"/>
              </a:rPr>
              <a:t>Attaches the skin to the underlying tissues and organs</a:t>
            </a:r>
          </a:p>
          <a:p>
            <a:pPr marL="800100" lvl="1" indent="-342900" algn="just">
              <a:spcBef>
                <a:spcPct val="20000"/>
              </a:spcBef>
              <a:buClr>
                <a:srgbClr val="4F81BD"/>
              </a:buClr>
              <a:buSzPct val="100000"/>
              <a:buFont typeface="Arial" pitchFamily="34" charset="0"/>
              <a:buChar char="•"/>
            </a:pPr>
            <a:r>
              <a:rPr lang="en-US" sz="2600" kern="0" dirty="0">
                <a:solidFill>
                  <a:prstClr val="black"/>
                </a:solidFill>
                <a:latin typeface="Times New Roman"/>
              </a:rPr>
              <a:t>Acts as an insulator</a:t>
            </a:r>
          </a:p>
          <a:p>
            <a:pPr marL="800100" lvl="1" indent="-342900" algn="just">
              <a:spcBef>
                <a:spcPct val="20000"/>
              </a:spcBef>
              <a:buClr>
                <a:srgbClr val="4F81BD"/>
              </a:buClr>
              <a:buSzPct val="100000"/>
              <a:buFont typeface="Arial" pitchFamily="34" charset="0"/>
              <a:buChar char="•"/>
            </a:pPr>
            <a:r>
              <a:rPr lang="en-US" sz="2600" kern="0" dirty="0">
                <a:solidFill>
                  <a:prstClr val="black"/>
                </a:solidFill>
                <a:latin typeface="Times New Roman"/>
              </a:rPr>
              <a:t>Serves as an energy storage site</a:t>
            </a:r>
          </a:p>
          <a:p>
            <a:pPr marL="800100" lvl="1" indent="-342900" algn="just">
              <a:spcBef>
                <a:spcPct val="20000"/>
              </a:spcBef>
              <a:buClr>
                <a:srgbClr val="4F81BD"/>
              </a:buClr>
              <a:buSzPct val="100000"/>
              <a:buFont typeface="Arial" pitchFamily="34" charset="0"/>
              <a:buChar char="•"/>
            </a:pPr>
            <a:r>
              <a:rPr lang="en-US" sz="2600" kern="0" dirty="0">
                <a:solidFill>
                  <a:prstClr val="black"/>
                </a:solidFill>
                <a:latin typeface="Times New Roman"/>
              </a:rPr>
              <a:t>Absorbs shocks (as in palms and soles)</a:t>
            </a:r>
          </a:p>
        </p:txBody>
      </p:sp>
      <p:pic>
        <p:nvPicPr>
          <p:cNvPr id="5" name="Picture 4"/>
          <p:cNvPicPr>
            <a:picLocks noChangeAspect="1"/>
          </p:cNvPicPr>
          <p:nvPr/>
        </p:nvPicPr>
        <p:blipFill>
          <a:blip r:embed="rId2"/>
          <a:stretch>
            <a:fillRect/>
          </a:stretch>
        </p:blipFill>
        <p:spPr>
          <a:xfrm>
            <a:off x="6649403" y="501608"/>
            <a:ext cx="2326005" cy="3771900"/>
          </a:xfrm>
          <a:prstGeom prst="rect">
            <a:avLst/>
          </a:prstGeom>
        </p:spPr>
      </p:pic>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13</a:t>
            </a:fld>
            <a:endParaRPr lang="en-US"/>
          </a:p>
        </p:txBody>
      </p:sp>
      <p:sp>
        <p:nvSpPr>
          <p:cNvPr id="3" name="TextBox 2"/>
          <p:cNvSpPr txBox="1"/>
          <p:nvPr/>
        </p:nvSpPr>
        <p:spPr>
          <a:xfrm>
            <a:off x="509449" y="300444"/>
            <a:ext cx="8098973" cy="707886"/>
          </a:xfrm>
          <a:prstGeom prst="rect">
            <a:avLst/>
          </a:prstGeom>
          <a:noFill/>
        </p:spPr>
        <p:txBody>
          <a:bodyPr wrap="square" rtlCol="0">
            <a:spAutoFit/>
          </a:bodyPr>
          <a:lstStyle/>
          <a:p>
            <a:r>
              <a:rPr lang="en-US" sz="4000" b="1" u="sng" dirty="0" smtClean="0">
                <a:solidFill>
                  <a:srgbClr val="FF0000"/>
                </a:solidFill>
              </a:rPr>
              <a:t>The Subcutaneous Tissue</a:t>
            </a:r>
            <a:endParaRPr lang="en-US" sz="4000" b="1" u="sng" dirty="0">
              <a:solidFill>
                <a:srgbClr val="FF0000"/>
              </a:solidFill>
            </a:endParaRPr>
          </a:p>
        </p:txBody>
      </p:sp>
      <p:sp>
        <p:nvSpPr>
          <p:cNvPr id="4" name="Rectangle 3"/>
          <p:cNvSpPr/>
          <p:nvPr/>
        </p:nvSpPr>
        <p:spPr>
          <a:xfrm>
            <a:off x="535576" y="1386564"/>
            <a:ext cx="6301061" cy="2092881"/>
          </a:xfrm>
          <a:prstGeom prst="rect">
            <a:avLst/>
          </a:prstGeom>
        </p:spPr>
        <p:txBody>
          <a:bodyPr wrap="square">
            <a:spAutoFit/>
          </a:bodyPr>
          <a:lstStyle/>
          <a:p>
            <a:pPr marL="342900" indent="-342900" algn="just">
              <a:spcBef>
                <a:spcPct val="20000"/>
              </a:spcBef>
              <a:buClr>
                <a:srgbClr val="4F81BD"/>
              </a:buClr>
              <a:buSzPct val="65000"/>
              <a:buFont typeface="Wingdings" pitchFamily="20" charset="2"/>
              <a:buChar char="n"/>
            </a:pPr>
            <a:r>
              <a:rPr lang="en-US" sz="2600" kern="0" dirty="0" smtClean="0">
                <a:solidFill>
                  <a:prstClr val="black"/>
                </a:solidFill>
                <a:latin typeface="Times New Roman"/>
              </a:rPr>
              <a:t>This layer (and sometimes the dermis) contains </a:t>
            </a:r>
            <a:r>
              <a:rPr lang="en-US" sz="2600" b="1" kern="0" dirty="0" err="1" smtClean="0">
                <a:solidFill>
                  <a:prstClr val="black"/>
                </a:solidFill>
                <a:latin typeface="Times New Roman"/>
              </a:rPr>
              <a:t>lamellated</a:t>
            </a:r>
            <a:r>
              <a:rPr lang="en-US" sz="2600" b="1" kern="0" dirty="0" smtClean="0">
                <a:solidFill>
                  <a:prstClr val="black"/>
                </a:solidFill>
                <a:latin typeface="Times New Roman"/>
              </a:rPr>
              <a:t> (</a:t>
            </a:r>
            <a:r>
              <a:rPr lang="en-US" sz="2600" b="1" kern="0" dirty="0" err="1" smtClean="0">
                <a:solidFill>
                  <a:prstClr val="black"/>
                </a:solidFill>
                <a:latin typeface="Times New Roman"/>
              </a:rPr>
              <a:t>pacinian</a:t>
            </a:r>
            <a:r>
              <a:rPr lang="en-US" sz="2600" b="1" kern="0" dirty="0" smtClean="0">
                <a:solidFill>
                  <a:prstClr val="black"/>
                </a:solidFill>
                <a:latin typeface="Times New Roman"/>
              </a:rPr>
              <a:t>) corpuscles</a:t>
            </a:r>
            <a:r>
              <a:rPr lang="en-US" sz="2600" kern="0" dirty="0" smtClean="0">
                <a:solidFill>
                  <a:prstClr val="black"/>
                </a:solidFill>
                <a:latin typeface="Times New Roman"/>
              </a:rPr>
              <a:t> which detect external pressure applied to the skin. It also contains various amounts of fatty tissue.</a:t>
            </a:r>
          </a:p>
        </p:txBody>
      </p:sp>
      <p:sp>
        <p:nvSpPr>
          <p:cNvPr id="7" name="TextBox 6"/>
          <p:cNvSpPr txBox="1"/>
          <p:nvPr/>
        </p:nvSpPr>
        <p:spPr>
          <a:xfrm>
            <a:off x="6836638" y="4273508"/>
            <a:ext cx="2138770" cy="646331"/>
          </a:xfrm>
          <a:prstGeom prst="rect">
            <a:avLst/>
          </a:prstGeom>
          <a:solidFill>
            <a:schemeClr val="bg1"/>
          </a:solidFill>
          <a:ln>
            <a:solidFill>
              <a:schemeClr val="tx1"/>
            </a:solidFill>
          </a:ln>
        </p:spPr>
        <p:txBody>
          <a:bodyPr wrap="square" rtlCol="0">
            <a:spAutoFit/>
          </a:bodyPr>
          <a:lstStyle/>
          <a:p>
            <a:r>
              <a:rPr lang="en-US" dirty="0" smtClean="0">
                <a:latin typeface="+mn-lt"/>
              </a:rPr>
              <a:t>Fig.7: Subcutaneous tissue.</a:t>
            </a:r>
            <a:endParaRPr lang="en-U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14</a:t>
            </a:fld>
            <a:endParaRPr lang="en-US"/>
          </a:p>
        </p:txBody>
      </p:sp>
      <p:sp>
        <p:nvSpPr>
          <p:cNvPr id="3" name="Rectangle 2"/>
          <p:cNvSpPr txBox="1">
            <a:spLocks noChangeArrowheads="1"/>
          </p:cNvSpPr>
          <p:nvPr/>
        </p:nvSpPr>
        <p:spPr>
          <a:xfrm>
            <a:off x="457200" y="277814"/>
            <a:ext cx="8229600" cy="96315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1" u="sng" strike="noStrike" kern="0" cap="none" spc="0" normalizeH="0" baseline="0" noProof="0" dirty="0" smtClean="0">
                <a:ln>
                  <a:noFill/>
                </a:ln>
                <a:solidFill>
                  <a:schemeClr val="tx2"/>
                </a:solidFill>
                <a:effectLst/>
                <a:uLnTx/>
                <a:uFillTx/>
                <a:latin typeface="+mj-lt"/>
                <a:ea typeface="+mj-ea"/>
                <a:cs typeface="+mj-cs"/>
              </a:rPr>
              <a:t>Accessory Structures of the Skin</a:t>
            </a:r>
            <a:endParaRPr kumimoji="0" lang="en-US" sz="3600" b="1" i="1" u="sng" strike="noStrike" kern="0" cap="none" spc="0" normalizeH="0" baseline="0" noProof="0" dirty="0">
              <a:ln>
                <a:noFill/>
              </a:ln>
              <a:solidFill>
                <a:schemeClr val="tx2"/>
              </a:solidFill>
              <a:effectLst/>
              <a:uLnTx/>
              <a:uFillTx/>
              <a:latin typeface="Arial" charset="0"/>
              <a:ea typeface="+mj-ea"/>
              <a:cs typeface="+mj-cs"/>
            </a:endParaRPr>
          </a:p>
        </p:txBody>
      </p:sp>
      <p:sp>
        <p:nvSpPr>
          <p:cNvPr id="4" name="TextBox 3"/>
          <p:cNvSpPr txBox="1"/>
          <p:nvPr/>
        </p:nvSpPr>
        <p:spPr>
          <a:xfrm>
            <a:off x="509450" y="1110350"/>
            <a:ext cx="4754880" cy="707886"/>
          </a:xfrm>
          <a:prstGeom prst="rect">
            <a:avLst/>
          </a:prstGeom>
          <a:noFill/>
        </p:spPr>
        <p:txBody>
          <a:bodyPr wrap="square" rtlCol="0">
            <a:spAutoFit/>
          </a:bodyPr>
          <a:lstStyle/>
          <a:p>
            <a:r>
              <a:rPr lang="en-US" sz="4000" b="1" u="sng" dirty="0" smtClean="0">
                <a:solidFill>
                  <a:srgbClr val="FF0000"/>
                </a:solidFill>
              </a:rPr>
              <a:t>Hair (</a:t>
            </a:r>
            <a:r>
              <a:rPr lang="en-US" sz="4000" b="1" u="sng" dirty="0" err="1" smtClean="0">
                <a:solidFill>
                  <a:srgbClr val="FF0000"/>
                </a:solidFill>
              </a:rPr>
              <a:t>Pili</a:t>
            </a:r>
            <a:r>
              <a:rPr lang="en-US" sz="4000" b="1" u="sng" dirty="0" smtClean="0">
                <a:solidFill>
                  <a:srgbClr val="FF0000"/>
                </a:solidFill>
              </a:rPr>
              <a:t>)</a:t>
            </a:r>
            <a:endParaRPr lang="en-US" sz="4000" b="1" u="sng" dirty="0">
              <a:solidFill>
                <a:srgbClr val="FF0000"/>
              </a:solidFill>
            </a:endParaRPr>
          </a:p>
        </p:txBody>
      </p:sp>
      <p:sp>
        <p:nvSpPr>
          <p:cNvPr id="5" name="Rectangle 4"/>
          <p:cNvSpPr/>
          <p:nvPr/>
        </p:nvSpPr>
        <p:spPr>
          <a:xfrm>
            <a:off x="431073" y="2036252"/>
            <a:ext cx="8294914" cy="3733330"/>
          </a:xfrm>
          <a:prstGeom prst="rect">
            <a:avLst/>
          </a:prstGeom>
        </p:spPr>
        <p:txBody>
          <a:bodyPr wrap="square">
            <a:spAutoFit/>
          </a:bodyPr>
          <a:lstStyle/>
          <a:p>
            <a:pPr marL="342900" indent="-342900" algn="just">
              <a:lnSpc>
                <a:spcPct val="90000"/>
              </a:lnSpc>
              <a:spcBef>
                <a:spcPct val="20000"/>
              </a:spcBef>
              <a:buClr>
                <a:srgbClr val="4F81BD"/>
              </a:buClr>
              <a:buSzPct val="65000"/>
              <a:buFont typeface="Wingdings" pitchFamily="20" charset="2"/>
              <a:buChar char="n"/>
            </a:pPr>
            <a:r>
              <a:rPr lang="en-US" sz="2600" kern="0" dirty="0" smtClean="0">
                <a:solidFill>
                  <a:prstClr val="black"/>
                </a:solidFill>
                <a:latin typeface="Times New Roman"/>
              </a:rPr>
              <a:t>Hair is composed of columns of keratinized cells bonded together by extracellular proteins. It’s present throughout the body, except in certain areas like the palms and soles.</a:t>
            </a:r>
          </a:p>
          <a:p>
            <a:pPr marL="342900" indent="-342900" algn="just">
              <a:lnSpc>
                <a:spcPct val="90000"/>
              </a:lnSpc>
              <a:spcBef>
                <a:spcPct val="20000"/>
              </a:spcBef>
              <a:buClr>
                <a:srgbClr val="4F81BD"/>
              </a:buClr>
              <a:buSzPct val="65000"/>
              <a:buFont typeface="Wingdings" pitchFamily="20" charset="2"/>
              <a:buChar char="n"/>
            </a:pPr>
            <a:endParaRPr lang="en-US" sz="2600" kern="0" dirty="0" smtClean="0">
              <a:solidFill>
                <a:prstClr val="black"/>
              </a:solidFill>
              <a:latin typeface="Times New Roman"/>
            </a:endParaRPr>
          </a:p>
          <a:p>
            <a:pPr marL="342900" indent="-342900" algn="just">
              <a:lnSpc>
                <a:spcPct val="90000"/>
              </a:lnSpc>
              <a:spcBef>
                <a:spcPct val="20000"/>
              </a:spcBef>
              <a:buClr>
                <a:srgbClr val="4F81BD"/>
              </a:buClr>
              <a:buSzPct val="65000"/>
              <a:buFont typeface="Wingdings" pitchFamily="20" charset="2"/>
              <a:buChar char="n"/>
            </a:pPr>
            <a:r>
              <a:rPr lang="en-US" sz="2600" kern="0" dirty="0" smtClean="0">
                <a:solidFill>
                  <a:srgbClr val="FF0000"/>
                </a:solidFill>
                <a:latin typeface="Times New Roman"/>
              </a:rPr>
              <a:t>Functions of hair:</a:t>
            </a:r>
          </a:p>
          <a:p>
            <a:pPr marL="800100" lvl="1" indent="-342900" algn="just">
              <a:lnSpc>
                <a:spcPct val="90000"/>
              </a:lnSpc>
              <a:spcBef>
                <a:spcPct val="20000"/>
              </a:spcBef>
              <a:buClr>
                <a:srgbClr val="4F81BD"/>
              </a:buClr>
              <a:buSzPct val="100000"/>
              <a:buFont typeface="Arial" pitchFamily="34" charset="0"/>
              <a:buChar char="•"/>
            </a:pPr>
            <a:r>
              <a:rPr lang="en-US" sz="2600" kern="0" dirty="0" smtClean="0">
                <a:solidFill>
                  <a:prstClr val="black"/>
                </a:solidFill>
                <a:latin typeface="Times New Roman"/>
              </a:rPr>
              <a:t>Protection (Hair on head protects scalp, eyelashes and eyebrows protect eye).</a:t>
            </a:r>
          </a:p>
          <a:p>
            <a:pPr marL="800100" lvl="1" indent="-342900" algn="just">
              <a:lnSpc>
                <a:spcPct val="90000"/>
              </a:lnSpc>
              <a:spcBef>
                <a:spcPct val="20000"/>
              </a:spcBef>
              <a:buClr>
                <a:srgbClr val="4F81BD"/>
              </a:buClr>
              <a:buSzPct val="100000"/>
              <a:buFont typeface="Arial" pitchFamily="34" charset="0"/>
              <a:buChar char="•"/>
            </a:pPr>
            <a:r>
              <a:rPr lang="en-US" sz="2600" kern="0" dirty="0" smtClean="0">
                <a:solidFill>
                  <a:prstClr val="black"/>
                </a:solidFill>
                <a:latin typeface="Times New Roman"/>
              </a:rPr>
              <a:t>Reduction of heat loss.</a:t>
            </a:r>
          </a:p>
          <a:p>
            <a:pPr marL="800100" lvl="1" indent="-342900" algn="just">
              <a:lnSpc>
                <a:spcPct val="90000"/>
              </a:lnSpc>
              <a:spcBef>
                <a:spcPct val="20000"/>
              </a:spcBef>
              <a:buClr>
                <a:srgbClr val="4F81BD"/>
              </a:buClr>
              <a:buSzPct val="100000"/>
              <a:buFont typeface="Arial" pitchFamily="34" charset="0"/>
              <a:buChar char="•"/>
            </a:pPr>
            <a:r>
              <a:rPr lang="en-US" sz="2600" kern="0" dirty="0" smtClean="0">
                <a:solidFill>
                  <a:prstClr val="black"/>
                </a:solidFill>
                <a:latin typeface="Times New Roman"/>
              </a:rPr>
              <a:t>Sensation of light touch.</a:t>
            </a:r>
            <a:endParaRPr lang="en-US" sz="2600" kern="0" dirty="0">
              <a:solidFill>
                <a:prstClr val="black"/>
              </a:solidFill>
              <a:latin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15</a:t>
            </a:fld>
            <a:endParaRPr lang="en-US"/>
          </a:p>
        </p:txBody>
      </p:sp>
      <p:sp>
        <p:nvSpPr>
          <p:cNvPr id="3" name="TextBox 2"/>
          <p:cNvSpPr txBox="1"/>
          <p:nvPr/>
        </p:nvSpPr>
        <p:spPr>
          <a:xfrm>
            <a:off x="509449" y="378822"/>
            <a:ext cx="4676505" cy="523220"/>
          </a:xfrm>
          <a:prstGeom prst="rect">
            <a:avLst/>
          </a:prstGeom>
          <a:noFill/>
        </p:spPr>
        <p:txBody>
          <a:bodyPr wrap="square" rtlCol="0">
            <a:spAutoFit/>
          </a:bodyPr>
          <a:lstStyle/>
          <a:p>
            <a:r>
              <a:rPr lang="en-US" sz="2800" u="sng" dirty="0" smtClean="0">
                <a:solidFill>
                  <a:srgbClr val="FF0000"/>
                </a:solidFill>
              </a:rPr>
              <a:t>Parts of the hair</a:t>
            </a:r>
            <a:endParaRPr lang="en-US" sz="2800" u="sng" dirty="0">
              <a:solidFill>
                <a:srgbClr val="FF0000"/>
              </a:solidFill>
            </a:endParaRPr>
          </a:p>
        </p:txBody>
      </p:sp>
      <p:sp>
        <p:nvSpPr>
          <p:cNvPr id="4" name="Rectangle 3"/>
          <p:cNvSpPr/>
          <p:nvPr/>
        </p:nvSpPr>
        <p:spPr>
          <a:xfrm>
            <a:off x="248191" y="1121842"/>
            <a:ext cx="8294914" cy="1828193"/>
          </a:xfrm>
          <a:prstGeom prst="rect">
            <a:avLst/>
          </a:prstGeom>
        </p:spPr>
        <p:txBody>
          <a:bodyPr wrap="square">
            <a:spAutoFit/>
          </a:bodyPr>
          <a:lstStyle/>
          <a:p>
            <a:pPr marL="342900" indent="-342900" algn="just">
              <a:lnSpc>
                <a:spcPct val="90000"/>
              </a:lnSpc>
              <a:spcBef>
                <a:spcPct val="20000"/>
              </a:spcBef>
              <a:buClr>
                <a:srgbClr val="4F81BD"/>
              </a:buClr>
              <a:buSzPct val="65000"/>
              <a:buFont typeface="Wingdings" pitchFamily="20" charset="2"/>
              <a:buChar char="n"/>
            </a:pPr>
            <a:r>
              <a:rPr lang="en-US" sz="2400" b="1" i="1" u="sng" kern="0" dirty="0" smtClean="0">
                <a:solidFill>
                  <a:prstClr val="black"/>
                </a:solidFill>
                <a:latin typeface="Times New Roman"/>
              </a:rPr>
              <a:t>The shaft</a:t>
            </a:r>
            <a:r>
              <a:rPr lang="en-US" sz="2400" kern="0" dirty="0" smtClean="0">
                <a:solidFill>
                  <a:prstClr val="black"/>
                </a:solidFill>
                <a:latin typeface="Times New Roman"/>
              </a:rPr>
              <a:t>: the superficial part of the hair that extends beyond the surface of the skin.</a:t>
            </a:r>
          </a:p>
          <a:p>
            <a:pPr marL="342900" indent="-342900" algn="just">
              <a:lnSpc>
                <a:spcPct val="90000"/>
              </a:lnSpc>
              <a:spcBef>
                <a:spcPct val="20000"/>
              </a:spcBef>
              <a:buClr>
                <a:srgbClr val="4F81BD"/>
              </a:buClr>
              <a:buSzPct val="65000"/>
              <a:buFont typeface="Wingdings" pitchFamily="20" charset="2"/>
              <a:buChar char="n"/>
            </a:pPr>
            <a:r>
              <a:rPr lang="en-US" sz="2400" b="1" i="1" u="sng" kern="0" dirty="0" smtClean="0">
                <a:solidFill>
                  <a:prstClr val="black"/>
                </a:solidFill>
                <a:latin typeface="Times New Roman"/>
              </a:rPr>
              <a:t>The Root</a:t>
            </a:r>
            <a:r>
              <a:rPr lang="en-US" sz="2400" kern="0" dirty="0" smtClean="0">
                <a:solidFill>
                  <a:prstClr val="black"/>
                </a:solidFill>
                <a:latin typeface="Times New Roman"/>
              </a:rPr>
              <a:t>: the deeper part of the hair that reaches down into the dermis. It’s surrounded by the hair follicle which is a downward extension of the epidermis.</a:t>
            </a:r>
          </a:p>
        </p:txBody>
      </p:sp>
      <p:sp>
        <p:nvSpPr>
          <p:cNvPr id="5" name="Rectangle 4"/>
          <p:cNvSpPr/>
          <p:nvPr/>
        </p:nvSpPr>
        <p:spPr>
          <a:xfrm>
            <a:off x="248191" y="2950035"/>
            <a:ext cx="5055327" cy="3305520"/>
          </a:xfrm>
          <a:prstGeom prst="rect">
            <a:avLst/>
          </a:prstGeom>
        </p:spPr>
        <p:txBody>
          <a:bodyPr wrap="square">
            <a:spAutoFit/>
          </a:bodyPr>
          <a:lstStyle/>
          <a:p>
            <a:pPr marL="342900" indent="-342900" algn="just">
              <a:lnSpc>
                <a:spcPct val="90000"/>
              </a:lnSpc>
              <a:spcBef>
                <a:spcPct val="20000"/>
              </a:spcBef>
              <a:buClr>
                <a:srgbClr val="4F81BD"/>
              </a:buClr>
              <a:buSzPct val="65000"/>
              <a:buFont typeface="Wingdings" pitchFamily="20" charset="2"/>
              <a:buChar char="n"/>
            </a:pPr>
            <a:r>
              <a:rPr lang="en-US" sz="2400" kern="0" dirty="0" smtClean="0">
                <a:solidFill>
                  <a:prstClr val="black"/>
                </a:solidFill>
                <a:latin typeface="Times New Roman"/>
              </a:rPr>
              <a:t>The shaft and root of the hair are formed of 3 concentric layers:</a:t>
            </a:r>
          </a:p>
          <a:p>
            <a:pPr marL="971550" lvl="1" indent="-514350" algn="just">
              <a:lnSpc>
                <a:spcPct val="90000"/>
              </a:lnSpc>
              <a:spcBef>
                <a:spcPct val="20000"/>
              </a:spcBef>
              <a:buClr>
                <a:srgbClr val="4F81BD"/>
              </a:buClr>
              <a:buSzPct val="100000"/>
              <a:buFont typeface="+mj-lt"/>
              <a:buAutoNum type="arabicParenR"/>
            </a:pPr>
            <a:r>
              <a:rPr lang="en-US" sz="2400" u="sng" kern="0" dirty="0" smtClean="0">
                <a:solidFill>
                  <a:prstClr val="black"/>
                </a:solidFill>
                <a:latin typeface="Times New Roman"/>
              </a:rPr>
              <a:t>The medulla</a:t>
            </a:r>
            <a:r>
              <a:rPr lang="en-US" sz="2400" kern="0" dirty="0" smtClean="0">
                <a:solidFill>
                  <a:prstClr val="black"/>
                </a:solidFill>
                <a:latin typeface="Times New Roman"/>
              </a:rPr>
              <a:t>: The innermost layer</a:t>
            </a:r>
          </a:p>
          <a:p>
            <a:pPr marL="971550" lvl="1" indent="-514350" algn="just">
              <a:lnSpc>
                <a:spcPct val="90000"/>
              </a:lnSpc>
              <a:spcBef>
                <a:spcPct val="20000"/>
              </a:spcBef>
              <a:buClr>
                <a:srgbClr val="4F81BD"/>
              </a:buClr>
              <a:buSzPct val="100000"/>
              <a:buFont typeface="+mj-lt"/>
              <a:buAutoNum type="arabicParenR"/>
            </a:pPr>
            <a:r>
              <a:rPr lang="en-US" sz="2400" u="sng" kern="0" dirty="0" smtClean="0">
                <a:solidFill>
                  <a:prstClr val="black"/>
                </a:solidFill>
                <a:latin typeface="Times New Roman"/>
              </a:rPr>
              <a:t>The cortex</a:t>
            </a:r>
            <a:r>
              <a:rPr lang="en-US" sz="2400" kern="0" dirty="0" smtClean="0">
                <a:solidFill>
                  <a:prstClr val="black"/>
                </a:solidFill>
                <a:latin typeface="Times New Roman"/>
              </a:rPr>
              <a:t>: The middle layer</a:t>
            </a:r>
          </a:p>
          <a:p>
            <a:pPr marL="971550" lvl="1" indent="-514350" algn="just">
              <a:lnSpc>
                <a:spcPct val="90000"/>
              </a:lnSpc>
              <a:spcBef>
                <a:spcPct val="20000"/>
              </a:spcBef>
              <a:buClr>
                <a:srgbClr val="4F81BD"/>
              </a:buClr>
              <a:buSzPct val="100000"/>
              <a:buFont typeface="+mj-lt"/>
              <a:buAutoNum type="arabicParenR"/>
            </a:pPr>
            <a:r>
              <a:rPr lang="en-US" sz="2400" u="sng" kern="0" dirty="0" smtClean="0">
                <a:solidFill>
                  <a:prstClr val="black"/>
                </a:solidFill>
                <a:latin typeface="Times New Roman"/>
              </a:rPr>
              <a:t>The cuticle</a:t>
            </a:r>
            <a:r>
              <a:rPr lang="en-US" sz="2400" kern="0" dirty="0" smtClean="0">
                <a:solidFill>
                  <a:prstClr val="black"/>
                </a:solidFill>
                <a:latin typeface="Times New Roman"/>
              </a:rPr>
              <a:t>: The outermost layer. Formed of highly keratinized dead cells arranged like shingles on house roofs.</a:t>
            </a:r>
            <a:endParaRPr lang="en-US" sz="2400" kern="0" dirty="0">
              <a:solidFill>
                <a:prstClr val="black"/>
              </a:solidFill>
              <a:latin typeface="Times New Roman"/>
            </a:endParaRPr>
          </a:p>
        </p:txBody>
      </p:sp>
      <p:pic>
        <p:nvPicPr>
          <p:cNvPr id="6" name="Picture 2" descr="https://encrypted-tbn2.gstatic.com/images?q=tbn:ANd9GcSF5UCRyKm4RQfBXKexNTKZEDaK5CGH_yyBRQEIAdH27IWDoMCT"/>
          <p:cNvPicPr>
            <a:picLocks noChangeAspect="1" noChangeArrowheads="1"/>
          </p:cNvPicPr>
          <p:nvPr/>
        </p:nvPicPr>
        <p:blipFill>
          <a:blip r:embed="rId2"/>
          <a:srcRect l="7509" t="4301"/>
          <a:stretch>
            <a:fillRect/>
          </a:stretch>
        </p:blipFill>
        <p:spPr bwMode="auto">
          <a:xfrm>
            <a:off x="5467712" y="3169835"/>
            <a:ext cx="3219088" cy="2462963"/>
          </a:xfrm>
          <a:prstGeom prst="rect">
            <a:avLst/>
          </a:prstGeom>
          <a:noFill/>
        </p:spPr>
      </p:pic>
      <p:sp>
        <p:nvSpPr>
          <p:cNvPr id="7" name="TextBox 6"/>
          <p:cNvSpPr txBox="1"/>
          <p:nvPr/>
        </p:nvSpPr>
        <p:spPr>
          <a:xfrm>
            <a:off x="5930538" y="5753552"/>
            <a:ext cx="2181500" cy="369332"/>
          </a:xfrm>
          <a:prstGeom prst="rect">
            <a:avLst/>
          </a:prstGeom>
          <a:solidFill>
            <a:schemeClr val="bg1"/>
          </a:solidFill>
          <a:ln>
            <a:solidFill>
              <a:schemeClr val="tx1"/>
            </a:solidFill>
          </a:ln>
        </p:spPr>
        <p:txBody>
          <a:bodyPr wrap="square" rtlCol="0">
            <a:spAutoFit/>
          </a:bodyPr>
          <a:lstStyle/>
          <a:p>
            <a:r>
              <a:rPr lang="en-US" dirty="0" smtClean="0">
                <a:latin typeface="+mn-lt"/>
              </a:rPr>
              <a:t>Fig.8: Layers of hair.</a:t>
            </a:r>
            <a:endParaRPr lang="en-US"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16</a:t>
            </a:fld>
            <a:endParaRPr lang="en-US"/>
          </a:p>
        </p:txBody>
      </p:sp>
      <p:sp>
        <p:nvSpPr>
          <p:cNvPr id="4" name="Rectangle 3"/>
          <p:cNvSpPr/>
          <p:nvPr/>
        </p:nvSpPr>
        <p:spPr>
          <a:xfrm>
            <a:off x="457199" y="416440"/>
            <a:ext cx="8294914" cy="5780044"/>
          </a:xfrm>
          <a:prstGeom prst="rect">
            <a:avLst/>
          </a:prstGeom>
        </p:spPr>
        <p:txBody>
          <a:bodyPr wrap="square">
            <a:spAutoFit/>
          </a:bodyPr>
          <a:lstStyle/>
          <a:p>
            <a:pPr marL="342900" indent="-342900" algn="just">
              <a:lnSpc>
                <a:spcPct val="90000"/>
              </a:lnSpc>
              <a:spcBef>
                <a:spcPct val="20000"/>
              </a:spcBef>
              <a:buClr>
                <a:srgbClr val="4F81BD"/>
              </a:buClr>
              <a:buSzPct val="65000"/>
              <a:buFont typeface="Wingdings" pitchFamily="20" charset="2"/>
              <a:buChar char="n"/>
            </a:pPr>
            <a:r>
              <a:rPr lang="en-US" sz="2400" b="1" i="1" u="sng" kern="0" dirty="0" smtClean="0">
                <a:solidFill>
                  <a:prstClr val="black"/>
                </a:solidFill>
                <a:latin typeface="Times New Roman"/>
              </a:rPr>
              <a:t>The hair Follicle</a:t>
            </a:r>
            <a:r>
              <a:rPr lang="en-US" sz="2400" kern="0" dirty="0" smtClean="0">
                <a:solidFill>
                  <a:prstClr val="black"/>
                </a:solidFill>
                <a:latin typeface="Times New Roman"/>
              </a:rPr>
              <a:t>: is formed of an </a:t>
            </a:r>
            <a:r>
              <a:rPr lang="en-US" sz="2400" i="1" kern="0" dirty="0" smtClean="0">
                <a:solidFill>
                  <a:srgbClr val="7030A0"/>
                </a:solidFill>
                <a:latin typeface="Times New Roman"/>
              </a:rPr>
              <a:t>epithelial root sheaths</a:t>
            </a:r>
            <a:r>
              <a:rPr lang="en-US" sz="2400" kern="0" dirty="0" smtClean="0">
                <a:solidFill>
                  <a:prstClr val="black"/>
                </a:solidFill>
                <a:latin typeface="Times New Roman"/>
              </a:rPr>
              <a:t> that’s derived from the epidermal cells and that surrounds the root of the hair. This sheath is surrounded by a thick basal lamina called the </a:t>
            </a:r>
            <a:r>
              <a:rPr lang="en-US" sz="2400" i="1" kern="0" dirty="0" smtClean="0">
                <a:solidFill>
                  <a:srgbClr val="7030A0"/>
                </a:solidFill>
                <a:latin typeface="Times New Roman"/>
              </a:rPr>
              <a:t>glassy membrane </a:t>
            </a:r>
            <a:r>
              <a:rPr lang="en-US" sz="2400" kern="0" dirty="0" smtClean="0">
                <a:solidFill>
                  <a:prstClr val="black"/>
                </a:solidFill>
                <a:latin typeface="Times New Roman"/>
              </a:rPr>
              <a:t>which, in turn, is surrounded by </a:t>
            </a:r>
            <a:r>
              <a:rPr lang="en-US" sz="2400" kern="0" dirty="0">
                <a:solidFill>
                  <a:prstClr val="black"/>
                </a:solidFill>
                <a:latin typeface="Times New Roman"/>
              </a:rPr>
              <a:t>a</a:t>
            </a:r>
            <a:r>
              <a:rPr lang="en-US" sz="2400" kern="0" dirty="0" smtClean="0">
                <a:solidFill>
                  <a:prstClr val="black"/>
                </a:solidFill>
                <a:latin typeface="Times New Roman"/>
              </a:rPr>
              <a:t> </a:t>
            </a:r>
            <a:r>
              <a:rPr lang="en-US" sz="2400" i="1" kern="0" dirty="0" smtClean="0">
                <a:solidFill>
                  <a:srgbClr val="7030A0"/>
                </a:solidFill>
                <a:latin typeface="Times New Roman"/>
              </a:rPr>
              <a:t>dermal root sheath </a:t>
            </a:r>
            <a:r>
              <a:rPr lang="en-US" sz="2400" kern="0" dirty="0">
                <a:solidFill>
                  <a:prstClr val="black"/>
                </a:solidFill>
                <a:latin typeface="Times New Roman"/>
              </a:rPr>
              <a:t>f</a:t>
            </a:r>
            <a:r>
              <a:rPr lang="en-US" sz="2400" kern="0" dirty="0" smtClean="0">
                <a:solidFill>
                  <a:prstClr val="black"/>
                </a:solidFill>
                <a:latin typeface="Times New Roman"/>
              </a:rPr>
              <a:t>ormed of connective tissue. </a:t>
            </a:r>
          </a:p>
          <a:p>
            <a:pPr marL="342900" indent="-342900" algn="just">
              <a:lnSpc>
                <a:spcPct val="90000"/>
              </a:lnSpc>
              <a:spcBef>
                <a:spcPct val="20000"/>
              </a:spcBef>
              <a:buClr>
                <a:srgbClr val="4F81BD"/>
              </a:buClr>
              <a:buSzPct val="65000"/>
              <a:buFont typeface="Wingdings" pitchFamily="20" charset="2"/>
              <a:buChar char="n"/>
            </a:pPr>
            <a:endParaRPr lang="en-US" sz="2400" kern="0" dirty="0" smtClean="0">
              <a:solidFill>
                <a:prstClr val="black"/>
              </a:solidFill>
              <a:latin typeface="Times New Roman"/>
            </a:endParaRPr>
          </a:p>
          <a:p>
            <a:pPr marL="342900" indent="-342900" algn="just">
              <a:lnSpc>
                <a:spcPct val="90000"/>
              </a:lnSpc>
              <a:spcBef>
                <a:spcPct val="20000"/>
              </a:spcBef>
              <a:buClr>
                <a:srgbClr val="4F81BD"/>
              </a:buClr>
              <a:buSzPct val="65000"/>
              <a:buFont typeface="Wingdings" pitchFamily="20" charset="2"/>
              <a:buChar char="n"/>
            </a:pPr>
            <a:r>
              <a:rPr lang="en-US" sz="2400" kern="0" dirty="0">
                <a:solidFill>
                  <a:prstClr val="black"/>
                </a:solidFill>
                <a:latin typeface="Times New Roman"/>
              </a:rPr>
              <a:t>The lower part of the hair follicle is expanded to form the hair </a:t>
            </a:r>
            <a:r>
              <a:rPr lang="en-US" sz="2400" kern="0" dirty="0" smtClean="0">
                <a:solidFill>
                  <a:prstClr val="black"/>
                </a:solidFill>
                <a:latin typeface="Times New Roman"/>
              </a:rPr>
              <a:t>bulb. This hair bulb:</a:t>
            </a:r>
          </a:p>
          <a:p>
            <a:pPr marL="800100" lvl="1" indent="-342900" algn="just">
              <a:lnSpc>
                <a:spcPct val="90000"/>
              </a:lnSpc>
              <a:spcBef>
                <a:spcPct val="20000"/>
              </a:spcBef>
              <a:buClr>
                <a:srgbClr val="4F81BD"/>
              </a:buClr>
              <a:buSzPct val="100000"/>
              <a:buFont typeface="Arial" pitchFamily="34" charset="0"/>
              <a:buChar char="•"/>
            </a:pPr>
            <a:r>
              <a:rPr lang="en-US" sz="2400" kern="0" dirty="0" smtClean="0">
                <a:solidFill>
                  <a:prstClr val="black"/>
                </a:solidFill>
                <a:latin typeface="Times New Roman"/>
              </a:rPr>
              <a:t>Is indented by the </a:t>
            </a:r>
            <a:r>
              <a:rPr lang="en-US" sz="2400" b="1" i="1" kern="0" dirty="0" smtClean="0">
                <a:solidFill>
                  <a:prstClr val="black"/>
                </a:solidFill>
                <a:latin typeface="Times New Roman"/>
              </a:rPr>
              <a:t>hair dermal papilla </a:t>
            </a:r>
            <a:r>
              <a:rPr lang="en-US" sz="2400" kern="0" dirty="0" smtClean="0">
                <a:solidFill>
                  <a:prstClr val="black"/>
                </a:solidFill>
                <a:latin typeface="Times New Roman"/>
              </a:rPr>
              <a:t>which contains areolar connective tissue and blood vessels that nourish the hair. </a:t>
            </a:r>
          </a:p>
          <a:p>
            <a:pPr marL="800100" lvl="1" indent="-342900" algn="just">
              <a:lnSpc>
                <a:spcPct val="90000"/>
              </a:lnSpc>
              <a:spcBef>
                <a:spcPct val="20000"/>
              </a:spcBef>
              <a:buClr>
                <a:srgbClr val="4F81BD"/>
              </a:buClr>
              <a:buSzPct val="100000"/>
              <a:buFont typeface="Arial" pitchFamily="34" charset="0"/>
              <a:buChar char="•"/>
            </a:pPr>
            <a:r>
              <a:rPr lang="en-US" sz="2400" kern="0" dirty="0" smtClean="0">
                <a:solidFill>
                  <a:prstClr val="black"/>
                </a:solidFill>
                <a:latin typeface="Times New Roman"/>
              </a:rPr>
              <a:t>Contains the hair matrix which is responsible for the formation of the hair. Within the hair matrix, we have melanocytes that give hair its color.</a:t>
            </a:r>
          </a:p>
          <a:p>
            <a:pPr marL="800100" lvl="1" indent="-342900" algn="just">
              <a:lnSpc>
                <a:spcPct val="90000"/>
              </a:lnSpc>
              <a:spcBef>
                <a:spcPct val="20000"/>
              </a:spcBef>
              <a:buClr>
                <a:srgbClr val="4F81BD"/>
              </a:buClr>
              <a:buSzPct val="100000"/>
              <a:buFont typeface="Arial" pitchFamily="34" charset="0"/>
              <a:buChar char="•"/>
            </a:pPr>
            <a:r>
              <a:rPr lang="en-US" sz="2400" kern="0" dirty="0" smtClean="0">
                <a:solidFill>
                  <a:prstClr val="black"/>
                </a:solidFill>
                <a:latin typeface="Times New Roman"/>
              </a:rPr>
              <a:t>Is surrounded by the </a:t>
            </a:r>
            <a:r>
              <a:rPr lang="en-US" sz="2400" b="1" i="1" kern="0" dirty="0" smtClean="0">
                <a:solidFill>
                  <a:prstClr val="black"/>
                </a:solidFill>
                <a:latin typeface="Times New Roman"/>
              </a:rPr>
              <a:t>hair root plexus </a:t>
            </a:r>
            <a:r>
              <a:rPr lang="en-US" sz="2400" kern="0" dirty="0" smtClean="0">
                <a:solidFill>
                  <a:prstClr val="black"/>
                </a:solidFill>
                <a:latin typeface="Times New Roman"/>
              </a:rPr>
              <a:t>that is sensitive to touch.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5210" y="1778588"/>
            <a:ext cx="5375910" cy="4954905"/>
          </a:xfrm>
          <a:prstGeom prst="rect">
            <a:avLst/>
          </a:prstGeom>
        </p:spPr>
      </p:pic>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17</a:t>
            </a:fld>
            <a:endParaRPr lang="en-US"/>
          </a:p>
        </p:txBody>
      </p:sp>
      <p:pic>
        <p:nvPicPr>
          <p:cNvPr id="4" name="Picture 3"/>
          <p:cNvPicPr>
            <a:picLocks noChangeAspect="1"/>
          </p:cNvPicPr>
          <p:nvPr/>
        </p:nvPicPr>
        <p:blipFill>
          <a:blip r:embed="rId3"/>
          <a:stretch>
            <a:fillRect/>
          </a:stretch>
        </p:blipFill>
        <p:spPr>
          <a:xfrm>
            <a:off x="0" y="198391"/>
            <a:ext cx="5695950" cy="4057650"/>
          </a:xfrm>
          <a:prstGeom prst="rect">
            <a:avLst/>
          </a:prstGeom>
        </p:spPr>
      </p:pic>
      <p:sp>
        <p:nvSpPr>
          <p:cNvPr id="5" name="TextBox 4"/>
          <p:cNvSpPr txBox="1"/>
          <p:nvPr/>
        </p:nvSpPr>
        <p:spPr>
          <a:xfrm>
            <a:off x="249012" y="5271909"/>
            <a:ext cx="3213462" cy="1200329"/>
          </a:xfrm>
          <a:prstGeom prst="rect">
            <a:avLst/>
          </a:prstGeom>
          <a:solidFill>
            <a:schemeClr val="bg1"/>
          </a:solidFill>
          <a:ln>
            <a:solidFill>
              <a:schemeClr val="tx1"/>
            </a:solidFill>
          </a:ln>
        </p:spPr>
        <p:txBody>
          <a:bodyPr wrap="square" rtlCol="0">
            <a:spAutoFit/>
          </a:bodyPr>
          <a:lstStyle/>
          <a:p>
            <a:pPr algn="just"/>
            <a:r>
              <a:rPr lang="en-US" dirty="0" smtClean="0">
                <a:latin typeface="+mn-lt"/>
              </a:rPr>
              <a:t>Fig.9*: The hair follicle. To the right, the expanded part is the hair bulb. Above, a cross section through the hair follicle.</a:t>
            </a:r>
            <a:endParaRPr lang="en-US" dirty="0">
              <a:latin typeface="+mn-lt"/>
            </a:endParaRPr>
          </a:p>
        </p:txBody>
      </p:sp>
    </p:spTree>
    <p:extLst>
      <p:ext uri="{BB962C8B-B14F-4D97-AF65-F5344CB8AC3E}">
        <p14:creationId xmlns:p14="http://schemas.microsoft.com/office/powerpoint/2010/main" xmlns="" val="49359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18</a:t>
            </a:fld>
            <a:endParaRPr lang="en-US"/>
          </a:p>
        </p:txBody>
      </p:sp>
      <p:sp>
        <p:nvSpPr>
          <p:cNvPr id="3" name="Rectangle 2"/>
          <p:cNvSpPr/>
          <p:nvPr/>
        </p:nvSpPr>
        <p:spPr>
          <a:xfrm>
            <a:off x="457199" y="952023"/>
            <a:ext cx="8294914" cy="2899255"/>
          </a:xfrm>
          <a:prstGeom prst="rect">
            <a:avLst/>
          </a:prstGeom>
        </p:spPr>
        <p:txBody>
          <a:bodyPr wrap="square">
            <a:spAutoFit/>
          </a:bodyPr>
          <a:lstStyle/>
          <a:p>
            <a:pPr marL="342900" indent="-342900" algn="just">
              <a:lnSpc>
                <a:spcPct val="90000"/>
              </a:lnSpc>
              <a:spcBef>
                <a:spcPct val="20000"/>
              </a:spcBef>
              <a:buClr>
                <a:srgbClr val="4F81BD"/>
              </a:buClr>
              <a:buSzPct val="65000"/>
              <a:buFont typeface="Wingdings" pitchFamily="20" charset="2"/>
              <a:buChar char="n"/>
            </a:pPr>
            <a:r>
              <a:rPr lang="en-US" sz="2400" kern="0" dirty="0" smtClean="0">
                <a:solidFill>
                  <a:prstClr val="black"/>
                </a:solidFill>
                <a:latin typeface="Times New Roman"/>
              </a:rPr>
              <a:t>Sebaceous glands open into the hair follicle.</a:t>
            </a:r>
          </a:p>
          <a:p>
            <a:pPr marL="342900" indent="-342900" algn="just">
              <a:lnSpc>
                <a:spcPct val="90000"/>
              </a:lnSpc>
              <a:spcBef>
                <a:spcPct val="20000"/>
              </a:spcBef>
              <a:buClr>
                <a:srgbClr val="4F81BD"/>
              </a:buClr>
              <a:buSzPct val="65000"/>
              <a:buFont typeface="Wingdings" pitchFamily="20" charset="2"/>
              <a:buChar char="n"/>
            </a:pPr>
            <a:endParaRPr lang="en-US" sz="2400" kern="0" dirty="0" smtClean="0">
              <a:solidFill>
                <a:prstClr val="black"/>
              </a:solidFill>
              <a:latin typeface="Times New Roman"/>
            </a:endParaRPr>
          </a:p>
          <a:p>
            <a:pPr marL="342900" indent="-342900" algn="just">
              <a:lnSpc>
                <a:spcPct val="90000"/>
              </a:lnSpc>
              <a:spcBef>
                <a:spcPct val="20000"/>
              </a:spcBef>
              <a:buClr>
                <a:srgbClr val="4F81BD"/>
              </a:buClr>
              <a:buSzPct val="65000"/>
              <a:buFont typeface="Wingdings" pitchFamily="20" charset="2"/>
              <a:buChar char="n"/>
            </a:pPr>
            <a:r>
              <a:rPr lang="en-US" sz="2400" kern="0" dirty="0" smtClean="0">
                <a:solidFill>
                  <a:prstClr val="black"/>
                </a:solidFill>
                <a:latin typeface="Times New Roman"/>
              </a:rPr>
              <a:t>The </a:t>
            </a:r>
            <a:r>
              <a:rPr lang="en-US" sz="2400" kern="0" dirty="0" err="1" smtClean="0">
                <a:solidFill>
                  <a:prstClr val="black"/>
                </a:solidFill>
                <a:latin typeface="Times New Roman"/>
              </a:rPr>
              <a:t>arrector</a:t>
            </a:r>
            <a:r>
              <a:rPr lang="en-US" sz="2400" kern="0" dirty="0" smtClean="0">
                <a:solidFill>
                  <a:prstClr val="black"/>
                </a:solidFill>
                <a:latin typeface="Times New Roman"/>
              </a:rPr>
              <a:t> pili muscle is a bundle of smooth muscle cells that extends from the superficial part of the dermis to the dermal sheath of the hair follicle. Under stressful conditions, the muscle contracts pulling the hair making the shaft perpendicular to the surface and bulging the skin around the hair producing ‘goosebumps’.</a:t>
            </a:r>
          </a:p>
        </p:txBody>
      </p:sp>
      <p:pic>
        <p:nvPicPr>
          <p:cNvPr id="10242" name="Picture 2" descr="http://www.exploringnature.org/graphics/goosebumps.jpg"/>
          <p:cNvPicPr>
            <a:picLocks noChangeAspect="1" noChangeArrowheads="1"/>
          </p:cNvPicPr>
          <p:nvPr/>
        </p:nvPicPr>
        <p:blipFill>
          <a:blip r:embed="rId2"/>
          <a:srcRect/>
          <a:stretch>
            <a:fillRect/>
          </a:stretch>
        </p:blipFill>
        <p:spPr bwMode="auto">
          <a:xfrm>
            <a:off x="3486595" y="3866198"/>
            <a:ext cx="5074920" cy="2377440"/>
          </a:xfrm>
          <a:prstGeom prst="rect">
            <a:avLst/>
          </a:prstGeom>
          <a:noFill/>
          <a:ln>
            <a:solidFill>
              <a:schemeClr val="tx1"/>
            </a:solidFill>
          </a:ln>
        </p:spPr>
      </p:pic>
      <p:sp>
        <p:nvSpPr>
          <p:cNvPr id="5" name="TextBox 4"/>
          <p:cNvSpPr txBox="1"/>
          <p:nvPr/>
        </p:nvSpPr>
        <p:spPr>
          <a:xfrm>
            <a:off x="1179810" y="5466170"/>
            <a:ext cx="2181500" cy="646331"/>
          </a:xfrm>
          <a:prstGeom prst="rect">
            <a:avLst/>
          </a:prstGeom>
          <a:solidFill>
            <a:schemeClr val="bg1"/>
          </a:solidFill>
          <a:ln>
            <a:solidFill>
              <a:schemeClr val="tx1"/>
            </a:solidFill>
          </a:ln>
        </p:spPr>
        <p:txBody>
          <a:bodyPr wrap="square" rtlCol="0">
            <a:spAutoFit/>
          </a:bodyPr>
          <a:lstStyle/>
          <a:p>
            <a:r>
              <a:rPr lang="en-US" dirty="0" smtClean="0">
                <a:latin typeface="+mn-lt"/>
              </a:rPr>
              <a:t>Fig.10: Action of the </a:t>
            </a:r>
            <a:r>
              <a:rPr lang="en-US" dirty="0" err="1" smtClean="0">
                <a:latin typeface="+mn-lt"/>
              </a:rPr>
              <a:t>arrector</a:t>
            </a:r>
            <a:r>
              <a:rPr lang="en-US" dirty="0" smtClean="0">
                <a:latin typeface="+mn-lt"/>
              </a:rPr>
              <a:t> pili muscle.</a:t>
            </a: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3867369102"/>
              </p:ext>
            </p:extLst>
          </p:nvPr>
        </p:nvGraphicFramePr>
        <p:xfrm>
          <a:off x="235132" y="874482"/>
          <a:ext cx="8725988" cy="5852160"/>
        </p:xfrm>
        <a:graphic>
          <a:graphicData uri="http://schemas.openxmlformats.org/drawingml/2006/table">
            <a:tbl>
              <a:tblPr firstRow="1" bandRow="1">
                <a:tableStyleId>{5C22544A-7EE6-4342-B048-85BDC9FD1C3A}</a:tableStyleId>
              </a:tblPr>
              <a:tblGrid>
                <a:gridCol w="1728988">
                  <a:extLst>
                    <a:ext uri="{9D8B030D-6E8A-4147-A177-3AD203B41FA5}">
                      <a16:colId xmlns:a16="http://schemas.microsoft.com/office/drawing/2014/main" xmlns="" val="20000"/>
                    </a:ext>
                  </a:extLst>
                </a:gridCol>
                <a:gridCol w="3574531">
                  <a:extLst>
                    <a:ext uri="{9D8B030D-6E8A-4147-A177-3AD203B41FA5}">
                      <a16:colId xmlns:a16="http://schemas.microsoft.com/office/drawing/2014/main" xmlns="" val="20001"/>
                    </a:ext>
                  </a:extLst>
                </a:gridCol>
                <a:gridCol w="3422469">
                  <a:extLst>
                    <a:ext uri="{9D8B030D-6E8A-4147-A177-3AD203B41FA5}">
                      <a16:colId xmlns:a16="http://schemas.microsoft.com/office/drawing/2014/main" xmlns="" val="20002"/>
                    </a:ext>
                  </a:extLst>
                </a:gridCol>
              </a:tblGrid>
              <a:tr h="370840">
                <a:tc>
                  <a:txBody>
                    <a:bodyPr/>
                    <a:lstStyle/>
                    <a:p>
                      <a:pPr algn="ctr"/>
                      <a:r>
                        <a:rPr lang="en-US" sz="2200" b="1" dirty="0" smtClean="0"/>
                        <a:t>Feature</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err="1" smtClean="0"/>
                        <a:t>Eccrine</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1" dirty="0" err="1" smtClean="0"/>
                        <a:t>Apocrine</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r>
                        <a:rPr lang="en-US" sz="2200" b="1" dirty="0" smtClean="0"/>
                        <a:t>Location</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All over the body, specially</a:t>
                      </a:r>
                      <a:r>
                        <a:rPr lang="en-US" sz="2200" baseline="0" dirty="0" smtClean="0"/>
                        <a:t> palms and soles</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kern="0" dirty="0" err="1" smtClean="0">
                          <a:solidFill>
                            <a:prstClr val="black"/>
                          </a:solidFill>
                          <a:latin typeface="+mn-lt"/>
                        </a:rPr>
                        <a:t>Axilla</a:t>
                      </a:r>
                      <a:r>
                        <a:rPr lang="en-US" sz="2200" kern="0" dirty="0" smtClean="0">
                          <a:solidFill>
                            <a:prstClr val="black"/>
                          </a:solidFill>
                          <a:latin typeface="+mn-lt"/>
                        </a:rPr>
                        <a:t>, groin, and bearded facial regions of adult males</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r>
                        <a:rPr lang="en-US" sz="2200" b="1" dirty="0" smtClean="0"/>
                        <a:t>Shape</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Coiled</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Coiled</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ctr"/>
                      <a:r>
                        <a:rPr lang="en-US" sz="2200" b="1" dirty="0" smtClean="0"/>
                        <a:t>Secretion</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Watery</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More viscous (bacteria acts on this secretion to produce </a:t>
                      </a:r>
                      <a:r>
                        <a:rPr lang="en-US" sz="2200" i="1" dirty="0" smtClean="0"/>
                        <a:t>body odor</a:t>
                      </a:r>
                      <a:r>
                        <a:rPr lang="en-US" sz="2200" dirty="0" smtClean="0"/>
                        <a:t>)</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ctr"/>
                      <a:r>
                        <a:rPr lang="en-US" sz="2200" b="1" dirty="0" smtClean="0"/>
                        <a:t>Method of secretion</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smtClean="0"/>
                        <a:t>Merocrine</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err="1" smtClean="0"/>
                        <a:t>Merocrine</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pPr algn="ctr"/>
                      <a:r>
                        <a:rPr lang="en-US" sz="2200" b="1" dirty="0" smtClean="0"/>
                        <a:t>Opens</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On the surface of the skin</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Mostly into the hair follicle</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a:txBody>
                    <a:bodyPr/>
                    <a:lstStyle/>
                    <a:p>
                      <a:pPr algn="ctr"/>
                      <a:r>
                        <a:rPr lang="en-US" sz="2200" b="1" dirty="0" smtClean="0"/>
                        <a:t>Control</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Nervous</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Hormonal</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ctr"/>
                      <a:r>
                        <a:rPr lang="en-US" sz="2200" b="1" dirty="0" smtClean="0"/>
                        <a:t>Onset of action</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From birth</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At puberty</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70840">
                <a:tc>
                  <a:txBody>
                    <a:bodyPr/>
                    <a:lstStyle/>
                    <a:p>
                      <a:pPr algn="ctr"/>
                      <a:r>
                        <a:rPr lang="en-US" sz="2200" b="1" dirty="0" smtClean="0"/>
                        <a:t>Functions</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Helps</a:t>
                      </a:r>
                      <a:r>
                        <a:rPr lang="en-US" sz="2200" baseline="0" dirty="0" smtClean="0"/>
                        <a:t> cool the body. Elimination of waste products</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Stimulated during emotional stress</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4" name="TextBox 3"/>
          <p:cNvSpPr txBox="1"/>
          <p:nvPr/>
        </p:nvSpPr>
        <p:spPr>
          <a:xfrm>
            <a:off x="287378" y="104499"/>
            <a:ext cx="8125099" cy="646331"/>
          </a:xfrm>
          <a:prstGeom prst="rect">
            <a:avLst/>
          </a:prstGeom>
          <a:solidFill>
            <a:schemeClr val="bg1"/>
          </a:solidFill>
        </p:spPr>
        <p:txBody>
          <a:bodyPr wrap="square" rtlCol="0">
            <a:spAutoFit/>
          </a:bodyPr>
          <a:lstStyle/>
          <a:p>
            <a:r>
              <a:rPr lang="en-US" sz="3600" b="1" u="sng" dirty="0" smtClean="0">
                <a:solidFill>
                  <a:srgbClr val="FF0000"/>
                </a:solidFill>
              </a:rPr>
              <a:t>Sweat Glands</a:t>
            </a:r>
            <a:endParaRPr lang="en-US" sz="3600" b="1" u="sng"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1" y="1101271"/>
            <a:ext cx="8115300" cy="4333494"/>
          </a:xfrm>
          <a:prstGeom prst="rect">
            <a:avLst/>
          </a:prstGeom>
          <a:noFill/>
        </p:spPr>
        <p:txBody>
          <a:bodyPr wrap="square" rtlCol="0">
            <a:spAutoFit/>
          </a:bodyPr>
          <a:lstStyle/>
          <a:p>
            <a:pPr marL="342900" lvl="0" indent="-342900" algn="just">
              <a:spcBef>
                <a:spcPct val="20000"/>
              </a:spcBef>
              <a:buClr>
                <a:srgbClr val="4F81BD"/>
              </a:buClr>
              <a:buSzPct val="65000"/>
              <a:buFont typeface="Wingdings" pitchFamily="20" charset="2"/>
              <a:buChar char="n"/>
            </a:pPr>
            <a:r>
              <a:rPr lang="en-US" sz="2600" kern="0" dirty="0" smtClean="0">
                <a:solidFill>
                  <a:prstClr val="black"/>
                </a:solidFill>
                <a:latin typeface="Times New Roman"/>
              </a:rPr>
              <a:t>The organs of the </a:t>
            </a:r>
            <a:r>
              <a:rPr lang="en-US" sz="2600" b="1" kern="0" dirty="0" err="1" smtClean="0">
                <a:solidFill>
                  <a:prstClr val="black"/>
                </a:solidFill>
                <a:latin typeface="Times New Roman"/>
              </a:rPr>
              <a:t>integumentary</a:t>
            </a:r>
            <a:r>
              <a:rPr lang="en-US" sz="2600" b="1" kern="0" dirty="0" smtClean="0">
                <a:solidFill>
                  <a:prstClr val="black"/>
                </a:solidFill>
                <a:latin typeface="Times New Roman"/>
              </a:rPr>
              <a:t> system</a:t>
            </a:r>
            <a:r>
              <a:rPr lang="en-US" sz="2600" kern="0" dirty="0" smtClean="0">
                <a:solidFill>
                  <a:prstClr val="black"/>
                </a:solidFill>
                <a:latin typeface="Times New Roman"/>
              </a:rPr>
              <a:t> include</a:t>
            </a:r>
          </a:p>
          <a:p>
            <a:pPr marL="514350" lvl="0" indent="-514350" algn="just">
              <a:spcBef>
                <a:spcPct val="20000"/>
              </a:spcBef>
              <a:buClr>
                <a:srgbClr val="4F81BD"/>
              </a:buClr>
              <a:buSzPct val="100000"/>
              <a:buFont typeface="+mj-lt"/>
              <a:buAutoNum type="arabicPeriod"/>
            </a:pPr>
            <a:r>
              <a:rPr lang="en-US" sz="2600" kern="0" dirty="0" smtClean="0">
                <a:solidFill>
                  <a:prstClr val="black"/>
                </a:solidFill>
                <a:latin typeface="Times New Roman"/>
              </a:rPr>
              <a:t>The skin.</a:t>
            </a:r>
          </a:p>
          <a:p>
            <a:pPr marL="514350" lvl="0" indent="-514350" algn="just">
              <a:spcBef>
                <a:spcPct val="20000"/>
              </a:spcBef>
              <a:buClr>
                <a:srgbClr val="4F81BD"/>
              </a:buClr>
              <a:buSzPct val="100000"/>
              <a:buFont typeface="+mj-lt"/>
              <a:buAutoNum type="arabicPeriod"/>
            </a:pPr>
            <a:r>
              <a:rPr lang="en-US" sz="2600" kern="0" dirty="0" smtClean="0">
                <a:solidFill>
                  <a:prstClr val="black"/>
                </a:solidFill>
                <a:latin typeface="Times New Roman"/>
              </a:rPr>
              <a:t>The accessory structures of the skin, which include:</a:t>
            </a:r>
          </a:p>
          <a:p>
            <a:pPr marL="841375" lvl="1" indent="-514350" algn="just">
              <a:spcBef>
                <a:spcPct val="20000"/>
              </a:spcBef>
              <a:buClr>
                <a:srgbClr val="C0504D"/>
              </a:buClr>
              <a:buSzPct val="100000"/>
              <a:buFont typeface="+mj-lt"/>
              <a:buAutoNum type="alphaLcParenR"/>
            </a:pPr>
            <a:r>
              <a:rPr lang="en-US" sz="2600" kern="0" dirty="0" smtClean="0">
                <a:solidFill>
                  <a:prstClr val="black"/>
                </a:solidFill>
                <a:latin typeface="Times New Roman"/>
              </a:rPr>
              <a:t>Hair</a:t>
            </a:r>
          </a:p>
          <a:p>
            <a:pPr marL="841375" lvl="1" indent="-514350" algn="just">
              <a:spcBef>
                <a:spcPct val="20000"/>
              </a:spcBef>
              <a:buClr>
                <a:srgbClr val="C0504D"/>
              </a:buClr>
              <a:buSzPct val="100000"/>
              <a:buFont typeface="+mj-lt"/>
              <a:buAutoNum type="alphaLcParenR"/>
            </a:pPr>
            <a:r>
              <a:rPr lang="en-US" sz="2600" kern="0" dirty="0" err="1" smtClean="0">
                <a:solidFill>
                  <a:prstClr val="black"/>
                </a:solidFill>
                <a:latin typeface="Times New Roman"/>
              </a:rPr>
              <a:t>Arrector</a:t>
            </a:r>
            <a:r>
              <a:rPr lang="en-US" sz="2600" kern="0" dirty="0" smtClean="0">
                <a:solidFill>
                  <a:prstClr val="black"/>
                </a:solidFill>
                <a:latin typeface="Times New Roman"/>
              </a:rPr>
              <a:t> </a:t>
            </a:r>
            <a:r>
              <a:rPr lang="en-US" sz="2600" kern="0" dirty="0" err="1" smtClean="0">
                <a:solidFill>
                  <a:prstClr val="black"/>
                </a:solidFill>
                <a:latin typeface="Times New Roman"/>
              </a:rPr>
              <a:t>pili</a:t>
            </a:r>
            <a:r>
              <a:rPr lang="en-US" sz="2600" kern="0" dirty="0" smtClean="0">
                <a:solidFill>
                  <a:prstClr val="black"/>
                </a:solidFill>
                <a:latin typeface="Times New Roman"/>
              </a:rPr>
              <a:t> muscle</a:t>
            </a:r>
          </a:p>
          <a:p>
            <a:pPr marL="841375" lvl="1" indent="-514350" algn="just">
              <a:spcBef>
                <a:spcPct val="20000"/>
              </a:spcBef>
              <a:buClr>
                <a:srgbClr val="C0504D"/>
              </a:buClr>
              <a:buSzPct val="100000"/>
              <a:buFont typeface="+mj-lt"/>
              <a:buAutoNum type="alphaLcParenR"/>
            </a:pPr>
            <a:r>
              <a:rPr lang="en-US" sz="2600" kern="0" dirty="0" smtClean="0">
                <a:solidFill>
                  <a:prstClr val="black"/>
                </a:solidFill>
                <a:latin typeface="Times New Roman"/>
              </a:rPr>
              <a:t>Glands (sebaceous and sweat glands)</a:t>
            </a:r>
          </a:p>
          <a:p>
            <a:pPr marL="841375" lvl="1" indent="-514350" algn="just">
              <a:spcBef>
                <a:spcPct val="20000"/>
              </a:spcBef>
              <a:buClr>
                <a:srgbClr val="C0504D"/>
              </a:buClr>
              <a:buSzPct val="100000"/>
              <a:buFont typeface="+mj-lt"/>
              <a:buAutoNum type="alphaLcParenR"/>
            </a:pPr>
            <a:r>
              <a:rPr lang="en-US" sz="2600" kern="0" dirty="0" smtClean="0">
                <a:solidFill>
                  <a:prstClr val="black"/>
                </a:solidFill>
                <a:latin typeface="Times New Roman"/>
              </a:rPr>
              <a:t>Nails</a:t>
            </a:r>
          </a:p>
          <a:p>
            <a:pPr marL="841375" lvl="1" indent="-514350" algn="just">
              <a:spcBef>
                <a:spcPct val="20000"/>
              </a:spcBef>
              <a:buClr>
                <a:srgbClr val="C0504D"/>
              </a:buClr>
              <a:buSzPct val="100000"/>
              <a:buFont typeface="+mj-lt"/>
              <a:buAutoNum type="alphaLcParenR"/>
            </a:pPr>
            <a:r>
              <a:rPr lang="en-US" sz="2600" kern="0" dirty="0" smtClean="0">
                <a:solidFill>
                  <a:prstClr val="black"/>
                </a:solidFill>
                <a:latin typeface="Times New Roman"/>
              </a:rPr>
              <a:t>Sensory organs and nerves</a:t>
            </a:r>
          </a:p>
          <a:p>
            <a:pPr marL="841375" lvl="1" indent="-514350" algn="just">
              <a:spcBef>
                <a:spcPct val="20000"/>
              </a:spcBef>
              <a:buClr>
                <a:srgbClr val="C0504D"/>
              </a:buClr>
              <a:buSzPct val="100000"/>
              <a:buFont typeface="+mj-lt"/>
              <a:buAutoNum type="alphaLcParenR"/>
            </a:pPr>
            <a:r>
              <a:rPr lang="en-US" sz="2600" kern="0" dirty="0" smtClean="0">
                <a:solidFill>
                  <a:prstClr val="black"/>
                </a:solidFill>
                <a:latin typeface="Times New Roman"/>
              </a:rPr>
              <a:t>Blood vessels</a:t>
            </a:r>
          </a:p>
        </p:txBody>
      </p:sp>
      <p:sp>
        <p:nvSpPr>
          <p:cNvPr id="2" name="Slide Number Placeholder 1"/>
          <p:cNvSpPr>
            <a:spLocks noGrp="1"/>
          </p:cNvSpPr>
          <p:nvPr>
            <p:ph type="sldNum" sz="quarter" idx="12"/>
          </p:nvPr>
        </p:nvSpPr>
        <p:spPr/>
        <p:txBody>
          <a:bodyPr/>
          <a:lstStyle/>
          <a:p>
            <a:pPr>
              <a:defRPr/>
            </a:pPr>
            <a:fld id="{4841F67A-0B18-4D25-A136-740BCC3CC77C}"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20</a:t>
            </a:fld>
            <a:endParaRPr lang="en-US"/>
          </a:p>
        </p:txBody>
      </p:sp>
      <p:sp>
        <p:nvSpPr>
          <p:cNvPr id="3" name="TextBox 2"/>
          <p:cNvSpPr txBox="1"/>
          <p:nvPr/>
        </p:nvSpPr>
        <p:spPr>
          <a:xfrm>
            <a:off x="509450" y="287381"/>
            <a:ext cx="4754880" cy="707886"/>
          </a:xfrm>
          <a:prstGeom prst="rect">
            <a:avLst/>
          </a:prstGeom>
          <a:noFill/>
        </p:spPr>
        <p:txBody>
          <a:bodyPr wrap="square" rtlCol="0">
            <a:spAutoFit/>
          </a:bodyPr>
          <a:lstStyle/>
          <a:p>
            <a:r>
              <a:rPr lang="en-US" sz="4000" b="1" u="sng" dirty="0" smtClean="0">
                <a:solidFill>
                  <a:srgbClr val="FF0000"/>
                </a:solidFill>
              </a:rPr>
              <a:t>Sebaceous Glands</a:t>
            </a:r>
            <a:endParaRPr lang="en-US" sz="4000" b="1" u="sng" dirty="0">
              <a:solidFill>
                <a:srgbClr val="FF0000"/>
              </a:solidFill>
            </a:endParaRPr>
          </a:p>
        </p:txBody>
      </p:sp>
      <p:sp>
        <p:nvSpPr>
          <p:cNvPr id="5" name="Rectangle 4"/>
          <p:cNvSpPr/>
          <p:nvPr/>
        </p:nvSpPr>
        <p:spPr>
          <a:xfrm>
            <a:off x="509449" y="995267"/>
            <a:ext cx="8190411" cy="2308324"/>
          </a:xfrm>
          <a:prstGeom prst="rect">
            <a:avLst/>
          </a:prstGeom>
        </p:spPr>
        <p:txBody>
          <a:bodyPr wrap="square">
            <a:spAutoFit/>
          </a:bodyPr>
          <a:lstStyle/>
          <a:p>
            <a:pPr marL="342900" lvl="0" indent="-342900" algn="just">
              <a:spcBef>
                <a:spcPts val="0"/>
              </a:spcBef>
              <a:spcAft>
                <a:spcPts val="0"/>
              </a:spcAft>
              <a:buClr>
                <a:srgbClr val="4F81BD"/>
              </a:buClr>
              <a:buSzPct val="65000"/>
              <a:buFont typeface="Wingdings" pitchFamily="20" charset="2"/>
              <a:buChar char="n"/>
            </a:pPr>
            <a:r>
              <a:rPr lang="en-US" sz="2400" kern="0" dirty="0" smtClean="0">
                <a:solidFill>
                  <a:prstClr val="black"/>
                </a:solidFill>
                <a:latin typeface="Times New Roman"/>
              </a:rPr>
              <a:t>Located in the angle between the </a:t>
            </a:r>
            <a:r>
              <a:rPr lang="en-US" sz="2400" kern="0" dirty="0" err="1" smtClean="0">
                <a:solidFill>
                  <a:prstClr val="black"/>
                </a:solidFill>
                <a:latin typeface="Times New Roman"/>
              </a:rPr>
              <a:t>arrector</a:t>
            </a:r>
            <a:r>
              <a:rPr lang="en-US" sz="2400" kern="0" dirty="0" smtClean="0">
                <a:solidFill>
                  <a:prstClr val="black"/>
                </a:solidFill>
                <a:latin typeface="Times New Roman"/>
              </a:rPr>
              <a:t> pili muscle and the hair</a:t>
            </a:r>
          </a:p>
          <a:p>
            <a:pPr marL="342900" lvl="0" indent="-342900" algn="just">
              <a:spcBef>
                <a:spcPts val="0"/>
              </a:spcBef>
              <a:spcAft>
                <a:spcPts val="0"/>
              </a:spcAft>
              <a:buClr>
                <a:srgbClr val="4F81BD"/>
              </a:buClr>
              <a:buSzPct val="65000"/>
              <a:buFont typeface="Wingdings" pitchFamily="20" charset="2"/>
              <a:buChar char="n"/>
            </a:pPr>
            <a:r>
              <a:rPr lang="en-US" sz="2400" kern="0" dirty="0" smtClean="0">
                <a:solidFill>
                  <a:prstClr val="black"/>
                </a:solidFill>
                <a:latin typeface="Times New Roman"/>
              </a:rPr>
              <a:t>Open into the hair follicle</a:t>
            </a:r>
          </a:p>
          <a:p>
            <a:pPr marL="342900" lvl="0" indent="-342900" algn="just">
              <a:spcBef>
                <a:spcPts val="0"/>
              </a:spcBef>
              <a:spcAft>
                <a:spcPts val="0"/>
              </a:spcAft>
              <a:buClr>
                <a:srgbClr val="4F81BD"/>
              </a:buClr>
              <a:buSzPct val="65000"/>
              <a:buFont typeface="Wingdings" pitchFamily="20" charset="2"/>
              <a:buChar char="n"/>
            </a:pPr>
            <a:r>
              <a:rPr lang="en-US" sz="2400" kern="0" dirty="0" smtClean="0">
                <a:solidFill>
                  <a:prstClr val="black"/>
                </a:solidFill>
                <a:latin typeface="Times New Roman"/>
              </a:rPr>
              <a:t>Sebaceous glands secrete an oily substance called </a:t>
            </a:r>
            <a:r>
              <a:rPr lang="en-US" sz="2400" b="1" kern="0" dirty="0" smtClean="0">
                <a:solidFill>
                  <a:prstClr val="black"/>
                </a:solidFill>
                <a:latin typeface="Times New Roman"/>
              </a:rPr>
              <a:t>sebum </a:t>
            </a:r>
            <a:r>
              <a:rPr lang="en-US" sz="2400" kern="0" dirty="0" smtClean="0">
                <a:solidFill>
                  <a:prstClr val="black"/>
                </a:solidFill>
                <a:latin typeface="Times New Roman"/>
              </a:rPr>
              <a:t>which prevents dehydration of hair and skin, and inhibits growth of certain bacteria</a:t>
            </a:r>
            <a:endParaRPr lang="en-US" sz="2400" kern="0" dirty="0">
              <a:solidFill>
                <a:prstClr val="black"/>
              </a:solidFill>
              <a:latin typeface="Times New Roman"/>
            </a:endParaRPr>
          </a:p>
        </p:txBody>
      </p:sp>
      <p:sp>
        <p:nvSpPr>
          <p:cNvPr id="6" name="TextBox 5"/>
          <p:cNvSpPr txBox="1"/>
          <p:nvPr/>
        </p:nvSpPr>
        <p:spPr>
          <a:xfrm>
            <a:off x="509449" y="3409414"/>
            <a:ext cx="8125099" cy="707886"/>
          </a:xfrm>
          <a:prstGeom prst="rect">
            <a:avLst/>
          </a:prstGeom>
          <a:noFill/>
        </p:spPr>
        <p:txBody>
          <a:bodyPr wrap="square" rtlCol="0">
            <a:spAutoFit/>
          </a:bodyPr>
          <a:lstStyle/>
          <a:p>
            <a:r>
              <a:rPr lang="en-US" sz="4000" b="1" u="sng" dirty="0" err="1" smtClean="0">
                <a:solidFill>
                  <a:srgbClr val="FF0000"/>
                </a:solidFill>
              </a:rPr>
              <a:t>Ceruminous</a:t>
            </a:r>
            <a:r>
              <a:rPr lang="en-US" sz="4000" b="1" u="sng" dirty="0" smtClean="0">
                <a:solidFill>
                  <a:srgbClr val="FF0000"/>
                </a:solidFill>
              </a:rPr>
              <a:t> Glands</a:t>
            </a:r>
            <a:endParaRPr lang="en-US" sz="4000" b="1" u="sng" dirty="0">
              <a:solidFill>
                <a:srgbClr val="FF0000"/>
              </a:solidFill>
            </a:endParaRPr>
          </a:p>
        </p:txBody>
      </p:sp>
      <p:sp>
        <p:nvSpPr>
          <p:cNvPr id="7" name="Rectangle 6"/>
          <p:cNvSpPr/>
          <p:nvPr/>
        </p:nvSpPr>
        <p:spPr>
          <a:xfrm>
            <a:off x="509449" y="4174039"/>
            <a:ext cx="7968344" cy="2012859"/>
          </a:xfrm>
          <a:prstGeom prst="rect">
            <a:avLst/>
          </a:prstGeom>
        </p:spPr>
        <p:txBody>
          <a:bodyPr wrap="square">
            <a:spAutoFit/>
          </a:bodyPr>
          <a:lstStyle/>
          <a:p>
            <a:pPr marL="342900" lvl="0" indent="-342900" algn="just">
              <a:spcBef>
                <a:spcPct val="20000"/>
              </a:spcBef>
              <a:buClr>
                <a:srgbClr val="4F81BD"/>
              </a:buClr>
              <a:buSzPct val="65000"/>
              <a:buFont typeface="Wingdings" pitchFamily="20" charset="2"/>
              <a:buChar char="n"/>
            </a:pPr>
            <a:r>
              <a:rPr lang="en-US" sz="2400" kern="0" dirty="0" smtClean="0">
                <a:solidFill>
                  <a:prstClr val="black"/>
                </a:solidFill>
                <a:latin typeface="Times New Roman"/>
              </a:rPr>
              <a:t>Modified sweat glands located in the ear canal</a:t>
            </a:r>
          </a:p>
          <a:p>
            <a:pPr marL="342900" lvl="0" indent="-342900" algn="just">
              <a:spcBef>
                <a:spcPct val="20000"/>
              </a:spcBef>
              <a:buClr>
                <a:srgbClr val="4F81BD"/>
              </a:buClr>
              <a:buSzPct val="65000"/>
              <a:buFont typeface="Wingdings" pitchFamily="20" charset="2"/>
              <a:buChar char="n"/>
            </a:pPr>
            <a:r>
              <a:rPr lang="en-US" sz="2400" kern="0" dirty="0" smtClean="0">
                <a:solidFill>
                  <a:prstClr val="black"/>
                </a:solidFill>
                <a:latin typeface="Times New Roman"/>
              </a:rPr>
              <a:t>Along with nearby sebaceous glands, they are involved in the production of a waxy secretion called </a:t>
            </a:r>
            <a:r>
              <a:rPr lang="en-US" sz="2400" b="1" kern="0" dirty="0" err="1" smtClean="0">
                <a:solidFill>
                  <a:prstClr val="black"/>
                </a:solidFill>
                <a:latin typeface="Times New Roman"/>
              </a:rPr>
              <a:t>cerumen</a:t>
            </a:r>
            <a:r>
              <a:rPr lang="en-US" sz="2400" kern="0" dirty="0" smtClean="0">
                <a:solidFill>
                  <a:prstClr val="black"/>
                </a:solidFill>
                <a:latin typeface="Times New Roman"/>
              </a:rPr>
              <a:t> (earwax) which provides a sticky barrier that prevents entry of foreign bodies into the ear canal</a:t>
            </a:r>
            <a:r>
              <a:rPr lang="en-US" sz="2400" b="1" kern="0" dirty="0" smtClean="0">
                <a:solidFill>
                  <a:prstClr val="black"/>
                </a:solidFill>
                <a:latin typeface="Times New Roman"/>
              </a:rPr>
              <a:t>.</a:t>
            </a:r>
            <a:endParaRPr lang="en-US" sz="2400" b="1" kern="0" dirty="0">
              <a:solidFill>
                <a:prstClr val="black"/>
              </a:solidFill>
              <a:latin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21</a:t>
            </a:fld>
            <a:endParaRPr lang="en-US"/>
          </a:p>
        </p:txBody>
      </p:sp>
      <p:sp>
        <p:nvSpPr>
          <p:cNvPr id="3" name="TextBox 2"/>
          <p:cNvSpPr txBox="1"/>
          <p:nvPr/>
        </p:nvSpPr>
        <p:spPr>
          <a:xfrm>
            <a:off x="509450" y="287381"/>
            <a:ext cx="4754880" cy="707886"/>
          </a:xfrm>
          <a:prstGeom prst="rect">
            <a:avLst/>
          </a:prstGeom>
          <a:noFill/>
        </p:spPr>
        <p:txBody>
          <a:bodyPr wrap="square" rtlCol="0">
            <a:spAutoFit/>
          </a:bodyPr>
          <a:lstStyle/>
          <a:p>
            <a:r>
              <a:rPr lang="en-US" sz="4000" b="1" u="sng" dirty="0" smtClean="0">
                <a:solidFill>
                  <a:srgbClr val="FF0000"/>
                </a:solidFill>
              </a:rPr>
              <a:t>Nails</a:t>
            </a:r>
            <a:endParaRPr lang="en-US" sz="4000" b="1" u="sng" dirty="0">
              <a:solidFill>
                <a:srgbClr val="FF0000"/>
              </a:solidFill>
            </a:endParaRPr>
          </a:p>
        </p:txBody>
      </p:sp>
      <p:sp>
        <p:nvSpPr>
          <p:cNvPr id="4" name="Rectangle 3"/>
          <p:cNvSpPr/>
          <p:nvPr/>
        </p:nvSpPr>
        <p:spPr>
          <a:xfrm>
            <a:off x="496387" y="1236104"/>
            <a:ext cx="8334104" cy="4789003"/>
          </a:xfrm>
          <a:prstGeom prst="rect">
            <a:avLst/>
          </a:prstGeom>
        </p:spPr>
        <p:txBody>
          <a:bodyPr wrap="square">
            <a:spAutoFit/>
          </a:bodyPr>
          <a:lstStyle/>
          <a:p>
            <a:pPr marL="342900" lvl="0" indent="-342900" algn="just">
              <a:lnSpc>
                <a:spcPct val="90000"/>
              </a:lnSpc>
              <a:spcBef>
                <a:spcPct val="20000"/>
              </a:spcBef>
              <a:buClr>
                <a:srgbClr val="4F81BD"/>
              </a:buClr>
              <a:buSzPct val="65000"/>
              <a:buFont typeface="Wingdings" pitchFamily="20" charset="2"/>
              <a:buChar char="n"/>
            </a:pPr>
            <a:r>
              <a:rPr lang="en-US" sz="2800" kern="0" dirty="0" smtClean="0">
                <a:solidFill>
                  <a:prstClr val="black"/>
                </a:solidFill>
                <a:latin typeface="Times New Roman"/>
              </a:rPr>
              <a:t>Nails are plates of hard, keratinized epidermal cells located over the dorsal surface of the distal end of the fingers and toes</a:t>
            </a:r>
          </a:p>
          <a:p>
            <a:pPr marL="342900" lvl="0" indent="-342900" algn="just">
              <a:lnSpc>
                <a:spcPct val="90000"/>
              </a:lnSpc>
              <a:spcBef>
                <a:spcPct val="20000"/>
              </a:spcBef>
              <a:buClr>
                <a:srgbClr val="4F81BD"/>
              </a:buClr>
              <a:buSzPct val="65000"/>
              <a:buFont typeface="Wingdings" pitchFamily="20" charset="2"/>
              <a:buChar char="n"/>
            </a:pPr>
            <a:endParaRPr lang="en-US" sz="2800" kern="0" dirty="0" smtClean="0">
              <a:solidFill>
                <a:prstClr val="black"/>
              </a:solidFill>
              <a:latin typeface="Times New Roman"/>
            </a:endParaRPr>
          </a:p>
          <a:p>
            <a:pPr marL="342900" lvl="0" indent="-342900" algn="just">
              <a:lnSpc>
                <a:spcPct val="90000"/>
              </a:lnSpc>
              <a:spcBef>
                <a:spcPct val="20000"/>
              </a:spcBef>
              <a:buClr>
                <a:srgbClr val="4F81BD"/>
              </a:buClr>
              <a:buSzPct val="65000"/>
              <a:buFont typeface="Wingdings" pitchFamily="20" charset="2"/>
              <a:buChar char="n"/>
            </a:pPr>
            <a:r>
              <a:rPr lang="en-US" sz="2800" kern="0" dirty="0" smtClean="0">
                <a:solidFill>
                  <a:prstClr val="black"/>
                </a:solidFill>
                <a:latin typeface="Times New Roman"/>
              </a:rPr>
              <a:t>Each nail consists of:</a:t>
            </a:r>
          </a:p>
          <a:p>
            <a:pPr marL="669925" lvl="1" indent="-325438" algn="just">
              <a:lnSpc>
                <a:spcPct val="90000"/>
              </a:lnSpc>
              <a:spcBef>
                <a:spcPct val="20000"/>
              </a:spcBef>
              <a:buClr>
                <a:srgbClr val="C0504D"/>
              </a:buClr>
              <a:buSzPct val="60000"/>
              <a:buFont typeface="Wingdings" pitchFamily="20" charset="2"/>
              <a:buChar char="q"/>
            </a:pPr>
            <a:r>
              <a:rPr lang="en-US" sz="2800" b="1" kern="0" dirty="0" smtClean="0">
                <a:solidFill>
                  <a:prstClr val="black"/>
                </a:solidFill>
                <a:latin typeface="Times New Roman"/>
              </a:rPr>
              <a:t>Free edge: </a:t>
            </a:r>
            <a:r>
              <a:rPr lang="en-US" sz="2800" kern="0" dirty="0" smtClean="0">
                <a:solidFill>
                  <a:prstClr val="black"/>
                </a:solidFill>
                <a:latin typeface="Times New Roman"/>
              </a:rPr>
              <a:t>may extend beyond the distal end of the digit. It’s white in color.</a:t>
            </a:r>
          </a:p>
          <a:p>
            <a:pPr marL="669925" lvl="1" indent="-325438" algn="just">
              <a:lnSpc>
                <a:spcPct val="90000"/>
              </a:lnSpc>
              <a:spcBef>
                <a:spcPct val="20000"/>
              </a:spcBef>
              <a:buClr>
                <a:srgbClr val="C0504D"/>
              </a:buClr>
              <a:buSzPct val="60000"/>
              <a:buFont typeface="Wingdings" pitchFamily="20" charset="2"/>
              <a:buChar char="q"/>
            </a:pPr>
            <a:r>
              <a:rPr lang="en-US" sz="2800" kern="0" dirty="0" smtClean="0">
                <a:solidFill>
                  <a:prstClr val="black"/>
                </a:solidFill>
                <a:latin typeface="Times New Roman"/>
              </a:rPr>
              <a:t>Transparent </a:t>
            </a:r>
            <a:r>
              <a:rPr lang="en-US" sz="2800" b="1" kern="0" dirty="0" smtClean="0">
                <a:solidFill>
                  <a:prstClr val="black"/>
                </a:solidFill>
                <a:latin typeface="Times New Roman"/>
              </a:rPr>
              <a:t>nail body (plate) </a:t>
            </a:r>
            <a:r>
              <a:rPr lang="en-US" sz="2800" kern="0" dirty="0" smtClean="0">
                <a:solidFill>
                  <a:prstClr val="black"/>
                </a:solidFill>
                <a:latin typeface="Times New Roman"/>
              </a:rPr>
              <a:t>with a whitish </a:t>
            </a:r>
            <a:r>
              <a:rPr lang="en-US" sz="2800" b="1" kern="0" dirty="0" err="1" smtClean="0">
                <a:solidFill>
                  <a:prstClr val="black"/>
                </a:solidFill>
                <a:latin typeface="Times New Roman"/>
              </a:rPr>
              <a:t>lunula</a:t>
            </a:r>
            <a:r>
              <a:rPr lang="en-US" sz="2800" b="1" kern="0" dirty="0" smtClean="0">
                <a:solidFill>
                  <a:prstClr val="black"/>
                </a:solidFill>
                <a:latin typeface="Times New Roman"/>
              </a:rPr>
              <a:t> </a:t>
            </a:r>
            <a:r>
              <a:rPr lang="en-US" sz="2800" kern="0" dirty="0" smtClean="0">
                <a:solidFill>
                  <a:prstClr val="black"/>
                </a:solidFill>
                <a:latin typeface="Times New Roman"/>
              </a:rPr>
              <a:t>at its base.</a:t>
            </a:r>
          </a:p>
          <a:p>
            <a:pPr marL="669925" lvl="1" indent="-325438" algn="just">
              <a:lnSpc>
                <a:spcPct val="90000"/>
              </a:lnSpc>
              <a:spcBef>
                <a:spcPct val="20000"/>
              </a:spcBef>
              <a:buClr>
                <a:srgbClr val="C0504D"/>
              </a:buClr>
              <a:buSzPct val="60000"/>
              <a:buFont typeface="Wingdings" pitchFamily="20" charset="2"/>
              <a:buChar char="q"/>
            </a:pPr>
            <a:r>
              <a:rPr lang="en-US" sz="2800" b="1" kern="0" dirty="0" smtClean="0">
                <a:solidFill>
                  <a:prstClr val="black"/>
                </a:solidFill>
                <a:latin typeface="Times New Roman"/>
              </a:rPr>
              <a:t>Nail root </a:t>
            </a:r>
            <a:r>
              <a:rPr lang="en-US" sz="2800" kern="0" dirty="0" smtClean="0">
                <a:solidFill>
                  <a:prstClr val="black"/>
                </a:solidFill>
                <a:latin typeface="Times New Roman"/>
              </a:rPr>
              <a:t>embedded in a fold of skin called nail matrix that’s responsible for the growth of the nail.</a:t>
            </a:r>
            <a:endParaRPr lang="en-US" sz="2800" kern="0" dirty="0">
              <a:solidFill>
                <a:prstClr val="black"/>
              </a:solidFill>
              <a:latin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22</a:t>
            </a:fld>
            <a:endParaRPr lang="en-US"/>
          </a:p>
        </p:txBody>
      </p:sp>
      <p:pic>
        <p:nvPicPr>
          <p:cNvPr id="3" name="Picture 5" descr="05_05"/>
          <p:cNvPicPr>
            <a:picLocks noChangeAspect="1" noChangeArrowheads="1"/>
          </p:cNvPicPr>
          <p:nvPr/>
        </p:nvPicPr>
        <p:blipFill>
          <a:blip r:embed="rId2"/>
          <a:srcRect b="14987"/>
          <a:stretch>
            <a:fillRect/>
          </a:stretch>
        </p:blipFill>
        <p:spPr>
          <a:xfrm>
            <a:off x="78378" y="1410789"/>
            <a:ext cx="8961120" cy="3770968"/>
          </a:xfrm>
          <a:prstGeom prst="rect">
            <a:avLst/>
          </a:prstGeom>
        </p:spPr>
      </p:pic>
      <p:sp>
        <p:nvSpPr>
          <p:cNvPr id="4" name="Rectangle 3"/>
          <p:cNvSpPr/>
          <p:nvPr/>
        </p:nvSpPr>
        <p:spPr>
          <a:xfrm>
            <a:off x="8077206" y="2564674"/>
            <a:ext cx="805548" cy="426720"/>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30967" y="1841853"/>
            <a:ext cx="805548" cy="426720"/>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42831" y="1837497"/>
            <a:ext cx="683649" cy="252560"/>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4702" y="1846204"/>
            <a:ext cx="683649" cy="252560"/>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075611" y="5181757"/>
            <a:ext cx="849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96181" y="5556213"/>
            <a:ext cx="2407946" cy="369332"/>
          </a:xfrm>
          <a:prstGeom prst="rect">
            <a:avLst/>
          </a:prstGeom>
          <a:solidFill>
            <a:schemeClr val="bg1"/>
          </a:solidFill>
          <a:ln>
            <a:solidFill>
              <a:schemeClr val="tx1"/>
            </a:solidFill>
          </a:ln>
        </p:spPr>
        <p:txBody>
          <a:bodyPr wrap="square" rtlCol="0">
            <a:spAutoFit/>
          </a:bodyPr>
          <a:lstStyle/>
          <a:p>
            <a:r>
              <a:rPr lang="en-US" dirty="0" smtClean="0">
                <a:latin typeface="+mn-lt"/>
              </a:rPr>
              <a:t>Fig.11: Parts of the nail.</a:t>
            </a:r>
            <a:endParaRPr 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70263" y="408444"/>
            <a:ext cx="8229600" cy="963157"/>
          </a:xfrm>
        </p:spPr>
        <p:txBody>
          <a:bodyPr/>
          <a:lstStyle/>
          <a:p>
            <a:r>
              <a:rPr lang="en-US" sz="4800" i="1" u="sng" dirty="0" smtClean="0"/>
              <a:t>Functions of the Skin</a:t>
            </a:r>
            <a:endParaRPr lang="en-US" b="1" i="1" u="sng" dirty="0">
              <a:latin typeface="Arial" charset="0"/>
            </a:endParaRPr>
          </a:p>
        </p:txBody>
      </p:sp>
      <p:sp>
        <p:nvSpPr>
          <p:cNvPr id="6" name="Rectangle 5"/>
          <p:cNvSpPr/>
          <p:nvPr/>
        </p:nvSpPr>
        <p:spPr>
          <a:xfrm>
            <a:off x="627018" y="1781130"/>
            <a:ext cx="7106194" cy="3108543"/>
          </a:xfrm>
          <a:prstGeom prst="rect">
            <a:avLst/>
          </a:prstGeom>
        </p:spPr>
        <p:txBody>
          <a:bodyPr wrap="square">
            <a:spAutoFit/>
          </a:bodyPr>
          <a:lstStyle/>
          <a:p>
            <a:pPr marL="514350" lvl="0" indent="-514350">
              <a:spcBef>
                <a:spcPct val="20000"/>
              </a:spcBef>
              <a:buClr>
                <a:srgbClr val="4F81BD"/>
              </a:buClr>
              <a:buSzPct val="100000"/>
              <a:buFont typeface="+mj-lt"/>
              <a:buAutoNum type="arabicParenR"/>
            </a:pPr>
            <a:r>
              <a:rPr lang="en-US" sz="2800" kern="0" dirty="0" smtClean="0">
                <a:solidFill>
                  <a:prstClr val="black"/>
                </a:solidFill>
                <a:latin typeface="Times New Roman"/>
              </a:rPr>
              <a:t>Regulation of body temperature</a:t>
            </a:r>
          </a:p>
          <a:p>
            <a:pPr marL="514350" lvl="0" indent="-514350">
              <a:spcBef>
                <a:spcPct val="20000"/>
              </a:spcBef>
              <a:buClr>
                <a:srgbClr val="4F81BD"/>
              </a:buClr>
              <a:buSzPct val="100000"/>
              <a:buFont typeface="+mj-lt"/>
              <a:buAutoNum type="arabicParenR"/>
            </a:pPr>
            <a:r>
              <a:rPr lang="en-US" sz="2800" kern="0" dirty="0" smtClean="0">
                <a:solidFill>
                  <a:prstClr val="black"/>
                </a:solidFill>
                <a:latin typeface="Times New Roman"/>
              </a:rPr>
              <a:t>Blood reservoir</a:t>
            </a:r>
          </a:p>
          <a:p>
            <a:pPr marL="514350" lvl="0" indent="-514350">
              <a:spcBef>
                <a:spcPct val="20000"/>
              </a:spcBef>
              <a:buClr>
                <a:srgbClr val="4F81BD"/>
              </a:buClr>
              <a:buSzPct val="100000"/>
              <a:buFont typeface="+mj-lt"/>
              <a:buAutoNum type="arabicParenR"/>
            </a:pPr>
            <a:r>
              <a:rPr lang="en-US" sz="2800" kern="0" dirty="0" smtClean="0">
                <a:solidFill>
                  <a:prstClr val="black"/>
                </a:solidFill>
                <a:latin typeface="Times New Roman"/>
              </a:rPr>
              <a:t>Protection</a:t>
            </a:r>
          </a:p>
          <a:p>
            <a:pPr marL="514350" lvl="0" indent="-514350">
              <a:spcBef>
                <a:spcPct val="20000"/>
              </a:spcBef>
              <a:buClr>
                <a:srgbClr val="4F81BD"/>
              </a:buClr>
              <a:buSzPct val="100000"/>
              <a:buFont typeface="+mj-lt"/>
              <a:buAutoNum type="arabicParenR"/>
            </a:pPr>
            <a:r>
              <a:rPr lang="en-US" sz="2800" kern="0" dirty="0" err="1" smtClean="0">
                <a:solidFill>
                  <a:prstClr val="black"/>
                </a:solidFill>
                <a:latin typeface="Times New Roman"/>
              </a:rPr>
              <a:t>Cutaneous</a:t>
            </a:r>
            <a:r>
              <a:rPr lang="en-US" sz="2800" kern="0" dirty="0" smtClean="0">
                <a:solidFill>
                  <a:prstClr val="black"/>
                </a:solidFill>
                <a:latin typeface="Times New Roman"/>
              </a:rPr>
              <a:t> sensations</a:t>
            </a:r>
          </a:p>
          <a:p>
            <a:pPr marL="514350" lvl="0" indent="-514350">
              <a:spcBef>
                <a:spcPct val="20000"/>
              </a:spcBef>
              <a:buClr>
                <a:srgbClr val="4F81BD"/>
              </a:buClr>
              <a:buSzPct val="100000"/>
              <a:buFont typeface="+mj-lt"/>
              <a:buAutoNum type="arabicParenR"/>
            </a:pPr>
            <a:r>
              <a:rPr lang="en-US" sz="2800" kern="0" dirty="0" smtClean="0">
                <a:solidFill>
                  <a:prstClr val="black"/>
                </a:solidFill>
                <a:latin typeface="Times New Roman"/>
              </a:rPr>
              <a:t>Excretion and absorption</a:t>
            </a:r>
          </a:p>
          <a:p>
            <a:pPr marL="514350" lvl="0" indent="-514350">
              <a:spcBef>
                <a:spcPct val="20000"/>
              </a:spcBef>
              <a:buClr>
                <a:srgbClr val="4F81BD"/>
              </a:buClr>
              <a:buSzPct val="100000"/>
              <a:buFont typeface="+mj-lt"/>
              <a:buAutoNum type="arabicParenR"/>
            </a:pPr>
            <a:r>
              <a:rPr lang="en-US" sz="2800" kern="0" dirty="0" smtClean="0">
                <a:solidFill>
                  <a:prstClr val="black"/>
                </a:solidFill>
                <a:latin typeface="Times New Roman"/>
              </a:rPr>
              <a:t>Synthesis of vitamin D</a:t>
            </a:r>
            <a:endParaRPr lang="en-US" sz="2800" kern="0" dirty="0">
              <a:solidFill>
                <a:prstClr val="black"/>
              </a:solidFill>
              <a:latin typeface="Times New Roman"/>
            </a:endParaRPr>
          </a:p>
        </p:txBody>
      </p:sp>
      <p:sp>
        <p:nvSpPr>
          <p:cNvPr id="2" name="Slide Number Placeholder 1"/>
          <p:cNvSpPr>
            <a:spLocks noGrp="1"/>
          </p:cNvSpPr>
          <p:nvPr>
            <p:ph type="sldNum" sz="quarter" idx="12"/>
          </p:nvPr>
        </p:nvSpPr>
        <p:spPr/>
        <p:txBody>
          <a:bodyPr/>
          <a:lstStyle/>
          <a:p>
            <a:pPr>
              <a:defRPr/>
            </a:pPr>
            <a:fld id="{4841F67A-0B18-4D25-A136-740BCC3CC77C}"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277814"/>
            <a:ext cx="8229600" cy="963157"/>
          </a:xfrm>
        </p:spPr>
        <p:txBody>
          <a:bodyPr/>
          <a:lstStyle/>
          <a:p>
            <a:r>
              <a:rPr lang="en-US" sz="4800" i="1" u="sng" dirty="0"/>
              <a:t>Structure of the Skin</a:t>
            </a:r>
            <a:endParaRPr lang="en-US" b="1" i="1" u="sng" dirty="0">
              <a:latin typeface="Arial" charset="0"/>
            </a:endParaRPr>
          </a:p>
        </p:txBody>
      </p:sp>
      <p:sp>
        <p:nvSpPr>
          <p:cNvPr id="9" name="Rectangle 3"/>
          <p:cNvSpPr txBox="1">
            <a:spLocks noChangeArrowheads="1"/>
          </p:cNvSpPr>
          <p:nvPr/>
        </p:nvSpPr>
        <p:spPr bwMode="auto">
          <a:xfrm>
            <a:off x="287383" y="1214845"/>
            <a:ext cx="8621485" cy="4859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uLnTx/>
                <a:uFillTx/>
                <a:latin typeface="+mn-lt"/>
              </a:rPr>
              <a:t>The skin (</a:t>
            </a:r>
            <a:r>
              <a:rPr kumimoji="0" lang="en-US" sz="2400" b="1" i="0" u="none" strike="noStrike" kern="0" cap="none" spc="0" normalizeH="0" baseline="0" noProof="0" dirty="0" smtClean="0">
                <a:ln>
                  <a:noFill/>
                </a:ln>
                <a:solidFill>
                  <a:schemeClr val="tx1"/>
                </a:solidFill>
                <a:effectLst/>
                <a:uLnTx/>
                <a:uFillTx/>
                <a:latin typeface="+mn-lt"/>
              </a:rPr>
              <a:t>cutaneous membrane)</a:t>
            </a:r>
            <a:r>
              <a:rPr kumimoji="0" lang="en-US" sz="2400" b="0" i="0" u="none" strike="noStrike" kern="0" cap="none" spc="0" normalizeH="0" baseline="0" noProof="0" dirty="0" smtClean="0">
                <a:ln>
                  <a:noFill/>
                </a:ln>
                <a:solidFill>
                  <a:schemeClr val="tx1"/>
                </a:solidFill>
                <a:effectLst/>
                <a:uLnTx/>
                <a:uFillTx/>
                <a:latin typeface="+mn-lt"/>
              </a:rPr>
              <a:t> covers the body and is the largest organ of the body by surface area and weight. </a:t>
            </a:r>
            <a:r>
              <a:rPr kumimoji="0" lang="en-US" sz="2400" b="0" i="0" u="none" strike="noStrike" kern="0" cap="none" spc="0" normalizeH="0" noProof="0" dirty="0" smtClean="0">
                <a:ln>
                  <a:noFill/>
                </a:ln>
                <a:solidFill>
                  <a:schemeClr val="tx1"/>
                </a:solidFill>
                <a:effectLst/>
                <a:uLnTx/>
                <a:uFillTx/>
                <a:latin typeface="+mn-lt"/>
              </a:rPr>
              <a:t>W</a:t>
            </a:r>
            <a:r>
              <a:rPr kumimoji="0" lang="en-US" sz="2400" b="0" i="0" u="none" strike="noStrike" kern="0" cap="none" spc="0" normalizeH="0" baseline="0" noProof="0" dirty="0" smtClean="0">
                <a:ln>
                  <a:noFill/>
                </a:ln>
                <a:solidFill>
                  <a:schemeClr val="tx1"/>
                </a:solidFill>
                <a:effectLst/>
                <a:uLnTx/>
                <a:uFillTx/>
                <a:latin typeface="+mn-lt"/>
              </a:rPr>
              <a:t>eight is about 6% of body weight. It’s thinnest on the eyelids, thickest on the heels.</a:t>
            </a:r>
          </a:p>
          <a:p>
            <a:pPr marL="342900" marR="0" lvl="0" indent="-342900" algn="just"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ndParaRPr>
          </a:p>
          <a:p>
            <a:pPr marL="342900" lvl="0" indent="-342900" eaLnBrk="0" hangingPunct="0">
              <a:spcBef>
                <a:spcPct val="20000"/>
              </a:spcBef>
              <a:buClr>
                <a:schemeClr val="accent1"/>
              </a:buClr>
              <a:buSzPct val="65000"/>
              <a:buFont typeface="Wingdings" pitchFamily="2" charset="2"/>
              <a:buChar char="n"/>
              <a:defRPr/>
            </a:pPr>
            <a:r>
              <a:rPr lang="en-US" sz="2400" kern="0" dirty="0">
                <a:latin typeface="+mn-lt"/>
              </a:rPr>
              <a:t>The skin is formed of two major layers:</a:t>
            </a:r>
          </a:p>
          <a:p>
            <a:pPr marL="514350" lvl="0" indent="-514350" eaLnBrk="0" hangingPunct="0">
              <a:spcBef>
                <a:spcPct val="20000"/>
              </a:spcBef>
              <a:buClr>
                <a:schemeClr val="accent1"/>
              </a:buClr>
              <a:buSzPct val="100000"/>
              <a:buFont typeface="+mj-lt"/>
              <a:buAutoNum type="arabicPeriod"/>
              <a:defRPr/>
            </a:pPr>
            <a:r>
              <a:rPr lang="en-US" sz="2400" kern="0" dirty="0" smtClean="0">
                <a:latin typeface="+mn-lt"/>
              </a:rPr>
              <a:t>Outer layer </a:t>
            </a:r>
            <a:r>
              <a:rPr lang="en-US" sz="2400" kern="0" dirty="0">
                <a:latin typeface="+mn-lt"/>
              </a:rPr>
              <a:t>called the </a:t>
            </a:r>
            <a:r>
              <a:rPr lang="en-US" sz="2400" b="1" kern="0" dirty="0">
                <a:latin typeface="+mn-lt"/>
              </a:rPr>
              <a:t>epidermis.</a:t>
            </a:r>
            <a:endParaRPr lang="en-US" sz="2400" kern="0" dirty="0">
              <a:latin typeface="+mn-lt"/>
            </a:endParaRPr>
          </a:p>
          <a:p>
            <a:pPr marL="514350" lvl="0" indent="-514350" eaLnBrk="0" hangingPunct="0">
              <a:spcBef>
                <a:spcPct val="20000"/>
              </a:spcBef>
              <a:buClr>
                <a:schemeClr val="accent1"/>
              </a:buClr>
              <a:buSzPct val="100000"/>
              <a:buFont typeface="+mj-lt"/>
              <a:buAutoNum type="arabicPeriod"/>
              <a:defRPr/>
            </a:pPr>
            <a:r>
              <a:rPr lang="en-US" sz="2400" kern="0" dirty="0" smtClean="0">
                <a:latin typeface="+mn-lt"/>
              </a:rPr>
              <a:t>Inner layer </a:t>
            </a:r>
            <a:r>
              <a:rPr lang="en-US" sz="2400" kern="0" dirty="0">
                <a:latin typeface="+mn-lt"/>
              </a:rPr>
              <a:t>called the </a:t>
            </a:r>
            <a:r>
              <a:rPr lang="en-US" sz="2400" b="1" kern="0" dirty="0">
                <a:latin typeface="+mn-lt"/>
              </a:rPr>
              <a:t>dermis.</a:t>
            </a:r>
          </a:p>
          <a:p>
            <a:pPr marL="342900" lvl="0" indent="-342900" eaLnBrk="0" hangingPunct="0">
              <a:spcBef>
                <a:spcPct val="20000"/>
              </a:spcBef>
              <a:buClr>
                <a:schemeClr val="accent1"/>
              </a:buClr>
              <a:buSzPct val="65000"/>
              <a:buFont typeface="Wingdings" pitchFamily="2" charset="2"/>
              <a:buChar char="n"/>
              <a:defRPr/>
            </a:pPr>
            <a:endParaRPr lang="en-US" sz="2400" kern="0" dirty="0">
              <a:latin typeface="+mn-lt"/>
            </a:endParaRPr>
          </a:p>
          <a:p>
            <a:pPr marL="342900" lvl="0" indent="-342900" eaLnBrk="0" hangingPunct="0">
              <a:spcBef>
                <a:spcPct val="20000"/>
              </a:spcBef>
              <a:buClr>
                <a:schemeClr val="accent1"/>
              </a:buClr>
              <a:buSzPct val="65000"/>
              <a:buFont typeface="Wingdings" pitchFamily="2" charset="2"/>
              <a:buChar char="n"/>
              <a:defRPr/>
            </a:pPr>
            <a:r>
              <a:rPr lang="en-US" sz="2400" kern="0" dirty="0">
                <a:latin typeface="+mn-lt"/>
              </a:rPr>
              <a:t>Beneath the dermis is </a:t>
            </a:r>
            <a:r>
              <a:rPr lang="en-US" sz="2400" b="1" kern="0" dirty="0">
                <a:latin typeface="+mn-lt"/>
              </a:rPr>
              <a:t>a subcutaneous layer </a:t>
            </a:r>
            <a:r>
              <a:rPr lang="en-US" sz="2400" kern="0" dirty="0">
                <a:latin typeface="+mn-lt"/>
              </a:rPr>
              <a:t>(also called the </a:t>
            </a:r>
            <a:r>
              <a:rPr lang="en-US" sz="2400" b="1" kern="0" dirty="0">
                <a:latin typeface="+mn-lt"/>
              </a:rPr>
              <a:t>hypodermis</a:t>
            </a:r>
            <a:r>
              <a:rPr lang="en-US" sz="2400" kern="0" dirty="0">
                <a:latin typeface="+mn-lt"/>
              </a:rPr>
              <a:t>) which attaches the skin to the underlying tissues and organs. </a:t>
            </a:r>
          </a:p>
          <a:p>
            <a:pPr marL="342900" marR="0" lvl="0" indent="-342900" algn="just" defTabSz="914400" rtl="0" eaLnBrk="0" fontAlgn="base" latinLnBrk="0" hangingPunct="0">
              <a:lnSpc>
                <a:spcPct val="10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a:ln>
                <a:noFill/>
              </a:ln>
              <a:solidFill>
                <a:schemeClr val="tx1"/>
              </a:solidFill>
              <a:effectLst/>
              <a:uLnTx/>
              <a:uFillTx/>
              <a:latin typeface="+mn-lt"/>
            </a:endParaRPr>
          </a:p>
        </p:txBody>
      </p:sp>
      <p:sp>
        <p:nvSpPr>
          <p:cNvPr id="2" name="Slide Number Placeholder 1"/>
          <p:cNvSpPr>
            <a:spLocks noGrp="1"/>
          </p:cNvSpPr>
          <p:nvPr>
            <p:ph type="sldNum" sz="quarter" idx="12"/>
          </p:nvPr>
        </p:nvSpPr>
        <p:spPr/>
        <p:txBody>
          <a:bodyPr/>
          <a:lstStyle/>
          <a:p>
            <a:pPr>
              <a:defRPr/>
            </a:pPr>
            <a:fld id="{4841F67A-0B18-4D25-A136-740BCC3CC77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05_01a"/>
          <p:cNvPicPr>
            <a:picLocks noChangeAspect="1" noChangeArrowheads="1"/>
          </p:cNvPicPr>
          <p:nvPr/>
        </p:nvPicPr>
        <p:blipFill>
          <a:blip r:embed="rId2"/>
          <a:srcRect b="7819"/>
          <a:stretch>
            <a:fillRect/>
          </a:stretch>
        </p:blipFill>
        <p:spPr bwMode="auto">
          <a:xfrm>
            <a:off x="1235036" y="117567"/>
            <a:ext cx="7680960" cy="6645448"/>
          </a:xfrm>
          <a:prstGeom prst="rect">
            <a:avLst/>
          </a:prstGeom>
          <a:noFill/>
        </p:spPr>
      </p:pic>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5</a:t>
            </a:fld>
            <a:endParaRPr lang="en-US"/>
          </a:p>
        </p:txBody>
      </p:sp>
      <p:sp>
        <p:nvSpPr>
          <p:cNvPr id="4" name="Rectangle 3"/>
          <p:cNvSpPr/>
          <p:nvPr/>
        </p:nvSpPr>
        <p:spPr>
          <a:xfrm>
            <a:off x="7458895" y="2207623"/>
            <a:ext cx="666206" cy="27432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21201" y="3587945"/>
            <a:ext cx="552986" cy="265598"/>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37119" y="5007455"/>
            <a:ext cx="805548" cy="348315"/>
          </a:xfrm>
          <a:prstGeom prst="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3693" y="6239662"/>
            <a:ext cx="3579223" cy="369332"/>
          </a:xfrm>
          <a:prstGeom prst="rect">
            <a:avLst/>
          </a:prstGeom>
          <a:solidFill>
            <a:schemeClr val="bg1"/>
          </a:solidFill>
          <a:ln>
            <a:solidFill>
              <a:schemeClr val="tx1"/>
            </a:solidFill>
          </a:ln>
        </p:spPr>
        <p:txBody>
          <a:bodyPr wrap="square" rtlCol="0">
            <a:spAutoFit/>
          </a:bodyPr>
          <a:lstStyle/>
          <a:p>
            <a:r>
              <a:rPr lang="en-US" dirty="0" smtClean="0">
                <a:latin typeface="+mn-lt"/>
              </a:rPr>
              <a:t>Fig.1*: The skin and its components.</a:t>
            </a:r>
            <a:endParaRPr lang="en-US"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6</a:t>
            </a:fld>
            <a:endParaRPr lang="en-US"/>
          </a:p>
        </p:txBody>
      </p:sp>
      <p:sp>
        <p:nvSpPr>
          <p:cNvPr id="3" name="TextBox 2"/>
          <p:cNvSpPr txBox="1"/>
          <p:nvPr/>
        </p:nvSpPr>
        <p:spPr>
          <a:xfrm>
            <a:off x="509450" y="378822"/>
            <a:ext cx="4754880" cy="707886"/>
          </a:xfrm>
          <a:prstGeom prst="rect">
            <a:avLst/>
          </a:prstGeom>
          <a:noFill/>
        </p:spPr>
        <p:txBody>
          <a:bodyPr wrap="square" rtlCol="0">
            <a:spAutoFit/>
          </a:bodyPr>
          <a:lstStyle/>
          <a:p>
            <a:r>
              <a:rPr lang="en-US" sz="4000" b="1" u="sng" dirty="0" smtClean="0">
                <a:solidFill>
                  <a:srgbClr val="FF0000"/>
                </a:solidFill>
              </a:rPr>
              <a:t>The Epidermis</a:t>
            </a:r>
            <a:endParaRPr lang="en-US" sz="4000" b="1" u="sng" dirty="0">
              <a:solidFill>
                <a:srgbClr val="FF0000"/>
              </a:solidFill>
            </a:endParaRPr>
          </a:p>
        </p:txBody>
      </p:sp>
      <p:sp>
        <p:nvSpPr>
          <p:cNvPr id="4" name="Rectangle 3"/>
          <p:cNvSpPr/>
          <p:nvPr/>
        </p:nvSpPr>
        <p:spPr>
          <a:xfrm>
            <a:off x="313506" y="1321239"/>
            <a:ext cx="5551716" cy="1274195"/>
          </a:xfrm>
          <a:prstGeom prst="rect">
            <a:avLst/>
          </a:prstGeom>
        </p:spPr>
        <p:txBody>
          <a:bodyPr wrap="square">
            <a:spAutoFit/>
          </a:bodyPr>
          <a:lstStyle/>
          <a:p>
            <a:pPr marL="342900" lvl="0" indent="-342900" algn="just">
              <a:spcBef>
                <a:spcPct val="20000"/>
              </a:spcBef>
              <a:buClr>
                <a:srgbClr val="4F81BD"/>
              </a:buClr>
              <a:buSzPct val="65000"/>
              <a:buFont typeface="Wingdings" pitchFamily="20" charset="2"/>
              <a:buChar char="n"/>
            </a:pPr>
            <a:r>
              <a:rPr lang="en-US" sz="2400" kern="0" dirty="0" smtClean="0">
                <a:solidFill>
                  <a:prstClr val="black"/>
                </a:solidFill>
                <a:latin typeface="Times New Roman"/>
              </a:rPr>
              <a:t>The epidermis is composed of stratified squamous keratinized epithelium</a:t>
            </a:r>
          </a:p>
          <a:p>
            <a:pPr marL="342900" lvl="0" indent="-342900" algn="just">
              <a:spcBef>
                <a:spcPct val="20000"/>
              </a:spcBef>
              <a:buClr>
                <a:srgbClr val="4F81BD"/>
              </a:buClr>
              <a:buSzPct val="65000"/>
              <a:buFont typeface="Wingdings" pitchFamily="20" charset="2"/>
              <a:buChar char="n"/>
            </a:pPr>
            <a:r>
              <a:rPr lang="en-US" sz="2400" kern="0" dirty="0" smtClean="0">
                <a:solidFill>
                  <a:prstClr val="black"/>
                </a:solidFill>
                <a:latin typeface="Times New Roman"/>
              </a:rPr>
              <a:t>It contains four major types of cells:</a:t>
            </a:r>
          </a:p>
        </p:txBody>
      </p:sp>
      <p:sp>
        <p:nvSpPr>
          <p:cNvPr id="6" name="Rectangle 5"/>
          <p:cNvSpPr/>
          <p:nvPr/>
        </p:nvSpPr>
        <p:spPr>
          <a:xfrm>
            <a:off x="313183" y="2916744"/>
            <a:ext cx="5551714" cy="3194721"/>
          </a:xfrm>
          <a:prstGeom prst="rect">
            <a:avLst/>
          </a:prstGeom>
          <a:solidFill>
            <a:schemeClr val="bg1"/>
          </a:solidFill>
        </p:spPr>
        <p:txBody>
          <a:bodyPr wrap="square">
            <a:spAutoFit/>
          </a:bodyPr>
          <a:lstStyle/>
          <a:p>
            <a:pPr marL="514350" lvl="0" indent="-514350" algn="just">
              <a:spcBef>
                <a:spcPct val="20000"/>
              </a:spcBef>
              <a:buClr>
                <a:srgbClr val="4F81BD"/>
              </a:buClr>
              <a:buSzPct val="100000"/>
              <a:buFont typeface="+mj-lt"/>
              <a:buAutoNum type="arabicParenR"/>
            </a:pPr>
            <a:r>
              <a:rPr lang="en-US" sz="2400" b="1" i="1" u="sng" kern="0" dirty="0" smtClean="0">
                <a:solidFill>
                  <a:srgbClr val="7030A0"/>
                </a:solidFill>
                <a:latin typeface="Times New Roman"/>
              </a:rPr>
              <a:t>Keratinocytes</a:t>
            </a:r>
            <a:r>
              <a:rPr lang="en-US" sz="2400" b="1" kern="0" dirty="0" smtClean="0">
                <a:solidFill>
                  <a:prstClr val="black"/>
                </a:solidFill>
                <a:latin typeface="Times New Roman"/>
              </a:rPr>
              <a:t> </a:t>
            </a:r>
            <a:r>
              <a:rPr lang="en-US" sz="2400" kern="0" dirty="0" smtClean="0">
                <a:solidFill>
                  <a:prstClr val="black"/>
                </a:solidFill>
                <a:latin typeface="Times New Roman"/>
              </a:rPr>
              <a:t>(90% of the cells) they form the layers of the epidermis and produce keratin which is a tough fibrous protein that provides protection.</a:t>
            </a:r>
          </a:p>
          <a:p>
            <a:pPr marL="514350" lvl="0" indent="-514350" algn="just">
              <a:spcBef>
                <a:spcPct val="20000"/>
              </a:spcBef>
              <a:buClr>
                <a:srgbClr val="4F81BD"/>
              </a:buClr>
              <a:buSzPct val="100000"/>
              <a:buFont typeface="+mj-lt"/>
              <a:buAutoNum type="arabicParenR"/>
            </a:pPr>
            <a:endParaRPr lang="en-US" sz="2400" kern="0" dirty="0" smtClean="0">
              <a:solidFill>
                <a:prstClr val="black"/>
              </a:solidFill>
              <a:latin typeface="Times New Roman"/>
            </a:endParaRPr>
          </a:p>
          <a:p>
            <a:pPr marL="514350" lvl="0" indent="-514350" algn="just">
              <a:spcBef>
                <a:spcPct val="20000"/>
              </a:spcBef>
              <a:buClr>
                <a:srgbClr val="4F81BD"/>
              </a:buClr>
              <a:buSzPct val="100000"/>
              <a:buFont typeface="+mj-lt"/>
              <a:buAutoNum type="arabicParenR"/>
            </a:pPr>
            <a:r>
              <a:rPr lang="en-US" sz="2400" b="1" i="1" u="sng" kern="0" dirty="0" smtClean="0">
                <a:solidFill>
                  <a:srgbClr val="7030A0"/>
                </a:solidFill>
                <a:latin typeface="Times New Roman"/>
              </a:rPr>
              <a:t>Melanocytes</a:t>
            </a:r>
            <a:r>
              <a:rPr lang="en-US" sz="2400" i="1" u="sng" kern="0" dirty="0" smtClean="0">
                <a:solidFill>
                  <a:srgbClr val="7030A0"/>
                </a:solidFill>
                <a:latin typeface="Times New Roman"/>
              </a:rPr>
              <a:t>:</a:t>
            </a:r>
            <a:r>
              <a:rPr lang="en-US" sz="2400" kern="0" dirty="0" smtClean="0">
                <a:solidFill>
                  <a:prstClr val="black"/>
                </a:solidFill>
                <a:latin typeface="Times New Roman"/>
              </a:rPr>
              <a:t>  which produce the pigment </a:t>
            </a:r>
            <a:r>
              <a:rPr lang="en-US" sz="2400" b="1" kern="0" dirty="0" smtClean="0">
                <a:solidFill>
                  <a:prstClr val="black"/>
                </a:solidFill>
                <a:latin typeface="Times New Roman"/>
              </a:rPr>
              <a:t>melanin</a:t>
            </a:r>
            <a:r>
              <a:rPr lang="en-US" sz="2400" kern="0" dirty="0" smtClean="0">
                <a:solidFill>
                  <a:prstClr val="black"/>
                </a:solidFill>
                <a:latin typeface="Times New Roman"/>
              </a:rPr>
              <a:t> that protects from damage by ultraviolet radiation.</a:t>
            </a:r>
            <a:endParaRPr lang="en-US" sz="2400" kern="0" dirty="0">
              <a:solidFill>
                <a:prstClr val="black"/>
              </a:solidFill>
              <a:latin typeface="Times New Roman"/>
            </a:endParaRPr>
          </a:p>
        </p:txBody>
      </p:sp>
      <p:pic>
        <p:nvPicPr>
          <p:cNvPr id="7" name="Picture 3"/>
          <p:cNvPicPr>
            <a:picLocks noChangeAspect="1" noChangeArrowheads="1"/>
          </p:cNvPicPr>
          <p:nvPr/>
        </p:nvPicPr>
        <p:blipFill>
          <a:blip r:embed="rId2"/>
          <a:srcRect t="5790"/>
          <a:stretch>
            <a:fillRect/>
          </a:stretch>
        </p:blipFill>
        <p:spPr bwMode="auto">
          <a:xfrm>
            <a:off x="6217731" y="2904960"/>
            <a:ext cx="2011680" cy="1636767"/>
          </a:xfrm>
          <a:prstGeom prst="rect">
            <a:avLst/>
          </a:prstGeom>
          <a:noFill/>
          <a:ln w="9525">
            <a:noFill/>
            <a:miter lim="800000"/>
            <a:headEnd/>
            <a:tailEnd/>
          </a:ln>
          <a:effectLst/>
        </p:spPr>
      </p:pic>
      <p:sp>
        <p:nvSpPr>
          <p:cNvPr id="9" name="TextBox 8"/>
          <p:cNvSpPr txBox="1"/>
          <p:nvPr/>
        </p:nvSpPr>
        <p:spPr>
          <a:xfrm>
            <a:off x="5555421" y="6287572"/>
            <a:ext cx="3336300" cy="369332"/>
          </a:xfrm>
          <a:prstGeom prst="rect">
            <a:avLst/>
          </a:prstGeom>
          <a:solidFill>
            <a:schemeClr val="bg1"/>
          </a:solidFill>
          <a:ln>
            <a:solidFill>
              <a:schemeClr val="tx1"/>
            </a:solidFill>
          </a:ln>
        </p:spPr>
        <p:txBody>
          <a:bodyPr wrap="square" rtlCol="0">
            <a:spAutoFit/>
          </a:bodyPr>
          <a:lstStyle/>
          <a:p>
            <a:r>
              <a:rPr lang="en-US" dirty="0" smtClean="0">
                <a:latin typeface="+mn-lt"/>
              </a:rPr>
              <a:t>Fig.2: The epidermis and its cells.</a:t>
            </a:r>
            <a:endParaRPr lang="en-US" dirty="0">
              <a:latin typeface="+mn-lt"/>
            </a:endParaRPr>
          </a:p>
        </p:txBody>
      </p:sp>
      <p:pic>
        <p:nvPicPr>
          <p:cNvPr id="11" name="Picture 10" descr="05_02"/>
          <p:cNvPicPr>
            <a:picLocks noChangeAspect="1" noChangeArrowheads="1"/>
          </p:cNvPicPr>
          <p:nvPr/>
        </p:nvPicPr>
        <p:blipFill>
          <a:blip r:embed="rId3"/>
          <a:srcRect l="51568" b="71765"/>
          <a:stretch>
            <a:fillRect/>
          </a:stretch>
        </p:blipFill>
        <p:spPr bwMode="auto">
          <a:xfrm>
            <a:off x="6256360" y="4794761"/>
            <a:ext cx="1934422" cy="1376965"/>
          </a:xfrm>
          <a:prstGeom prst="rect">
            <a:avLst/>
          </a:prstGeom>
          <a:noFill/>
        </p:spPr>
      </p:pic>
      <p:pic>
        <p:nvPicPr>
          <p:cNvPr id="10" name="Picture 9"/>
          <p:cNvPicPr>
            <a:picLocks noChangeAspect="1"/>
          </p:cNvPicPr>
          <p:nvPr/>
        </p:nvPicPr>
        <p:blipFill>
          <a:blip r:embed="rId4"/>
          <a:stretch>
            <a:fillRect/>
          </a:stretch>
        </p:blipFill>
        <p:spPr>
          <a:xfrm>
            <a:off x="6479859" y="104778"/>
            <a:ext cx="1487424" cy="2684336"/>
          </a:xfrm>
          <a:prstGeom prst="rect">
            <a:avLst/>
          </a:prstGeom>
        </p:spPr>
      </p:pic>
      <p:cxnSp>
        <p:nvCxnSpPr>
          <p:cNvPr id="8" name="Straight Arrow Connector 7"/>
          <p:cNvCxnSpPr/>
          <p:nvPr/>
        </p:nvCxnSpPr>
        <p:spPr>
          <a:xfrm flipV="1">
            <a:off x="4297680" y="705394"/>
            <a:ext cx="2090057" cy="783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7</a:t>
            </a:fld>
            <a:endParaRPr lang="en-US"/>
          </a:p>
        </p:txBody>
      </p:sp>
      <p:sp>
        <p:nvSpPr>
          <p:cNvPr id="3" name="Rectangle 2"/>
          <p:cNvSpPr/>
          <p:nvPr/>
        </p:nvSpPr>
        <p:spPr>
          <a:xfrm>
            <a:off x="757645" y="772610"/>
            <a:ext cx="5368836" cy="4315027"/>
          </a:xfrm>
          <a:prstGeom prst="rect">
            <a:avLst/>
          </a:prstGeom>
        </p:spPr>
        <p:txBody>
          <a:bodyPr wrap="square">
            <a:spAutoFit/>
          </a:bodyPr>
          <a:lstStyle/>
          <a:p>
            <a:pPr marL="514350" lvl="0" indent="-514350" algn="just">
              <a:spcBef>
                <a:spcPct val="20000"/>
              </a:spcBef>
              <a:buClr>
                <a:srgbClr val="4F81BD"/>
              </a:buClr>
              <a:buSzPct val="100000"/>
              <a:buFont typeface="+mj-lt"/>
              <a:buAutoNum type="arabicParenR" startAt="3"/>
            </a:pPr>
            <a:r>
              <a:rPr lang="en-US" sz="2800" b="1" i="1" u="sng" kern="0" dirty="0" smtClean="0">
                <a:solidFill>
                  <a:srgbClr val="7030A0"/>
                </a:solidFill>
                <a:latin typeface="Times New Roman"/>
              </a:rPr>
              <a:t>Langerhans cells</a:t>
            </a:r>
            <a:r>
              <a:rPr lang="en-US" sz="2800" b="1" kern="0" dirty="0" smtClean="0">
                <a:solidFill>
                  <a:prstClr val="black"/>
                </a:solidFill>
                <a:latin typeface="Times New Roman"/>
              </a:rPr>
              <a:t>:  </a:t>
            </a:r>
            <a:r>
              <a:rPr lang="en-US" sz="2800" kern="0" dirty="0" smtClean="0">
                <a:solidFill>
                  <a:prstClr val="black"/>
                </a:solidFill>
                <a:latin typeface="Times New Roman"/>
              </a:rPr>
              <a:t>involved in immune responses.</a:t>
            </a:r>
          </a:p>
          <a:p>
            <a:pPr marL="514350" lvl="0" indent="-514350" algn="just">
              <a:spcBef>
                <a:spcPct val="20000"/>
              </a:spcBef>
              <a:buClr>
                <a:srgbClr val="4F81BD"/>
              </a:buClr>
              <a:buSzPct val="100000"/>
              <a:buFont typeface="+mj-lt"/>
              <a:buAutoNum type="arabicParenR" startAt="3"/>
            </a:pPr>
            <a:endParaRPr lang="en-US" sz="2800" kern="0" dirty="0" smtClean="0">
              <a:solidFill>
                <a:prstClr val="black"/>
              </a:solidFill>
              <a:latin typeface="Times New Roman"/>
            </a:endParaRPr>
          </a:p>
          <a:p>
            <a:pPr marL="514350" lvl="0" indent="-514350" algn="just">
              <a:spcBef>
                <a:spcPct val="20000"/>
              </a:spcBef>
              <a:buClr>
                <a:srgbClr val="4F81BD"/>
              </a:buClr>
              <a:buSzPct val="100000"/>
              <a:buFont typeface="+mj-lt"/>
              <a:buAutoNum type="arabicParenR" startAt="3"/>
            </a:pPr>
            <a:endParaRPr lang="en-US" sz="2800" kern="0" dirty="0" smtClean="0">
              <a:solidFill>
                <a:prstClr val="black"/>
              </a:solidFill>
              <a:latin typeface="Times New Roman"/>
            </a:endParaRPr>
          </a:p>
          <a:p>
            <a:pPr marL="514350" lvl="0" indent="-514350" algn="just">
              <a:spcBef>
                <a:spcPct val="20000"/>
              </a:spcBef>
              <a:buClr>
                <a:srgbClr val="4F81BD"/>
              </a:buClr>
              <a:buSzPct val="100000"/>
              <a:buFont typeface="+mj-lt"/>
              <a:buAutoNum type="arabicParenR" startAt="3"/>
            </a:pPr>
            <a:endParaRPr lang="en-US" sz="2800" kern="0" dirty="0" smtClean="0">
              <a:solidFill>
                <a:prstClr val="black"/>
              </a:solidFill>
              <a:latin typeface="Times New Roman"/>
            </a:endParaRPr>
          </a:p>
          <a:p>
            <a:pPr marL="514350" lvl="0" indent="-514350" algn="just">
              <a:spcBef>
                <a:spcPct val="20000"/>
              </a:spcBef>
              <a:buClr>
                <a:srgbClr val="4F81BD"/>
              </a:buClr>
              <a:buSzPct val="100000"/>
              <a:buFont typeface="+mj-lt"/>
              <a:buAutoNum type="arabicParenR" startAt="3"/>
            </a:pPr>
            <a:r>
              <a:rPr lang="en-US" sz="2800" b="1" i="1" u="sng" kern="0" dirty="0" smtClean="0">
                <a:solidFill>
                  <a:srgbClr val="7030A0"/>
                </a:solidFill>
                <a:latin typeface="Times New Roman"/>
              </a:rPr>
              <a:t>Merkel cells</a:t>
            </a:r>
            <a:r>
              <a:rPr lang="en-US" sz="2800" b="1" kern="0" dirty="0" smtClean="0">
                <a:latin typeface="Times New Roman"/>
              </a:rPr>
              <a:t>:  </a:t>
            </a:r>
            <a:r>
              <a:rPr lang="en-US" sz="2800" kern="0" dirty="0" smtClean="0">
                <a:solidFill>
                  <a:prstClr val="black"/>
                </a:solidFill>
                <a:latin typeface="Times New Roman"/>
              </a:rPr>
              <a:t>which function in the sensation of touch along with the adjacent tactile discs (derived from a neuron).</a:t>
            </a:r>
            <a:endParaRPr lang="en-US" sz="2400" kern="0" dirty="0">
              <a:solidFill>
                <a:prstClr val="black"/>
              </a:solidFill>
              <a:latin typeface="Times New Roman"/>
            </a:endParaRPr>
          </a:p>
        </p:txBody>
      </p:sp>
      <p:pic>
        <p:nvPicPr>
          <p:cNvPr id="4" name="Picture 5" descr="05_02"/>
          <p:cNvPicPr>
            <a:picLocks noChangeAspect="1" noChangeArrowheads="1"/>
          </p:cNvPicPr>
          <p:nvPr/>
        </p:nvPicPr>
        <p:blipFill>
          <a:blip r:embed="rId2"/>
          <a:srcRect t="39156" r="50291" b="17669"/>
          <a:stretch>
            <a:fillRect/>
          </a:stretch>
        </p:blipFill>
        <p:spPr bwMode="auto">
          <a:xfrm>
            <a:off x="6343467" y="418011"/>
            <a:ext cx="2095137" cy="2220685"/>
          </a:xfrm>
          <a:prstGeom prst="rect">
            <a:avLst/>
          </a:prstGeom>
          <a:noFill/>
        </p:spPr>
      </p:pic>
      <p:pic>
        <p:nvPicPr>
          <p:cNvPr id="5" name="Picture 5" descr="05_02"/>
          <p:cNvPicPr>
            <a:picLocks noChangeAspect="1" noChangeArrowheads="1"/>
          </p:cNvPicPr>
          <p:nvPr/>
        </p:nvPicPr>
        <p:blipFill>
          <a:blip r:embed="rId2"/>
          <a:srcRect l="50949" t="37124" b="11574"/>
          <a:stretch>
            <a:fillRect/>
          </a:stretch>
        </p:blipFill>
        <p:spPr bwMode="auto">
          <a:xfrm>
            <a:off x="6335486" y="2939142"/>
            <a:ext cx="2067424" cy="2638697"/>
          </a:xfrm>
          <a:prstGeom prst="rect">
            <a:avLst/>
          </a:prstGeom>
          <a:noFill/>
        </p:spPr>
      </p:pic>
      <p:sp>
        <p:nvSpPr>
          <p:cNvPr id="6" name="TextBox 5"/>
          <p:cNvSpPr txBox="1"/>
          <p:nvPr/>
        </p:nvSpPr>
        <p:spPr>
          <a:xfrm>
            <a:off x="6126481" y="5753436"/>
            <a:ext cx="2769326" cy="646331"/>
          </a:xfrm>
          <a:prstGeom prst="rect">
            <a:avLst/>
          </a:prstGeom>
          <a:solidFill>
            <a:schemeClr val="bg1"/>
          </a:solidFill>
          <a:ln>
            <a:solidFill>
              <a:schemeClr val="tx1"/>
            </a:solidFill>
          </a:ln>
        </p:spPr>
        <p:txBody>
          <a:bodyPr wrap="square" rtlCol="0">
            <a:spAutoFit/>
          </a:bodyPr>
          <a:lstStyle/>
          <a:p>
            <a:pPr lvl="0"/>
            <a:r>
              <a:rPr lang="en-US" dirty="0" smtClean="0">
                <a:latin typeface="+mn-lt"/>
              </a:rPr>
              <a:t>Fig.2: </a:t>
            </a:r>
            <a:r>
              <a:rPr lang="en-US" dirty="0">
                <a:solidFill>
                  <a:srgbClr val="000000"/>
                </a:solidFill>
                <a:latin typeface="Times New Roman"/>
              </a:rPr>
              <a:t>The epidermis and its </a:t>
            </a:r>
            <a:r>
              <a:rPr lang="en-US" dirty="0" smtClean="0">
                <a:solidFill>
                  <a:srgbClr val="000000"/>
                </a:solidFill>
                <a:latin typeface="Times New Roman"/>
              </a:rPr>
              <a:t>cells</a:t>
            </a:r>
            <a:r>
              <a:rPr lang="en-US" dirty="0">
                <a:solidFill>
                  <a:srgbClr val="000000"/>
                </a:solidFill>
                <a:latin typeface="Times New Roman"/>
              </a:rPr>
              <a:t> </a:t>
            </a:r>
            <a:r>
              <a:rPr lang="en-US" dirty="0" smtClean="0">
                <a:latin typeface="+mn-lt"/>
              </a:rPr>
              <a:t>(continued).</a:t>
            </a:r>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8</a:t>
            </a:fld>
            <a:endParaRPr lang="en-US"/>
          </a:p>
        </p:txBody>
      </p:sp>
      <p:sp>
        <p:nvSpPr>
          <p:cNvPr id="6" name="Rectangle 5"/>
          <p:cNvSpPr/>
          <p:nvPr/>
        </p:nvSpPr>
        <p:spPr>
          <a:xfrm>
            <a:off x="2429692" y="2023956"/>
            <a:ext cx="6008916" cy="4142673"/>
          </a:xfrm>
          <a:prstGeom prst="rect">
            <a:avLst/>
          </a:prstGeom>
        </p:spPr>
        <p:txBody>
          <a:bodyPr wrap="square">
            <a:spAutoFit/>
          </a:bodyPr>
          <a:lstStyle/>
          <a:p>
            <a:pPr marL="514350" lvl="0" indent="-514350" algn="just">
              <a:spcBef>
                <a:spcPct val="20000"/>
              </a:spcBef>
              <a:buClr>
                <a:srgbClr val="4F81BD"/>
              </a:buClr>
              <a:buSzPct val="100000"/>
              <a:buFont typeface="+mj-lt"/>
              <a:buAutoNum type="arabicParenR"/>
            </a:pPr>
            <a:r>
              <a:rPr lang="en-US" sz="2800" b="1" i="1" u="sng" kern="0" dirty="0" smtClean="0">
                <a:solidFill>
                  <a:srgbClr val="7030A0"/>
                </a:solidFill>
                <a:latin typeface="Times New Roman"/>
              </a:rPr>
              <a:t>Stratum </a:t>
            </a:r>
            <a:r>
              <a:rPr lang="en-US" sz="2800" b="1" i="1" u="sng" kern="0" dirty="0" err="1" smtClean="0">
                <a:solidFill>
                  <a:srgbClr val="7030A0"/>
                </a:solidFill>
                <a:latin typeface="Times New Roman"/>
              </a:rPr>
              <a:t>basale</a:t>
            </a:r>
            <a:r>
              <a:rPr lang="en-US" sz="2800" kern="0" dirty="0" smtClean="0">
                <a:solidFill>
                  <a:srgbClr val="7030A0"/>
                </a:solidFill>
                <a:latin typeface="Times New Roman"/>
              </a:rPr>
              <a:t> </a:t>
            </a:r>
            <a:r>
              <a:rPr lang="en-US" sz="2800" kern="0" dirty="0" smtClean="0">
                <a:solidFill>
                  <a:prstClr val="black"/>
                </a:solidFill>
                <a:latin typeface="Times New Roman"/>
              </a:rPr>
              <a:t>(deepest layer), where continuous cell division occurs which produces all the other layers.</a:t>
            </a:r>
          </a:p>
          <a:p>
            <a:pPr marL="514350" lvl="0" indent="-514350" algn="just">
              <a:spcBef>
                <a:spcPct val="20000"/>
              </a:spcBef>
              <a:buClr>
                <a:srgbClr val="4F81BD"/>
              </a:buClr>
              <a:buSzPct val="100000"/>
              <a:buFont typeface="+mj-lt"/>
              <a:buAutoNum type="arabicParenR"/>
            </a:pPr>
            <a:r>
              <a:rPr lang="en-US" sz="2800" b="1" i="1" u="sng" kern="0" dirty="0" smtClean="0">
                <a:solidFill>
                  <a:srgbClr val="7030A0"/>
                </a:solidFill>
                <a:latin typeface="Times New Roman"/>
              </a:rPr>
              <a:t>Stratum </a:t>
            </a:r>
            <a:r>
              <a:rPr lang="en-US" sz="2800" b="1" i="1" u="sng" kern="0" dirty="0" err="1" smtClean="0">
                <a:solidFill>
                  <a:srgbClr val="7030A0"/>
                </a:solidFill>
                <a:latin typeface="Times New Roman"/>
              </a:rPr>
              <a:t>spinosum</a:t>
            </a:r>
            <a:r>
              <a:rPr lang="en-US" sz="2800" kern="0" dirty="0" smtClean="0">
                <a:solidFill>
                  <a:prstClr val="black"/>
                </a:solidFill>
                <a:latin typeface="Times New Roman"/>
              </a:rPr>
              <a:t>, 8-10 layers of </a:t>
            </a:r>
            <a:r>
              <a:rPr lang="en-US" sz="2800" kern="0" dirty="0" err="1" smtClean="0">
                <a:solidFill>
                  <a:prstClr val="black"/>
                </a:solidFill>
                <a:latin typeface="Times New Roman"/>
              </a:rPr>
              <a:t>keratinocytes</a:t>
            </a:r>
            <a:r>
              <a:rPr lang="en-US" sz="2800" kern="0" dirty="0" smtClean="0">
                <a:solidFill>
                  <a:prstClr val="black"/>
                </a:solidFill>
                <a:latin typeface="Times New Roman"/>
              </a:rPr>
              <a:t>.</a:t>
            </a:r>
          </a:p>
          <a:p>
            <a:pPr marL="514350" lvl="0" indent="-514350" algn="just">
              <a:spcBef>
                <a:spcPct val="20000"/>
              </a:spcBef>
              <a:buClr>
                <a:srgbClr val="4F81BD"/>
              </a:buClr>
              <a:buSzPct val="100000"/>
              <a:buFont typeface="+mj-lt"/>
              <a:buAutoNum type="arabicParenR"/>
            </a:pPr>
            <a:r>
              <a:rPr lang="en-US" sz="2800" b="1" i="1" u="sng" kern="0" dirty="0" smtClean="0">
                <a:solidFill>
                  <a:srgbClr val="7030A0"/>
                </a:solidFill>
                <a:latin typeface="Times New Roman"/>
              </a:rPr>
              <a:t>Stratum granulosum</a:t>
            </a:r>
            <a:r>
              <a:rPr lang="en-US" sz="2800" b="1" kern="0" dirty="0" smtClean="0">
                <a:solidFill>
                  <a:prstClr val="black"/>
                </a:solidFill>
                <a:latin typeface="Times New Roman"/>
              </a:rPr>
              <a:t>, </a:t>
            </a:r>
            <a:r>
              <a:rPr lang="en-US" sz="2800" kern="0" dirty="0" smtClean="0">
                <a:solidFill>
                  <a:prstClr val="black"/>
                </a:solidFill>
                <a:latin typeface="Times New Roman"/>
              </a:rPr>
              <a:t>which contains granules that could be </a:t>
            </a:r>
            <a:r>
              <a:rPr lang="en-US" sz="2800" b="1" kern="0" dirty="0" err="1" smtClean="0">
                <a:solidFill>
                  <a:prstClr val="black"/>
                </a:solidFill>
                <a:latin typeface="Times New Roman"/>
              </a:rPr>
              <a:t>keratohyalin</a:t>
            </a:r>
            <a:r>
              <a:rPr lang="en-US" sz="2800" kern="0" dirty="0" smtClean="0">
                <a:solidFill>
                  <a:prstClr val="black"/>
                </a:solidFill>
                <a:latin typeface="Times New Roman"/>
              </a:rPr>
              <a:t> or </a:t>
            </a:r>
            <a:r>
              <a:rPr lang="en-US" sz="2800" b="1" kern="0" dirty="0" smtClean="0">
                <a:solidFill>
                  <a:prstClr val="black"/>
                </a:solidFill>
                <a:latin typeface="Times New Roman"/>
              </a:rPr>
              <a:t>lamellar granules.</a:t>
            </a:r>
            <a:endParaRPr lang="en-US" sz="2800" b="1" kern="0" dirty="0">
              <a:solidFill>
                <a:prstClr val="black"/>
              </a:solidFill>
              <a:latin typeface="Times New Roman"/>
            </a:endParaRPr>
          </a:p>
        </p:txBody>
      </p:sp>
      <p:sp>
        <p:nvSpPr>
          <p:cNvPr id="7" name="Rectangle 6"/>
          <p:cNvSpPr/>
          <p:nvPr/>
        </p:nvSpPr>
        <p:spPr>
          <a:xfrm>
            <a:off x="483327" y="1054968"/>
            <a:ext cx="7955280" cy="830997"/>
          </a:xfrm>
          <a:prstGeom prst="rect">
            <a:avLst/>
          </a:prstGeom>
        </p:spPr>
        <p:txBody>
          <a:bodyPr wrap="square">
            <a:spAutoFit/>
          </a:bodyPr>
          <a:lstStyle/>
          <a:p>
            <a:pPr marL="342900" lvl="0" indent="-342900" algn="just">
              <a:spcBef>
                <a:spcPct val="20000"/>
              </a:spcBef>
              <a:buClr>
                <a:srgbClr val="4F81BD"/>
              </a:buClr>
              <a:buSzPct val="65000"/>
              <a:buFont typeface="Wingdings" pitchFamily="20" charset="2"/>
              <a:buChar char="n"/>
            </a:pPr>
            <a:r>
              <a:rPr lang="en-US" sz="2400" kern="0" dirty="0" smtClean="0">
                <a:solidFill>
                  <a:prstClr val="black"/>
                </a:solidFill>
                <a:latin typeface="Times New Roman"/>
              </a:rPr>
              <a:t>The epidermis is formed of four layers (</a:t>
            </a:r>
            <a:r>
              <a:rPr lang="en-US" sz="2400" b="1" kern="0" dirty="0" smtClean="0">
                <a:solidFill>
                  <a:prstClr val="black"/>
                </a:solidFill>
                <a:latin typeface="Times New Roman"/>
              </a:rPr>
              <a:t>thin skin</a:t>
            </a:r>
            <a:r>
              <a:rPr lang="en-US" sz="2400" kern="0" dirty="0" smtClean="0">
                <a:solidFill>
                  <a:prstClr val="black"/>
                </a:solidFill>
                <a:latin typeface="Times New Roman"/>
              </a:rPr>
              <a:t>) or five layers (</a:t>
            </a:r>
            <a:r>
              <a:rPr lang="en-US" sz="2400" b="1" kern="0" dirty="0" smtClean="0">
                <a:solidFill>
                  <a:prstClr val="black"/>
                </a:solidFill>
                <a:latin typeface="Times New Roman"/>
              </a:rPr>
              <a:t>thick skin)</a:t>
            </a:r>
          </a:p>
        </p:txBody>
      </p:sp>
      <p:sp>
        <p:nvSpPr>
          <p:cNvPr id="8" name="TextBox 7"/>
          <p:cNvSpPr txBox="1"/>
          <p:nvPr/>
        </p:nvSpPr>
        <p:spPr>
          <a:xfrm>
            <a:off x="509449" y="378822"/>
            <a:ext cx="4676505" cy="523220"/>
          </a:xfrm>
          <a:prstGeom prst="rect">
            <a:avLst/>
          </a:prstGeom>
          <a:noFill/>
        </p:spPr>
        <p:txBody>
          <a:bodyPr wrap="square" rtlCol="0">
            <a:spAutoFit/>
          </a:bodyPr>
          <a:lstStyle/>
          <a:p>
            <a:r>
              <a:rPr lang="en-US" sz="2800" u="sng" dirty="0" smtClean="0">
                <a:solidFill>
                  <a:srgbClr val="FF0000"/>
                </a:solidFill>
              </a:rPr>
              <a:t>Layers of the Epidermis</a:t>
            </a:r>
            <a:endParaRPr lang="en-US" sz="2800" u="sng" dirty="0">
              <a:solidFill>
                <a:srgbClr val="FF0000"/>
              </a:solidFill>
            </a:endParaRPr>
          </a:p>
        </p:txBody>
      </p:sp>
      <p:pic>
        <p:nvPicPr>
          <p:cNvPr id="25601" name="Picture 1"/>
          <p:cNvPicPr>
            <a:picLocks noChangeAspect="1" noChangeArrowheads="1"/>
          </p:cNvPicPr>
          <p:nvPr/>
        </p:nvPicPr>
        <p:blipFill>
          <a:blip r:embed="rId2"/>
          <a:srcRect/>
          <a:stretch>
            <a:fillRect/>
          </a:stretch>
        </p:blipFill>
        <p:spPr bwMode="auto">
          <a:xfrm>
            <a:off x="433672" y="1936849"/>
            <a:ext cx="1806893" cy="4173855"/>
          </a:xfrm>
          <a:prstGeom prst="rect">
            <a:avLst/>
          </a:prstGeom>
          <a:noFill/>
          <a:ln w="9525">
            <a:noFill/>
            <a:miter lim="800000"/>
            <a:headEnd/>
            <a:tailEnd/>
          </a:ln>
          <a:effectLst/>
        </p:spPr>
      </p:pic>
      <p:cxnSp>
        <p:nvCxnSpPr>
          <p:cNvPr id="11" name="Straight Arrow Connector 10"/>
          <p:cNvCxnSpPr/>
          <p:nvPr/>
        </p:nvCxnSpPr>
        <p:spPr>
          <a:xfrm rot="5400000">
            <a:off x="1626327" y="2997929"/>
            <a:ext cx="1423850" cy="5747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476795" y="3063240"/>
            <a:ext cx="2037806" cy="18418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p:cNvCxnSpPr>
          <p:nvPr/>
        </p:nvCxnSpPr>
        <p:spPr>
          <a:xfrm flipH="1">
            <a:off x="901338" y="4095293"/>
            <a:ext cx="1528354" cy="8685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0A223-3A9F-4917-93F4-B5CD62EB2D70}" type="slidenum">
              <a:rPr lang="en-US" smtClean="0"/>
              <a:pPr>
                <a:defRPr/>
              </a:pPr>
              <a:t>9</a:t>
            </a:fld>
            <a:endParaRPr lang="en-US"/>
          </a:p>
        </p:txBody>
      </p:sp>
      <p:sp>
        <p:nvSpPr>
          <p:cNvPr id="3" name="Rectangle 2"/>
          <p:cNvSpPr/>
          <p:nvPr/>
        </p:nvSpPr>
        <p:spPr>
          <a:xfrm>
            <a:off x="2481944" y="494178"/>
            <a:ext cx="4415246" cy="6013954"/>
          </a:xfrm>
          <a:prstGeom prst="rect">
            <a:avLst/>
          </a:prstGeom>
          <a:solidFill>
            <a:schemeClr val="bg1"/>
          </a:solidFill>
        </p:spPr>
        <p:txBody>
          <a:bodyPr wrap="square">
            <a:spAutoFit/>
          </a:bodyPr>
          <a:lstStyle/>
          <a:p>
            <a:pPr marL="514350" lvl="0" indent="-514350" algn="just">
              <a:lnSpc>
                <a:spcPct val="90000"/>
              </a:lnSpc>
              <a:spcBef>
                <a:spcPct val="20000"/>
              </a:spcBef>
              <a:buClr>
                <a:srgbClr val="4F81BD"/>
              </a:buClr>
              <a:buSzPct val="100000"/>
              <a:buFont typeface="+mj-lt"/>
              <a:buAutoNum type="arabicParenR" startAt="4"/>
            </a:pPr>
            <a:r>
              <a:rPr lang="en-US" sz="2600" b="1" i="1" u="sng" kern="0" dirty="0" smtClean="0">
                <a:solidFill>
                  <a:srgbClr val="7030A0"/>
                </a:solidFill>
                <a:latin typeface="Times New Roman"/>
              </a:rPr>
              <a:t>Stratum </a:t>
            </a:r>
            <a:r>
              <a:rPr lang="en-US" sz="2600" b="1" i="1" u="sng" kern="0" dirty="0" err="1" smtClean="0">
                <a:solidFill>
                  <a:srgbClr val="7030A0"/>
                </a:solidFill>
                <a:latin typeface="Times New Roman"/>
              </a:rPr>
              <a:t>lucidum</a:t>
            </a:r>
            <a:r>
              <a:rPr lang="en-US" sz="2600" kern="0" dirty="0" smtClean="0">
                <a:solidFill>
                  <a:prstClr val="black"/>
                </a:solidFill>
                <a:latin typeface="Times New Roman"/>
              </a:rPr>
              <a:t> is present only in </a:t>
            </a:r>
            <a:r>
              <a:rPr lang="en-US" sz="2600" b="1" kern="0" dirty="0" smtClean="0">
                <a:solidFill>
                  <a:prstClr val="black"/>
                </a:solidFill>
                <a:latin typeface="Times New Roman"/>
              </a:rPr>
              <a:t>thick skin</a:t>
            </a:r>
            <a:r>
              <a:rPr lang="en-US" sz="2600" kern="0" dirty="0" smtClean="0">
                <a:solidFill>
                  <a:prstClr val="black"/>
                </a:solidFill>
                <a:latin typeface="Times New Roman"/>
              </a:rPr>
              <a:t> (the skin of the fingertips, palms, and soles).</a:t>
            </a:r>
          </a:p>
          <a:p>
            <a:pPr marL="514350" lvl="0" indent="-514350" algn="just">
              <a:lnSpc>
                <a:spcPct val="90000"/>
              </a:lnSpc>
              <a:spcBef>
                <a:spcPct val="20000"/>
              </a:spcBef>
              <a:buClr>
                <a:srgbClr val="4F81BD"/>
              </a:buClr>
              <a:buSzPct val="100000"/>
              <a:buFont typeface="+mj-lt"/>
              <a:buAutoNum type="arabicParenR" startAt="4"/>
            </a:pPr>
            <a:endParaRPr lang="en-US" sz="2600" kern="0" dirty="0" smtClean="0">
              <a:solidFill>
                <a:prstClr val="black"/>
              </a:solidFill>
              <a:latin typeface="Times New Roman"/>
            </a:endParaRPr>
          </a:p>
          <a:p>
            <a:pPr marL="514350" lvl="0" indent="-514350" algn="just">
              <a:lnSpc>
                <a:spcPct val="90000"/>
              </a:lnSpc>
              <a:spcBef>
                <a:spcPct val="20000"/>
              </a:spcBef>
              <a:buClr>
                <a:srgbClr val="4F81BD"/>
              </a:buClr>
              <a:buSzPct val="100000"/>
              <a:buFont typeface="+mj-lt"/>
              <a:buAutoNum type="arabicParenR" startAt="4"/>
            </a:pPr>
            <a:r>
              <a:rPr lang="en-US" sz="2600" b="1" i="1" u="sng" kern="0" dirty="0" smtClean="0">
                <a:solidFill>
                  <a:srgbClr val="7030A0"/>
                </a:solidFill>
                <a:latin typeface="Times New Roman"/>
              </a:rPr>
              <a:t>Stratum </a:t>
            </a:r>
            <a:r>
              <a:rPr lang="en-US" sz="2600" b="1" i="1" u="sng" kern="0" dirty="0" err="1" smtClean="0">
                <a:solidFill>
                  <a:srgbClr val="7030A0"/>
                </a:solidFill>
                <a:latin typeface="Times New Roman"/>
              </a:rPr>
              <a:t>corneum</a:t>
            </a:r>
            <a:r>
              <a:rPr lang="en-US" sz="2600" b="1" i="1" u="sng" kern="0" dirty="0" smtClean="0">
                <a:solidFill>
                  <a:srgbClr val="7030A0"/>
                </a:solidFill>
                <a:latin typeface="Times New Roman"/>
              </a:rPr>
              <a:t> (The Keratin layer)</a:t>
            </a:r>
            <a:r>
              <a:rPr lang="en-US" sz="2600" b="1" kern="0" dirty="0" smtClean="0">
                <a:solidFill>
                  <a:prstClr val="black"/>
                </a:solidFill>
                <a:latin typeface="Times New Roman"/>
              </a:rPr>
              <a:t>:  </a:t>
            </a:r>
            <a:r>
              <a:rPr lang="en-US" sz="2600" kern="0" dirty="0" smtClean="0">
                <a:solidFill>
                  <a:prstClr val="black"/>
                </a:solidFill>
                <a:latin typeface="Times New Roman"/>
              </a:rPr>
              <a:t>composed of many sublayers of flat, dead keratinocytes called </a:t>
            </a:r>
            <a:r>
              <a:rPr lang="en-US" sz="2600" b="1" kern="0" dirty="0" err="1" smtClean="0">
                <a:solidFill>
                  <a:prstClr val="black"/>
                </a:solidFill>
                <a:latin typeface="Times New Roman"/>
              </a:rPr>
              <a:t>corneocytes</a:t>
            </a:r>
            <a:r>
              <a:rPr lang="en-US" sz="2600" kern="0" dirty="0" smtClean="0">
                <a:solidFill>
                  <a:prstClr val="black"/>
                </a:solidFill>
                <a:latin typeface="Times New Roman"/>
              </a:rPr>
              <a:t> or </a:t>
            </a:r>
            <a:r>
              <a:rPr lang="en-US" sz="2600" b="1" kern="0" dirty="0" err="1" smtClean="0">
                <a:solidFill>
                  <a:prstClr val="black"/>
                </a:solidFill>
                <a:latin typeface="Times New Roman"/>
              </a:rPr>
              <a:t>squames</a:t>
            </a:r>
            <a:r>
              <a:rPr lang="en-US" sz="2600" b="1" kern="0" dirty="0" smtClean="0">
                <a:solidFill>
                  <a:prstClr val="black"/>
                </a:solidFill>
                <a:latin typeface="Times New Roman"/>
              </a:rPr>
              <a:t>. </a:t>
            </a:r>
            <a:r>
              <a:rPr lang="en-US" sz="2600" kern="0" dirty="0" smtClean="0">
                <a:solidFill>
                  <a:prstClr val="black"/>
                </a:solidFill>
                <a:latin typeface="Times New Roman"/>
              </a:rPr>
              <a:t>These are nothing more than cell membrane filled with keratin. They are continuously shed and are replaced by cells from deeper strata.</a:t>
            </a:r>
          </a:p>
        </p:txBody>
      </p:sp>
      <p:pic>
        <p:nvPicPr>
          <p:cNvPr id="4" name="Picture 1"/>
          <p:cNvPicPr>
            <a:picLocks noChangeAspect="1" noChangeArrowheads="1"/>
          </p:cNvPicPr>
          <p:nvPr/>
        </p:nvPicPr>
        <p:blipFill>
          <a:blip r:embed="rId2"/>
          <a:srcRect/>
          <a:stretch>
            <a:fillRect/>
          </a:stretch>
        </p:blipFill>
        <p:spPr bwMode="auto">
          <a:xfrm>
            <a:off x="224665" y="212551"/>
            <a:ext cx="1806893" cy="4173855"/>
          </a:xfrm>
          <a:prstGeom prst="rect">
            <a:avLst/>
          </a:prstGeom>
          <a:noFill/>
          <a:ln w="9525">
            <a:noFill/>
            <a:miter lim="800000"/>
            <a:headEnd/>
            <a:tailEnd/>
          </a:ln>
          <a:effectLst/>
        </p:spPr>
      </p:pic>
      <p:pic>
        <p:nvPicPr>
          <p:cNvPr id="5" name="Picture 1"/>
          <p:cNvPicPr>
            <a:picLocks noChangeAspect="1" noChangeArrowheads="1"/>
          </p:cNvPicPr>
          <p:nvPr/>
        </p:nvPicPr>
        <p:blipFill>
          <a:blip r:embed="rId2"/>
          <a:srcRect/>
          <a:stretch>
            <a:fillRect/>
          </a:stretch>
        </p:blipFill>
        <p:spPr bwMode="auto">
          <a:xfrm>
            <a:off x="7156690" y="2089245"/>
            <a:ext cx="1806893" cy="4173855"/>
          </a:xfrm>
          <a:prstGeom prst="rect">
            <a:avLst/>
          </a:prstGeom>
          <a:noFill/>
          <a:ln w="9525">
            <a:noFill/>
            <a:miter lim="800000"/>
            <a:headEnd/>
            <a:tailEnd/>
          </a:ln>
          <a:effectLst/>
        </p:spPr>
      </p:pic>
      <p:cxnSp>
        <p:nvCxnSpPr>
          <p:cNvPr id="6" name="Straight Arrow Connector 5"/>
          <p:cNvCxnSpPr/>
          <p:nvPr/>
        </p:nvCxnSpPr>
        <p:spPr>
          <a:xfrm flipH="1">
            <a:off x="849088" y="718457"/>
            <a:ext cx="1632856" cy="3135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5133703" y="2403564"/>
            <a:ext cx="2377440" cy="104503"/>
          </a:xfrm>
          <a:prstGeom prst="bentConnector3">
            <a:avLst>
              <a:gd name="adj1" fmla="val -54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2208</TotalTime>
  <Words>1431</Words>
  <Application>Microsoft Office PowerPoint</Application>
  <PresentationFormat>On-screen Show (4:3)</PresentationFormat>
  <Paragraphs>171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Edge</vt:lpstr>
      <vt:lpstr>The Integumentary System</vt:lpstr>
      <vt:lpstr>Slide 2</vt:lpstr>
      <vt:lpstr>Functions of the Skin</vt:lpstr>
      <vt:lpstr>Structure of the Skin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dc:creator>
  <cp:lastModifiedBy>User</cp:lastModifiedBy>
  <cp:revision>223</cp:revision>
  <cp:lastPrinted>2009-04-22T19:24:48Z</cp:lastPrinted>
  <dcterms:created xsi:type="dcterms:W3CDTF">2009-04-22T19:24:48Z</dcterms:created>
  <dcterms:modified xsi:type="dcterms:W3CDTF">2018-09-03T09:04:59Z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