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29"/>
  </p:notesMasterIdLst>
  <p:handoutMasterIdLst>
    <p:handoutMasterId r:id="rId30"/>
  </p:handoutMasterIdLst>
  <p:sldIdLst>
    <p:sldId id="257" r:id="rId2"/>
    <p:sldId id="256" r:id="rId3"/>
    <p:sldId id="258" r:id="rId4"/>
    <p:sldId id="279" r:id="rId5"/>
    <p:sldId id="280" r:id="rId6"/>
    <p:sldId id="259" r:id="rId7"/>
    <p:sldId id="260" r:id="rId8"/>
    <p:sldId id="263" r:id="rId9"/>
    <p:sldId id="265" r:id="rId10"/>
    <p:sldId id="281" r:id="rId11"/>
    <p:sldId id="283" r:id="rId12"/>
    <p:sldId id="285" r:id="rId13"/>
    <p:sldId id="284" r:id="rId14"/>
    <p:sldId id="267" r:id="rId15"/>
    <p:sldId id="268" r:id="rId16"/>
    <p:sldId id="269" r:id="rId17"/>
    <p:sldId id="270" r:id="rId18"/>
    <p:sldId id="271" r:id="rId19"/>
    <p:sldId id="272" r:id="rId20"/>
    <p:sldId id="273" r:id="rId21"/>
    <p:sldId id="274" r:id="rId22"/>
    <p:sldId id="275" r:id="rId23"/>
    <p:sldId id="276" r:id="rId24"/>
    <p:sldId id="287" r:id="rId25"/>
    <p:sldId id="288" r:id="rId26"/>
    <p:sldId id="289" r:id="rId27"/>
    <p:sldId id="29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DE9AF6-D71E-40A3-BBCA-989E26B1AA5E}" type="datetimeFigureOut">
              <a:rPr lang="en-US" smtClean="0"/>
              <a:pPr/>
              <a:t>16-September-2018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AB16C6F-15D3-426F-919F-8A2002D8E766}" type="slidenum">
              <a:rPr lang="en-US" smtClean="0"/>
              <a:pPr/>
              <a:t>‹#›</a:t>
            </a:fld>
            <a:endParaRPr lang="en-US"/>
          </a:p>
        </p:txBody>
      </p:sp>
    </p:spTree>
    <p:extLst>
      <p:ext uri="{BB962C8B-B14F-4D97-AF65-F5344CB8AC3E}">
        <p14:creationId xmlns:p14="http://schemas.microsoft.com/office/powerpoint/2010/main" val="2465412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1B11C81-5717-45CF-ADC1-573CDB526F99}" type="datetimeFigureOut">
              <a:rPr lang="en-US" smtClean="0"/>
              <a:pPr/>
              <a:t>16-September-2018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1FB13F-48E3-4B95-A3D5-18242A6853DA}" type="slidenum">
              <a:rPr lang="en-US" smtClean="0"/>
              <a:pPr/>
              <a:t>‹#›</a:t>
            </a:fld>
            <a:endParaRPr lang="en-US"/>
          </a:p>
        </p:txBody>
      </p:sp>
    </p:spTree>
    <p:extLst>
      <p:ext uri="{BB962C8B-B14F-4D97-AF65-F5344CB8AC3E}">
        <p14:creationId xmlns:p14="http://schemas.microsoft.com/office/powerpoint/2010/main" val="398380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8130D48-1B41-402A-BEDD-606A3BB6085F}" type="datetime1">
              <a:rPr lang="en-US" smtClean="0"/>
              <a:pPr/>
              <a:t>16-September-2018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23C644-97C5-4000-A796-95DD5EA434F8}" type="datetime1">
              <a:rPr lang="en-US" smtClean="0"/>
              <a:pPr/>
              <a:t>16-September-2018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AE8C16-B866-4DEE-9573-4804C103E600}" type="datetime1">
              <a:rPr lang="en-US" smtClean="0"/>
              <a:pPr/>
              <a:t>16-September-2018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9E355DE-3EBB-4D56-A64F-EA28D7D019A8}" type="datetime1">
              <a:rPr lang="en-US" smtClean="0"/>
              <a:pPr/>
              <a:t>16-September-2018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210BAC-8B3F-450C-BE8A-D6FE09229116}" type="datetime1">
              <a:rPr lang="en-US" smtClean="0"/>
              <a:pPr/>
              <a:t>16-September-2018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FBE566F-5548-4487-ABF4-0A2D5A00B536}" type="datetime1">
              <a:rPr lang="en-US" smtClean="0"/>
              <a:pPr/>
              <a:t>16-September-2018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49D77DE-B455-4E30-8E9D-94683365901B}" type="datetime1">
              <a:rPr lang="en-US" smtClean="0"/>
              <a:pPr/>
              <a:t>16-September-2018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F36B6D-E95B-4029-B5A6-E711B9924187}" type="datetime1">
              <a:rPr lang="en-US" smtClean="0"/>
              <a:pPr/>
              <a:t>16-September-2018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C4AF-0A5F-4051-BFE4-1D47F6F06C3C}" type="datetime1">
              <a:rPr lang="en-US" smtClean="0"/>
              <a:pPr/>
              <a:t>16-September-2018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357B17-4060-407B-9696-F11F0BFD0FE1}" type="datetime1">
              <a:rPr lang="en-US" smtClean="0"/>
              <a:pPr/>
              <a:t>16-September-2018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04E1FF-E80F-40B8-82FF-0D6EB8EA6A77}" type="datetime1">
              <a:rPr lang="en-US" smtClean="0"/>
              <a:pPr/>
              <a:t>16-September-2018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C32E2B5-8AE5-4392-83A2-9A5885E5A812}" type="datetime1">
              <a:rPr lang="en-US" smtClean="0"/>
              <a:pPr/>
              <a:t>16-September-2018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prone%20vs%20supine&amp;source=images&amp;cd=&amp;cad=rja&amp;docid=eIinwDjfcWWX8M&amp;tbnid=YP6upiMgM7DfyM:&amp;ved=0CAUQjRw&amp;url=http://en.wikipedia.org/wiki/Supine_position&amp;ei=SNcmUoGlNIic0AXc8oHoAg&amp;bvm=bv.51495398,d.d2k&amp;psig=AFQjCNE4nM8qL4tfVRdwcx-R4OIjw7NJCA&amp;ust=137836358940593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chest+x-ray&amp;source=images&amp;cd=&amp;cad=rja&amp;docid=WHoEWbccSkKgfM&amp;tbnid=FC6QKWM8fq-YlM:&amp;ved=0CAUQjRw&amp;url=http://radiopaedia.org/images/157210&amp;ei=P9oiUoH7LcWa0AXA3YEo&amp;bvm=bv.51495398,d.d2k&amp;psig=AFQjCNGWBho9A47tD2YkuEivmORKnG55hg&amp;ust=1378102178138550"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smtClean="0"/>
              <a:t>Definitions and Anatomical Terms</a:t>
            </a:r>
          </a:p>
          <a:p>
            <a:endParaRPr lang="en-US" dirty="0" smtClean="0"/>
          </a:p>
          <a:p>
            <a:endParaRPr lang="en-US" dirty="0"/>
          </a:p>
        </p:txBody>
      </p:sp>
      <p:sp>
        <p:nvSpPr>
          <p:cNvPr id="3" name="Title 2"/>
          <p:cNvSpPr>
            <a:spLocks noGrp="1"/>
          </p:cNvSpPr>
          <p:nvPr>
            <p:ph type="ctrTitle"/>
          </p:nvPr>
        </p:nvSpPr>
        <p:spPr/>
        <p:txBody>
          <a:bodyPr/>
          <a:lstStyle/>
          <a:p>
            <a:r>
              <a:rPr lang="en-US" b="1" dirty="0" smtClean="0"/>
              <a:t>Introduction</a:t>
            </a:r>
            <a:endParaRPr lang="en-US" b="1" dirty="0"/>
          </a:p>
        </p:txBody>
      </p:sp>
      <p:sp>
        <p:nvSpPr>
          <p:cNvPr id="4" name="TextBox 3"/>
          <p:cNvSpPr txBox="1"/>
          <p:nvPr/>
        </p:nvSpPr>
        <p:spPr>
          <a:xfrm>
            <a:off x="5562600" y="5562600"/>
            <a:ext cx="2819400" cy="830997"/>
          </a:xfrm>
          <a:prstGeom prst="rect">
            <a:avLst/>
          </a:prstGeom>
          <a:noFill/>
        </p:spPr>
        <p:txBody>
          <a:bodyPr wrap="square" rtlCol="0">
            <a:spAutoFit/>
          </a:bodyPr>
          <a:lstStyle/>
          <a:p>
            <a:pPr algn="ctr"/>
            <a:r>
              <a:rPr lang="en-US" sz="2400" b="1" dirty="0" smtClean="0"/>
              <a:t>Dr. Mustafa </a:t>
            </a:r>
            <a:r>
              <a:rPr lang="en-US" sz="2400" b="1" dirty="0" err="1" smtClean="0"/>
              <a:t>Saad</a:t>
            </a:r>
            <a:endParaRPr lang="en-US" sz="2400" b="1" dirty="0" smtClean="0"/>
          </a:p>
          <a:p>
            <a:pPr algn="ctr"/>
            <a:r>
              <a:rPr lang="en-US" sz="2400" b="1" dirty="0" smtClean="0"/>
              <a:t>(2018)</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6629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smtClean="0">
                <a:solidFill>
                  <a:srgbClr val="C00000"/>
                </a:solidFill>
                <a:latin typeface="Times New Roman" pitchFamily="18" charset="0"/>
                <a:cs typeface="Times New Roman" pitchFamily="18" charset="0"/>
              </a:rPr>
              <a:t>Structural levels of organization:</a:t>
            </a:r>
            <a:endParaRPr lang="en-US" sz="3600" dirty="0">
              <a:solidFill>
                <a:srgbClr val="C00000"/>
              </a:solidFill>
              <a:latin typeface="Times New Roman" pitchFamily="18" charset="0"/>
              <a:cs typeface="Times New Roman" pitchFamily="18" charset="0"/>
            </a:endParaRPr>
          </a:p>
        </p:txBody>
      </p:sp>
      <p:sp>
        <p:nvSpPr>
          <p:cNvPr id="3" name="TextBox 2"/>
          <p:cNvSpPr txBox="1"/>
          <p:nvPr/>
        </p:nvSpPr>
        <p:spPr>
          <a:xfrm>
            <a:off x="304800" y="1571685"/>
            <a:ext cx="8305800" cy="4893647"/>
          </a:xfrm>
          <a:prstGeom prst="rect">
            <a:avLst/>
          </a:prstGeom>
          <a:noFill/>
        </p:spPr>
        <p:txBody>
          <a:bodyPr wrap="square" rtlCol="0">
            <a:spAutoFit/>
          </a:bodyPr>
          <a:lstStyle/>
          <a:p>
            <a:pPr marL="457200" indent="-457200" algn="just">
              <a:buFont typeface="Arial" pitchFamily="34" charset="0"/>
              <a:buChar char="•"/>
            </a:pPr>
            <a:r>
              <a:rPr lang="en-US" sz="2400" dirty="0" smtClean="0">
                <a:latin typeface="Times New Roman" pitchFamily="18" charset="0"/>
                <a:cs typeface="Times New Roman" pitchFamily="18" charset="0"/>
              </a:rPr>
              <a:t>The human body can be seen to be organized at 6 levels. These levels range from the simplest and smallest to the most complex and largest.</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solidFill>
                  <a:srgbClr val="FF0000"/>
                </a:solidFill>
                <a:latin typeface="Times New Roman" pitchFamily="18" charset="0"/>
                <a:cs typeface="Times New Roman" pitchFamily="18" charset="0"/>
              </a:rPr>
              <a:t> These levels are: (Fig.4)</a:t>
            </a:r>
          </a:p>
          <a:p>
            <a:pPr marL="457200" indent="-457200" algn="just">
              <a:buFont typeface="+mj-lt"/>
              <a:buAutoNum type="arabicParenR"/>
            </a:pPr>
            <a:r>
              <a:rPr lang="en-US" sz="2400" b="1" u="sng" dirty="0" smtClean="0">
                <a:latin typeface="Times New Roman" pitchFamily="18" charset="0"/>
                <a:cs typeface="Times New Roman" pitchFamily="18" charset="0"/>
              </a:rPr>
              <a:t>Chemical:</a:t>
            </a:r>
            <a:r>
              <a:rPr lang="en-US" sz="2400" dirty="0" smtClean="0">
                <a:latin typeface="Times New Roman" pitchFamily="18" charset="0"/>
                <a:cs typeface="Times New Roman" pitchFamily="18" charset="0"/>
              </a:rPr>
              <a:t> This is the simplest level. It includes the </a:t>
            </a:r>
            <a:r>
              <a:rPr lang="en-US" sz="2400" b="1" dirty="0" smtClean="0">
                <a:solidFill>
                  <a:srgbClr val="0070C0"/>
                </a:solidFill>
                <a:latin typeface="Times New Roman" pitchFamily="18" charset="0"/>
                <a:cs typeface="Times New Roman" pitchFamily="18" charset="0"/>
              </a:rPr>
              <a:t>atoms</a:t>
            </a:r>
            <a:r>
              <a:rPr lang="en-US" sz="2400" dirty="0" smtClean="0">
                <a:latin typeface="Times New Roman" pitchFamily="18" charset="0"/>
                <a:cs typeface="Times New Roman" pitchFamily="18" charset="0"/>
              </a:rPr>
              <a:t> which are the building blocks of all matter. The most important atoms in the human body are oxygen, carbon, hydrogen,  and Nitrogen. Two or more atoms unite to form </a:t>
            </a:r>
            <a:r>
              <a:rPr lang="en-US" sz="2400" b="1" dirty="0" smtClean="0">
                <a:solidFill>
                  <a:srgbClr val="0070C0"/>
                </a:solidFill>
                <a:latin typeface="Times New Roman" pitchFamily="18" charset="0"/>
                <a:cs typeface="Times New Roman" pitchFamily="18" charset="0"/>
              </a:rPr>
              <a:t>molecules</a:t>
            </a:r>
            <a:r>
              <a:rPr lang="en-US" sz="2400" dirty="0" smtClean="0">
                <a:latin typeface="Times New Roman" pitchFamily="18" charset="0"/>
                <a:cs typeface="Times New Roman" pitchFamily="18" charset="0"/>
              </a:rPr>
              <a:t> that could be small like water or large like DNA. </a:t>
            </a:r>
          </a:p>
          <a:p>
            <a:pPr marL="457200" indent="-457200" algn="just">
              <a:buFont typeface="+mj-lt"/>
              <a:buAutoNum type="arabicParenR"/>
            </a:pPr>
            <a:endParaRPr lang="en-US" sz="2400" dirty="0" smtClean="0">
              <a:latin typeface="Times New Roman" pitchFamily="18" charset="0"/>
              <a:cs typeface="Times New Roman" pitchFamily="18" charset="0"/>
            </a:endParaRPr>
          </a:p>
          <a:p>
            <a:pPr marL="457200" indent="-457200" algn="just">
              <a:buFont typeface="+mj-lt"/>
              <a:buAutoNum type="arabicParenR"/>
            </a:pPr>
            <a:r>
              <a:rPr lang="en-US" sz="2400" b="1" u="sng" dirty="0" smtClean="0">
                <a:latin typeface="Times New Roman" pitchFamily="18" charset="0"/>
                <a:cs typeface="Times New Roman" pitchFamily="18" charset="0"/>
              </a:rPr>
              <a:t>Cellular:</a:t>
            </a:r>
            <a:r>
              <a:rPr lang="en-US" sz="2400" dirty="0" smtClean="0">
                <a:latin typeface="Times New Roman" pitchFamily="18" charset="0"/>
                <a:cs typeface="Times New Roman" pitchFamily="18" charset="0"/>
              </a:rPr>
              <a:t> Cells are the </a:t>
            </a:r>
            <a:r>
              <a:rPr lang="en-US" sz="2400" i="1" dirty="0" smtClean="0">
                <a:latin typeface="Times New Roman" pitchFamily="18" charset="0"/>
                <a:cs typeface="Times New Roman" pitchFamily="18" charset="0"/>
              </a:rPr>
              <a:t>simplest structural and functional units of the body</a:t>
            </a:r>
            <a:r>
              <a:rPr lang="en-US" sz="2400" dirty="0" smtClean="0">
                <a:latin typeface="Times New Roman" pitchFamily="18" charset="0"/>
                <a:cs typeface="Times New Roman" pitchFamily="18" charset="0"/>
              </a:rPr>
              <a:t>. Cells are formed of various molecules.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16089"/>
            <a:ext cx="8534400" cy="6001643"/>
          </a:xfrm>
          <a:prstGeom prst="rect">
            <a:avLst/>
          </a:prstGeom>
          <a:noFill/>
        </p:spPr>
        <p:txBody>
          <a:bodyPr wrap="square" rtlCol="0">
            <a:spAutoFit/>
          </a:bodyPr>
          <a:lstStyle/>
          <a:p>
            <a:pPr marL="457200" indent="-457200" algn="just">
              <a:buFont typeface="+mj-lt"/>
              <a:buAutoNum type="arabicParenR" startAt="3"/>
            </a:pPr>
            <a:r>
              <a:rPr lang="en-US" sz="2400" b="1" u="sng" dirty="0" smtClean="0">
                <a:latin typeface="Times New Roman" pitchFamily="18" charset="0"/>
                <a:cs typeface="Times New Roman" pitchFamily="18" charset="0"/>
              </a:rPr>
              <a:t>Tissue level</a:t>
            </a:r>
            <a:r>
              <a:rPr lang="en-US" sz="2400" dirty="0" smtClean="0">
                <a:latin typeface="Times New Roman" pitchFamily="18" charset="0"/>
                <a:cs typeface="Times New Roman" pitchFamily="18" charset="0"/>
              </a:rPr>
              <a:t>: Several cells come together with some other materials surrounding them to form the various tissues of the body. A certain type of tissue performs a certain function. There are four basic body tissues: </a:t>
            </a:r>
            <a:r>
              <a:rPr lang="en-US" sz="2400" i="1" dirty="0" smtClean="0">
                <a:latin typeface="Times New Roman" pitchFamily="18" charset="0"/>
                <a:cs typeface="Times New Roman" pitchFamily="18" charset="0"/>
              </a:rPr>
              <a:t>epithelial</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connective</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muscular</a:t>
            </a:r>
            <a:r>
              <a:rPr lang="en-US" sz="2400" dirty="0" smtClean="0">
                <a:latin typeface="Times New Roman" pitchFamily="18" charset="0"/>
                <a:cs typeface="Times New Roman" pitchFamily="18" charset="0"/>
              </a:rPr>
              <a:t> and </a:t>
            </a:r>
            <a:r>
              <a:rPr lang="en-US" sz="2400" i="1" dirty="0" smtClean="0">
                <a:latin typeface="Times New Roman" pitchFamily="18" charset="0"/>
                <a:cs typeface="Times New Roman" pitchFamily="18" charset="0"/>
              </a:rPr>
              <a:t>nervous</a:t>
            </a:r>
            <a:r>
              <a:rPr lang="en-US" sz="2400" dirty="0" smtClean="0">
                <a:latin typeface="Times New Roman" pitchFamily="18" charset="0"/>
                <a:cs typeface="Times New Roman" pitchFamily="18" charset="0"/>
              </a:rPr>
              <a:t>.</a:t>
            </a:r>
          </a:p>
          <a:p>
            <a:pPr marL="457200" indent="-457200" algn="just">
              <a:buFont typeface="+mj-lt"/>
              <a:buAutoNum type="arabicParenR" startAt="3"/>
            </a:pPr>
            <a:endParaRPr lang="en-US" sz="2400" dirty="0" smtClean="0">
              <a:latin typeface="Times New Roman" pitchFamily="18" charset="0"/>
              <a:cs typeface="Times New Roman" pitchFamily="18" charset="0"/>
            </a:endParaRPr>
          </a:p>
          <a:p>
            <a:pPr marL="457200" indent="-457200" algn="just">
              <a:buFont typeface="+mj-lt"/>
              <a:buAutoNum type="arabicParenR" startAt="3"/>
            </a:pPr>
            <a:r>
              <a:rPr lang="en-US" sz="2400" b="1" u="sng" dirty="0" smtClean="0">
                <a:latin typeface="Times New Roman" pitchFamily="18" charset="0"/>
                <a:cs typeface="Times New Roman" pitchFamily="18" charset="0"/>
              </a:rPr>
              <a:t>Organ level</a:t>
            </a:r>
            <a:r>
              <a:rPr lang="en-US" sz="2400" dirty="0" smtClean="0">
                <a:latin typeface="Times New Roman" pitchFamily="18" charset="0"/>
                <a:cs typeface="Times New Roman" pitchFamily="18" charset="0"/>
              </a:rPr>
              <a:t>: An organ is formed of several types of tissues. It has a specific shape and performs a specified function.</a:t>
            </a:r>
          </a:p>
          <a:p>
            <a:pPr marL="457200" indent="-457200" algn="just">
              <a:buFont typeface="+mj-lt"/>
              <a:buAutoNum type="arabicParenR" startAt="3"/>
            </a:pPr>
            <a:endParaRPr lang="en-US" sz="2400" dirty="0" smtClean="0">
              <a:latin typeface="Times New Roman" pitchFamily="18" charset="0"/>
              <a:cs typeface="Times New Roman" pitchFamily="18" charset="0"/>
            </a:endParaRPr>
          </a:p>
          <a:p>
            <a:pPr marL="457200" indent="-457200" algn="just">
              <a:buFont typeface="+mj-lt"/>
              <a:buAutoNum type="arabicParenR" startAt="3"/>
            </a:pPr>
            <a:r>
              <a:rPr lang="en-US" sz="2400" b="1" u="sng" dirty="0" smtClean="0">
                <a:latin typeface="Times New Roman" pitchFamily="18" charset="0"/>
                <a:cs typeface="Times New Roman" pitchFamily="18" charset="0"/>
              </a:rPr>
              <a:t>System level</a:t>
            </a:r>
            <a:r>
              <a:rPr lang="en-US" sz="2400" dirty="0" smtClean="0">
                <a:latin typeface="Times New Roman" pitchFamily="18" charset="0"/>
                <a:cs typeface="Times New Roman" pitchFamily="18" charset="0"/>
              </a:rPr>
              <a:t>: A system consists of several organs that act together to perform certain functions. Example: the digestive system is formed of all the organs that help in the digestion and absorption of food.</a:t>
            </a:r>
          </a:p>
          <a:p>
            <a:pPr marL="457200" indent="-457200" algn="just">
              <a:buFont typeface="+mj-lt"/>
              <a:buAutoNum type="arabicParenR" startAt="3"/>
            </a:pPr>
            <a:endParaRPr lang="en-US" sz="2400" dirty="0" smtClean="0">
              <a:latin typeface="Times New Roman" pitchFamily="18" charset="0"/>
              <a:cs typeface="Times New Roman" pitchFamily="18" charset="0"/>
            </a:endParaRPr>
          </a:p>
          <a:p>
            <a:pPr marL="457200" indent="-457200" algn="just">
              <a:buFont typeface="+mj-lt"/>
              <a:buAutoNum type="arabicParenR" startAt="3"/>
            </a:pPr>
            <a:r>
              <a:rPr lang="en-US" sz="2400" b="1" u="sng" dirty="0" smtClean="0">
                <a:latin typeface="Times New Roman" pitchFamily="18" charset="0"/>
                <a:cs typeface="Times New Roman" pitchFamily="18" charset="0"/>
              </a:rPr>
              <a:t>Organism level</a:t>
            </a:r>
            <a:r>
              <a:rPr lang="en-US" sz="2400" dirty="0" smtClean="0">
                <a:latin typeface="Times New Roman" pitchFamily="18" charset="0"/>
                <a:cs typeface="Times New Roman" pitchFamily="18" charset="0"/>
              </a:rPr>
              <a:t>: Each organism is formed of several systems that work together to ensure the survival of the organism.</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 y="228600"/>
            <a:ext cx="8839200" cy="64008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4" name="Picture 3"/>
          <p:cNvPicPr>
            <a:picLocks noChangeAspect="1"/>
          </p:cNvPicPr>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tretch>
            <a:fillRect/>
          </a:stretch>
        </p:blipFill>
        <p:spPr>
          <a:xfrm>
            <a:off x="643128" y="3538728"/>
            <a:ext cx="576072" cy="576072"/>
          </a:xfrm>
          <a:prstGeom prst="rect">
            <a:avLst/>
          </a:prstGeom>
        </p:spPr>
      </p:pic>
      <p:sp>
        <p:nvSpPr>
          <p:cNvPr id="5" name="TextBox 4"/>
          <p:cNvSpPr txBox="1"/>
          <p:nvPr/>
        </p:nvSpPr>
        <p:spPr>
          <a:xfrm>
            <a:off x="914400" y="6183868"/>
            <a:ext cx="4495800" cy="369332"/>
          </a:xfrm>
          <a:prstGeom prst="rect">
            <a:avLst/>
          </a:prstGeom>
          <a:noFill/>
          <a:ln>
            <a:solidFill>
              <a:schemeClr val="tx1"/>
            </a:solidFill>
          </a:ln>
        </p:spPr>
        <p:txBody>
          <a:bodyPr wrap="square" rtlCol="0">
            <a:spAutoFit/>
          </a:bodyPr>
          <a:lstStyle/>
          <a:p>
            <a:pPr algn="just"/>
            <a:r>
              <a:rPr lang="en-US" dirty="0" smtClean="0">
                <a:latin typeface="Times New Roman" pitchFamily="18" charset="0"/>
                <a:cs typeface="Times New Roman" pitchFamily="18" charset="0"/>
              </a:rPr>
              <a:t>Fig.4*: The 6 levels of structural organization.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04935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sp>
        <p:nvSpPr>
          <p:cNvPr id="3" name="TextBox 2"/>
          <p:cNvSpPr txBox="1"/>
          <p:nvPr/>
        </p:nvSpPr>
        <p:spPr>
          <a:xfrm>
            <a:off x="381000" y="304800"/>
            <a:ext cx="44013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smtClean="0">
                <a:solidFill>
                  <a:srgbClr val="C00000"/>
                </a:solidFill>
                <a:latin typeface="Times New Roman" pitchFamily="18" charset="0"/>
                <a:cs typeface="Times New Roman" pitchFamily="18" charset="0"/>
              </a:rPr>
              <a:t>Anatomical Position</a:t>
            </a:r>
            <a:r>
              <a:rPr lang="en-US" sz="3600" dirty="0" smtClean="0">
                <a:solidFill>
                  <a:srgbClr val="C00000"/>
                </a:solidFill>
                <a:latin typeface="Times New Roman" pitchFamily="18" charset="0"/>
                <a:cs typeface="Times New Roman" pitchFamily="18" charset="0"/>
              </a:rPr>
              <a:t>:*</a:t>
            </a:r>
            <a:endParaRPr lang="en-US" sz="3600" dirty="0">
              <a:solidFill>
                <a:srgbClr val="C00000"/>
              </a:solidFill>
              <a:latin typeface="Times New Roman" pitchFamily="18" charset="0"/>
              <a:cs typeface="Times New Roman" pitchFamily="18" charset="0"/>
            </a:endParaRPr>
          </a:p>
        </p:txBody>
      </p:sp>
      <p:sp>
        <p:nvSpPr>
          <p:cNvPr id="4" name="TextBox 3"/>
          <p:cNvSpPr txBox="1"/>
          <p:nvPr/>
        </p:nvSpPr>
        <p:spPr>
          <a:xfrm>
            <a:off x="304800" y="1143000"/>
            <a:ext cx="8534400" cy="1107996"/>
          </a:xfrm>
          <a:prstGeom prst="rect">
            <a:avLst/>
          </a:prstGeom>
          <a:noFill/>
        </p:spPr>
        <p:txBody>
          <a:bodyPr wrap="square" rtlCol="0">
            <a:spAutoFit/>
          </a:bodyPr>
          <a:lstStyle/>
          <a:p>
            <a:pPr marL="457200" indent="-457200" algn="just">
              <a:buFont typeface="Arial" pitchFamily="34" charset="0"/>
              <a:buChar char="•"/>
            </a:pPr>
            <a:r>
              <a:rPr lang="en-US" sz="2200" dirty="0" smtClean="0">
                <a:latin typeface="Times New Roman" pitchFamily="18" charset="0"/>
                <a:cs typeface="Times New Roman" pitchFamily="18" charset="0"/>
              </a:rPr>
              <a:t>In order to understand the position of a structure and the positional relationship between structures, a position of reference must be used. This reference position is called the </a:t>
            </a:r>
            <a:r>
              <a:rPr lang="en-US" sz="2200" b="1" dirty="0" smtClean="0">
                <a:solidFill>
                  <a:srgbClr val="0070C0"/>
                </a:solidFill>
                <a:latin typeface="Times New Roman" pitchFamily="18" charset="0"/>
                <a:cs typeface="Times New Roman" pitchFamily="18" charset="0"/>
              </a:rPr>
              <a:t>Standard Anatomical Position.</a:t>
            </a:r>
            <a:endParaRPr lang="en-US" sz="2200" dirty="0" smtClean="0">
              <a:solidFill>
                <a:prstClr val="black"/>
              </a:solidFill>
              <a:latin typeface="Times New Roman" pitchFamily="18" charset="0"/>
              <a:cs typeface="Times New Roman" pitchFamily="18" charset="0"/>
            </a:endParaRPr>
          </a:p>
        </p:txBody>
      </p:sp>
      <p:pic>
        <p:nvPicPr>
          <p:cNvPr id="5" name="Picture 7" descr="http://ronjones.org/Health&amp;Fitness/FunctionalTraining/AnatomicalPosition-1-.50-We.jpg"/>
          <p:cNvPicPr>
            <a:picLocks noChangeAspect="1" noChangeArrowheads="1"/>
          </p:cNvPicPr>
          <p:nvPr/>
        </p:nvPicPr>
        <p:blipFill>
          <a:blip r:embed="rId2" cstate="print"/>
          <a:srcRect/>
          <a:stretch>
            <a:fillRect/>
          </a:stretch>
        </p:blipFill>
        <p:spPr bwMode="auto">
          <a:xfrm>
            <a:off x="3407092" y="2514600"/>
            <a:ext cx="1926908" cy="3870008"/>
          </a:xfrm>
          <a:prstGeom prst="rect">
            <a:avLst/>
          </a:prstGeom>
          <a:noFill/>
        </p:spPr>
      </p:pic>
      <p:sp>
        <p:nvSpPr>
          <p:cNvPr id="8" name="Rectangle 7"/>
          <p:cNvSpPr/>
          <p:nvPr/>
        </p:nvSpPr>
        <p:spPr>
          <a:xfrm>
            <a:off x="310956" y="2602860"/>
            <a:ext cx="2432244" cy="461665"/>
          </a:xfrm>
          <a:prstGeom prst="rect">
            <a:avLst/>
          </a:prstGeom>
        </p:spPr>
        <p:txBody>
          <a:bodyPr wrap="square">
            <a:spAutoFit/>
          </a:bodyPr>
          <a:lstStyle/>
          <a:p>
            <a:pPr algn="just">
              <a:buFont typeface="Arial" pitchFamily="34" charset="0"/>
              <a:buChar char="•"/>
            </a:pPr>
            <a:r>
              <a:rPr lang="en-US" sz="2400" dirty="0" smtClean="0">
                <a:latin typeface="Times New Roman" pitchFamily="18" charset="0"/>
                <a:cs typeface="Times New Roman" pitchFamily="18" charset="0"/>
              </a:rPr>
              <a:t> In </a:t>
            </a:r>
            <a:r>
              <a:rPr lang="en-US" sz="2400" dirty="0">
                <a:latin typeface="Times New Roman" pitchFamily="18" charset="0"/>
                <a:cs typeface="Times New Roman" pitchFamily="18" charset="0"/>
              </a:rPr>
              <a:t>this position:</a:t>
            </a:r>
          </a:p>
        </p:txBody>
      </p:sp>
      <p:graphicFrame>
        <p:nvGraphicFramePr>
          <p:cNvPr id="12" name="Table 11"/>
          <p:cNvGraphicFramePr>
            <a:graphicFrameLocks noGrp="1"/>
          </p:cNvGraphicFramePr>
          <p:nvPr>
            <p:extLst>
              <p:ext uri="{D42A27DB-BD31-4B8C-83A1-F6EECF244321}">
                <p14:modId xmlns:p14="http://schemas.microsoft.com/office/powerpoint/2010/main" val="3558816111"/>
              </p:ext>
            </p:extLst>
          </p:nvPr>
        </p:nvGraphicFramePr>
        <p:xfrm>
          <a:off x="673341" y="4022884"/>
          <a:ext cx="2362200" cy="853440"/>
        </p:xfrm>
        <a:graphic>
          <a:graphicData uri="http://schemas.openxmlformats.org/drawingml/2006/table">
            <a:tbl>
              <a:tblPr firstRow="1" bandRow="1">
                <a:tableStyleId>{5940675A-B579-460E-94D1-54222C63F5DA}</a:tableStyleId>
              </a:tblPr>
              <a:tblGrid>
                <a:gridCol w="609600">
                  <a:extLst>
                    <a:ext uri="{9D8B030D-6E8A-4147-A177-3AD203B41FA5}">
                      <a16:colId xmlns="" xmlns:a16="http://schemas.microsoft.com/office/drawing/2014/main" val="4290882583"/>
                    </a:ext>
                  </a:extLst>
                </a:gridCol>
                <a:gridCol w="1752600">
                  <a:extLst>
                    <a:ext uri="{9D8B030D-6E8A-4147-A177-3AD203B41FA5}">
                      <a16:colId xmlns="" xmlns:a16="http://schemas.microsoft.com/office/drawing/2014/main" val="1278653568"/>
                    </a:ext>
                  </a:extLst>
                </a:gridCol>
              </a:tblGrid>
              <a:tr h="370840">
                <a:tc>
                  <a:txBody>
                    <a:bodyPr/>
                    <a:lstStyle/>
                    <a:p>
                      <a:pPr algn="ctr"/>
                      <a:r>
                        <a:rPr lang="en-US" sz="2200" dirty="0" smtClean="0">
                          <a:latin typeface="Times New Roman" panose="02020603050405020304" pitchFamily="18" charset="0"/>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l"/>
                      <a:r>
                        <a:rPr lang="en-US" sz="2200" dirty="0" smtClean="0">
                          <a:latin typeface="Times New Roman" pitchFamily="18" charset="0"/>
                          <a:cs typeface="Times New Roman" pitchFamily="18" charset="0"/>
                        </a:rPr>
                        <a:t>The subject stands erect</a:t>
                      </a:r>
                      <a:endParaRPr lang="en-US" sz="2200" dirty="0">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63439490"/>
                  </a:ext>
                </a:extLst>
              </a:tr>
              <a:tr h="152400">
                <a:tc>
                  <a:txBody>
                    <a:bodyPr/>
                    <a:lstStyle/>
                    <a:p>
                      <a:endParaRPr 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extLst>
                  <a:ext uri="{0D108BD9-81ED-4DB2-BD59-A6C34878D82A}">
                    <a16:rowId xmlns="" xmlns:a16="http://schemas.microsoft.com/office/drawing/2014/main" val="3478686563"/>
                  </a:ext>
                </a:extLst>
              </a:tr>
            </a:tbl>
          </a:graphicData>
        </a:graphic>
      </p:graphicFrame>
      <p:sp>
        <p:nvSpPr>
          <p:cNvPr id="13" name="Left Brace 12"/>
          <p:cNvSpPr/>
          <p:nvPr/>
        </p:nvSpPr>
        <p:spPr>
          <a:xfrm>
            <a:off x="3105377" y="2602860"/>
            <a:ext cx="633661" cy="375984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471007595"/>
              </p:ext>
            </p:extLst>
          </p:nvPr>
        </p:nvGraphicFramePr>
        <p:xfrm>
          <a:off x="5715000" y="2438433"/>
          <a:ext cx="3048000" cy="1097280"/>
        </p:xfrm>
        <a:graphic>
          <a:graphicData uri="http://schemas.openxmlformats.org/drawingml/2006/table">
            <a:tbl>
              <a:tblPr firstRow="1" bandRow="1">
                <a:tableStyleId>{5940675A-B579-460E-94D1-54222C63F5DA}</a:tableStyleId>
              </a:tblPr>
              <a:tblGrid>
                <a:gridCol w="594732">
                  <a:extLst>
                    <a:ext uri="{9D8B030D-6E8A-4147-A177-3AD203B41FA5}">
                      <a16:colId xmlns="" xmlns:a16="http://schemas.microsoft.com/office/drawing/2014/main" val="4290882583"/>
                    </a:ext>
                  </a:extLst>
                </a:gridCol>
                <a:gridCol w="2453268">
                  <a:extLst>
                    <a:ext uri="{9D8B030D-6E8A-4147-A177-3AD203B41FA5}">
                      <a16:colId xmlns="" xmlns:a16="http://schemas.microsoft.com/office/drawing/2014/main" val="1278653568"/>
                    </a:ext>
                  </a:extLst>
                </a:gridCol>
              </a:tblGrid>
              <a:tr h="370840">
                <a:tc>
                  <a:txBody>
                    <a:bodyPr/>
                    <a:lstStyle/>
                    <a:p>
                      <a:pPr algn="ctr"/>
                      <a:r>
                        <a:rPr lang="en-US" sz="2200" dirty="0" smtClean="0">
                          <a:latin typeface="Times New Roman" panose="02020603050405020304" pitchFamily="18" charset="0"/>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l"/>
                      <a:r>
                        <a:rPr lang="en-US" sz="2200" dirty="0" smtClean="0">
                          <a:latin typeface="Times New Roman" pitchFamily="18" charset="0"/>
                          <a:cs typeface="Times New Roman" pitchFamily="18" charset="0"/>
                        </a:rPr>
                        <a:t>The head is level with eyes facing forward</a:t>
                      </a:r>
                      <a:endParaRPr lang="en-US" sz="220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63439490"/>
                  </a:ext>
                </a:extLst>
              </a:tr>
              <a:tr h="370840">
                <a:tc>
                  <a:txBody>
                    <a:bodyPr/>
                    <a:lstStyle/>
                    <a:p>
                      <a:pPr algn="l"/>
                      <a:endParaRPr lang="en-US"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extLst>
                  <a:ext uri="{0D108BD9-81ED-4DB2-BD59-A6C34878D82A}">
                    <a16:rowId xmlns="" xmlns:a16="http://schemas.microsoft.com/office/drawing/2014/main" val="3478686563"/>
                  </a:ext>
                </a:extLst>
              </a:tr>
            </a:tbl>
          </a:graphicData>
        </a:graphic>
      </p:graphicFrame>
      <p:cxnSp>
        <p:nvCxnSpPr>
          <p:cNvPr id="16" name="Straight Arrow Connector 15"/>
          <p:cNvCxnSpPr/>
          <p:nvPr/>
        </p:nvCxnSpPr>
        <p:spPr>
          <a:xfrm flipH="1">
            <a:off x="4724400" y="2819400"/>
            <a:ext cx="990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3433912823"/>
              </p:ext>
            </p:extLst>
          </p:nvPr>
        </p:nvGraphicFramePr>
        <p:xfrm>
          <a:off x="5715000" y="3900964"/>
          <a:ext cx="3048000" cy="1097280"/>
        </p:xfrm>
        <a:graphic>
          <a:graphicData uri="http://schemas.openxmlformats.org/drawingml/2006/table">
            <a:tbl>
              <a:tblPr firstRow="1" bandRow="1">
                <a:tableStyleId>{5940675A-B579-460E-94D1-54222C63F5DA}</a:tableStyleId>
              </a:tblPr>
              <a:tblGrid>
                <a:gridCol w="594732">
                  <a:extLst>
                    <a:ext uri="{9D8B030D-6E8A-4147-A177-3AD203B41FA5}">
                      <a16:colId xmlns="" xmlns:a16="http://schemas.microsoft.com/office/drawing/2014/main" val="4290882583"/>
                    </a:ext>
                  </a:extLst>
                </a:gridCol>
                <a:gridCol w="2453268">
                  <a:extLst>
                    <a:ext uri="{9D8B030D-6E8A-4147-A177-3AD203B41FA5}">
                      <a16:colId xmlns="" xmlns:a16="http://schemas.microsoft.com/office/drawing/2014/main" val="1278653568"/>
                    </a:ext>
                  </a:extLst>
                </a:gridCol>
              </a:tblGrid>
              <a:tr h="370840">
                <a:tc>
                  <a:txBody>
                    <a:bodyPr/>
                    <a:lstStyle/>
                    <a:p>
                      <a:pPr algn="ctr"/>
                      <a:r>
                        <a:rPr lang="en-US" sz="2200" dirty="0" smtClean="0">
                          <a:latin typeface="Times New Roman" panose="02020603050405020304" pitchFamily="18" charset="0"/>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l"/>
                      <a:r>
                        <a:rPr lang="en-US" sz="2200" dirty="0" smtClean="0">
                          <a:latin typeface="Times New Roman" pitchFamily="18" charset="0"/>
                          <a:cs typeface="Times New Roman" pitchFamily="18" charset="0"/>
                        </a:rPr>
                        <a:t>Upper limbs at the sides and the palms facing forward</a:t>
                      </a:r>
                      <a:endParaRPr lang="en-US" sz="220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63439490"/>
                  </a:ext>
                </a:extLst>
              </a:tr>
              <a:tr h="370840">
                <a:tc>
                  <a:txBody>
                    <a:bodyPr/>
                    <a:lstStyle/>
                    <a:p>
                      <a:pPr algn="l"/>
                      <a:endParaRPr lang="en-US"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extLst>
                  <a:ext uri="{0D108BD9-81ED-4DB2-BD59-A6C34878D82A}">
                    <a16:rowId xmlns="" xmlns:a16="http://schemas.microsoft.com/office/drawing/2014/main" val="3478686563"/>
                  </a:ext>
                </a:extLst>
              </a:tr>
            </a:tbl>
          </a:graphicData>
        </a:graphic>
      </p:graphicFrame>
      <p:cxnSp>
        <p:nvCxnSpPr>
          <p:cNvPr id="18" name="Straight Arrow Connector 17"/>
          <p:cNvCxnSpPr/>
          <p:nvPr/>
        </p:nvCxnSpPr>
        <p:spPr>
          <a:xfrm flipH="1">
            <a:off x="5105400" y="4419600"/>
            <a:ext cx="609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3359446247"/>
              </p:ext>
            </p:extLst>
          </p:nvPr>
        </p:nvGraphicFramePr>
        <p:xfrm>
          <a:off x="5696103" y="5411325"/>
          <a:ext cx="3066897" cy="1097280"/>
        </p:xfrm>
        <a:graphic>
          <a:graphicData uri="http://schemas.openxmlformats.org/drawingml/2006/table">
            <a:tbl>
              <a:tblPr firstRow="1" bandRow="1">
                <a:tableStyleId>{5940675A-B579-460E-94D1-54222C63F5DA}</a:tableStyleId>
              </a:tblPr>
              <a:tblGrid>
                <a:gridCol w="598419">
                  <a:extLst>
                    <a:ext uri="{9D8B030D-6E8A-4147-A177-3AD203B41FA5}">
                      <a16:colId xmlns="" xmlns:a16="http://schemas.microsoft.com/office/drawing/2014/main" val="4290882583"/>
                    </a:ext>
                  </a:extLst>
                </a:gridCol>
                <a:gridCol w="2468478">
                  <a:extLst>
                    <a:ext uri="{9D8B030D-6E8A-4147-A177-3AD203B41FA5}">
                      <a16:colId xmlns="" xmlns:a16="http://schemas.microsoft.com/office/drawing/2014/main" val="1278653568"/>
                    </a:ext>
                  </a:extLst>
                </a:gridCol>
              </a:tblGrid>
              <a:tr h="370840">
                <a:tc>
                  <a:txBody>
                    <a:bodyPr/>
                    <a:lstStyle/>
                    <a:p>
                      <a:pPr algn="ctr"/>
                      <a:r>
                        <a:rPr lang="en-US" sz="2200" dirty="0" smtClean="0">
                          <a:latin typeface="Times New Roman" panose="02020603050405020304" pitchFamily="18" charset="0"/>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l"/>
                      <a:r>
                        <a:rPr lang="en-US" sz="2200" dirty="0" smtClean="0">
                          <a:latin typeface="Times New Roman" pitchFamily="18" charset="0"/>
                          <a:cs typeface="Times New Roman" pitchFamily="18" charset="0"/>
                        </a:rPr>
                        <a:t>Feet level on the ground and directed forward</a:t>
                      </a:r>
                      <a:endParaRPr lang="en-US" sz="220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63439490"/>
                  </a:ext>
                </a:extLst>
              </a:tr>
              <a:tr h="370840">
                <a:tc>
                  <a:txBody>
                    <a:bodyPr/>
                    <a:lstStyle/>
                    <a:p>
                      <a:pPr algn="l"/>
                      <a:endParaRPr lang="en-US"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extLst>
                  <a:ext uri="{0D108BD9-81ED-4DB2-BD59-A6C34878D82A}">
                    <a16:rowId xmlns="" xmlns:a16="http://schemas.microsoft.com/office/drawing/2014/main" val="3478686563"/>
                  </a:ext>
                </a:extLst>
              </a:tr>
            </a:tbl>
          </a:graphicData>
        </a:graphic>
      </p:graphicFrame>
      <p:cxnSp>
        <p:nvCxnSpPr>
          <p:cNvPr id="27" name="Straight Arrow Connector 26"/>
          <p:cNvCxnSpPr/>
          <p:nvPr/>
        </p:nvCxnSpPr>
        <p:spPr>
          <a:xfrm flipH="1">
            <a:off x="4782312" y="6248400"/>
            <a:ext cx="9235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68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9203"/>
            <a:ext cx="8305800" cy="830997"/>
          </a:xfrm>
          <a:prstGeom prst="rect">
            <a:avLst/>
          </a:prstGeom>
          <a:noFill/>
        </p:spPr>
        <p:txBody>
          <a:bodyPr wrap="square" rtlCol="0">
            <a:spAutoFit/>
          </a:bodyPr>
          <a:lstStyle/>
          <a:p>
            <a:pPr marL="457200" indent="-457200" algn="just">
              <a:buFont typeface="Arial" pitchFamily="34" charset="0"/>
              <a:buChar char="•"/>
            </a:pPr>
            <a:r>
              <a:rPr lang="en-US" sz="2400" dirty="0" smtClean="0">
                <a:latin typeface="Times New Roman" pitchFamily="18" charset="0"/>
                <a:cs typeface="Times New Roman" pitchFamily="18" charset="0"/>
              </a:rPr>
              <a:t>When the person is lying down, he’s either in a prone position  (on his belly) or in a supine position (on his back).</a:t>
            </a:r>
            <a:endParaRPr lang="en-US" sz="2400" dirty="0">
              <a:latin typeface="Times New Roman" pitchFamily="18" charset="0"/>
              <a:cs typeface="Times New Roman" pitchFamily="18" charset="0"/>
            </a:endParaRPr>
          </a:p>
        </p:txBody>
      </p:sp>
      <p:pic>
        <p:nvPicPr>
          <p:cNvPr id="17410" name="Picture 2" descr="http://upload.wikimedia.org/wikipedia/commons/thumb/7/7c/Supine_and_prone_2012-02-20.jpg/220px-Supine_and_prone_2012-02-20.jpg">
            <a:hlinkClick r:id="rId2"/>
          </p:cNvPr>
          <p:cNvPicPr>
            <a:picLocks noChangeAspect="1" noChangeArrowheads="1"/>
          </p:cNvPicPr>
          <p:nvPr/>
        </p:nvPicPr>
        <p:blipFill>
          <a:blip r:embed="rId3" cstate="print"/>
          <a:srcRect/>
          <a:stretch>
            <a:fillRect/>
          </a:stretch>
        </p:blipFill>
        <p:spPr bwMode="auto">
          <a:xfrm>
            <a:off x="990600" y="2132330"/>
            <a:ext cx="5308600" cy="3354070"/>
          </a:xfrm>
          <a:prstGeom prst="rect">
            <a:avLst/>
          </a:prstGeom>
          <a:noFill/>
        </p:spPr>
      </p:pic>
      <p:sp>
        <p:nvSpPr>
          <p:cNvPr id="4" name="TextBox 3"/>
          <p:cNvSpPr txBox="1"/>
          <p:nvPr/>
        </p:nvSpPr>
        <p:spPr>
          <a:xfrm>
            <a:off x="6248400" y="2513325"/>
            <a:ext cx="1447800" cy="461665"/>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Face up</a:t>
            </a:r>
            <a:endParaRPr lang="en-US" sz="2400" dirty="0">
              <a:latin typeface="Times New Roman" pitchFamily="18" charset="0"/>
              <a:cs typeface="Times New Roman" pitchFamily="18" charset="0"/>
            </a:endParaRPr>
          </a:p>
        </p:txBody>
      </p:sp>
      <p:sp>
        <p:nvSpPr>
          <p:cNvPr id="5" name="TextBox 4"/>
          <p:cNvSpPr txBox="1"/>
          <p:nvPr/>
        </p:nvSpPr>
        <p:spPr>
          <a:xfrm>
            <a:off x="6248400" y="4265925"/>
            <a:ext cx="1600200" cy="461665"/>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Face down</a:t>
            </a:r>
            <a:endParaRPr lang="en-US" sz="24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42672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smtClean="0">
                <a:solidFill>
                  <a:srgbClr val="C00000"/>
                </a:solidFill>
                <a:latin typeface="Times New Roman" pitchFamily="18" charset="0"/>
                <a:cs typeface="Times New Roman" pitchFamily="18" charset="0"/>
              </a:rPr>
              <a:t>Anatomical Planes:</a:t>
            </a:r>
            <a:endParaRPr lang="en-US" sz="3600" dirty="0">
              <a:solidFill>
                <a:srgbClr val="C00000"/>
              </a:solidFill>
              <a:latin typeface="Times New Roman" pitchFamily="18" charset="0"/>
              <a:cs typeface="Times New Roman" pitchFamily="18" charset="0"/>
            </a:endParaRPr>
          </a:p>
        </p:txBody>
      </p:sp>
      <p:sp>
        <p:nvSpPr>
          <p:cNvPr id="3" name="TextBox 2"/>
          <p:cNvSpPr txBox="1"/>
          <p:nvPr/>
        </p:nvSpPr>
        <p:spPr>
          <a:xfrm>
            <a:off x="304800" y="1853148"/>
            <a:ext cx="8534400" cy="3785652"/>
          </a:xfrm>
          <a:prstGeom prst="rect">
            <a:avLst/>
          </a:prstGeom>
          <a:noFill/>
        </p:spPr>
        <p:txBody>
          <a:bodyPr wrap="square" rtlCol="0">
            <a:spAutoFit/>
          </a:bodyPr>
          <a:lstStyle/>
          <a:p>
            <a:pPr marL="457200" indent="-457200" algn="just">
              <a:buFont typeface="Arial" pitchFamily="34" charset="0"/>
              <a:buChar char="•"/>
            </a:pPr>
            <a:r>
              <a:rPr lang="en-US" sz="2400" dirty="0" smtClean="0">
                <a:latin typeface="Times New Roman" pitchFamily="18" charset="0"/>
                <a:cs typeface="Times New Roman" pitchFamily="18" charset="0"/>
              </a:rPr>
              <a:t>These are imaginary flat surfaces that pass through the body, region or organ and divide it into parts.</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The anatomical planes are: (Fig.5)</a:t>
            </a:r>
          </a:p>
          <a:p>
            <a:pPr algn="just">
              <a:buFont typeface="Arial" pitchFamily="34" charset="0"/>
              <a:buChar char="•"/>
            </a:pPr>
            <a:endParaRPr lang="en-US" sz="2400" dirty="0" smtClean="0">
              <a:latin typeface="Times New Roman" pitchFamily="18" charset="0"/>
              <a:cs typeface="Times New Roman" pitchFamily="18" charset="0"/>
            </a:endParaRPr>
          </a:p>
          <a:p>
            <a:pPr marL="457200" indent="-457200" algn="just">
              <a:buFont typeface="+mj-lt"/>
              <a:buAutoNum type="arabicParenR"/>
            </a:pPr>
            <a:r>
              <a:rPr lang="en-US" sz="2400" b="1" u="sng" dirty="0" smtClean="0">
                <a:latin typeface="Times New Roman" pitchFamily="18" charset="0"/>
                <a:cs typeface="Times New Roman" pitchFamily="18" charset="0"/>
              </a:rPr>
              <a:t>Sagittal plane</a:t>
            </a:r>
            <a:r>
              <a:rPr lang="en-US" sz="2400" dirty="0" smtClean="0">
                <a:latin typeface="Times New Roman" pitchFamily="18" charset="0"/>
                <a:cs typeface="Times New Roman" pitchFamily="18" charset="0"/>
              </a:rPr>
              <a:t>: is a vertical plane that divides the body, region or organ into right and left parts. If the plane passes through the midline of the body dividing it into equal halves, then it’s called a </a:t>
            </a:r>
            <a:r>
              <a:rPr lang="en-US" sz="2400" b="1" i="1" dirty="0" err="1" smtClean="0">
                <a:latin typeface="Times New Roman" pitchFamily="18" charset="0"/>
                <a:cs typeface="Times New Roman" pitchFamily="18" charset="0"/>
              </a:rPr>
              <a:t>midsagittal</a:t>
            </a:r>
            <a:r>
              <a:rPr lang="en-US" sz="2400" dirty="0" smtClean="0">
                <a:latin typeface="Times New Roman" pitchFamily="18" charset="0"/>
                <a:cs typeface="Times New Roman" pitchFamily="18" charset="0"/>
              </a:rPr>
              <a:t> or </a:t>
            </a:r>
            <a:r>
              <a:rPr lang="en-US" sz="2400" b="1" i="1" dirty="0" smtClean="0">
                <a:latin typeface="Times New Roman" pitchFamily="18" charset="0"/>
                <a:cs typeface="Times New Roman" pitchFamily="18" charset="0"/>
              </a:rPr>
              <a:t>median</a:t>
            </a:r>
            <a:r>
              <a:rPr lang="en-US" sz="2400" dirty="0" smtClean="0">
                <a:latin typeface="Times New Roman" pitchFamily="18" charset="0"/>
                <a:cs typeface="Times New Roman" pitchFamily="18" charset="0"/>
              </a:rPr>
              <a:t> plane. If the </a:t>
            </a:r>
            <a:r>
              <a:rPr lang="en-US" sz="2400" dirty="0" err="1" smtClean="0">
                <a:latin typeface="Times New Roman" pitchFamily="18" charset="0"/>
                <a:cs typeface="Times New Roman" pitchFamily="18" charset="0"/>
              </a:rPr>
              <a:t>sagittal</a:t>
            </a:r>
            <a:r>
              <a:rPr lang="en-US" sz="2400" dirty="0" smtClean="0">
                <a:latin typeface="Times New Roman" pitchFamily="18" charset="0"/>
                <a:cs typeface="Times New Roman" pitchFamily="18" charset="0"/>
              </a:rPr>
              <a:t> plane divides the body into unequal parts, then it’s called a </a:t>
            </a:r>
            <a:r>
              <a:rPr lang="en-US" sz="2400" b="1" i="1" dirty="0" err="1" smtClean="0">
                <a:latin typeface="Times New Roman" pitchFamily="18" charset="0"/>
                <a:cs typeface="Times New Roman" pitchFamily="18" charset="0"/>
              </a:rPr>
              <a:t>parasagittal</a:t>
            </a:r>
            <a:r>
              <a:rPr lang="en-US" sz="2400" dirty="0" smtClean="0">
                <a:latin typeface="Times New Roman" pitchFamily="18" charset="0"/>
                <a:cs typeface="Times New Roman" pitchFamily="18" charset="0"/>
              </a:rPr>
              <a:t> plane.</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es.gif"/>
          <p:cNvPicPr>
            <a:picLocks noChangeAspect="1"/>
          </p:cNvPicPr>
          <p:nvPr/>
        </p:nvPicPr>
        <p:blipFill>
          <a:blip r:embed="rId2" cstate="print"/>
          <a:stretch>
            <a:fillRect/>
          </a:stretch>
        </p:blipFill>
        <p:spPr>
          <a:xfrm>
            <a:off x="533400" y="381000"/>
            <a:ext cx="4286250" cy="5238750"/>
          </a:xfrm>
          <a:prstGeom prst="rect">
            <a:avLst/>
          </a:prstGeom>
        </p:spPr>
      </p:pic>
      <p:pic>
        <p:nvPicPr>
          <p:cNvPr id="10242" name="Picture 2" descr="http://research.microsoft.com/en-us/um/people/kenh/thesis/systemda.gif"/>
          <p:cNvPicPr>
            <a:picLocks noChangeAspect="1" noChangeArrowheads="1"/>
          </p:cNvPicPr>
          <p:nvPr/>
        </p:nvPicPr>
        <p:blipFill>
          <a:blip r:embed="rId3" cstate="print"/>
          <a:srcRect/>
          <a:stretch>
            <a:fillRect/>
          </a:stretch>
        </p:blipFill>
        <p:spPr bwMode="auto">
          <a:xfrm>
            <a:off x="5562600" y="685800"/>
            <a:ext cx="2671763" cy="2828925"/>
          </a:xfrm>
          <a:prstGeom prst="rect">
            <a:avLst/>
          </a:prstGeom>
          <a:noFill/>
        </p:spPr>
      </p:pic>
      <p:sp>
        <p:nvSpPr>
          <p:cNvPr id="4" name="TextBox 3"/>
          <p:cNvSpPr txBox="1"/>
          <p:nvPr/>
        </p:nvSpPr>
        <p:spPr>
          <a:xfrm>
            <a:off x="2895600" y="5867400"/>
            <a:ext cx="2895600"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Fig.5: The anatomical planes.</a:t>
            </a:r>
            <a:endParaRPr lang="en-US" dirty="0">
              <a:latin typeface="Times New Roman" pitchFamily="18" charset="0"/>
              <a:cs typeface="Times New Roman" pitchFamily="18" charset="0"/>
            </a:endParaRPr>
          </a:p>
        </p:txBody>
      </p:sp>
      <p:sp>
        <p:nvSpPr>
          <p:cNvPr id="5" name="TextBox 4"/>
          <p:cNvSpPr txBox="1"/>
          <p:nvPr/>
        </p:nvSpPr>
        <p:spPr>
          <a:xfrm>
            <a:off x="7772400" y="3581400"/>
            <a:ext cx="990600" cy="369332"/>
          </a:xfrm>
          <a:prstGeom prst="rect">
            <a:avLst/>
          </a:prstGeom>
          <a:noFill/>
          <a:ln>
            <a:solidFill>
              <a:schemeClr val="tx1"/>
            </a:solidFill>
          </a:ln>
        </p:spPr>
        <p:txBody>
          <a:bodyPr wrap="square" rtlCol="0">
            <a:spAutoFit/>
          </a:bodyPr>
          <a:lstStyle/>
          <a:p>
            <a:pPr algn="ctr"/>
            <a:r>
              <a:rPr lang="en-US" dirty="0" smtClean="0">
                <a:latin typeface="Times New Roman" pitchFamily="18" charset="0"/>
                <a:cs typeface="Times New Roman" pitchFamily="18" charset="0"/>
              </a:rPr>
              <a:t>Coronal</a:t>
            </a:r>
            <a:endParaRPr lang="en-US" dirty="0">
              <a:latin typeface="Times New Roman" pitchFamily="18" charset="0"/>
              <a:cs typeface="Times New Roman" pitchFamily="18" charset="0"/>
            </a:endParaRPr>
          </a:p>
        </p:txBody>
      </p:sp>
      <p:sp>
        <p:nvSpPr>
          <p:cNvPr id="6" name="TextBox 5"/>
          <p:cNvSpPr txBox="1"/>
          <p:nvPr/>
        </p:nvSpPr>
        <p:spPr>
          <a:xfrm>
            <a:off x="4800600" y="2057400"/>
            <a:ext cx="1219200" cy="369332"/>
          </a:xfrm>
          <a:prstGeom prst="rect">
            <a:avLst/>
          </a:prstGeom>
          <a:noFill/>
          <a:ln>
            <a:solidFill>
              <a:schemeClr val="tx1"/>
            </a:solidFill>
          </a:ln>
        </p:spPr>
        <p:txBody>
          <a:bodyPr wrap="square" rtlCol="0">
            <a:spAutoFit/>
          </a:bodyPr>
          <a:lstStyle/>
          <a:p>
            <a:pPr algn="ctr"/>
            <a:r>
              <a:rPr lang="en-US" dirty="0" smtClean="0">
                <a:latin typeface="Times New Roman" pitchFamily="18" charset="0"/>
                <a:cs typeface="Times New Roman" pitchFamily="18" charset="0"/>
              </a:rPr>
              <a:t>Transverse</a:t>
            </a:r>
            <a:endParaRPr lang="en-US" dirty="0">
              <a:latin typeface="Times New Roman" pitchFamily="18" charset="0"/>
              <a:cs typeface="Times New Roman" pitchFamily="18" charset="0"/>
            </a:endParaRPr>
          </a:p>
        </p:txBody>
      </p:sp>
      <p:sp>
        <p:nvSpPr>
          <p:cNvPr id="7" name="TextBox 6"/>
          <p:cNvSpPr txBox="1"/>
          <p:nvPr/>
        </p:nvSpPr>
        <p:spPr>
          <a:xfrm>
            <a:off x="5257800" y="849868"/>
            <a:ext cx="1219200" cy="369332"/>
          </a:xfrm>
          <a:prstGeom prst="rect">
            <a:avLst/>
          </a:prstGeom>
          <a:noFill/>
          <a:ln>
            <a:solidFill>
              <a:schemeClr val="tx1"/>
            </a:solidFill>
          </a:ln>
        </p:spPr>
        <p:txBody>
          <a:bodyPr wrap="square" rtlCol="0">
            <a:spAutoFit/>
          </a:bodyPr>
          <a:lstStyle/>
          <a:p>
            <a:pPr algn="ctr"/>
            <a:r>
              <a:rPr lang="en-US" dirty="0" err="1" smtClean="0">
                <a:latin typeface="Times New Roman" pitchFamily="18" charset="0"/>
                <a:cs typeface="Times New Roman" pitchFamily="18" charset="0"/>
              </a:rPr>
              <a:t>Sagittal</a:t>
            </a:r>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91148"/>
            <a:ext cx="8001000" cy="4154984"/>
          </a:xfrm>
          <a:prstGeom prst="rect">
            <a:avLst/>
          </a:prstGeom>
          <a:noFill/>
        </p:spPr>
        <p:txBody>
          <a:bodyPr wrap="square" rtlCol="0">
            <a:spAutoFit/>
          </a:bodyPr>
          <a:lstStyle/>
          <a:p>
            <a:pPr marL="457200" indent="-457200" algn="just">
              <a:buFont typeface="+mj-lt"/>
              <a:buAutoNum type="arabicParenR" startAt="2"/>
            </a:pPr>
            <a:r>
              <a:rPr lang="en-US" sz="2400" b="1" u="sng" dirty="0" smtClean="0">
                <a:latin typeface="Times New Roman" pitchFamily="18" charset="0"/>
                <a:cs typeface="Times New Roman" pitchFamily="18" charset="0"/>
              </a:rPr>
              <a:t>Coronal (Frontal) plane</a:t>
            </a:r>
            <a:r>
              <a:rPr lang="en-US" sz="2400" dirty="0" smtClean="0">
                <a:latin typeface="Times New Roman" pitchFamily="18" charset="0"/>
                <a:cs typeface="Times New Roman" pitchFamily="18" charset="0"/>
              </a:rPr>
              <a:t>: is the plane that divides the body, region or organ into front and back portions.</a:t>
            </a:r>
          </a:p>
          <a:p>
            <a:pPr marL="457200" indent="-457200" algn="just">
              <a:buFont typeface="+mj-lt"/>
              <a:buAutoNum type="arabicParenR" startAt="2"/>
            </a:pPr>
            <a:endParaRPr lang="en-US" sz="2400" dirty="0" smtClean="0">
              <a:latin typeface="Times New Roman" pitchFamily="18" charset="0"/>
              <a:cs typeface="Times New Roman" pitchFamily="18" charset="0"/>
            </a:endParaRPr>
          </a:p>
          <a:p>
            <a:pPr marL="457200" indent="-457200" algn="just">
              <a:buFont typeface="+mj-lt"/>
              <a:buAutoNum type="arabicParenR" startAt="2"/>
            </a:pPr>
            <a:r>
              <a:rPr lang="en-US" sz="2400" b="1" u="sng" dirty="0" smtClean="0">
                <a:latin typeface="Times New Roman" pitchFamily="18" charset="0"/>
                <a:cs typeface="Times New Roman" pitchFamily="18" charset="0"/>
              </a:rPr>
              <a:t>Transverse (Cross-sectional) plane</a:t>
            </a:r>
            <a:r>
              <a:rPr lang="en-US" sz="2400" dirty="0" smtClean="0">
                <a:latin typeface="Times New Roman" pitchFamily="18" charset="0"/>
                <a:cs typeface="Times New Roman" pitchFamily="18" charset="0"/>
              </a:rPr>
              <a:t>: is the plane that divides the body, region or organ into upper and lower parts.</a:t>
            </a:r>
          </a:p>
          <a:p>
            <a:pPr marL="457200" indent="-457200" algn="just">
              <a:buFont typeface="+mj-lt"/>
              <a:buAutoNum type="arabicParenR" startAt="2"/>
            </a:pPr>
            <a:endParaRPr lang="en-US" sz="2400" dirty="0" smtClean="0">
              <a:latin typeface="Times New Roman" pitchFamily="18" charset="0"/>
              <a:cs typeface="Times New Roman" pitchFamily="18" charset="0"/>
            </a:endParaRPr>
          </a:p>
          <a:p>
            <a:pPr marL="457200" indent="-457200" algn="just">
              <a:buFont typeface="+mj-lt"/>
              <a:buAutoNum type="arabicParenR" startAt="2"/>
            </a:pPr>
            <a:endParaRPr lang="en-US" sz="2400" dirty="0" smtClean="0">
              <a:latin typeface="Times New Roman" pitchFamily="18" charset="0"/>
              <a:cs typeface="Times New Roman" pitchFamily="18" charset="0"/>
            </a:endParaRPr>
          </a:p>
          <a:p>
            <a:pPr marL="457200" indent="-457200" algn="just">
              <a:buFont typeface="Arial" pitchFamily="34" charset="0"/>
              <a:buChar char="•"/>
            </a:pPr>
            <a:r>
              <a:rPr lang="en-US" sz="2400" dirty="0" smtClean="0">
                <a:latin typeface="Times New Roman" pitchFamily="18" charset="0"/>
                <a:cs typeface="Times New Roman" pitchFamily="18" charset="0"/>
              </a:rPr>
              <a:t>These planes are at right angles to each other. A plane that passes through the body or organ at an angle not 90º is called an </a:t>
            </a:r>
            <a:r>
              <a:rPr lang="en-US" sz="2400" b="1" dirty="0" smtClean="0">
                <a:latin typeface="Times New Roman" pitchFamily="18" charset="0"/>
                <a:cs typeface="Times New Roman" pitchFamily="18" charset="0"/>
              </a:rPr>
              <a:t>oblique</a:t>
            </a:r>
            <a:r>
              <a:rPr lang="en-US" sz="2400" dirty="0" smtClean="0">
                <a:latin typeface="Times New Roman" pitchFamily="18" charset="0"/>
                <a:cs typeface="Times New Roman" pitchFamily="18" charset="0"/>
              </a:rPr>
              <a:t> plane.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6477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smtClean="0">
                <a:solidFill>
                  <a:srgbClr val="C00000"/>
                </a:solidFill>
                <a:latin typeface="Times New Roman" pitchFamily="18" charset="0"/>
                <a:cs typeface="Times New Roman" pitchFamily="18" charset="0"/>
              </a:rPr>
              <a:t>Directional Terms in Anatomy:</a:t>
            </a:r>
            <a:endParaRPr lang="en-US" sz="3600" dirty="0">
              <a:solidFill>
                <a:srgbClr val="C00000"/>
              </a:solidFill>
              <a:latin typeface="Times New Roman" pitchFamily="18" charset="0"/>
              <a:cs typeface="Times New Roman" pitchFamily="18" charset="0"/>
            </a:endParaRPr>
          </a:p>
        </p:txBody>
      </p:sp>
      <p:sp>
        <p:nvSpPr>
          <p:cNvPr id="3" name="TextBox 2"/>
          <p:cNvSpPr txBox="1"/>
          <p:nvPr/>
        </p:nvSpPr>
        <p:spPr>
          <a:xfrm>
            <a:off x="457200" y="1752600"/>
            <a:ext cx="8001000" cy="1938992"/>
          </a:xfrm>
          <a:prstGeom prst="rect">
            <a:avLst/>
          </a:prstGeom>
          <a:noFill/>
        </p:spPr>
        <p:txBody>
          <a:bodyPr wrap="square" rtlCol="0">
            <a:spAutoFit/>
          </a:bodyPr>
          <a:lstStyle/>
          <a:p>
            <a:pPr marL="457200" indent="-457200" algn="just">
              <a:buFont typeface="Wingdings" pitchFamily="2" charset="2"/>
              <a:buChar char="q"/>
            </a:pPr>
            <a:r>
              <a:rPr lang="en-US" sz="2400" dirty="0" smtClean="0">
                <a:latin typeface="Times New Roman" pitchFamily="18" charset="0"/>
                <a:cs typeface="Times New Roman" pitchFamily="18" charset="0"/>
              </a:rPr>
              <a:t>To appreciate the relative position of a structure, some directional terms are used in anatomy.</a:t>
            </a:r>
          </a:p>
          <a:p>
            <a:pPr marL="457200" indent="-457200" algn="just">
              <a:buFont typeface="Wingdings" pitchFamily="2" charset="2"/>
              <a:buChar char="q"/>
            </a:pPr>
            <a:endParaRPr lang="en-US" sz="2400" dirty="0" smtClean="0">
              <a:latin typeface="Times New Roman" pitchFamily="18" charset="0"/>
              <a:cs typeface="Times New Roman" pitchFamily="18" charset="0"/>
            </a:endParaRPr>
          </a:p>
          <a:p>
            <a:pPr marL="457200" indent="-457200" algn="just">
              <a:buFont typeface="Wingdings" pitchFamily="2" charset="2"/>
              <a:buChar char="q"/>
            </a:pPr>
            <a:r>
              <a:rPr lang="en-US" sz="2400" dirty="0" smtClean="0">
                <a:latin typeface="Times New Roman" pitchFamily="18" charset="0"/>
                <a:cs typeface="Times New Roman" pitchFamily="18" charset="0"/>
              </a:rPr>
              <a:t>These terms only make sense when describing the position of a structure relative to another.</a:t>
            </a:r>
          </a:p>
        </p:txBody>
      </p:sp>
      <p:graphicFrame>
        <p:nvGraphicFramePr>
          <p:cNvPr id="4" name="Table 3"/>
          <p:cNvGraphicFramePr>
            <a:graphicFrameLocks noGrp="1"/>
          </p:cNvGraphicFramePr>
          <p:nvPr/>
        </p:nvGraphicFramePr>
        <p:xfrm>
          <a:off x="685800" y="3962400"/>
          <a:ext cx="7848600" cy="2377440"/>
        </p:xfrm>
        <a:graphic>
          <a:graphicData uri="http://schemas.openxmlformats.org/drawingml/2006/table">
            <a:tbl>
              <a:tblPr firstRow="1" bandRow="1">
                <a:tableStyleId>{5C22544A-7EE6-4342-B048-85BDC9FD1C3A}</a:tableStyleId>
              </a:tblPr>
              <a:tblGrid>
                <a:gridCol w="2550795">
                  <a:extLst>
                    <a:ext uri="{9D8B030D-6E8A-4147-A177-3AD203B41FA5}">
                      <a16:colId xmlns="" xmlns:a16="http://schemas.microsoft.com/office/drawing/2014/main" val="20000"/>
                    </a:ext>
                  </a:extLst>
                </a:gridCol>
                <a:gridCol w="5297805">
                  <a:extLst>
                    <a:ext uri="{9D8B030D-6E8A-4147-A177-3AD203B41FA5}">
                      <a16:colId xmlns="" xmlns:a16="http://schemas.microsoft.com/office/drawing/2014/main" val="20001"/>
                    </a:ext>
                  </a:extLst>
                </a:gridCol>
              </a:tblGrid>
              <a:tr h="370840">
                <a:tc>
                  <a:txBody>
                    <a:bodyPr/>
                    <a:lstStyle/>
                    <a:p>
                      <a:pPr algn="ctr"/>
                      <a:r>
                        <a:rPr lang="en-US" sz="2000" dirty="0" smtClean="0">
                          <a:latin typeface="Times New Roman" pitchFamily="18" charset="0"/>
                          <a:cs typeface="Times New Roman" pitchFamily="18" charset="0"/>
                        </a:rPr>
                        <a:t>Term</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Meaning</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2000" dirty="0" smtClean="0">
                          <a:latin typeface="Times New Roman" pitchFamily="18" charset="0"/>
                          <a:cs typeface="Times New Roman" pitchFamily="18" charset="0"/>
                        </a:rPr>
                        <a:t>Anterior</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Nearer to the front</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ctr"/>
                      <a:r>
                        <a:rPr lang="en-US" sz="2000" dirty="0" smtClean="0">
                          <a:latin typeface="Times New Roman" pitchFamily="18" charset="0"/>
                          <a:cs typeface="Times New Roman" pitchFamily="18" charset="0"/>
                        </a:rPr>
                        <a:t>Posterior</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aseline="0" dirty="0" smtClean="0">
                          <a:latin typeface="Times New Roman" pitchFamily="18" charset="0"/>
                          <a:cs typeface="Times New Roman" pitchFamily="18" charset="0"/>
                        </a:rPr>
                        <a:t>Nearer to the back</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82880">
                <a:tc gridSpan="2">
                  <a:txBody>
                    <a:bodyPr/>
                    <a:lstStyle/>
                    <a:p>
                      <a:pPr algn="ct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370840">
                <a:tc>
                  <a:txBody>
                    <a:bodyPr/>
                    <a:lstStyle/>
                    <a:p>
                      <a:pPr algn="ctr"/>
                      <a:r>
                        <a:rPr lang="en-US" sz="2000" dirty="0" smtClean="0">
                          <a:latin typeface="Times New Roman" pitchFamily="18" charset="0"/>
                          <a:cs typeface="Times New Roman" pitchFamily="18" charset="0"/>
                        </a:rPr>
                        <a:t>Superior</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Above or higher in position; towards the head.</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pPr algn="ctr"/>
                      <a:r>
                        <a:rPr lang="en-US" sz="2000" dirty="0" smtClean="0">
                          <a:latin typeface="Times New Roman" pitchFamily="18" charset="0"/>
                          <a:cs typeface="Times New Roman" pitchFamily="18" charset="0"/>
                        </a:rPr>
                        <a:t>Inferior</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Below or lower in position; towards the feet.</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rectional Terms.bmp"/>
          <p:cNvPicPr>
            <a:picLocks noChangeAspect="1"/>
          </p:cNvPicPr>
          <p:nvPr/>
        </p:nvPicPr>
        <p:blipFill>
          <a:blip r:embed="rId2" cstate="print"/>
          <a:stretch>
            <a:fillRect/>
          </a:stretch>
        </p:blipFill>
        <p:spPr>
          <a:xfrm>
            <a:off x="944880" y="86677"/>
            <a:ext cx="7208520" cy="6695123"/>
          </a:xfrm>
          <a:prstGeom prst="rect">
            <a:avLst/>
          </a:prstGeom>
        </p:spPr>
      </p:pic>
      <p:sp>
        <p:nvSpPr>
          <p:cNvPr id="3" name="Rectangle 2"/>
          <p:cNvSpPr/>
          <p:nvPr/>
        </p:nvSpPr>
        <p:spPr>
          <a:xfrm>
            <a:off x="7239000" y="2286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39000" y="64770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19800" y="76200"/>
            <a:ext cx="685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0"/>
            <a:ext cx="609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6400" y="15240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64770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00400" y="76200"/>
            <a:ext cx="685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29000" y="6412468"/>
            <a:ext cx="2895600" cy="369332"/>
          </a:xfrm>
          <a:prstGeom prst="rect">
            <a:avLst/>
          </a:prstGeom>
          <a:solidFill>
            <a:schemeClr val="bg1"/>
          </a:solidFill>
          <a:ln>
            <a:solidFill>
              <a:schemeClr val="tx1"/>
            </a:solidFill>
          </a:ln>
        </p:spPr>
        <p:txBody>
          <a:bodyPr wrap="square" rtlCol="0">
            <a:spAutoFit/>
          </a:bodyPr>
          <a:lstStyle/>
          <a:p>
            <a:pPr algn="ctr"/>
            <a:r>
              <a:rPr lang="en-US" dirty="0" smtClean="0">
                <a:latin typeface="Times New Roman" pitchFamily="18" charset="0"/>
                <a:cs typeface="Times New Roman" pitchFamily="18" charset="0"/>
              </a:rPr>
              <a:t>Fig.6: Directional Terms.</a:t>
            </a:r>
            <a:endParaRPr lang="en-US"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61408"/>
            <a:ext cx="7696200" cy="4893647"/>
          </a:xfrm>
          <a:prstGeom prst="rect">
            <a:avLst/>
          </a:prstGeom>
          <a:noFill/>
        </p:spPr>
        <p:txBody>
          <a:bodyPr wrap="square" rtlCol="0">
            <a:spAutoFit/>
          </a:bodyPr>
          <a:lstStyle/>
          <a:p>
            <a:pPr marL="514350" indent="-514350" algn="just">
              <a:buFont typeface="Arial" pitchFamily="34" charset="0"/>
              <a:buChar char="•"/>
            </a:pPr>
            <a:r>
              <a:rPr lang="en-US" sz="3200" b="1" i="1" dirty="0" smtClean="0">
                <a:latin typeface="Times New Roman" pitchFamily="18" charset="0"/>
                <a:cs typeface="Times New Roman" pitchFamily="18" charset="0"/>
              </a:rPr>
              <a:t> </a:t>
            </a:r>
            <a:r>
              <a:rPr lang="en-US" sz="3200" b="1" i="1" dirty="0" smtClean="0">
                <a:solidFill>
                  <a:srgbClr val="FF0000"/>
                </a:solidFill>
                <a:latin typeface="Times New Roman" pitchFamily="18" charset="0"/>
                <a:cs typeface="Times New Roman" pitchFamily="18" charset="0"/>
              </a:rPr>
              <a:t>What is Anatomy?</a:t>
            </a:r>
          </a:p>
          <a:p>
            <a:pPr marL="457200" indent="-457200" algn="just">
              <a:buFont typeface="Arial" pitchFamily="34" charset="0"/>
              <a:buChar char="•"/>
            </a:pPr>
            <a:endParaRPr lang="en-US" sz="2400" dirty="0" smtClean="0">
              <a:latin typeface="Times New Roman" pitchFamily="18" charset="0"/>
              <a:cs typeface="Times New Roman" pitchFamily="18" charset="0"/>
            </a:endParaRPr>
          </a:p>
          <a:p>
            <a:pPr marL="457200" indent="-457200" algn="just">
              <a:buFont typeface="Arial" pitchFamily="34" charset="0"/>
              <a:buChar char="•"/>
            </a:pPr>
            <a:endParaRPr lang="en-US" sz="2400" dirty="0" smtClean="0">
              <a:latin typeface="Times New Roman" pitchFamily="18" charset="0"/>
              <a:cs typeface="Times New Roman" pitchFamily="18" charset="0"/>
            </a:endParaRPr>
          </a:p>
          <a:p>
            <a:pPr marL="457200" indent="-457200" algn="just">
              <a:buFont typeface="Arial" pitchFamily="34" charset="0"/>
              <a:buChar char="•"/>
            </a:pPr>
            <a:r>
              <a:rPr lang="en-US" sz="2400" b="1" u="sng" dirty="0" smtClean="0">
                <a:latin typeface="Times New Roman" pitchFamily="18" charset="0"/>
                <a:cs typeface="Times New Roman" pitchFamily="18" charset="0"/>
              </a:rPr>
              <a:t> </a:t>
            </a:r>
            <a:r>
              <a:rPr lang="en-US" sz="2800" b="1" u="sng" dirty="0" smtClean="0">
                <a:solidFill>
                  <a:srgbClr val="7030A0"/>
                </a:solidFill>
                <a:latin typeface="Times New Roman" pitchFamily="18" charset="0"/>
                <a:cs typeface="Times New Roman" pitchFamily="18" charset="0"/>
              </a:rPr>
              <a:t>Anatomy:</a:t>
            </a:r>
          </a:p>
          <a:p>
            <a:pPr marL="514350" indent="-514350" algn="just"/>
            <a:r>
              <a:rPr lang="en-US" sz="2800" dirty="0" smtClean="0">
                <a:latin typeface="Times New Roman" pitchFamily="18" charset="0"/>
                <a:cs typeface="Times New Roman" pitchFamily="18" charset="0"/>
              </a:rPr>
              <a:t>      Is the study of the various structures of the human body and the relationship of these structures to each other.</a:t>
            </a:r>
          </a:p>
          <a:p>
            <a:pPr marL="457200" indent="-457200" algn="just">
              <a:buFont typeface="Arial" pitchFamily="34" charset="0"/>
              <a:buChar char="•"/>
            </a:pPr>
            <a:endParaRPr lang="en-US" sz="2400" dirty="0" smtClean="0">
              <a:latin typeface="Times New Roman" pitchFamily="18" charset="0"/>
              <a:cs typeface="Times New Roman" pitchFamily="18" charset="0"/>
            </a:endParaRPr>
          </a:p>
          <a:p>
            <a:pPr marL="457200" indent="-457200" algn="just">
              <a:buFont typeface="Arial" pitchFamily="34" charset="0"/>
              <a:buChar char="•"/>
            </a:pPr>
            <a:endParaRPr lang="en-US" sz="2400" dirty="0" smtClean="0">
              <a:latin typeface="Times New Roman" pitchFamily="18" charset="0"/>
              <a:cs typeface="Times New Roman" pitchFamily="18" charset="0"/>
            </a:endParaRPr>
          </a:p>
          <a:p>
            <a:pPr marL="457200" indent="-457200" algn="just">
              <a:buFont typeface="Arial" pitchFamily="34" charset="0"/>
              <a:buChar char="•"/>
            </a:pPr>
            <a:r>
              <a:rPr lang="en-US" sz="2400" dirty="0" smtClean="0">
                <a:latin typeface="Times New Roman" pitchFamily="18" charset="0"/>
                <a:cs typeface="Times New Roman" pitchFamily="18" charset="0"/>
              </a:rPr>
              <a:t> Various methods are used to study body structures leading to the appearance of various disciplines of anatomy.</a:t>
            </a:r>
            <a:endParaRPr lang="en-US" sz="2400" dirty="0">
              <a:latin typeface="Times New Roman" pitchFamily="18" charset="0"/>
              <a:cs typeface="Times New Roman" pitchFamily="18" charset="0"/>
            </a:endParaRPr>
          </a:p>
        </p:txBody>
      </p:sp>
      <p:sp>
        <p:nvSpPr>
          <p:cNvPr id="6" name="Rounded Rectangle 5"/>
          <p:cNvSpPr/>
          <p:nvPr/>
        </p:nvSpPr>
        <p:spPr>
          <a:xfrm>
            <a:off x="533400" y="2514600"/>
            <a:ext cx="7924800" cy="1828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685800"/>
          <a:ext cx="7848600" cy="5181600"/>
        </p:xfrm>
        <a:graphic>
          <a:graphicData uri="http://schemas.openxmlformats.org/drawingml/2006/table">
            <a:tbl>
              <a:tblPr firstRow="1" bandRow="1">
                <a:tableStyleId>{5C22544A-7EE6-4342-B048-85BDC9FD1C3A}</a:tableStyleId>
              </a:tblPr>
              <a:tblGrid>
                <a:gridCol w="2550795">
                  <a:extLst>
                    <a:ext uri="{9D8B030D-6E8A-4147-A177-3AD203B41FA5}">
                      <a16:colId xmlns="" xmlns:a16="http://schemas.microsoft.com/office/drawing/2014/main" val="20000"/>
                    </a:ext>
                  </a:extLst>
                </a:gridCol>
                <a:gridCol w="5297805">
                  <a:extLst>
                    <a:ext uri="{9D8B030D-6E8A-4147-A177-3AD203B41FA5}">
                      <a16:colId xmlns="" xmlns:a16="http://schemas.microsoft.com/office/drawing/2014/main" val="20001"/>
                    </a:ext>
                  </a:extLst>
                </a:gridCol>
              </a:tblGrid>
              <a:tr h="370840">
                <a:tc>
                  <a:txBody>
                    <a:bodyPr/>
                    <a:lstStyle/>
                    <a:p>
                      <a:pPr algn="ctr"/>
                      <a:r>
                        <a:rPr lang="en-US" sz="2000" dirty="0" smtClean="0">
                          <a:latin typeface="Times New Roman" pitchFamily="18" charset="0"/>
                          <a:cs typeface="Times New Roman" pitchFamily="18" charset="0"/>
                        </a:rPr>
                        <a:t>Term</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Meaning</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2000" dirty="0" smtClean="0">
                          <a:latin typeface="Times New Roman" pitchFamily="18" charset="0"/>
                          <a:cs typeface="Times New Roman" pitchFamily="18" charset="0"/>
                        </a:rPr>
                        <a:t>Lateral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Farther from the midline.</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ctr"/>
                      <a:r>
                        <a:rPr lang="en-US" sz="2000" dirty="0" smtClean="0">
                          <a:latin typeface="Times New Roman" pitchFamily="18" charset="0"/>
                          <a:cs typeface="Times New Roman" pitchFamily="18" charset="0"/>
                        </a:rPr>
                        <a:t>Medial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Nearer to the midline.</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ctr"/>
                      <a:r>
                        <a:rPr lang="en-US" sz="2000" dirty="0" smtClean="0">
                          <a:latin typeface="Times New Roman" pitchFamily="18" charset="0"/>
                          <a:cs typeface="Times New Roman" pitchFamily="18" charset="0"/>
                        </a:rPr>
                        <a:t>Median</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In</a:t>
                      </a:r>
                      <a:r>
                        <a:rPr lang="en-US" sz="2000" baseline="0" dirty="0" smtClean="0">
                          <a:latin typeface="Times New Roman" pitchFamily="18" charset="0"/>
                          <a:cs typeface="Times New Roman" pitchFamily="18" charset="0"/>
                        </a:rPr>
                        <a:t> the median plane of the body.</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82880">
                <a:tc gridSpan="2">
                  <a:txBody>
                    <a:bodyPr/>
                    <a:lstStyle/>
                    <a:p>
                      <a:pPr algn="ct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370840">
                <a:tc>
                  <a:txBody>
                    <a:bodyPr/>
                    <a:lstStyle/>
                    <a:p>
                      <a:pPr algn="ctr"/>
                      <a:r>
                        <a:rPr lang="en-US" sz="2000" dirty="0" smtClean="0">
                          <a:latin typeface="Times New Roman" pitchFamily="18" charset="0"/>
                          <a:cs typeface="Times New Roman" pitchFamily="18" charset="0"/>
                        </a:rPr>
                        <a:t>Proximal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Nearer to the attachment of a limb to the trunk; nearer to the origination of a structure.</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pPr algn="ctr"/>
                      <a:r>
                        <a:rPr lang="en-US" sz="2000" dirty="0" smtClean="0">
                          <a:latin typeface="Times New Roman" pitchFamily="18" charset="0"/>
                          <a:cs typeface="Times New Roman" pitchFamily="18" charset="0"/>
                        </a:rPr>
                        <a:t>Distal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Farther from the attachment of a limb to the trunk;</a:t>
                      </a:r>
                    </a:p>
                    <a:p>
                      <a:r>
                        <a:rPr kumimoji="0" lang="en-US" sz="2000" kern="1200" baseline="0" dirty="0" smtClean="0">
                          <a:solidFill>
                            <a:schemeClr val="dk1"/>
                          </a:solidFill>
                          <a:latin typeface="Times New Roman" pitchFamily="18" charset="0"/>
                          <a:ea typeface="+mn-ea"/>
                          <a:cs typeface="Times New Roman" pitchFamily="18" charset="0"/>
                        </a:rPr>
                        <a:t>farther from the origination of a structure.</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70840">
                <a:tc>
                  <a:txBody>
                    <a:bodyPr/>
                    <a:lstStyle/>
                    <a:p>
                      <a:pPr algn="ctr"/>
                      <a:r>
                        <a:rPr lang="en-US" sz="2000" dirty="0" err="1" smtClean="0">
                          <a:latin typeface="Times New Roman" pitchFamily="18" charset="0"/>
                          <a:cs typeface="Times New Roman" pitchFamily="18" charset="0"/>
                        </a:rPr>
                        <a:t>Ipsilateral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On the same side of the body’s midline as another structure.</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70840">
                <a:tc>
                  <a:txBody>
                    <a:bodyPr/>
                    <a:lstStyle/>
                    <a:p>
                      <a:pPr algn="ctr"/>
                      <a:r>
                        <a:rPr lang="en-US" sz="2000" dirty="0" err="1" smtClean="0">
                          <a:latin typeface="Times New Roman" pitchFamily="18" charset="0"/>
                          <a:cs typeface="Times New Roman" pitchFamily="18" charset="0"/>
                        </a:rPr>
                        <a:t>Contralateral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On the opposite side of the body’s midline from another structure.</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52600" y="838200"/>
          <a:ext cx="7086600" cy="4175760"/>
        </p:xfrm>
        <a:graphic>
          <a:graphicData uri="http://schemas.openxmlformats.org/drawingml/2006/table">
            <a:tbl>
              <a:tblPr firstRow="1" bandRow="1">
                <a:tableStyleId>{5C22544A-7EE6-4342-B048-85BDC9FD1C3A}</a:tableStyleId>
              </a:tblPr>
              <a:tblGrid>
                <a:gridCol w="2059091">
                  <a:extLst>
                    <a:ext uri="{9D8B030D-6E8A-4147-A177-3AD203B41FA5}">
                      <a16:colId xmlns="" xmlns:a16="http://schemas.microsoft.com/office/drawing/2014/main" val="20000"/>
                    </a:ext>
                  </a:extLst>
                </a:gridCol>
                <a:gridCol w="5027509">
                  <a:extLst>
                    <a:ext uri="{9D8B030D-6E8A-4147-A177-3AD203B41FA5}">
                      <a16:colId xmlns="" xmlns:a16="http://schemas.microsoft.com/office/drawing/2014/main" val="20001"/>
                    </a:ext>
                  </a:extLst>
                </a:gridCol>
              </a:tblGrid>
              <a:tr h="370840">
                <a:tc>
                  <a:txBody>
                    <a:bodyPr/>
                    <a:lstStyle/>
                    <a:p>
                      <a:pPr algn="ctr"/>
                      <a:r>
                        <a:rPr lang="en-US" sz="2000" dirty="0" smtClean="0">
                          <a:latin typeface="Times New Roman" pitchFamily="18" charset="0"/>
                          <a:cs typeface="Times New Roman" pitchFamily="18" charset="0"/>
                        </a:rPr>
                        <a:t>Term</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Meaning</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2000" dirty="0" smtClean="0">
                          <a:latin typeface="Times New Roman" pitchFamily="18" charset="0"/>
                          <a:cs typeface="Times New Roman" pitchFamily="18" charset="0"/>
                        </a:rPr>
                        <a:t>Superficial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Closer to or on the surface of the body.</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ctr"/>
                      <a:r>
                        <a:rPr lang="en-US" sz="2000" dirty="0" smtClean="0">
                          <a:latin typeface="Times New Roman" pitchFamily="18" charset="0"/>
                          <a:cs typeface="Times New Roman" pitchFamily="18" charset="0"/>
                        </a:rPr>
                        <a:t>Deep</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Away from the surface of the body.</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82880">
                <a:tc gridSpan="2">
                  <a:txBody>
                    <a:bodyPr/>
                    <a:lstStyle/>
                    <a:p>
                      <a:pPr algn="ct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370840">
                <a:tc>
                  <a:txBody>
                    <a:bodyPr/>
                    <a:lstStyle/>
                    <a:p>
                      <a:pPr algn="ctr"/>
                      <a:r>
                        <a:rPr lang="en-US" sz="2000" dirty="0" smtClean="0">
                          <a:latin typeface="Times New Roman" pitchFamily="18" charset="0"/>
                          <a:cs typeface="Times New Roman" pitchFamily="18" charset="0"/>
                        </a:rPr>
                        <a:t>Cranial</a:t>
                      </a:r>
                      <a:r>
                        <a:rPr lang="en-US" sz="2000" baseline="0" dirty="0" smtClean="0">
                          <a:latin typeface="Times New Roman" pitchFamily="18" charset="0"/>
                          <a:cs typeface="Times New Roman" pitchFamily="18" charset="0"/>
                        </a:rPr>
                        <a:t> or Cephalic</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Relating to the skull or head; towards the head (in humans = superior).</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pPr algn="ctr"/>
                      <a:r>
                        <a:rPr lang="en-US" sz="2000" dirty="0" smtClean="0">
                          <a:latin typeface="Times New Roman" pitchFamily="18" charset="0"/>
                          <a:cs typeface="Times New Roman" pitchFamily="18" charset="0"/>
                        </a:rPr>
                        <a:t>Caudal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000" kern="1200" baseline="0" dirty="0" smtClean="0">
                          <a:solidFill>
                            <a:schemeClr val="dk1"/>
                          </a:solidFill>
                          <a:latin typeface="Times New Roman" pitchFamily="18" charset="0"/>
                          <a:ea typeface="+mn-ea"/>
                          <a:cs typeface="Times New Roman" pitchFamily="18" charset="0"/>
                        </a:rPr>
                        <a:t>Relating to the tail; at or near the tail (in humans = inferior).</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pPr algn="ctr"/>
                      <a:r>
                        <a:rPr lang="en-US" sz="2000" dirty="0" smtClean="0">
                          <a:latin typeface="Times New Roman" pitchFamily="18" charset="0"/>
                          <a:cs typeface="Times New Roman" pitchFamily="18" charset="0"/>
                        </a:rPr>
                        <a:t>Ventral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Towards the belly (in humans = anterior)</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70840">
                <a:tc>
                  <a:txBody>
                    <a:bodyPr/>
                    <a:lstStyle/>
                    <a:p>
                      <a:pPr algn="ctr"/>
                      <a:r>
                        <a:rPr lang="en-US" sz="2000" dirty="0" smtClean="0">
                          <a:latin typeface="Times New Roman" pitchFamily="18" charset="0"/>
                          <a:cs typeface="Times New Roman" pitchFamily="18" charset="0"/>
                        </a:rPr>
                        <a:t>Dorsal</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Towards the back (in humans = posterior)</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sp>
        <p:nvSpPr>
          <p:cNvPr id="4" name="TextBox 3"/>
          <p:cNvSpPr txBox="1"/>
          <p:nvPr/>
        </p:nvSpPr>
        <p:spPr>
          <a:xfrm>
            <a:off x="152400" y="3172361"/>
            <a:ext cx="1447800" cy="1323439"/>
          </a:xfrm>
          <a:prstGeom prst="rect">
            <a:avLst/>
          </a:prstGeom>
          <a:noFill/>
          <a:ln>
            <a:solidFill>
              <a:schemeClr val="tx1"/>
            </a:solidFill>
          </a:ln>
        </p:spPr>
        <p:txBody>
          <a:bodyPr wrap="square" rtlCol="0">
            <a:spAutoFit/>
          </a:bodyPr>
          <a:lstStyle/>
          <a:p>
            <a:r>
              <a:rPr lang="en-US" sz="2000" i="1" dirty="0" smtClean="0">
                <a:latin typeface="Times New Roman" pitchFamily="18" charset="0"/>
                <a:cs typeface="Times New Roman" pitchFamily="18" charset="0"/>
              </a:rPr>
              <a:t>Mostly used in embryology and animals</a:t>
            </a:r>
            <a:endParaRPr lang="en-US" sz="2000" i="1" dirty="0">
              <a:latin typeface="Times New Roman" pitchFamily="18" charset="0"/>
              <a:cs typeface="Times New Roman" pitchFamily="18" charset="0"/>
            </a:endParaRPr>
          </a:p>
        </p:txBody>
      </p:sp>
      <p:cxnSp>
        <p:nvCxnSpPr>
          <p:cNvPr id="6" name="Straight Arrow Connector 5"/>
          <p:cNvCxnSpPr>
            <a:stCxn id="4" idx="0"/>
          </p:cNvCxnSpPr>
          <p:nvPr/>
        </p:nvCxnSpPr>
        <p:spPr>
          <a:xfrm rot="5400000" flipH="1" flipV="1">
            <a:off x="1099870" y="2519631"/>
            <a:ext cx="429161" cy="876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2"/>
          </p:cNvCxnSpPr>
          <p:nvPr/>
        </p:nvCxnSpPr>
        <p:spPr>
          <a:xfrm rot="16200000" flipH="1">
            <a:off x="1123950" y="4248150"/>
            <a:ext cx="304800" cy="8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24_01a"/>
          <p:cNvPicPr>
            <a:picLocks noChangeAspect="1" noChangeArrowheads="1"/>
          </p:cNvPicPr>
          <p:nvPr/>
        </p:nvPicPr>
        <p:blipFill>
          <a:blip r:embed="rId2" cstate="print"/>
          <a:srcRect b="11250"/>
          <a:stretch>
            <a:fillRect/>
          </a:stretch>
        </p:blipFill>
        <p:spPr bwMode="auto">
          <a:xfrm>
            <a:off x="762000" y="228600"/>
            <a:ext cx="4928311" cy="6221730"/>
          </a:xfrm>
          <a:prstGeom prst="rect">
            <a:avLst/>
          </a:prstGeom>
          <a:noFill/>
        </p:spPr>
      </p:pic>
      <p:sp>
        <p:nvSpPr>
          <p:cNvPr id="3" name="TextBox 2"/>
          <p:cNvSpPr txBox="1"/>
          <p:nvPr/>
        </p:nvSpPr>
        <p:spPr>
          <a:xfrm>
            <a:off x="5867400" y="838200"/>
            <a:ext cx="2895600" cy="1477328"/>
          </a:xfrm>
          <a:prstGeom prst="rect">
            <a:avLst/>
          </a:prstGeom>
          <a:noFill/>
          <a:ln>
            <a:solidFill>
              <a:schemeClr val="tx1"/>
            </a:solidFill>
          </a:ln>
        </p:spPr>
        <p:txBody>
          <a:bodyPr wrap="square" rtlCol="0">
            <a:spAutoFit/>
          </a:bodyPr>
          <a:lstStyle/>
          <a:p>
            <a:pPr algn="just"/>
            <a:r>
              <a:rPr lang="en-US" dirty="0" smtClean="0">
                <a:latin typeface="Times New Roman" pitchFamily="18" charset="0"/>
                <a:cs typeface="Times New Roman" pitchFamily="18" charset="0"/>
              </a:rPr>
              <a:t>Fig.7: The Digestive system. Note that the </a:t>
            </a:r>
            <a:r>
              <a:rPr lang="en-US" dirty="0" err="1" smtClean="0">
                <a:latin typeface="Times New Roman" pitchFamily="18" charset="0"/>
                <a:cs typeface="Times New Roman" pitchFamily="18" charset="0"/>
              </a:rPr>
              <a:t>Cecum</a:t>
            </a:r>
            <a:r>
              <a:rPr lang="en-US" dirty="0" smtClean="0">
                <a:latin typeface="Times New Roman" pitchFamily="18" charset="0"/>
                <a:cs typeface="Times New Roman" pitchFamily="18" charset="0"/>
              </a:rPr>
              <a:t> is </a:t>
            </a:r>
            <a:r>
              <a:rPr lang="en-US" dirty="0" err="1" smtClean="0">
                <a:latin typeface="Times New Roman" pitchFamily="18" charset="0"/>
                <a:cs typeface="Times New Roman" pitchFamily="18" charset="0"/>
              </a:rPr>
              <a:t>ipsilateral</a:t>
            </a:r>
            <a:r>
              <a:rPr lang="en-US" dirty="0" smtClean="0">
                <a:latin typeface="Times New Roman" pitchFamily="18" charset="0"/>
                <a:cs typeface="Times New Roman" pitchFamily="18" charset="0"/>
              </a:rPr>
              <a:t> to the ascending colon and </a:t>
            </a:r>
            <a:r>
              <a:rPr lang="en-US" dirty="0" err="1" smtClean="0">
                <a:latin typeface="Times New Roman" pitchFamily="18" charset="0"/>
                <a:cs typeface="Times New Roman" pitchFamily="18" charset="0"/>
              </a:rPr>
              <a:t>contralateral</a:t>
            </a:r>
            <a:r>
              <a:rPr lang="en-US" dirty="0" smtClean="0">
                <a:latin typeface="Times New Roman" pitchFamily="18" charset="0"/>
                <a:cs typeface="Times New Roman" pitchFamily="18" charset="0"/>
              </a:rPr>
              <a:t> to the descending colon.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Rectangle 4"/>
          <p:cNvSpPr/>
          <p:nvPr/>
        </p:nvSpPr>
        <p:spPr>
          <a:xfrm>
            <a:off x="685800" y="4953000"/>
            <a:ext cx="609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4648200"/>
            <a:ext cx="1219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4343400"/>
            <a:ext cx="990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2305526" y="685800"/>
            <a:ext cx="4476274" cy="3770471"/>
          </a:xfrm>
          <a:prstGeom prst="rect">
            <a:avLst/>
          </a:prstGeom>
          <a:noFill/>
          <a:ln w="9525">
            <a:noFill/>
            <a:miter lim="800000"/>
            <a:headEnd/>
            <a:tailEnd/>
          </a:ln>
          <a:effectLst/>
        </p:spPr>
      </p:pic>
      <p:sp>
        <p:nvSpPr>
          <p:cNvPr id="5" name="TextBox 4"/>
          <p:cNvSpPr txBox="1"/>
          <p:nvPr/>
        </p:nvSpPr>
        <p:spPr>
          <a:xfrm>
            <a:off x="1295400" y="4572000"/>
            <a:ext cx="6400800" cy="1477328"/>
          </a:xfrm>
          <a:prstGeom prst="rect">
            <a:avLst/>
          </a:prstGeom>
          <a:noFill/>
          <a:ln>
            <a:solidFill>
              <a:schemeClr val="tx1"/>
            </a:solidFill>
          </a:ln>
        </p:spPr>
        <p:txBody>
          <a:bodyPr wrap="square" rtlCol="0">
            <a:spAutoFit/>
          </a:bodyPr>
          <a:lstStyle/>
          <a:p>
            <a:pPr algn="just"/>
            <a:r>
              <a:rPr lang="en-US" dirty="0" smtClean="0">
                <a:latin typeface="Times New Roman" pitchFamily="18" charset="0"/>
                <a:cs typeface="Times New Roman" pitchFamily="18" charset="0"/>
              </a:rPr>
              <a:t>Fig.8: Muscles of chest wall. On the right side we can see the </a:t>
            </a:r>
            <a:r>
              <a:rPr lang="en-US" dirty="0" err="1" smtClean="0">
                <a:latin typeface="Times New Roman" pitchFamily="18" charset="0"/>
                <a:cs typeface="Times New Roman" pitchFamily="18" charset="0"/>
              </a:rPr>
              <a:t>pectoralis</a:t>
            </a:r>
            <a:r>
              <a:rPr lang="en-US" dirty="0" smtClean="0">
                <a:latin typeface="Times New Roman" pitchFamily="18" charset="0"/>
                <a:cs typeface="Times New Roman" pitchFamily="18" charset="0"/>
              </a:rPr>
              <a:t> major muscle. On the left side, a part of the  </a:t>
            </a:r>
            <a:r>
              <a:rPr lang="en-US" dirty="0" err="1" smtClean="0">
                <a:latin typeface="Times New Roman" pitchFamily="18" charset="0"/>
                <a:cs typeface="Times New Roman" pitchFamily="18" charset="0"/>
              </a:rPr>
              <a:t>pectoralis</a:t>
            </a:r>
            <a:r>
              <a:rPr lang="en-US" dirty="0" smtClean="0">
                <a:latin typeface="Times New Roman" pitchFamily="18" charset="0"/>
                <a:cs typeface="Times New Roman" pitchFamily="18" charset="0"/>
              </a:rPr>
              <a:t> major was removed to show the </a:t>
            </a:r>
            <a:r>
              <a:rPr lang="en-US" dirty="0" err="1" smtClean="0">
                <a:latin typeface="Times New Roman" pitchFamily="18" charset="0"/>
                <a:cs typeface="Times New Roman" pitchFamily="18" charset="0"/>
              </a:rPr>
              <a:t>pectoralis</a:t>
            </a:r>
            <a:r>
              <a:rPr lang="en-US" dirty="0" smtClean="0">
                <a:latin typeface="Times New Roman" pitchFamily="18" charset="0"/>
                <a:cs typeface="Times New Roman" pitchFamily="18" charset="0"/>
              </a:rPr>
              <a:t> minor muscle. The </a:t>
            </a:r>
            <a:r>
              <a:rPr lang="en-US" dirty="0" err="1" smtClean="0">
                <a:latin typeface="Times New Roman" pitchFamily="18" charset="0"/>
                <a:cs typeface="Times New Roman" pitchFamily="18" charset="0"/>
              </a:rPr>
              <a:t>pectoralis</a:t>
            </a:r>
            <a:r>
              <a:rPr lang="en-US" dirty="0" smtClean="0">
                <a:latin typeface="Times New Roman" pitchFamily="18" charset="0"/>
                <a:cs typeface="Times New Roman" pitchFamily="18" charset="0"/>
              </a:rPr>
              <a:t> major muscle is superficial to the </a:t>
            </a:r>
            <a:r>
              <a:rPr lang="en-US" dirty="0" err="1" smtClean="0">
                <a:latin typeface="Times New Roman" pitchFamily="18" charset="0"/>
                <a:cs typeface="Times New Roman" pitchFamily="18" charset="0"/>
              </a:rPr>
              <a:t>pectoralis</a:t>
            </a:r>
            <a:r>
              <a:rPr lang="en-US" dirty="0" smtClean="0">
                <a:latin typeface="Times New Roman" pitchFamily="18" charset="0"/>
                <a:cs typeface="Times New Roman" pitchFamily="18" charset="0"/>
              </a:rPr>
              <a:t> minor. (</a:t>
            </a:r>
            <a:r>
              <a:rPr lang="en-US" dirty="0" err="1" smtClean="0">
                <a:latin typeface="Times New Roman" pitchFamily="18" charset="0"/>
                <a:cs typeface="Times New Roman" pitchFamily="18" charset="0"/>
              </a:rPr>
              <a:t>Pectoralis</a:t>
            </a:r>
            <a:r>
              <a:rPr lang="en-US" dirty="0" smtClean="0">
                <a:latin typeface="Times New Roman" pitchFamily="18" charset="0"/>
                <a:cs typeface="Times New Roman" pitchFamily="18" charset="0"/>
              </a:rPr>
              <a:t> major is also anterior to the </a:t>
            </a:r>
            <a:r>
              <a:rPr lang="en-US" dirty="0" err="1" smtClean="0">
                <a:latin typeface="Times New Roman" pitchFamily="18" charset="0"/>
                <a:cs typeface="Times New Roman" pitchFamily="18" charset="0"/>
              </a:rPr>
              <a:t>pectoralis</a:t>
            </a:r>
            <a:r>
              <a:rPr lang="en-US" dirty="0" smtClean="0">
                <a:latin typeface="Times New Roman" pitchFamily="18" charset="0"/>
                <a:cs typeface="Times New Roman" pitchFamily="18" charset="0"/>
              </a:rPr>
              <a:t> minor).</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dirty="0"/>
          </a:p>
        </p:txBody>
      </p:sp>
      <p:sp>
        <p:nvSpPr>
          <p:cNvPr id="4" name="TextBox 3"/>
          <p:cNvSpPr txBox="1"/>
          <p:nvPr/>
        </p:nvSpPr>
        <p:spPr>
          <a:xfrm>
            <a:off x="380999" y="1682929"/>
            <a:ext cx="8410303" cy="3785652"/>
          </a:xfrm>
          <a:prstGeom prst="rect">
            <a:avLst/>
          </a:prstGeom>
          <a:noFill/>
        </p:spPr>
        <p:txBody>
          <a:bodyPr wrap="square" rtlCol="0">
            <a:spAutoFit/>
          </a:bodyPr>
          <a:lstStyle/>
          <a:p>
            <a:pPr marL="457200" indent="-457200" algn="just">
              <a:buFont typeface="Wingdings" pitchFamily="2" charset="2"/>
              <a:buChar char="Ø"/>
            </a:pPr>
            <a:r>
              <a:rPr lang="en-US" sz="2400" dirty="0" smtClean="0">
                <a:latin typeface="Times New Roman" pitchFamily="18" charset="0"/>
                <a:cs typeface="Times New Roman" pitchFamily="18" charset="0"/>
              </a:rPr>
              <a:t>The abdomen and pelvis are divided into regions to facilitate the description of the position of various organs.</a:t>
            </a:r>
          </a:p>
          <a:p>
            <a:pPr marL="457200" indent="-457200" algn="just">
              <a:buFont typeface="Wingdings" pitchFamily="2" charset="2"/>
              <a:buChar char="Ø"/>
            </a:pPr>
            <a:endParaRPr lang="en-US" sz="2400" dirty="0" smtClean="0">
              <a:latin typeface="Times New Roman" pitchFamily="18" charset="0"/>
              <a:cs typeface="Times New Roman" pitchFamily="18" charset="0"/>
            </a:endParaRPr>
          </a:p>
          <a:p>
            <a:pPr marL="457200" indent="-457200" algn="just">
              <a:buFont typeface="Wingdings" pitchFamily="2" charset="2"/>
              <a:buChar char="Ø"/>
            </a:pPr>
            <a:r>
              <a:rPr lang="en-US" sz="2400" dirty="0" smtClean="0">
                <a:latin typeface="Times New Roman" pitchFamily="18" charset="0"/>
                <a:cs typeface="Times New Roman" pitchFamily="18" charset="0"/>
              </a:rPr>
              <a:t>Two methods are used: the 4-quadrant method and the 9-region method.</a:t>
            </a:r>
          </a:p>
          <a:p>
            <a:pPr marL="457200" indent="-457200" algn="just">
              <a:buFont typeface="Wingdings" pitchFamily="2" charset="2"/>
              <a:buChar char="Ø"/>
            </a:pPr>
            <a:endParaRPr lang="en-US" sz="2400" dirty="0" smtClean="0">
              <a:latin typeface="Times New Roman" pitchFamily="18" charset="0"/>
              <a:cs typeface="Times New Roman" pitchFamily="18" charset="0"/>
            </a:endParaRPr>
          </a:p>
          <a:p>
            <a:pPr marL="457200" indent="-457200" algn="just">
              <a:buFont typeface="Wingdings" pitchFamily="2" charset="2"/>
              <a:buChar char="Ø"/>
            </a:pPr>
            <a:r>
              <a:rPr lang="en-US" sz="2400" dirty="0" smtClean="0">
                <a:latin typeface="Times New Roman" pitchFamily="18" charset="0"/>
                <a:cs typeface="Times New Roman" pitchFamily="18" charset="0"/>
              </a:rPr>
              <a:t>In the 4-quadrant method, two lines are used to divide the abdomen into 4 quadrants. These lines are the </a:t>
            </a:r>
            <a:r>
              <a:rPr lang="en-US" sz="2400" b="1" dirty="0" err="1" smtClean="0">
                <a:latin typeface="Times New Roman" pitchFamily="18" charset="0"/>
                <a:cs typeface="Times New Roman" pitchFamily="18" charset="0"/>
              </a:rPr>
              <a:t>midsagittal</a:t>
            </a:r>
            <a:r>
              <a:rPr lang="en-US" sz="2400" dirty="0" smtClean="0">
                <a:latin typeface="Times New Roman" pitchFamily="18" charset="0"/>
                <a:cs typeface="Times New Roman" pitchFamily="18" charset="0"/>
              </a:rPr>
              <a:t> line and the </a:t>
            </a:r>
            <a:r>
              <a:rPr lang="en-US" sz="2400" b="1" dirty="0" smtClean="0">
                <a:latin typeface="Times New Roman" pitchFamily="18" charset="0"/>
                <a:cs typeface="Times New Roman" pitchFamily="18" charset="0"/>
              </a:rPr>
              <a:t>transverse umbilical </a:t>
            </a:r>
            <a:r>
              <a:rPr lang="en-US" sz="2400" dirty="0" smtClean="0">
                <a:latin typeface="Times New Roman" pitchFamily="18" charset="0"/>
                <a:cs typeface="Times New Roman" pitchFamily="18" charset="0"/>
              </a:rPr>
              <a:t>line (pass through the umbilicus). These lines meet at the umbilicus.</a:t>
            </a:r>
          </a:p>
        </p:txBody>
      </p:sp>
      <p:sp>
        <p:nvSpPr>
          <p:cNvPr id="5" name="TextBox 4"/>
          <p:cNvSpPr txBox="1"/>
          <p:nvPr/>
        </p:nvSpPr>
        <p:spPr>
          <a:xfrm>
            <a:off x="418010" y="406322"/>
            <a:ext cx="506839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a:solidFill>
                  <a:srgbClr val="C00000"/>
                </a:solidFill>
                <a:latin typeface="Times New Roman" pitchFamily="18" charset="0"/>
                <a:cs typeface="Times New Roman" pitchFamily="18" charset="0"/>
              </a:rPr>
              <a:t>Abdominopelvic Regions:</a:t>
            </a:r>
          </a:p>
        </p:txBody>
      </p:sp>
    </p:spTree>
    <p:extLst>
      <p:ext uri="{BB962C8B-B14F-4D97-AF65-F5344CB8AC3E}">
        <p14:creationId xmlns:p14="http://schemas.microsoft.com/office/powerpoint/2010/main" val="69112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01_12c"/>
          <p:cNvPicPr>
            <a:picLocks noChangeAspect="1" noChangeArrowheads="1"/>
          </p:cNvPicPr>
          <p:nvPr/>
        </p:nvPicPr>
        <p:blipFill>
          <a:blip r:embed="rId2" cstate="print"/>
          <a:srcRect b="14576"/>
          <a:stretch>
            <a:fillRect/>
          </a:stretch>
        </p:blipFill>
        <p:spPr bwMode="auto">
          <a:xfrm>
            <a:off x="304800" y="381000"/>
            <a:ext cx="5888736" cy="60198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dirty="0"/>
          </a:p>
        </p:txBody>
      </p:sp>
      <p:sp>
        <p:nvSpPr>
          <p:cNvPr id="4" name="TextBox 3"/>
          <p:cNvSpPr txBox="1"/>
          <p:nvPr/>
        </p:nvSpPr>
        <p:spPr>
          <a:xfrm>
            <a:off x="4800600" y="5811072"/>
            <a:ext cx="3886200" cy="369332"/>
          </a:xfrm>
          <a:prstGeom prst="rect">
            <a:avLst/>
          </a:prstGeom>
          <a:solidFill>
            <a:schemeClr val="bg1"/>
          </a:solidFill>
          <a:ln>
            <a:solidFill>
              <a:schemeClr val="tx1"/>
            </a:solidFill>
          </a:ln>
        </p:spPr>
        <p:txBody>
          <a:bodyPr wrap="square" rtlCol="0">
            <a:spAutoFit/>
          </a:bodyPr>
          <a:lstStyle/>
          <a:p>
            <a:pPr algn="just"/>
            <a:r>
              <a:rPr lang="en-US" dirty="0" smtClean="0">
                <a:latin typeface="Times New Roman" pitchFamily="18" charset="0"/>
                <a:cs typeface="Times New Roman" pitchFamily="18" charset="0"/>
              </a:rPr>
              <a:t>Fig.9: The 4 quadrants of the abdomen.</a:t>
            </a:r>
            <a:endParaRPr lang="en-US" dirty="0">
              <a:latin typeface="Times New Roman" pitchFamily="18" charset="0"/>
              <a:cs typeface="Times New Roman" pitchFamily="18" charset="0"/>
            </a:endParaRPr>
          </a:p>
        </p:txBody>
      </p:sp>
      <p:cxnSp>
        <p:nvCxnSpPr>
          <p:cNvPr id="6" name="Straight Arrow Connector 5"/>
          <p:cNvCxnSpPr/>
          <p:nvPr/>
        </p:nvCxnSpPr>
        <p:spPr>
          <a:xfrm rot="10800000">
            <a:off x="4191000" y="3808412"/>
            <a:ext cx="2286000" cy="15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819400" y="2285999"/>
            <a:ext cx="335280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48400" y="1981200"/>
            <a:ext cx="1752600" cy="369332"/>
          </a:xfrm>
          <a:prstGeom prst="rect">
            <a:avLst/>
          </a:prstGeom>
          <a:noFill/>
          <a:ln>
            <a:solidFill>
              <a:schemeClr val="tx1"/>
            </a:solidFill>
          </a:ln>
        </p:spPr>
        <p:txBody>
          <a:bodyPr wrap="square" rtlCol="0">
            <a:spAutoFit/>
          </a:bodyPr>
          <a:lstStyle/>
          <a:p>
            <a:pPr algn="just"/>
            <a:r>
              <a:rPr lang="en-US" dirty="0" err="1" smtClean="0">
                <a:latin typeface="Times New Roman" pitchFamily="18" charset="0"/>
                <a:cs typeface="Times New Roman" pitchFamily="18" charset="0"/>
              </a:rPr>
              <a:t>Midsagittal</a:t>
            </a:r>
            <a:r>
              <a:rPr lang="en-US" dirty="0" smtClean="0">
                <a:latin typeface="Times New Roman" pitchFamily="18" charset="0"/>
                <a:cs typeface="Times New Roman" pitchFamily="18" charset="0"/>
              </a:rPr>
              <a:t> line</a:t>
            </a:r>
            <a:endParaRPr lang="en-US" dirty="0">
              <a:latin typeface="Times New Roman" pitchFamily="18" charset="0"/>
              <a:cs typeface="Times New Roman" pitchFamily="18" charset="0"/>
            </a:endParaRPr>
          </a:p>
        </p:txBody>
      </p:sp>
      <p:sp>
        <p:nvSpPr>
          <p:cNvPr id="12" name="TextBox 11"/>
          <p:cNvSpPr txBox="1"/>
          <p:nvPr/>
        </p:nvSpPr>
        <p:spPr>
          <a:xfrm>
            <a:off x="6477000" y="3505200"/>
            <a:ext cx="1752600" cy="646331"/>
          </a:xfrm>
          <a:prstGeom prst="rect">
            <a:avLst/>
          </a:prstGeom>
          <a:noFill/>
          <a:ln>
            <a:solidFill>
              <a:schemeClr val="tx1"/>
            </a:solidFill>
          </a:ln>
        </p:spPr>
        <p:txBody>
          <a:bodyPr wrap="square" rtlCol="0">
            <a:spAutoFit/>
          </a:bodyPr>
          <a:lstStyle/>
          <a:p>
            <a:pPr algn="just"/>
            <a:r>
              <a:rPr lang="en-US" dirty="0" smtClean="0">
                <a:latin typeface="Times New Roman" pitchFamily="18" charset="0"/>
                <a:cs typeface="Times New Roman" pitchFamily="18" charset="0"/>
              </a:rPr>
              <a:t>Transverse umbilical line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61493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
        <p:nvSpPr>
          <p:cNvPr id="3" name="TextBox 2"/>
          <p:cNvSpPr txBox="1"/>
          <p:nvPr/>
        </p:nvSpPr>
        <p:spPr>
          <a:xfrm>
            <a:off x="457200" y="838200"/>
            <a:ext cx="8001000" cy="4524315"/>
          </a:xfrm>
          <a:prstGeom prst="rect">
            <a:avLst/>
          </a:prstGeom>
          <a:noFill/>
        </p:spPr>
        <p:txBody>
          <a:bodyPr wrap="square" rtlCol="0">
            <a:spAutoFit/>
          </a:bodyPr>
          <a:lstStyle/>
          <a:p>
            <a:pPr marL="457200" indent="-457200" algn="just">
              <a:buFont typeface="Wingdings" pitchFamily="2" charset="2"/>
              <a:buChar char="Ø"/>
            </a:pPr>
            <a:r>
              <a:rPr lang="en-US" sz="2400" dirty="0" smtClean="0">
                <a:latin typeface="Times New Roman" pitchFamily="18" charset="0"/>
                <a:cs typeface="Times New Roman" pitchFamily="18" charset="0"/>
              </a:rPr>
              <a:t>In the 9-region method, 2 vertical and 2 transverse lines divide the abdomen into 9 regions.</a:t>
            </a:r>
          </a:p>
          <a:p>
            <a:pPr marL="457200" indent="-457200" algn="just">
              <a:buFont typeface="Wingdings" pitchFamily="2" charset="2"/>
              <a:buChar char="Ø"/>
            </a:pPr>
            <a:endParaRPr lang="en-US" sz="2400" dirty="0" smtClean="0">
              <a:latin typeface="Times New Roman" pitchFamily="18" charset="0"/>
              <a:cs typeface="Times New Roman" pitchFamily="18" charset="0"/>
            </a:endParaRPr>
          </a:p>
          <a:p>
            <a:pPr marL="457200" indent="-457200" algn="just">
              <a:buFont typeface="Courier New" pitchFamily="49" charset="0"/>
              <a:buChar char="o"/>
            </a:pPr>
            <a:r>
              <a:rPr lang="en-US" sz="2400" dirty="0" smtClean="0">
                <a:latin typeface="Times New Roman" pitchFamily="18" charset="0"/>
                <a:cs typeface="Times New Roman" pitchFamily="18" charset="0"/>
              </a:rPr>
              <a:t>The upper transverse (</a:t>
            </a:r>
            <a:r>
              <a:rPr lang="en-US" sz="2400" b="1" dirty="0" err="1" smtClean="0">
                <a:latin typeface="Times New Roman" pitchFamily="18" charset="0"/>
                <a:cs typeface="Times New Roman" pitchFamily="18" charset="0"/>
              </a:rPr>
              <a:t>subcostal</a:t>
            </a:r>
            <a:r>
              <a:rPr lang="en-US" sz="2400" dirty="0" smtClean="0">
                <a:latin typeface="Times New Roman" pitchFamily="18" charset="0"/>
                <a:cs typeface="Times New Roman" pitchFamily="18" charset="0"/>
              </a:rPr>
              <a:t>) line is drawn just inferior to the lateral margins of the ribcage.</a:t>
            </a:r>
          </a:p>
          <a:p>
            <a:pPr marL="457200" indent="-457200" algn="just">
              <a:buFont typeface="Courier New" pitchFamily="49" charset="0"/>
              <a:buChar char="o"/>
            </a:pPr>
            <a:endParaRPr lang="en-US" sz="2400" dirty="0" smtClean="0">
              <a:latin typeface="Times New Roman" pitchFamily="18" charset="0"/>
              <a:cs typeface="Times New Roman" pitchFamily="18" charset="0"/>
            </a:endParaRPr>
          </a:p>
          <a:p>
            <a:pPr marL="457200" indent="-457200" algn="just">
              <a:buFont typeface="Courier New" pitchFamily="49" charset="0"/>
              <a:buChar char="o"/>
            </a:pPr>
            <a:r>
              <a:rPr lang="en-US" sz="2400" dirty="0" smtClean="0">
                <a:latin typeface="Times New Roman" pitchFamily="18" charset="0"/>
                <a:cs typeface="Times New Roman" pitchFamily="18" charset="0"/>
              </a:rPr>
              <a:t>The lower transverse (</a:t>
            </a:r>
            <a:r>
              <a:rPr lang="en-US" sz="2400" b="1" dirty="0" err="1" smtClean="0">
                <a:latin typeface="Times New Roman" pitchFamily="18" charset="0"/>
                <a:cs typeface="Times New Roman" pitchFamily="18" charset="0"/>
              </a:rPr>
              <a:t>transtubercular</a:t>
            </a:r>
            <a:r>
              <a:rPr lang="en-US" sz="2400" dirty="0" smtClean="0">
                <a:latin typeface="Times New Roman" pitchFamily="18" charset="0"/>
                <a:cs typeface="Times New Roman" pitchFamily="18" charset="0"/>
              </a:rPr>
              <a:t>) line intersects the right and left iliac tubercles.</a:t>
            </a:r>
          </a:p>
          <a:p>
            <a:pPr marL="457200" indent="-457200" algn="just">
              <a:buFont typeface="Courier New" pitchFamily="49" charset="0"/>
              <a:buChar char="o"/>
            </a:pPr>
            <a:endParaRPr lang="en-US" sz="2400" dirty="0" smtClean="0">
              <a:latin typeface="Times New Roman" pitchFamily="18" charset="0"/>
              <a:cs typeface="Times New Roman" pitchFamily="18" charset="0"/>
            </a:endParaRPr>
          </a:p>
          <a:p>
            <a:pPr marL="457200" indent="-457200" algn="just">
              <a:buFont typeface="Courier New" pitchFamily="49" charset="0"/>
              <a:buChar char="o"/>
            </a:pPr>
            <a:r>
              <a:rPr lang="en-US" sz="2400" dirty="0" smtClean="0">
                <a:latin typeface="Times New Roman" pitchFamily="18" charset="0"/>
                <a:cs typeface="Times New Roman" pitchFamily="18" charset="0"/>
              </a:rPr>
              <a:t>The two vertical lines are the right and left </a:t>
            </a:r>
            <a:r>
              <a:rPr lang="en-US" sz="2400" b="1" dirty="0" err="1" smtClean="0">
                <a:latin typeface="Times New Roman" pitchFamily="18" charset="0"/>
                <a:cs typeface="Times New Roman" pitchFamily="18" charset="0"/>
              </a:rPr>
              <a:t>midclavicular</a:t>
            </a:r>
            <a:r>
              <a:rPr lang="en-US" sz="2400" dirty="0" smtClean="0">
                <a:latin typeface="Times New Roman" pitchFamily="18" charset="0"/>
                <a:cs typeface="Times New Roman" pitchFamily="18" charset="0"/>
              </a:rPr>
              <a:t> lines. These pass through the middle of the right and left clavicles just medial to the nipples.</a:t>
            </a:r>
          </a:p>
        </p:txBody>
      </p:sp>
    </p:spTree>
    <p:extLst>
      <p:ext uri="{BB962C8B-B14F-4D97-AF65-F5344CB8AC3E}">
        <p14:creationId xmlns:p14="http://schemas.microsoft.com/office/powerpoint/2010/main" val="21583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5" name="Picture 4" descr="9 abdominal regions.bmp"/>
          <p:cNvPicPr>
            <a:picLocks noChangeAspect="1"/>
          </p:cNvPicPr>
          <p:nvPr/>
        </p:nvPicPr>
        <p:blipFill rotWithShape="1">
          <a:blip r:embed="rId2" cstate="print"/>
          <a:srcRect r="833"/>
          <a:stretch/>
        </p:blipFill>
        <p:spPr>
          <a:xfrm>
            <a:off x="0" y="457200"/>
            <a:ext cx="9067800" cy="4683932"/>
          </a:xfrm>
          <a:prstGeom prst="rect">
            <a:avLst/>
          </a:prstGeom>
        </p:spPr>
      </p:pic>
      <p:sp>
        <p:nvSpPr>
          <p:cNvPr id="6" name="TextBox 5"/>
          <p:cNvSpPr txBox="1"/>
          <p:nvPr/>
        </p:nvSpPr>
        <p:spPr>
          <a:xfrm>
            <a:off x="1352550" y="5491050"/>
            <a:ext cx="6419850" cy="369332"/>
          </a:xfrm>
          <a:prstGeom prst="rect">
            <a:avLst/>
          </a:prstGeom>
          <a:noFill/>
          <a:ln>
            <a:solidFill>
              <a:schemeClr val="tx1"/>
            </a:solidFill>
          </a:ln>
        </p:spPr>
        <p:txBody>
          <a:bodyPr wrap="square" rtlCol="0">
            <a:spAutoFit/>
          </a:bodyPr>
          <a:lstStyle/>
          <a:p>
            <a:pPr algn="just"/>
            <a:r>
              <a:rPr lang="en-US" dirty="0" smtClean="0">
                <a:latin typeface="Times New Roman" pitchFamily="18" charset="0"/>
                <a:cs typeface="Times New Roman" pitchFamily="18" charset="0"/>
              </a:rPr>
              <a:t>Fig.10*: The 9 regions of the abdomen and the organs they contain.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88790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6581075"/>
              </p:ext>
            </p:extLst>
          </p:nvPr>
        </p:nvGraphicFramePr>
        <p:xfrm>
          <a:off x="609600" y="381000"/>
          <a:ext cx="8001000" cy="3108960"/>
        </p:xfrm>
        <a:graphic>
          <a:graphicData uri="http://schemas.openxmlformats.org/drawingml/2006/table">
            <a:tbl>
              <a:tblPr firstRow="1" bandRow="1">
                <a:tableStyleId>{5C22544A-7EE6-4342-B048-85BDC9FD1C3A}</a:tableStyleId>
              </a:tblPr>
              <a:tblGrid>
                <a:gridCol w="167640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gridCol w="3124200">
                  <a:extLst>
                    <a:ext uri="{9D8B030D-6E8A-4147-A177-3AD203B41FA5}">
                      <a16:colId xmlns="" xmlns:a16="http://schemas.microsoft.com/office/drawing/2014/main" val="20002"/>
                    </a:ext>
                  </a:extLst>
                </a:gridCol>
              </a:tblGrid>
              <a:tr h="370840">
                <a:tc>
                  <a:txBody>
                    <a:bodyPr/>
                    <a:lstStyle/>
                    <a:p>
                      <a:pPr algn="ctr"/>
                      <a:r>
                        <a:rPr lang="en-US" sz="2000" dirty="0" smtClean="0">
                          <a:latin typeface="Times New Roman" pitchFamily="18" charset="0"/>
                          <a:cs typeface="Times New Roman" pitchFamily="18" charset="0"/>
                        </a:rPr>
                        <a:t>Discipline</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Definition</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Method Used</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2000" b="1" dirty="0" smtClean="0">
                          <a:latin typeface="Times New Roman" pitchFamily="18" charset="0"/>
                          <a:cs typeface="Times New Roman" pitchFamily="18" charset="0"/>
                        </a:rPr>
                        <a:t>Gross Anatomy</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Study of body structures without using magnifying instruments (with the eyes). </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Dissection (cutting) of cadavers.</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ctr"/>
                      <a:r>
                        <a:rPr lang="en-US" sz="2000" b="1" dirty="0" smtClean="0">
                          <a:latin typeface="Times New Roman" pitchFamily="18" charset="0"/>
                          <a:cs typeface="Times New Roman" pitchFamily="18" charset="0"/>
                        </a:rPr>
                        <a:t>Histology</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Study of cells and tissues with the aid of a magnifying instrument</a:t>
                      </a:r>
                      <a:r>
                        <a:rPr lang="en-US" sz="2000" baseline="0" dirty="0" smtClean="0">
                          <a:latin typeface="Times New Roman" pitchFamily="18" charset="0"/>
                          <a:cs typeface="Times New Roman" pitchFamily="18" charset="0"/>
                        </a:rPr>
                        <a:t> – the microscope.</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Microscopy</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ctr"/>
                      <a:r>
                        <a:rPr lang="en-US" sz="2000" b="1" dirty="0" smtClean="0">
                          <a:latin typeface="Times New Roman" pitchFamily="18" charset="0"/>
                          <a:cs typeface="Times New Roman" pitchFamily="18" charset="0"/>
                        </a:rPr>
                        <a:t>Radiographic Anatomy</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Studying</a:t>
                      </a:r>
                      <a:r>
                        <a:rPr lang="en-US" sz="2000" baseline="0" dirty="0" smtClean="0">
                          <a:latin typeface="Times New Roman" pitchFamily="18" charset="0"/>
                          <a:cs typeface="Times New Roman" pitchFamily="18" charset="0"/>
                        </a:rPr>
                        <a:t> body structures by using imaging techniques.</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itchFamily="18" charset="0"/>
                          <a:cs typeface="Times New Roman" pitchFamily="18" charset="0"/>
                        </a:rPr>
                        <a:t>X-Ray.</a:t>
                      </a:r>
                      <a:r>
                        <a:rPr lang="en-US" sz="2000" baseline="0" dirty="0" smtClean="0">
                          <a:latin typeface="Times New Roman" pitchFamily="18" charset="0"/>
                          <a:cs typeface="Times New Roman" pitchFamily="18" charset="0"/>
                        </a:rPr>
                        <a:t> CT-Scan. Ultrasound. MRI…..</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pic>
        <p:nvPicPr>
          <p:cNvPr id="5" name="Picture 3"/>
          <p:cNvPicPr>
            <a:picLocks noChangeAspect="1" noChangeArrowheads="1"/>
          </p:cNvPicPr>
          <p:nvPr/>
        </p:nvPicPr>
        <p:blipFill>
          <a:blip r:embed="rId2" cstate="print"/>
          <a:srcRect/>
          <a:stretch>
            <a:fillRect/>
          </a:stretch>
        </p:blipFill>
        <p:spPr bwMode="auto">
          <a:xfrm>
            <a:off x="457200" y="3810000"/>
            <a:ext cx="1685925" cy="26146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http://images.radiopaedia.org/images/157210/332aa0c67cb2e035e372c7cb3ceca2.jpg">
            <a:hlinkClick r:id="rId3"/>
          </p:cNvPr>
          <p:cNvPicPr>
            <a:picLocks noChangeAspect="1" noChangeArrowheads="1"/>
          </p:cNvPicPr>
          <p:nvPr/>
        </p:nvPicPr>
        <p:blipFill>
          <a:blip r:embed="rId4" cstate="print"/>
          <a:srcRect/>
          <a:stretch>
            <a:fillRect/>
          </a:stretch>
        </p:blipFill>
        <p:spPr bwMode="auto">
          <a:xfrm>
            <a:off x="6121400" y="3810000"/>
            <a:ext cx="2641600" cy="264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F010_001.jpg"/>
          <p:cNvPicPr>
            <a:picLocks noChangeAspect="1"/>
          </p:cNvPicPr>
          <p:nvPr/>
        </p:nvPicPr>
        <p:blipFill>
          <a:blip r:embed="rId5" cstate="print"/>
          <a:srcRect l="34166" r="34167" b="59442"/>
          <a:stretch>
            <a:fillRect/>
          </a:stretch>
        </p:blipFill>
        <p:spPr>
          <a:xfrm>
            <a:off x="2590800" y="4114800"/>
            <a:ext cx="28956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2438400" y="6248400"/>
            <a:ext cx="3505200"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Fig.1: Some disciplines of anatomy.</a:t>
            </a:r>
            <a:endParaRPr lang="en-US"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8507561"/>
              </p:ext>
            </p:extLst>
          </p:nvPr>
        </p:nvGraphicFramePr>
        <p:xfrm>
          <a:off x="533400" y="1371600"/>
          <a:ext cx="8001000" cy="411480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370840">
                <a:tc>
                  <a:txBody>
                    <a:bodyPr/>
                    <a:lstStyle/>
                    <a:p>
                      <a:pPr algn="ctr"/>
                      <a:r>
                        <a:rPr lang="en-US" sz="2400" dirty="0" smtClean="0">
                          <a:latin typeface="Times New Roman" pitchFamily="18" charset="0"/>
                          <a:cs typeface="Times New Roman" pitchFamily="18" charset="0"/>
                        </a:rPr>
                        <a:t>Discipline</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Definition</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Method Used</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2400" b="1" dirty="0" smtClean="0">
                          <a:latin typeface="Times New Roman" pitchFamily="18" charset="0"/>
                          <a:cs typeface="Times New Roman" pitchFamily="18" charset="0"/>
                        </a:rPr>
                        <a:t>Embryology</a:t>
                      </a:r>
                      <a:endParaRPr lang="en-US" sz="2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Study of human development</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Imaging and dissection</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929640">
                <a:tc>
                  <a:txBody>
                    <a:bodyPr/>
                    <a:lstStyle/>
                    <a:p>
                      <a:pPr algn="ctr"/>
                      <a:r>
                        <a:rPr lang="en-US" sz="2400" b="1" dirty="0" smtClean="0">
                          <a:latin typeface="Times New Roman" pitchFamily="18" charset="0"/>
                          <a:cs typeface="Times New Roman" pitchFamily="18" charset="0"/>
                        </a:rPr>
                        <a:t>Cytology</a:t>
                      </a:r>
                    </a:p>
                    <a:p>
                      <a:pPr algn="ctr"/>
                      <a:r>
                        <a:rPr lang="en-US" sz="2400" b="1" dirty="0" smtClean="0">
                          <a:latin typeface="Times New Roman" pitchFamily="18" charset="0"/>
                          <a:cs typeface="Times New Roman" pitchFamily="18" charset="0"/>
                        </a:rPr>
                        <a:t>(branch of histology)</a:t>
                      </a:r>
                      <a:endParaRPr lang="en-US" sz="2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Study of cells</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Microscopy</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ctr"/>
                      <a:r>
                        <a:rPr lang="en-US" sz="2400" b="1" dirty="0" smtClean="0">
                          <a:latin typeface="Times New Roman" pitchFamily="18" charset="0"/>
                          <a:cs typeface="Times New Roman" pitchFamily="18" charset="0"/>
                        </a:rPr>
                        <a:t>Surface</a:t>
                      </a:r>
                      <a:r>
                        <a:rPr lang="en-US" sz="2400" b="1" baseline="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Anatomy</a:t>
                      </a:r>
                      <a:endParaRPr lang="en-US" sz="2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Study</a:t>
                      </a:r>
                      <a:r>
                        <a:rPr lang="en-US" sz="2400" baseline="0" dirty="0" smtClean="0">
                          <a:latin typeface="Times New Roman" pitchFamily="18" charset="0"/>
                          <a:cs typeface="Times New Roman" pitchFamily="18" charset="0"/>
                        </a:rPr>
                        <a:t> of surface markings of the internal organs</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Inspection and palpation</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pPr algn="ctr"/>
                      <a:r>
                        <a:rPr lang="en-US" sz="2400" b="1" dirty="0" smtClean="0">
                          <a:latin typeface="Times New Roman" pitchFamily="18" charset="0"/>
                          <a:cs typeface="Times New Roman" pitchFamily="18" charset="0"/>
                        </a:rPr>
                        <a:t>Sectional Anatomy</a:t>
                      </a:r>
                      <a:endParaRPr lang="en-US" sz="2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Study of structures through body sections</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Dissection and imaging</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705600" y="3276600"/>
            <a:ext cx="2040255" cy="3000375"/>
          </a:xfrm>
          <a:prstGeom prst="rect">
            <a:avLst/>
          </a:prstGeom>
          <a:noFill/>
          <a:ln w="9525">
            <a:noFill/>
            <a:miter lim="800000"/>
            <a:headEnd/>
            <a:tailEnd/>
          </a:ln>
          <a:effectLst/>
        </p:spPr>
      </p:pic>
      <p:pic>
        <p:nvPicPr>
          <p:cNvPr id="3" name="Picture 2" descr="9.jpeg"/>
          <p:cNvPicPr>
            <a:picLocks noChangeAspect="1"/>
          </p:cNvPicPr>
          <p:nvPr/>
        </p:nvPicPr>
        <p:blipFill>
          <a:blip r:embed="rId3" cstate="print"/>
          <a:srcRect r="63333" b="5199"/>
          <a:stretch>
            <a:fillRect/>
          </a:stretch>
        </p:blipFill>
        <p:spPr>
          <a:xfrm>
            <a:off x="533400" y="304800"/>
            <a:ext cx="2235220" cy="3149593"/>
          </a:xfrm>
          <a:prstGeom prst="rect">
            <a:avLst/>
          </a:prstGeom>
        </p:spPr>
      </p:pic>
      <p:pic>
        <p:nvPicPr>
          <p:cNvPr id="4" name="Picture 3" descr="FluorescentCells.jpg"/>
          <p:cNvPicPr>
            <a:picLocks noChangeAspect="1"/>
          </p:cNvPicPr>
          <p:nvPr/>
        </p:nvPicPr>
        <p:blipFill>
          <a:blip r:embed="rId4" cstate="print"/>
          <a:stretch>
            <a:fillRect/>
          </a:stretch>
        </p:blipFill>
        <p:spPr>
          <a:xfrm>
            <a:off x="6248400" y="304800"/>
            <a:ext cx="2584704" cy="2584704"/>
          </a:xfrm>
          <a:prstGeom prst="rect">
            <a:avLst/>
          </a:prstGeom>
        </p:spPr>
      </p:pic>
      <p:pic>
        <p:nvPicPr>
          <p:cNvPr id="5" name="Picture 2"/>
          <p:cNvPicPr>
            <a:picLocks noChangeAspect="1" noChangeArrowheads="1"/>
          </p:cNvPicPr>
          <p:nvPr/>
        </p:nvPicPr>
        <p:blipFill>
          <a:blip r:embed="rId5" cstate="print"/>
          <a:srcRect/>
          <a:stretch>
            <a:fillRect/>
          </a:stretch>
        </p:blipFill>
        <p:spPr bwMode="auto">
          <a:xfrm>
            <a:off x="609600" y="3810000"/>
            <a:ext cx="2862263" cy="2224088"/>
          </a:xfrm>
          <a:prstGeom prst="rect">
            <a:avLst/>
          </a:prstGeom>
          <a:noFill/>
          <a:ln w="9525">
            <a:noFill/>
            <a:miter lim="800000"/>
            <a:headEnd/>
            <a:tailEnd/>
          </a:ln>
          <a:effectLst/>
        </p:spPr>
      </p:pic>
      <p:sp>
        <p:nvSpPr>
          <p:cNvPr id="6" name="TextBox 5"/>
          <p:cNvSpPr txBox="1"/>
          <p:nvPr/>
        </p:nvSpPr>
        <p:spPr>
          <a:xfrm>
            <a:off x="2743200" y="304800"/>
            <a:ext cx="16764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Human embryo, 4 weeks old</a:t>
            </a:r>
            <a:endParaRPr lang="en-US" dirty="0">
              <a:latin typeface="Times New Roman" pitchFamily="18" charset="0"/>
              <a:cs typeface="Times New Roman" pitchFamily="18" charset="0"/>
            </a:endParaRPr>
          </a:p>
        </p:txBody>
      </p:sp>
      <p:sp>
        <p:nvSpPr>
          <p:cNvPr id="7" name="TextBox 6"/>
          <p:cNvSpPr txBox="1"/>
          <p:nvPr/>
        </p:nvSpPr>
        <p:spPr>
          <a:xfrm>
            <a:off x="4038600" y="1905000"/>
            <a:ext cx="2133600" cy="923330"/>
          </a:xfrm>
          <a:prstGeom prst="rect">
            <a:avLst/>
          </a:prstGeom>
          <a:noFill/>
        </p:spPr>
        <p:txBody>
          <a:bodyPr wrap="square" rtlCol="0">
            <a:spAutoFit/>
          </a:bodyPr>
          <a:lstStyle/>
          <a:p>
            <a:pPr algn="r"/>
            <a:r>
              <a:rPr lang="en-US" dirty="0" smtClean="0">
                <a:latin typeface="Times New Roman" pitchFamily="18" charset="0"/>
                <a:cs typeface="Times New Roman" pitchFamily="18" charset="0"/>
              </a:rPr>
              <a:t>A cell, seen under the microscope using special stains</a:t>
            </a:r>
            <a:endParaRPr lang="en-US" dirty="0">
              <a:latin typeface="Times New Roman" pitchFamily="18" charset="0"/>
              <a:cs typeface="Times New Roman" pitchFamily="18" charset="0"/>
            </a:endParaRPr>
          </a:p>
        </p:txBody>
      </p:sp>
      <p:sp>
        <p:nvSpPr>
          <p:cNvPr id="8" name="TextBox 7"/>
          <p:cNvSpPr txBox="1"/>
          <p:nvPr/>
        </p:nvSpPr>
        <p:spPr>
          <a:xfrm>
            <a:off x="3429000" y="3810000"/>
            <a:ext cx="1905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Surface anatomy of the chest</a:t>
            </a:r>
            <a:endParaRPr lang="en-US" dirty="0">
              <a:latin typeface="Times New Roman" pitchFamily="18" charset="0"/>
              <a:cs typeface="Times New Roman" pitchFamily="18" charset="0"/>
            </a:endParaRPr>
          </a:p>
        </p:txBody>
      </p:sp>
      <p:sp>
        <p:nvSpPr>
          <p:cNvPr id="9" name="TextBox 8"/>
          <p:cNvSpPr txBox="1"/>
          <p:nvPr/>
        </p:nvSpPr>
        <p:spPr>
          <a:xfrm>
            <a:off x="5105400" y="5373469"/>
            <a:ext cx="1676400" cy="646331"/>
          </a:xfrm>
          <a:prstGeom prst="rect">
            <a:avLst/>
          </a:prstGeom>
          <a:noFill/>
        </p:spPr>
        <p:txBody>
          <a:bodyPr wrap="square" rtlCol="0">
            <a:spAutoFit/>
          </a:bodyPr>
          <a:lstStyle/>
          <a:p>
            <a:pPr algn="r"/>
            <a:r>
              <a:rPr lang="en-US" dirty="0" smtClean="0">
                <a:latin typeface="Times New Roman" pitchFamily="18" charset="0"/>
                <a:cs typeface="Times New Roman" pitchFamily="18" charset="0"/>
              </a:rPr>
              <a:t>Cross section of the arm</a:t>
            </a:r>
            <a:endParaRPr lang="en-US" dirty="0">
              <a:latin typeface="Times New Roman" pitchFamily="18" charset="0"/>
              <a:cs typeface="Times New Roman" pitchFamily="18" charset="0"/>
            </a:endParaRPr>
          </a:p>
        </p:txBody>
      </p:sp>
      <p:sp>
        <p:nvSpPr>
          <p:cNvPr id="10" name="TextBox 9"/>
          <p:cNvSpPr txBox="1"/>
          <p:nvPr/>
        </p:nvSpPr>
        <p:spPr>
          <a:xfrm>
            <a:off x="990600" y="6172200"/>
            <a:ext cx="3581400"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Fig.2: Other disciplines of anatomy.</a:t>
            </a:r>
            <a:endParaRPr lang="en-US"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446068"/>
            <a:ext cx="8686800" cy="5878532"/>
          </a:xfrm>
          <a:prstGeom prst="rect">
            <a:avLst/>
          </a:prstGeom>
          <a:noFill/>
        </p:spPr>
        <p:txBody>
          <a:bodyPr wrap="square" rtlCol="0">
            <a:spAutoFit/>
          </a:bodyPr>
          <a:lstStyle/>
          <a:p>
            <a:pPr algn="just">
              <a:buFont typeface="Arial" pitchFamily="34" charset="0"/>
              <a:buChar char="•"/>
            </a:pPr>
            <a:r>
              <a:rPr lang="en-US" sz="2800" dirty="0" smtClean="0">
                <a:latin typeface="Times New Roman" pitchFamily="18" charset="0"/>
                <a:cs typeface="Times New Roman" pitchFamily="18" charset="0"/>
              </a:rPr>
              <a:t> How is anatomy studied:</a:t>
            </a:r>
          </a:p>
          <a:p>
            <a:pPr algn="just"/>
            <a:endParaRPr lang="en-US" sz="2400" dirty="0" smtClean="0">
              <a:latin typeface="Times New Roman" pitchFamily="18" charset="0"/>
              <a:cs typeface="Times New Roman" pitchFamily="18" charset="0"/>
            </a:endParaRPr>
          </a:p>
          <a:p>
            <a:pPr algn="just">
              <a:buFont typeface="Wingdings" pitchFamily="2" charset="2"/>
              <a:buChar char="Ø"/>
            </a:pPr>
            <a:r>
              <a:rPr lang="en-US" sz="2800" b="1" u="sng" dirty="0" smtClean="0">
                <a:solidFill>
                  <a:srgbClr val="7030A0"/>
                </a:solidFill>
                <a:latin typeface="Times New Roman" pitchFamily="18" charset="0"/>
                <a:cs typeface="Times New Roman" pitchFamily="18" charset="0"/>
              </a:rPr>
              <a:t> Regional Anatomy:</a:t>
            </a:r>
          </a:p>
          <a:p>
            <a:pPr algn="just"/>
            <a:r>
              <a:rPr lang="en-US" sz="2800" dirty="0" smtClean="0">
                <a:latin typeface="Times New Roman" pitchFamily="18" charset="0"/>
                <a:cs typeface="Times New Roman" pitchFamily="18" charset="0"/>
              </a:rPr>
              <a:t>Study of all the structures present in</a:t>
            </a:r>
          </a:p>
          <a:p>
            <a:pPr algn="just"/>
            <a:r>
              <a:rPr lang="en-US" sz="2800" dirty="0" smtClean="0">
                <a:latin typeface="Times New Roman" pitchFamily="18" charset="0"/>
                <a:cs typeface="Times New Roman" pitchFamily="18" charset="0"/>
              </a:rPr>
              <a:t> a specific region of the body.</a:t>
            </a:r>
          </a:p>
          <a:p>
            <a:pPr algn="just"/>
            <a:endParaRPr lang="en-US" sz="2400" dirty="0" smtClean="0">
              <a:latin typeface="Times New Roman" pitchFamily="18" charset="0"/>
              <a:cs typeface="Times New Roman" pitchFamily="18" charset="0"/>
            </a:endParaRPr>
          </a:p>
          <a:p>
            <a:pPr algn="just"/>
            <a:r>
              <a:rPr lang="en-US" sz="2400" dirty="0" smtClean="0">
                <a:solidFill>
                  <a:srgbClr val="FF0000"/>
                </a:solidFill>
                <a:latin typeface="Times New Roman" pitchFamily="18" charset="0"/>
                <a:cs typeface="Times New Roman" pitchFamily="18" charset="0"/>
              </a:rPr>
              <a:t>Major regions of the body:</a:t>
            </a:r>
          </a:p>
          <a:p>
            <a:pPr marL="457200" indent="-457200" algn="just">
              <a:buAutoNum type="arabicParenR"/>
            </a:pPr>
            <a:r>
              <a:rPr lang="en-US" sz="2400" dirty="0" smtClean="0">
                <a:latin typeface="Times New Roman" pitchFamily="18" charset="0"/>
                <a:cs typeface="Times New Roman" pitchFamily="18" charset="0"/>
              </a:rPr>
              <a:t>Head</a:t>
            </a:r>
          </a:p>
          <a:p>
            <a:pPr marL="457200" indent="-457200" algn="just">
              <a:buAutoNum type="arabicParenR"/>
            </a:pPr>
            <a:r>
              <a:rPr lang="en-US" sz="2400" dirty="0" smtClean="0">
                <a:latin typeface="Times New Roman" pitchFamily="18" charset="0"/>
                <a:cs typeface="Times New Roman" pitchFamily="18" charset="0"/>
              </a:rPr>
              <a:t>Neck</a:t>
            </a:r>
          </a:p>
          <a:p>
            <a:pPr marL="457200" indent="-457200" algn="just">
              <a:buAutoNum type="arabicParenR"/>
            </a:pPr>
            <a:r>
              <a:rPr lang="en-US" sz="2400" dirty="0" smtClean="0">
                <a:latin typeface="Times New Roman" pitchFamily="18" charset="0"/>
                <a:cs typeface="Times New Roman" pitchFamily="18" charset="0"/>
              </a:rPr>
              <a:t>Thorax = Chest</a:t>
            </a:r>
          </a:p>
          <a:p>
            <a:pPr marL="457200" indent="-457200" algn="just">
              <a:buAutoNum type="arabicParenR"/>
            </a:pPr>
            <a:r>
              <a:rPr lang="en-US" sz="2400" dirty="0" smtClean="0">
                <a:latin typeface="Times New Roman" pitchFamily="18" charset="0"/>
                <a:cs typeface="Times New Roman" pitchFamily="18" charset="0"/>
              </a:rPr>
              <a:t>Abdomen </a:t>
            </a:r>
          </a:p>
          <a:p>
            <a:pPr marL="457200" indent="-457200" algn="just">
              <a:buAutoNum type="arabicParenR"/>
            </a:pPr>
            <a:r>
              <a:rPr lang="en-US" sz="2400" dirty="0" smtClean="0">
                <a:latin typeface="Times New Roman" pitchFamily="18" charset="0"/>
                <a:cs typeface="Times New Roman" pitchFamily="18" charset="0"/>
              </a:rPr>
              <a:t>Pelvis and perineum</a:t>
            </a:r>
          </a:p>
          <a:p>
            <a:pPr marL="457200" indent="-457200" algn="just">
              <a:buAutoNum type="arabicParenR"/>
            </a:pPr>
            <a:r>
              <a:rPr lang="en-US" sz="2400" dirty="0" smtClean="0">
                <a:latin typeface="Times New Roman" pitchFamily="18" charset="0"/>
                <a:cs typeface="Times New Roman" pitchFamily="18" charset="0"/>
              </a:rPr>
              <a:t>Back</a:t>
            </a:r>
          </a:p>
          <a:p>
            <a:pPr marL="457200" indent="-457200" algn="just">
              <a:buAutoNum type="arabicParenR"/>
            </a:pPr>
            <a:r>
              <a:rPr lang="en-US" sz="2400" dirty="0" smtClean="0">
                <a:latin typeface="Times New Roman" pitchFamily="18" charset="0"/>
                <a:cs typeface="Times New Roman" pitchFamily="18" charset="0"/>
              </a:rPr>
              <a:t>Upper limb = Shoulder girdle + Arm + Forearm + Hand</a:t>
            </a:r>
          </a:p>
          <a:p>
            <a:pPr marL="457200" indent="-457200" algn="just">
              <a:buAutoNum type="arabicParenR"/>
            </a:pPr>
            <a:r>
              <a:rPr lang="en-US" sz="2400" dirty="0" smtClean="0">
                <a:latin typeface="Times New Roman" pitchFamily="18" charset="0"/>
                <a:cs typeface="Times New Roman" pitchFamily="18" charset="0"/>
              </a:rPr>
              <a:t>Lower limb = Pelvic girdle + </a:t>
            </a:r>
            <a:r>
              <a:rPr lang="en-US" sz="2400" dirty="0" err="1" smtClean="0">
                <a:latin typeface="Times New Roman" pitchFamily="18" charset="0"/>
                <a:cs typeface="Times New Roman" pitchFamily="18" charset="0"/>
              </a:rPr>
              <a:t>Gluteal</a:t>
            </a:r>
            <a:r>
              <a:rPr lang="en-US" sz="2400" dirty="0" smtClean="0">
                <a:latin typeface="Times New Roman" pitchFamily="18" charset="0"/>
                <a:cs typeface="Times New Roman" pitchFamily="18" charset="0"/>
              </a:rPr>
              <a:t> region+ Thigh + Leg + Foot</a:t>
            </a:r>
            <a:endParaRPr lang="en-US" sz="2400" dirty="0">
              <a:latin typeface="Times New Roman" pitchFamily="18" charset="0"/>
              <a:cs typeface="Times New Roman" pitchFamily="18" charset="0"/>
            </a:endParaRPr>
          </a:p>
        </p:txBody>
      </p:sp>
      <p:pic>
        <p:nvPicPr>
          <p:cNvPr id="4" name="Picture 3" descr="Body Regions.bmp"/>
          <p:cNvPicPr>
            <a:picLocks noChangeAspect="1"/>
          </p:cNvPicPr>
          <p:nvPr/>
        </p:nvPicPr>
        <p:blipFill>
          <a:blip r:embed="rId2" cstate="print"/>
          <a:stretch>
            <a:fillRect/>
          </a:stretch>
        </p:blipFill>
        <p:spPr>
          <a:xfrm>
            <a:off x="5915025" y="828675"/>
            <a:ext cx="3000375" cy="4657725"/>
          </a:xfrm>
          <a:prstGeom prst="rect">
            <a:avLst/>
          </a:prstGeom>
        </p:spPr>
      </p:pic>
      <p:sp>
        <p:nvSpPr>
          <p:cNvPr id="5" name="Rounded Rectangle 4"/>
          <p:cNvSpPr/>
          <p:nvPr/>
        </p:nvSpPr>
        <p:spPr>
          <a:xfrm>
            <a:off x="152400" y="1219200"/>
            <a:ext cx="5410200" cy="1447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68436" y="4531667"/>
            <a:ext cx="1066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Trunk</a:t>
            </a:r>
            <a:endParaRPr lang="en-US" sz="2400" dirty="0">
              <a:latin typeface="Times New Roman" pitchFamily="18" charset="0"/>
              <a:cs typeface="Times New Roman" pitchFamily="18" charset="0"/>
            </a:endParaRPr>
          </a:p>
        </p:txBody>
      </p:sp>
      <p:sp>
        <p:nvSpPr>
          <p:cNvPr id="8" name="Right Brace 7"/>
          <p:cNvSpPr/>
          <p:nvPr/>
        </p:nvSpPr>
        <p:spPr>
          <a:xfrm>
            <a:off x="3276600" y="4114800"/>
            <a:ext cx="4572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715000" y="392668"/>
            <a:ext cx="3276600"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Fig.3: Major regions of the body.</a:t>
            </a:r>
            <a:endParaRPr lang="en-US"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600"/>
            <a:ext cx="8229600" cy="2185214"/>
          </a:xfrm>
          <a:prstGeom prst="rect">
            <a:avLst/>
          </a:prstGeom>
          <a:noFill/>
        </p:spPr>
        <p:txBody>
          <a:bodyPr wrap="square" rtlCol="0">
            <a:spAutoFit/>
          </a:bodyPr>
          <a:lstStyle/>
          <a:p>
            <a:pPr algn="just">
              <a:buFont typeface="Wingdings" pitchFamily="2" charset="2"/>
              <a:buChar char="Ø"/>
            </a:pPr>
            <a:r>
              <a:rPr lang="en-US" sz="2800" b="1" u="sng" dirty="0" smtClean="0">
                <a:solidFill>
                  <a:srgbClr val="7030A0"/>
                </a:solidFill>
                <a:latin typeface="Times New Roman" pitchFamily="18" charset="0"/>
                <a:cs typeface="Times New Roman" pitchFamily="18" charset="0"/>
              </a:rPr>
              <a:t> Systemic Anatomy: </a:t>
            </a:r>
          </a:p>
          <a:p>
            <a:pPr algn="just"/>
            <a:r>
              <a:rPr lang="en-US" sz="2800" dirty="0" smtClean="0">
                <a:latin typeface="Times New Roman" pitchFamily="18" charset="0"/>
                <a:cs typeface="Times New Roman" pitchFamily="18" charset="0"/>
              </a:rPr>
              <a:t>Study of all the structures that form a specific system in the body.</a:t>
            </a:r>
          </a:p>
          <a:p>
            <a:pPr algn="just"/>
            <a:endParaRPr lang="en-US" sz="2400" dirty="0" smtClean="0">
              <a:latin typeface="Times New Roman" pitchFamily="18" charset="0"/>
              <a:cs typeface="Times New Roman" pitchFamily="18" charset="0"/>
            </a:endParaRPr>
          </a:p>
          <a:p>
            <a:pPr algn="just"/>
            <a:r>
              <a:rPr lang="en-US" sz="2800" u="sng" dirty="0" smtClean="0">
                <a:solidFill>
                  <a:srgbClr val="FF0000"/>
                </a:solidFill>
                <a:latin typeface="Times New Roman" pitchFamily="18" charset="0"/>
                <a:cs typeface="Times New Roman" pitchFamily="18" charset="0"/>
              </a:rPr>
              <a:t>Body systems include:</a:t>
            </a:r>
          </a:p>
        </p:txBody>
      </p:sp>
      <p:pic>
        <p:nvPicPr>
          <p:cNvPr id="12" name="Picture 11" descr="human-body-systems.jpg"/>
          <p:cNvPicPr>
            <a:picLocks noChangeAspect="1"/>
          </p:cNvPicPr>
          <p:nvPr/>
        </p:nvPicPr>
        <p:blipFill>
          <a:blip r:embed="rId2" cstate="print"/>
          <a:srcRect l="1610" r="84105"/>
          <a:stretch>
            <a:fillRect/>
          </a:stretch>
        </p:blipFill>
        <p:spPr>
          <a:xfrm>
            <a:off x="304800" y="2819400"/>
            <a:ext cx="1351901" cy="3621024"/>
          </a:xfrm>
          <a:prstGeom prst="rect">
            <a:avLst/>
          </a:prstGeom>
        </p:spPr>
      </p:pic>
      <p:pic>
        <p:nvPicPr>
          <p:cNvPr id="13" name="Picture 12" descr="human-body-systems.jpg"/>
          <p:cNvPicPr>
            <a:picLocks noChangeAspect="1"/>
          </p:cNvPicPr>
          <p:nvPr/>
        </p:nvPicPr>
        <p:blipFill>
          <a:blip r:embed="rId2" cstate="print"/>
          <a:srcRect l="28986" r="56989"/>
          <a:stretch>
            <a:fillRect/>
          </a:stretch>
        </p:blipFill>
        <p:spPr>
          <a:xfrm>
            <a:off x="3657600" y="2514600"/>
            <a:ext cx="1474812" cy="4023360"/>
          </a:xfrm>
          <a:prstGeom prst="rect">
            <a:avLst/>
          </a:prstGeom>
        </p:spPr>
      </p:pic>
      <p:pic>
        <p:nvPicPr>
          <p:cNvPr id="14" name="Picture 13" descr="human-body-systems.jpg"/>
          <p:cNvPicPr>
            <a:picLocks noChangeAspect="1"/>
          </p:cNvPicPr>
          <p:nvPr/>
        </p:nvPicPr>
        <p:blipFill>
          <a:blip r:embed="rId2" cstate="print"/>
          <a:srcRect l="43011" r="42964"/>
          <a:stretch>
            <a:fillRect/>
          </a:stretch>
        </p:blipFill>
        <p:spPr>
          <a:xfrm>
            <a:off x="7288188" y="2453640"/>
            <a:ext cx="1474812" cy="4023360"/>
          </a:xfrm>
          <a:prstGeom prst="rect">
            <a:avLst/>
          </a:prstGeom>
        </p:spPr>
      </p:pic>
      <p:sp>
        <p:nvSpPr>
          <p:cNvPr id="15" name="TextBox 14"/>
          <p:cNvSpPr txBox="1"/>
          <p:nvPr/>
        </p:nvSpPr>
        <p:spPr>
          <a:xfrm>
            <a:off x="1676400" y="2819400"/>
            <a:ext cx="1676400" cy="1200329"/>
          </a:xfrm>
          <a:prstGeom prst="rect">
            <a:avLst/>
          </a:prstGeom>
          <a:noFill/>
        </p:spPr>
        <p:txBody>
          <a:bodyPr wrap="square" rtlCol="0">
            <a:spAutoFit/>
          </a:bodyPr>
          <a:lstStyle/>
          <a:p>
            <a:r>
              <a:rPr lang="en-US" b="1" dirty="0" err="1" smtClean="0">
                <a:latin typeface="Times New Roman" pitchFamily="18" charset="0"/>
                <a:cs typeface="Times New Roman" pitchFamily="18" charset="0"/>
              </a:rPr>
              <a:t>Integumentary</a:t>
            </a:r>
            <a:r>
              <a:rPr lang="en-US" b="1" dirty="0" smtClean="0">
                <a:latin typeface="Times New Roman" pitchFamily="18" charset="0"/>
                <a:cs typeface="Times New Roman" pitchFamily="18" charset="0"/>
              </a:rPr>
              <a:t> System:</a:t>
            </a:r>
          </a:p>
          <a:p>
            <a:r>
              <a:rPr lang="en-US" dirty="0" smtClean="0">
                <a:latin typeface="Times New Roman" pitchFamily="18" charset="0"/>
                <a:cs typeface="Times New Roman" pitchFamily="18" charset="0"/>
              </a:rPr>
              <a:t>Skin and its components</a:t>
            </a:r>
            <a:endParaRPr lang="en-US" dirty="0">
              <a:latin typeface="Times New Roman" pitchFamily="18" charset="0"/>
              <a:cs typeface="Times New Roman" pitchFamily="18" charset="0"/>
            </a:endParaRPr>
          </a:p>
        </p:txBody>
      </p:sp>
      <p:sp>
        <p:nvSpPr>
          <p:cNvPr id="16" name="TextBox 15"/>
          <p:cNvSpPr txBox="1"/>
          <p:nvPr/>
        </p:nvSpPr>
        <p:spPr>
          <a:xfrm>
            <a:off x="5105400" y="2554069"/>
            <a:ext cx="1447800" cy="1754326"/>
          </a:xfrm>
          <a:prstGeom prst="rect">
            <a:avLst/>
          </a:prstGeom>
          <a:noFill/>
        </p:spPr>
        <p:txBody>
          <a:bodyPr wrap="square" rtlCol="0">
            <a:spAutoFit/>
          </a:bodyPr>
          <a:lstStyle/>
          <a:p>
            <a:r>
              <a:rPr lang="en-US" b="1" dirty="0" smtClean="0">
                <a:latin typeface="Times New Roman" pitchFamily="18" charset="0"/>
                <a:cs typeface="Times New Roman" pitchFamily="18" charset="0"/>
              </a:rPr>
              <a:t>Skeletal System:</a:t>
            </a:r>
          </a:p>
          <a:p>
            <a:r>
              <a:rPr lang="en-US" dirty="0" smtClean="0">
                <a:latin typeface="Times New Roman" pitchFamily="18" charset="0"/>
                <a:cs typeface="Times New Roman" pitchFamily="18" charset="0"/>
              </a:rPr>
              <a:t>Bones</a:t>
            </a:r>
          </a:p>
          <a:p>
            <a:r>
              <a:rPr lang="en-US" dirty="0" smtClean="0">
                <a:latin typeface="Times New Roman" pitchFamily="18" charset="0"/>
                <a:cs typeface="Times New Roman" pitchFamily="18" charset="0"/>
              </a:rPr>
              <a:t>Joints</a:t>
            </a:r>
          </a:p>
          <a:p>
            <a:r>
              <a:rPr lang="en-US" dirty="0" smtClean="0">
                <a:latin typeface="Times New Roman" pitchFamily="18" charset="0"/>
                <a:cs typeface="Times New Roman" pitchFamily="18" charset="0"/>
              </a:rPr>
              <a:t>and</a:t>
            </a:r>
          </a:p>
          <a:p>
            <a:r>
              <a:rPr lang="en-US" dirty="0" smtClean="0">
                <a:latin typeface="Times New Roman" pitchFamily="18" charset="0"/>
                <a:cs typeface="Times New Roman" pitchFamily="18" charset="0"/>
              </a:rPr>
              <a:t>Cartilage</a:t>
            </a:r>
            <a:endParaRPr lang="en-US" dirty="0">
              <a:latin typeface="Times New Roman" pitchFamily="18" charset="0"/>
              <a:cs typeface="Times New Roman" pitchFamily="18" charset="0"/>
            </a:endParaRPr>
          </a:p>
        </p:txBody>
      </p:sp>
      <p:sp>
        <p:nvSpPr>
          <p:cNvPr id="17" name="TextBox 16"/>
          <p:cNvSpPr txBox="1"/>
          <p:nvPr/>
        </p:nvSpPr>
        <p:spPr>
          <a:xfrm>
            <a:off x="5715000" y="5029200"/>
            <a:ext cx="1447800" cy="1200329"/>
          </a:xfrm>
          <a:prstGeom prst="rect">
            <a:avLst/>
          </a:prstGeom>
          <a:noFill/>
        </p:spPr>
        <p:txBody>
          <a:bodyPr wrap="square" rtlCol="0">
            <a:spAutoFit/>
          </a:bodyPr>
          <a:lstStyle/>
          <a:p>
            <a:pPr algn="r"/>
            <a:r>
              <a:rPr lang="en-US" b="1" dirty="0" smtClean="0">
                <a:latin typeface="Times New Roman" pitchFamily="18" charset="0"/>
                <a:cs typeface="Times New Roman" pitchFamily="18" charset="0"/>
              </a:rPr>
              <a:t>Muscular System:</a:t>
            </a:r>
          </a:p>
          <a:p>
            <a:pPr algn="r"/>
            <a:r>
              <a:rPr lang="en-US" dirty="0" smtClean="0">
                <a:latin typeface="Times New Roman" pitchFamily="18" charset="0"/>
                <a:cs typeface="Times New Roman" pitchFamily="18" charset="0"/>
              </a:rPr>
              <a:t>Skeletal muscles</a:t>
            </a:r>
            <a:endParaRPr lang="en-US" dirty="0">
              <a:latin typeface="Times New Roman" pitchFamily="18" charset="0"/>
              <a:cs typeface="Times New Roman" pitchFamily="18" charset="0"/>
            </a:endParaRPr>
          </a:p>
        </p:txBody>
      </p:sp>
      <p:sp>
        <p:nvSpPr>
          <p:cNvPr id="18" name="Rounded Rectangle 17"/>
          <p:cNvSpPr/>
          <p:nvPr/>
        </p:nvSpPr>
        <p:spPr>
          <a:xfrm>
            <a:off x="228600" y="533400"/>
            <a:ext cx="8229600" cy="1524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8534400" y="6248400"/>
            <a:ext cx="457200" cy="457200"/>
          </a:xfrm>
        </p:spPr>
        <p:txBody>
          <a:bodyPr/>
          <a:lstStyle/>
          <a:p>
            <a:fld id="{B6F15528-21DE-4FAA-801E-634DDDAF4B2B}" type="slidenum">
              <a:rPr lang="en-US" smtClean="0"/>
              <a:pPr/>
              <a:t>8</a:t>
            </a:fld>
            <a:endParaRPr lang="en-US" dirty="0"/>
          </a:p>
        </p:txBody>
      </p:sp>
      <p:pic>
        <p:nvPicPr>
          <p:cNvPr id="5" name="Picture 2" descr="https://gcps.desire2learn.com/d2l/lor/viewer/viewFile.d2lfile/6605/9648/systems2.PNG"/>
          <p:cNvPicPr>
            <a:picLocks noChangeAspect="1" noChangeArrowheads="1"/>
          </p:cNvPicPr>
          <p:nvPr/>
        </p:nvPicPr>
        <p:blipFill>
          <a:blip r:embed="rId2" cstate="print"/>
          <a:srcRect/>
          <a:stretch>
            <a:fillRect/>
          </a:stretch>
        </p:blipFill>
        <p:spPr bwMode="auto">
          <a:xfrm>
            <a:off x="228600" y="228599"/>
            <a:ext cx="8699636" cy="4151765"/>
          </a:xfrm>
          <a:prstGeom prst="rect">
            <a:avLst/>
          </a:prstGeom>
          <a:noFill/>
        </p:spPr>
      </p:pic>
      <p:sp>
        <p:nvSpPr>
          <p:cNvPr id="4" name="TextBox 3"/>
          <p:cNvSpPr txBox="1"/>
          <p:nvPr/>
        </p:nvSpPr>
        <p:spPr>
          <a:xfrm>
            <a:off x="304800" y="4419600"/>
            <a:ext cx="1447800" cy="2308324"/>
          </a:xfrm>
          <a:prstGeom prst="rect">
            <a:avLst/>
          </a:prstGeom>
          <a:noFill/>
        </p:spPr>
        <p:txBody>
          <a:bodyPr wrap="square" rtlCol="0">
            <a:spAutoFit/>
          </a:bodyPr>
          <a:lstStyle/>
          <a:p>
            <a:r>
              <a:rPr lang="en-US" b="1" dirty="0" smtClean="0">
                <a:latin typeface="Times New Roman" pitchFamily="18" charset="0"/>
                <a:cs typeface="Times New Roman" pitchFamily="18" charset="0"/>
              </a:rPr>
              <a:t>Lymphatic System:</a:t>
            </a:r>
          </a:p>
          <a:p>
            <a:r>
              <a:rPr lang="en-US" dirty="0" smtClean="0">
                <a:latin typeface="Times New Roman" pitchFamily="18" charset="0"/>
                <a:cs typeface="Times New Roman" pitchFamily="18" charset="0"/>
              </a:rPr>
              <a:t>Lymph nodes</a:t>
            </a:r>
          </a:p>
          <a:p>
            <a:r>
              <a:rPr lang="en-US" dirty="0" smtClean="0">
                <a:latin typeface="Times New Roman" pitchFamily="18" charset="0"/>
                <a:cs typeface="Times New Roman" pitchFamily="18" charset="0"/>
              </a:rPr>
              <a:t>Lymphatic</a:t>
            </a:r>
          </a:p>
          <a:p>
            <a:r>
              <a:rPr lang="en-US" dirty="0" smtClean="0">
                <a:latin typeface="Times New Roman" pitchFamily="18" charset="0"/>
                <a:cs typeface="Times New Roman" pitchFamily="18" charset="0"/>
              </a:rPr>
              <a:t>     vessels</a:t>
            </a:r>
          </a:p>
          <a:p>
            <a:r>
              <a:rPr lang="en-US" dirty="0" smtClean="0">
                <a:latin typeface="Times New Roman" pitchFamily="18" charset="0"/>
                <a:cs typeface="Times New Roman" pitchFamily="18" charset="0"/>
              </a:rPr>
              <a:t>Spleen</a:t>
            </a:r>
          </a:p>
          <a:p>
            <a:r>
              <a:rPr lang="en-US" dirty="0" smtClean="0">
                <a:latin typeface="Times New Roman" pitchFamily="18" charset="0"/>
                <a:cs typeface="Times New Roman" pitchFamily="18" charset="0"/>
              </a:rPr>
              <a:t>Thymus</a:t>
            </a:r>
          </a:p>
          <a:p>
            <a:r>
              <a:rPr lang="en-US" dirty="0" smtClean="0">
                <a:latin typeface="Times New Roman" pitchFamily="18" charset="0"/>
                <a:cs typeface="Times New Roman" pitchFamily="18" charset="0"/>
              </a:rPr>
              <a:t>Lymph</a:t>
            </a:r>
            <a:endParaRPr lang="en-US" dirty="0">
              <a:latin typeface="Times New Roman" pitchFamily="18" charset="0"/>
              <a:cs typeface="Times New Roman" pitchFamily="18" charset="0"/>
            </a:endParaRPr>
          </a:p>
        </p:txBody>
      </p:sp>
      <p:sp>
        <p:nvSpPr>
          <p:cNvPr id="7" name="TextBox 6"/>
          <p:cNvSpPr txBox="1"/>
          <p:nvPr/>
        </p:nvSpPr>
        <p:spPr>
          <a:xfrm>
            <a:off x="1981200" y="4419600"/>
            <a:ext cx="14478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Respiratory System:</a:t>
            </a:r>
          </a:p>
          <a:p>
            <a:r>
              <a:rPr lang="en-US" dirty="0" smtClean="0">
                <a:latin typeface="Times New Roman" pitchFamily="18" charset="0"/>
                <a:cs typeface="Times New Roman" pitchFamily="18" charset="0"/>
              </a:rPr>
              <a:t>Airway</a:t>
            </a:r>
          </a:p>
          <a:p>
            <a:r>
              <a:rPr lang="en-US" dirty="0" smtClean="0">
                <a:latin typeface="Times New Roman" pitchFamily="18" charset="0"/>
                <a:cs typeface="Times New Roman" pitchFamily="18" charset="0"/>
              </a:rPr>
              <a:t>     passages</a:t>
            </a:r>
          </a:p>
          <a:p>
            <a:r>
              <a:rPr lang="en-US" dirty="0">
                <a:latin typeface="Times New Roman" pitchFamily="18" charset="0"/>
                <a:cs typeface="Times New Roman" pitchFamily="18" charset="0"/>
              </a:rPr>
              <a:t>Lungs</a:t>
            </a:r>
          </a:p>
        </p:txBody>
      </p:sp>
      <p:sp>
        <p:nvSpPr>
          <p:cNvPr id="8" name="TextBox 7"/>
          <p:cNvSpPr txBox="1"/>
          <p:nvPr/>
        </p:nvSpPr>
        <p:spPr>
          <a:xfrm>
            <a:off x="3505200" y="4419600"/>
            <a:ext cx="1447800" cy="2308324"/>
          </a:xfrm>
          <a:prstGeom prst="rect">
            <a:avLst/>
          </a:prstGeom>
          <a:noFill/>
        </p:spPr>
        <p:txBody>
          <a:bodyPr wrap="square" rtlCol="0">
            <a:spAutoFit/>
          </a:bodyPr>
          <a:lstStyle/>
          <a:p>
            <a:r>
              <a:rPr lang="en-US" b="1" dirty="0" smtClean="0">
                <a:latin typeface="Times New Roman" pitchFamily="18" charset="0"/>
                <a:cs typeface="Times New Roman" pitchFamily="18" charset="0"/>
              </a:rPr>
              <a:t>Digestive System:</a:t>
            </a:r>
          </a:p>
          <a:p>
            <a:r>
              <a:rPr lang="en-US" dirty="0" smtClean="0">
                <a:latin typeface="Times New Roman" pitchFamily="18" charset="0"/>
                <a:cs typeface="Times New Roman" pitchFamily="18" charset="0"/>
              </a:rPr>
              <a:t>Mouth</a:t>
            </a:r>
          </a:p>
          <a:p>
            <a:r>
              <a:rPr lang="en-US" dirty="0" smtClean="0">
                <a:latin typeface="Times New Roman" pitchFamily="18" charset="0"/>
                <a:cs typeface="Times New Roman" pitchFamily="18" charset="0"/>
              </a:rPr>
              <a:t>Esophagus</a:t>
            </a:r>
          </a:p>
          <a:p>
            <a:r>
              <a:rPr lang="en-US" dirty="0" smtClean="0">
                <a:latin typeface="Times New Roman" pitchFamily="18" charset="0"/>
                <a:cs typeface="Times New Roman" pitchFamily="18" charset="0"/>
              </a:rPr>
              <a:t>Stomach</a:t>
            </a:r>
          </a:p>
          <a:p>
            <a:r>
              <a:rPr lang="en-US" dirty="0" smtClean="0">
                <a:latin typeface="Times New Roman" pitchFamily="18" charset="0"/>
                <a:cs typeface="Times New Roman" pitchFamily="18" charset="0"/>
              </a:rPr>
              <a:t>Intestines</a:t>
            </a:r>
          </a:p>
          <a:p>
            <a:r>
              <a:rPr lang="en-US" dirty="0" smtClean="0">
                <a:latin typeface="Times New Roman" pitchFamily="18" charset="0"/>
                <a:cs typeface="Times New Roman" pitchFamily="18" charset="0"/>
              </a:rPr>
              <a:t>Liver</a:t>
            </a:r>
          </a:p>
          <a:p>
            <a:r>
              <a:rPr lang="en-US" dirty="0" smtClean="0">
                <a:latin typeface="Times New Roman" pitchFamily="18" charset="0"/>
                <a:cs typeface="Times New Roman" pitchFamily="18" charset="0"/>
              </a:rPr>
              <a:t>Pancreas,…</a:t>
            </a:r>
            <a:endParaRPr lang="en-US" dirty="0">
              <a:latin typeface="Times New Roman" pitchFamily="18" charset="0"/>
              <a:cs typeface="Times New Roman" pitchFamily="18" charset="0"/>
            </a:endParaRPr>
          </a:p>
        </p:txBody>
      </p:sp>
      <p:sp>
        <p:nvSpPr>
          <p:cNvPr id="9" name="TextBox 8"/>
          <p:cNvSpPr txBox="1"/>
          <p:nvPr/>
        </p:nvSpPr>
        <p:spPr>
          <a:xfrm>
            <a:off x="5181600" y="4419600"/>
            <a:ext cx="1447800" cy="1754326"/>
          </a:xfrm>
          <a:prstGeom prst="rect">
            <a:avLst/>
          </a:prstGeom>
          <a:noFill/>
        </p:spPr>
        <p:txBody>
          <a:bodyPr wrap="square" rtlCol="0">
            <a:spAutoFit/>
          </a:bodyPr>
          <a:lstStyle/>
          <a:p>
            <a:r>
              <a:rPr lang="en-US" b="1" dirty="0" smtClean="0">
                <a:latin typeface="Times New Roman" pitchFamily="18" charset="0"/>
                <a:cs typeface="Times New Roman" pitchFamily="18" charset="0"/>
              </a:rPr>
              <a:t>Urinary System:</a:t>
            </a:r>
          </a:p>
          <a:p>
            <a:r>
              <a:rPr lang="en-US" dirty="0" smtClean="0">
                <a:latin typeface="Times New Roman" pitchFamily="18" charset="0"/>
                <a:cs typeface="Times New Roman" pitchFamily="18" charset="0"/>
              </a:rPr>
              <a:t>Kidneys</a:t>
            </a:r>
          </a:p>
          <a:p>
            <a:r>
              <a:rPr lang="en-US" dirty="0" err="1" smtClean="0">
                <a:latin typeface="Times New Roman" pitchFamily="18" charset="0"/>
                <a:cs typeface="Times New Roman" pitchFamily="18" charset="0"/>
              </a:rPr>
              <a:t>Ureters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Bladder</a:t>
            </a:r>
          </a:p>
          <a:p>
            <a:r>
              <a:rPr lang="en-US" dirty="0" smtClean="0">
                <a:latin typeface="Times New Roman" pitchFamily="18" charset="0"/>
                <a:cs typeface="Times New Roman" pitchFamily="18" charset="0"/>
              </a:rPr>
              <a:t>Urethra</a:t>
            </a:r>
            <a:endParaRPr lang="en-US" dirty="0">
              <a:latin typeface="Times New Roman" pitchFamily="18" charset="0"/>
              <a:cs typeface="Times New Roman" pitchFamily="18" charset="0"/>
            </a:endParaRPr>
          </a:p>
        </p:txBody>
      </p:sp>
      <p:sp>
        <p:nvSpPr>
          <p:cNvPr id="10" name="TextBox 9"/>
          <p:cNvSpPr txBox="1"/>
          <p:nvPr/>
        </p:nvSpPr>
        <p:spPr>
          <a:xfrm>
            <a:off x="7086600" y="4419600"/>
            <a:ext cx="1524000" cy="2308324"/>
          </a:xfrm>
          <a:prstGeom prst="rect">
            <a:avLst/>
          </a:prstGeom>
          <a:noFill/>
        </p:spPr>
        <p:txBody>
          <a:bodyPr wrap="square" rtlCol="0">
            <a:spAutoFit/>
          </a:bodyPr>
          <a:lstStyle/>
          <a:p>
            <a:r>
              <a:rPr lang="en-US" b="1" dirty="0" smtClean="0">
                <a:latin typeface="Times New Roman" pitchFamily="18" charset="0"/>
                <a:cs typeface="Times New Roman" pitchFamily="18" charset="0"/>
              </a:rPr>
              <a:t>Reproductive System:</a:t>
            </a:r>
          </a:p>
          <a:p>
            <a:r>
              <a:rPr lang="en-US" dirty="0" smtClean="0">
                <a:latin typeface="Times New Roman" pitchFamily="18" charset="0"/>
                <a:cs typeface="Times New Roman" pitchFamily="18" charset="0"/>
              </a:rPr>
              <a:t>Male and female internal and external reproductive organs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uman-body-systems.jpg"/>
          <p:cNvPicPr>
            <a:picLocks noChangeAspect="1"/>
          </p:cNvPicPr>
          <p:nvPr/>
        </p:nvPicPr>
        <p:blipFill>
          <a:blip r:embed="rId2" cstate="print"/>
          <a:srcRect l="70126" r="15849"/>
          <a:stretch>
            <a:fillRect/>
          </a:stretch>
        </p:blipFill>
        <p:spPr>
          <a:xfrm>
            <a:off x="457200" y="533400"/>
            <a:ext cx="1474812" cy="4023360"/>
          </a:xfrm>
          <a:prstGeom prst="rect">
            <a:avLst/>
          </a:prstGeom>
        </p:spPr>
      </p:pic>
      <p:pic>
        <p:nvPicPr>
          <p:cNvPr id="4" name="Picture 3" descr="human-body-systems.jpg"/>
          <p:cNvPicPr>
            <a:picLocks noChangeAspect="1"/>
          </p:cNvPicPr>
          <p:nvPr/>
        </p:nvPicPr>
        <p:blipFill>
          <a:blip r:embed="rId2" cstate="print"/>
          <a:srcRect l="84151" r="1823"/>
          <a:stretch>
            <a:fillRect/>
          </a:stretch>
        </p:blipFill>
        <p:spPr>
          <a:xfrm>
            <a:off x="3886200" y="609600"/>
            <a:ext cx="1474918" cy="4023360"/>
          </a:xfrm>
          <a:prstGeom prst="rect">
            <a:avLst/>
          </a:prstGeom>
        </p:spPr>
      </p:pic>
      <p:sp>
        <p:nvSpPr>
          <p:cNvPr id="5" name="TextBox 4"/>
          <p:cNvSpPr txBox="1"/>
          <p:nvPr/>
        </p:nvSpPr>
        <p:spPr>
          <a:xfrm>
            <a:off x="1905000" y="533400"/>
            <a:ext cx="18288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Cardiovascular System:</a:t>
            </a:r>
          </a:p>
          <a:p>
            <a:r>
              <a:rPr lang="en-US" dirty="0" smtClean="0">
                <a:latin typeface="Times New Roman" pitchFamily="18" charset="0"/>
                <a:cs typeface="Times New Roman" pitchFamily="18" charset="0"/>
              </a:rPr>
              <a:t>Heart</a:t>
            </a:r>
          </a:p>
          <a:p>
            <a:r>
              <a:rPr lang="en-US" dirty="0" smtClean="0">
                <a:latin typeface="Times New Roman" pitchFamily="18" charset="0"/>
                <a:cs typeface="Times New Roman" pitchFamily="18" charset="0"/>
              </a:rPr>
              <a:t>Blood vessels</a:t>
            </a:r>
          </a:p>
          <a:p>
            <a:r>
              <a:rPr lang="en-US" dirty="0" smtClean="0">
                <a:latin typeface="Times New Roman" pitchFamily="18" charset="0"/>
                <a:cs typeface="Times New Roman" pitchFamily="18" charset="0"/>
              </a:rPr>
              <a:t>Blood</a:t>
            </a:r>
            <a:endParaRPr lang="en-US" dirty="0">
              <a:latin typeface="Times New Roman" pitchFamily="18" charset="0"/>
              <a:cs typeface="Times New Roman" pitchFamily="18" charset="0"/>
            </a:endParaRPr>
          </a:p>
        </p:txBody>
      </p:sp>
      <p:sp>
        <p:nvSpPr>
          <p:cNvPr id="6" name="TextBox 5"/>
          <p:cNvSpPr txBox="1"/>
          <p:nvPr/>
        </p:nvSpPr>
        <p:spPr>
          <a:xfrm>
            <a:off x="2209800" y="2895600"/>
            <a:ext cx="1676400" cy="1754326"/>
          </a:xfrm>
          <a:prstGeom prst="rect">
            <a:avLst/>
          </a:prstGeom>
          <a:noFill/>
        </p:spPr>
        <p:txBody>
          <a:bodyPr wrap="square" rtlCol="0">
            <a:spAutoFit/>
          </a:bodyPr>
          <a:lstStyle/>
          <a:p>
            <a:pPr algn="r"/>
            <a:r>
              <a:rPr lang="en-US" b="1" dirty="0" smtClean="0">
                <a:latin typeface="Times New Roman" pitchFamily="18" charset="0"/>
                <a:cs typeface="Times New Roman" pitchFamily="18" charset="0"/>
              </a:rPr>
              <a:t>Nervous System:</a:t>
            </a:r>
          </a:p>
          <a:p>
            <a:pPr algn="r"/>
            <a:r>
              <a:rPr lang="en-US" dirty="0" smtClean="0">
                <a:latin typeface="Times New Roman" pitchFamily="18" charset="0"/>
                <a:cs typeface="Times New Roman" pitchFamily="18" charset="0"/>
              </a:rPr>
              <a:t>Brain</a:t>
            </a:r>
          </a:p>
          <a:p>
            <a:pPr algn="r"/>
            <a:r>
              <a:rPr lang="en-US" dirty="0" smtClean="0">
                <a:latin typeface="Times New Roman" pitchFamily="18" charset="0"/>
                <a:cs typeface="Times New Roman" pitchFamily="18" charset="0"/>
              </a:rPr>
              <a:t>Spinal cord</a:t>
            </a:r>
          </a:p>
          <a:p>
            <a:pPr algn="r"/>
            <a:r>
              <a:rPr lang="en-US" dirty="0" smtClean="0">
                <a:latin typeface="Times New Roman" pitchFamily="18" charset="0"/>
                <a:cs typeface="Times New Roman" pitchFamily="18" charset="0"/>
              </a:rPr>
              <a:t>Nerves</a:t>
            </a:r>
          </a:p>
          <a:p>
            <a:pPr algn="r"/>
            <a:r>
              <a:rPr lang="en-US" dirty="0" smtClean="0">
                <a:latin typeface="Times New Roman" pitchFamily="18" charset="0"/>
                <a:cs typeface="Times New Roman" pitchFamily="18" charset="0"/>
              </a:rPr>
              <a:t>Special senses</a:t>
            </a:r>
            <a:endParaRPr lang="en-US" dirty="0">
              <a:latin typeface="Times New Roman" pitchFamily="18" charset="0"/>
              <a:cs typeface="Times New Roman" pitchFamily="18" charset="0"/>
            </a:endParaRPr>
          </a:p>
        </p:txBody>
      </p:sp>
      <p:sp>
        <p:nvSpPr>
          <p:cNvPr id="7" name="TextBox 6"/>
          <p:cNvSpPr txBox="1"/>
          <p:nvPr/>
        </p:nvSpPr>
        <p:spPr>
          <a:xfrm>
            <a:off x="533400" y="5188803"/>
            <a:ext cx="7772400" cy="830997"/>
          </a:xfrm>
          <a:prstGeom prst="rect">
            <a:avLst/>
          </a:prstGeom>
          <a:noFill/>
        </p:spPr>
        <p:txBody>
          <a:bodyPr wrap="square" rtlCol="0">
            <a:spAutoFit/>
          </a:bodyPr>
          <a:lstStyle/>
          <a:p>
            <a:pPr marL="457200" indent="-457200">
              <a:buFont typeface="Arial" pitchFamily="34" charset="0"/>
              <a:buChar char="•"/>
            </a:pPr>
            <a:r>
              <a:rPr lang="en-US" sz="2400" dirty="0" smtClean="0">
                <a:latin typeface="Times New Roman" pitchFamily="18" charset="0"/>
                <a:cs typeface="Times New Roman" pitchFamily="18" charset="0"/>
              </a:rPr>
              <a:t>In systemic anatomy, any method used will involve the study of several regions of the body.</a:t>
            </a:r>
            <a:endParaRPr lang="en-US" sz="2400"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3" cstate="print"/>
          <a:srcRect/>
          <a:stretch>
            <a:fillRect/>
          </a:stretch>
        </p:blipFill>
        <p:spPr bwMode="auto">
          <a:xfrm>
            <a:off x="6400800" y="719137"/>
            <a:ext cx="2504123" cy="3929063"/>
          </a:xfrm>
          <a:prstGeom prst="rect">
            <a:avLst/>
          </a:prstGeom>
          <a:noFill/>
          <a:ln w="9525">
            <a:noFill/>
            <a:miter lim="800000"/>
            <a:headEnd/>
            <a:tailEnd/>
          </a:ln>
          <a:effectLst/>
        </p:spPr>
      </p:pic>
      <p:sp>
        <p:nvSpPr>
          <p:cNvPr id="9" name="TextBox 8"/>
          <p:cNvSpPr txBox="1"/>
          <p:nvPr/>
        </p:nvSpPr>
        <p:spPr>
          <a:xfrm>
            <a:off x="6248400" y="4001869"/>
            <a:ext cx="1219200" cy="646331"/>
          </a:xfrm>
          <a:prstGeom prst="rect">
            <a:avLst/>
          </a:prstGeom>
          <a:noFill/>
        </p:spPr>
        <p:txBody>
          <a:bodyPr wrap="square" rtlCol="0">
            <a:spAutoFit/>
          </a:bodyPr>
          <a:lstStyle/>
          <a:p>
            <a:pPr algn="r"/>
            <a:r>
              <a:rPr lang="en-US" dirty="0" smtClean="0">
                <a:latin typeface="Times New Roman" pitchFamily="18" charset="0"/>
                <a:cs typeface="Times New Roman" pitchFamily="18" charset="0"/>
              </a:rPr>
              <a:t>Endocrine System</a:t>
            </a:r>
            <a:endParaRPr lang="en-US"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961</TotalTime>
  <Words>1513</Words>
  <Application>Microsoft Office PowerPoint</Application>
  <PresentationFormat>On-screen Show (4:3)</PresentationFormat>
  <Paragraphs>254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Mustafa</dc:creator>
  <cp:lastModifiedBy>Mustafa</cp:lastModifiedBy>
  <cp:revision>118</cp:revision>
  <dcterms:created xsi:type="dcterms:W3CDTF">2006-08-16T00:00:00Z</dcterms:created>
  <dcterms:modified xsi:type="dcterms:W3CDTF">2018-09-16T06:36:08Z</dcterms:modified>
</cp:coreProperties>
</file>