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7" r:id="rId2"/>
    <p:sldId id="258" r:id="rId3"/>
    <p:sldId id="268" r:id="rId4"/>
    <p:sldId id="270" r:id="rId5"/>
    <p:sldId id="257" r:id="rId6"/>
    <p:sldId id="274" r:id="rId7"/>
    <p:sldId id="280" r:id="rId8"/>
    <p:sldId id="272" r:id="rId9"/>
    <p:sldId id="256" r:id="rId10"/>
    <p:sldId id="275" r:id="rId11"/>
    <p:sldId id="281" r:id="rId12"/>
    <p:sldId id="260" r:id="rId13"/>
    <p:sldId id="282" r:id="rId14"/>
    <p:sldId id="263" r:id="rId15"/>
    <p:sldId id="261" r:id="rId16"/>
    <p:sldId id="262" r:id="rId17"/>
    <p:sldId id="273" r:id="rId18"/>
    <p:sldId id="276" r:id="rId19"/>
    <p:sldId id="277" r:id="rId20"/>
    <p:sldId id="278" r:id="rId21"/>
    <p:sldId id="265" r:id="rId22"/>
    <p:sldId id="279" r:id="rId23"/>
    <p:sldId id="266" r:id="rId24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FF3A-761B-4308-8802-C49B80E50940}" type="datetimeFigureOut">
              <a:rPr lang="ar-JO" smtClean="0"/>
              <a:t>09/04/1434</a:t>
            </a:fld>
            <a:endParaRPr lang="ar-JO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031384A-A62C-4C22-BF12-B7C5E7745E9C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FF3A-761B-4308-8802-C49B80E50940}" type="datetimeFigureOut">
              <a:rPr lang="ar-JO" smtClean="0"/>
              <a:t>09/04/1434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384A-A62C-4C22-BF12-B7C5E7745E9C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FF3A-761B-4308-8802-C49B80E50940}" type="datetimeFigureOut">
              <a:rPr lang="ar-JO" smtClean="0"/>
              <a:t>09/04/1434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384A-A62C-4C22-BF12-B7C5E7745E9C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FF3A-761B-4308-8802-C49B80E50940}" type="datetimeFigureOut">
              <a:rPr lang="ar-JO" smtClean="0"/>
              <a:t>09/04/1434</a:t>
            </a:fld>
            <a:endParaRPr lang="ar-JO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JO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031384A-A62C-4C22-BF12-B7C5E7745E9C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FF3A-761B-4308-8802-C49B80E50940}" type="datetimeFigureOut">
              <a:rPr lang="ar-JO" smtClean="0"/>
              <a:t>09/04/1434</a:t>
            </a:fld>
            <a:endParaRPr lang="ar-JO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384A-A62C-4C22-BF12-B7C5E7745E9C}" type="slidenum">
              <a:rPr lang="ar-JO" smtClean="0"/>
              <a:t>‹#›</a:t>
            </a:fld>
            <a:endParaRPr lang="ar-JO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FF3A-761B-4308-8802-C49B80E50940}" type="datetimeFigureOut">
              <a:rPr lang="ar-JO" smtClean="0"/>
              <a:t>09/04/1434</a:t>
            </a:fld>
            <a:endParaRPr lang="ar-JO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384A-A62C-4C22-BF12-B7C5E7745E9C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FF3A-761B-4308-8802-C49B80E50940}" type="datetimeFigureOut">
              <a:rPr lang="ar-JO" smtClean="0"/>
              <a:t>09/04/1434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031384A-A62C-4C22-BF12-B7C5E7745E9C}" type="slidenum">
              <a:rPr lang="ar-JO" smtClean="0"/>
              <a:t>‹#›</a:t>
            </a:fld>
            <a:endParaRPr lang="ar-JO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FF3A-761B-4308-8802-C49B80E50940}" type="datetimeFigureOut">
              <a:rPr lang="ar-JO" smtClean="0"/>
              <a:t>09/04/1434</a:t>
            </a:fld>
            <a:endParaRPr lang="ar-JO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384A-A62C-4C22-BF12-B7C5E7745E9C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FF3A-761B-4308-8802-C49B80E50940}" type="datetimeFigureOut">
              <a:rPr lang="ar-JO" smtClean="0"/>
              <a:t>09/04/1434</a:t>
            </a:fld>
            <a:endParaRPr lang="ar-JO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384A-A62C-4C22-BF12-B7C5E7745E9C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FF3A-761B-4308-8802-C49B80E50940}" type="datetimeFigureOut">
              <a:rPr lang="ar-JO" smtClean="0"/>
              <a:t>09/04/1434</a:t>
            </a:fld>
            <a:endParaRPr lang="ar-JO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384A-A62C-4C22-BF12-B7C5E7745E9C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FF3A-761B-4308-8802-C49B80E50940}" type="datetimeFigureOut">
              <a:rPr lang="ar-JO" smtClean="0"/>
              <a:t>09/04/1434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384A-A62C-4C22-BF12-B7C5E7745E9C}" type="slidenum">
              <a:rPr lang="ar-JO" smtClean="0"/>
              <a:t>‹#›</a:t>
            </a:fld>
            <a:endParaRPr lang="ar-JO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725FF3A-761B-4308-8802-C49B80E50940}" type="datetimeFigureOut">
              <a:rPr lang="ar-JO" smtClean="0"/>
              <a:t>09/04/1434</a:t>
            </a:fld>
            <a:endParaRPr lang="ar-JO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031384A-A62C-4C22-BF12-B7C5E7745E9C}" type="slidenum">
              <a:rPr lang="ar-JO" smtClean="0"/>
              <a:t>‹#›</a:t>
            </a:fld>
            <a:endParaRPr lang="ar-JO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  <p:sndAc>
      <p:stSnd>
        <p:snd r:embed="rId13" name="chimes.wav" builtIn="1"/>
      </p:stSnd>
    </p:sndAc>
  </p:transition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28662" y="1714488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ar-SA" sz="8000" b="1" dirty="0" smtClean="0">
                <a:latin typeface="Arial Narrow" pitchFamily="34" charset="0"/>
              </a:rPr>
              <a:t>ما هو </a:t>
            </a:r>
            <a:r>
              <a:rPr lang="ar-SA" sz="8000" b="1" dirty="0" smtClean="0">
                <a:solidFill>
                  <a:srgbClr val="7030A0"/>
                </a:solidFill>
                <a:latin typeface="Arial Narrow" pitchFamily="34" charset="0"/>
              </a:rPr>
              <a:t>الطباق</a:t>
            </a:r>
            <a:r>
              <a:rPr lang="ar-SA" sz="8000" b="1" dirty="0" smtClean="0">
                <a:latin typeface="Arial Narrow" pitchFamily="34" charset="0"/>
              </a:rPr>
              <a:t>؟</a:t>
            </a:r>
            <a:endParaRPr lang="ar-JO" sz="8000" b="1" dirty="0">
              <a:latin typeface="Arial Narrow" pitchFamily="34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285984" y="2143116"/>
            <a:ext cx="8458200" cy="1222375"/>
          </a:xfrm>
        </p:spPr>
        <p:txBody>
          <a:bodyPr>
            <a:noAutofit/>
          </a:bodyPr>
          <a:lstStyle/>
          <a:p>
            <a:r>
              <a:rPr lang="ar-SA" sz="8800" b="1" dirty="0" smtClean="0">
                <a:cs typeface="Akhbar MT" pitchFamily="2" charset="-78"/>
              </a:rPr>
              <a:t>ما هي </a:t>
            </a:r>
            <a:r>
              <a:rPr lang="ar-SA" sz="8800" b="1" dirty="0" smtClean="0">
                <a:solidFill>
                  <a:srgbClr val="FF0000"/>
                </a:solidFill>
                <a:cs typeface="Akhbar MT" pitchFamily="2" charset="-78"/>
              </a:rPr>
              <a:t>المقابلة</a:t>
            </a:r>
            <a:r>
              <a:rPr lang="ar-SA" sz="8800" b="1" dirty="0">
                <a:cs typeface="Akhbar MT" pitchFamily="2" charset="-78"/>
              </a:rPr>
              <a:t>؟</a:t>
            </a:r>
            <a:r>
              <a:rPr lang="ar-SA" sz="6000" b="1" dirty="0" smtClean="0">
                <a:cs typeface="Akhbar MT" pitchFamily="2" charset="-78"/>
              </a:rPr>
              <a:t/>
            </a:r>
            <a:br>
              <a:rPr lang="ar-SA" sz="6000" b="1" dirty="0" smtClean="0">
                <a:cs typeface="Akhbar MT" pitchFamily="2" charset="-78"/>
              </a:rPr>
            </a:br>
            <a:endParaRPr lang="ar-JO" sz="6000" b="1" dirty="0">
              <a:cs typeface="Akhbar MT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214554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ar-SA" sz="6600" b="1" dirty="0" smtClean="0">
                <a:solidFill>
                  <a:srgbClr val="0070C0"/>
                </a:solidFill>
                <a:cs typeface="Akhbar MT" pitchFamily="2" charset="-78"/>
              </a:rPr>
              <a:t>أن يؤتى بمعنيين متوافقين، ثم يؤتى بما يقابلهما</a:t>
            </a:r>
            <a:r>
              <a:rPr lang="ar-SA" sz="6600" b="1" dirty="0" smtClean="0">
                <a:cs typeface="Akhbar MT" pitchFamily="2" charset="-78"/>
              </a:rPr>
              <a:t>.</a:t>
            </a:r>
            <a:endParaRPr lang="ar-JO" sz="66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z="5400" b="1" dirty="0" smtClean="0">
                <a:cs typeface="Akhbar MT" pitchFamily="2" charset="-78"/>
              </a:rPr>
              <a:t>من الأمثلة على المقابلة</a:t>
            </a:r>
            <a:endParaRPr lang="ar-JO" sz="5400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000" b="1" dirty="0" smtClean="0">
                <a:cs typeface="Akhbar MT" pitchFamily="2" charset="-78"/>
              </a:rPr>
              <a:t>ليس له 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صديق</a:t>
            </a:r>
            <a:r>
              <a:rPr lang="ar-SA" sz="4000" b="1" dirty="0" smtClean="0">
                <a:cs typeface="Akhbar MT" pitchFamily="2" charset="-78"/>
              </a:rPr>
              <a:t> في 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السر</a:t>
            </a:r>
            <a:r>
              <a:rPr lang="ar-SA" sz="4000" b="1" dirty="0" smtClean="0">
                <a:cs typeface="Akhbar MT" pitchFamily="2" charset="-78"/>
              </a:rPr>
              <a:t> ولا 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عدو</a:t>
            </a:r>
            <a:r>
              <a:rPr lang="ar-SA" sz="4400" b="1" u="sng" dirty="0" smtClean="0">
                <a:cs typeface="Akhbar MT" pitchFamily="2" charset="-78"/>
              </a:rPr>
              <a:t> </a:t>
            </a:r>
            <a:r>
              <a:rPr lang="ar-SA" sz="4000" b="1" dirty="0" smtClean="0">
                <a:cs typeface="Akhbar MT" pitchFamily="2" charset="-78"/>
              </a:rPr>
              <a:t>في 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العلانية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r>
              <a:rPr lang="ar-SA" sz="4400" b="1" u="sng" dirty="0" smtClean="0">
                <a:solidFill>
                  <a:srgbClr val="C00000"/>
                </a:solidFill>
                <a:cs typeface="Akhbar MT" pitchFamily="2" charset="-78"/>
              </a:rPr>
              <a:t>يحلّ</a:t>
            </a:r>
            <a:r>
              <a:rPr lang="ar-SA" sz="4400" b="1" u="sng" dirty="0" smtClean="0">
                <a:cs typeface="Akhbar MT" pitchFamily="2" charset="-78"/>
              </a:rPr>
              <a:t> </a:t>
            </a:r>
            <a:r>
              <a:rPr lang="ar-SA" sz="4400" b="1" u="sng" dirty="0" smtClean="0">
                <a:solidFill>
                  <a:srgbClr val="00B0F0"/>
                </a:solidFill>
                <a:cs typeface="Akhbar MT" pitchFamily="2" charset="-78"/>
              </a:rPr>
              <a:t>لهم</a:t>
            </a:r>
            <a:r>
              <a:rPr lang="ar-SA" sz="4000" b="1" dirty="0" smtClean="0">
                <a:cs typeface="Akhbar MT" pitchFamily="2" charset="-78"/>
              </a:rPr>
              <a:t> </a:t>
            </a:r>
            <a:r>
              <a:rPr lang="ar-SA" sz="4400" b="1" u="sng" dirty="0" smtClean="0">
                <a:cs typeface="Akhbar MT" pitchFamily="2" charset="-78"/>
              </a:rPr>
              <a:t>الطيبات</a:t>
            </a:r>
            <a:r>
              <a:rPr lang="ar-SA" sz="4000" b="1" dirty="0" smtClean="0">
                <a:cs typeface="Akhbar MT" pitchFamily="2" charset="-78"/>
              </a:rPr>
              <a:t>،</a:t>
            </a:r>
            <a:r>
              <a:rPr lang="ar-SA" sz="4000" b="1" dirty="0" smtClean="0">
                <a:solidFill>
                  <a:srgbClr val="C00000"/>
                </a:solidFill>
                <a:cs typeface="Akhbar MT" pitchFamily="2" charset="-78"/>
              </a:rPr>
              <a:t> و</a:t>
            </a:r>
            <a:r>
              <a:rPr lang="ar-SA" sz="4400" b="1" u="sng" dirty="0" smtClean="0">
                <a:solidFill>
                  <a:srgbClr val="C00000"/>
                </a:solidFill>
                <a:cs typeface="Akhbar MT" pitchFamily="2" charset="-78"/>
              </a:rPr>
              <a:t>يحرم </a:t>
            </a:r>
            <a:r>
              <a:rPr lang="ar-SA" sz="4400" b="1" u="sng" dirty="0" smtClean="0">
                <a:solidFill>
                  <a:srgbClr val="00B0F0"/>
                </a:solidFill>
                <a:cs typeface="Akhbar MT" pitchFamily="2" charset="-78"/>
              </a:rPr>
              <a:t>عليهم</a:t>
            </a:r>
            <a:r>
              <a:rPr lang="ar-SA" sz="4000" b="1" dirty="0" smtClean="0">
                <a:solidFill>
                  <a:srgbClr val="00B0F0"/>
                </a:solidFill>
                <a:cs typeface="Akhbar MT" pitchFamily="2" charset="-78"/>
              </a:rPr>
              <a:t> </a:t>
            </a:r>
            <a:r>
              <a:rPr lang="ar-SA" sz="4400" b="1" u="sng" dirty="0" smtClean="0">
                <a:cs typeface="Akhbar MT" pitchFamily="2" charset="-78"/>
              </a:rPr>
              <a:t>الخبائث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r>
              <a:rPr lang="ar-SA" sz="4400" b="1" u="sng" dirty="0" smtClean="0">
                <a:cs typeface="Akhbar MT" pitchFamily="2" charset="-78"/>
              </a:rPr>
              <a:t>و</a:t>
            </a:r>
            <a:r>
              <a:rPr lang="ar-SA" sz="4400" b="1" u="sng" dirty="0" smtClean="0">
                <a:solidFill>
                  <a:srgbClr val="0070C0"/>
                </a:solidFill>
                <a:cs typeface="Akhbar MT" pitchFamily="2" charset="-78"/>
              </a:rPr>
              <a:t>باسط </a:t>
            </a:r>
            <a:r>
              <a:rPr lang="ar-SA" sz="4400" b="1" u="sng" dirty="0" smtClean="0">
                <a:solidFill>
                  <a:srgbClr val="C00000"/>
                </a:solidFill>
                <a:cs typeface="Akhbar MT" pitchFamily="2" charset="-78"/>
              </a:rPr>
              <a:t>خير</a:t>
            </a:r>
            <a:r>
              <a:rPr lang="ar-SA" sz="4400" b="1" u="sng" dirty="0" smtClean="0">
                <a:cs typeface="Akhbar MT" pitchFamily="2" charset="-78"/>
              </a:rPr>
              <a:t> </a:t>
            </a:r>
            <a:r>
              <a:rPr lang="ar-SA" sz="4400" b="1" u="sng" dirty="0" smtClean="0">
                <a:solidFill>
                  <a:srgbClr val="7030A0"/>
                </a:solidFill>
                <a:cs typeface="Akhbar MT" pitchFamily="2" charset="-78"/>
              </a:rPr>
              <a:t>فيكم</a:t>
            </a:r>
            <a:r>
              <a:rPr lang="ar-SA" sz="4400" b="1" u="sng" dirty="0" smtClean="0">
                <a:cs typeface="Akhbar MT" pitchFamily="2" charset="-78"/>
              </a:rPr>
              <a:t> بيمينه     و</a:t>
            </a:r>
            <a:r>
              <a:rPr lang="ar-SA" sz="4400" b="1" u="sng" dirty="0" smtClean="0">
                <a:solidFill>
                  <a:srgbClr val="0070C0"/>
                </a:solidFill>
                <a:cs typeface="Akhbar MT" pitchFamily="2" charset="-78"/>
              </a:rPr>
              <a:t>قابض</a:t>
            </a:r>
            <a:r>
              <a:rPr lang="ar-SA" sz="4400" b="1" u="sng" dirty="0" smtClean="0">
                <a:cs typeface="Akhbar MT" pitchFamily="2" charset="-78"/>
              </a:rPr>
              <a:t> </a:t>
            </a:r>
            <a:r>
              <a:rPr lang="ar-SA" sz="4400" b="1" u="sng" dirty="0" smtClean="0">
                <a:solidFill>
                  <a:srgbClr val="C00000"/>
                </a:solidFill>
                <a:cs typeface="Akhbar MT" pitchFamily="2" charset="-78"/>
              </a:rPr>
              <a:t>شر</a:t>
            </a:r>
            <a:r>
              <a:rPr lang="ar-SA" sz="4400" b="1" u="sng" dirty="0" smtClean="0">
                <a:cs typeface="Akhbar MT" pitchFamily="2" charset="-78"/>
              </a:rPr>
              <a:t> </a:t>
            </a:r>
            <a:r>
              <a:rPr lang="ar-SA" sz="4400" b="1" u="sng" dirty="0" smtClean="0">
                <a:solidFill>
                  <a:srgbClr val="7030A0"/>
                </a:solidFill>
                <a:cs typeface="Akhbar MT" pitchFamily="2" charset="-78"/>
              </a:rPr>
              <a:t>عنكم </a:t>
            </a:r>
            <a:r>
              <a:rPr lang="ar-SA" sz="4400" b="1" u="sng" dirty="0" smtClean="0">
                <a:cs typeface="Akhbar MT" pitchFamily="2" charset="-78"/>
              </a:rPr>
              <a:t>بشماله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r>
              <a:rPr lang="ar-SA" sz="4000" b="1" dirty="0" smtClean="0">
                <a:cs typeface="Akhbar MT" pitchFamily="2" charset="-78"/>
              </a:rPr>
              <a:t>إنّكم </a:t>
            </a:r>
            <a:r>
              <a:rPr lang="ar-SA" sz="4800" b="1" u="sng" dirty="0" smtClean="0">
                <a:solidFill>
                  <a:srgbClr val="00B050"/>
                </a:solidFill>
                <a:cs typeface="Akhbar MT" pitchFamily="2" charset="-78"/>
              </a:rPr>
              <a:t>لتكثرون</a:t>
            </a:r>
            <a:r>
              <a:rPr lang="ar-SA" sz="4000" b="1" dirty="0" smtClean="0">
                <a:cs typeface="Akhbar MT" pitchFamily="2" charset="-78"/>
              </a:rPr>
              <a:t> عند </a:t>
            </a:r>
            <a:r>
              <a:rPr lang="ar-SA" sz="4000" b="1" dirty="0" smtClean="0">
                <a:solidFill>
                  <a:srgbClr val="FF0000"/>
                </a:solidFill>
                <a:cs typeface="Akhbar MT" pitchFamily="2" charset="-78"/>
              </a:rPr>
              <a:t>ا</a:t>
            </a:r>
            <a:r>
              <a:rPr lang="ar-SA" sz="4800" b="1" u="sng" dirty="0" smtClean="0">
                <a:solidFill>
                  <a:srgbClr val="FF0000"/>
                </a:solidFill>
                <a:cs typeface="Akhbar MT" pitchFamily="2" charset="-78"/>
              </a:rPr>
              <a:t>لفزع</a:t>
            </a:r>
            <a:r>
              <a:rPr lang="ar-SA" sz="4000" b="1" dirty="0" smtClean="0">
                <a:solidFill>
                  <a:srgbClr val="FF0000"/>
                </a:solidFill>
                <a:cs typeface="Akhbar MT" pitchFamily="2" charset="-78"/>
              </a:rPr>
              <a:t>،</a:t>
            </a:r>
            <a:r>
              <a:rPr lang="ar-SA" sz="4000" b="1" dirty="0" smtClean="0">
                <a:cs typeface="Akhbar MT" pitchFamily="2" charset="-78"/>
              </a:rPr>
              <a:t>و</a:t>
            </a:r>
            <a:r>
              <a:rPr lang="ar-SA" sz="4800" b="1" u="sng" dirty="0" smtClean="0">
                <a:solidFill>
                  <a:srgbClr val="00B050"/>
                </a:solidFill>
                <a:cs typeface="Akhbar MT" pitchFamily="2" charset="-78"/>
              </a:rPr>
              <a:t>تقلون</a:t>
            </a:r>
            <a:r>
              <a:rPr lang="ar-SA" sz="4000" b="1" dirty="0" smtClean="0">
                <a:cs typeface="Akhbar MT" pitchFamily="2" charset="-78"/>
              </a:rPr>
              <a:t> عند </a:t>
            </a:r>
            <a:r>
              <a:rPr lang="ar-SA" sz="4800" b="1" u="sng" dirty="0" smtClean="0">
                <a:solidFill>
                  <a:srgbClr val="FF0000"/>
                </a:solidFill>
                <a:cs typeface="Akhbar MT" pitchFamily="2" charset="-78"/>
              </a:rPr>
              <a:t>الطمع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pPr>
              <a:buNone/>
            </a:pPr>
            <a:endParaRPr lang="ar-SA" sz="4000" b="1" dirty="0" smtClean="0">
              <a:cs typeface="Akhbar MT" pitchFamily="2" charset="-78"/>
            </a:endParaRPr>
          </a:p>
          <a:p>
            <a:endParaRPr lang="ar-SA" dirty="0" smtClean="0"/>
          </a:p>
          <a:p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z="6000" b="1" dirty="0" smtClean="0">
                <a:cs typeface="Akhbar MT" pitchFamily="2" charset="-78"/>
              </a:rPr>
              <a:t>من الأمثلة على المقابلة:</a:t>
            </a:r>
            <a:endParaRPr lang="ar-JO" sz="6000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SA" sz="4000" b="1" dirty="0" smtClean="0">
                <a:cs typeface="Akhbar MT" pitchFamily="2" charset="-78"/>
              </a:rPr>
              <a:t>وعسى أن 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تكرهوا </a:t>
            </a:r>
            <a:r>
              <a:rPr lang="ar-SA" sz="4000" b="1" dirty="0" smtClean="0">
                <a:cs typeface="Akhbar MT" pitchFamily="2" charset="-78"/>
              </a:rPr>
              <a:t>شيئاً وهو 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خيرٌ</a:t>
            </a:r>
            <a:r>
              <a:rPr lang="ar-SA" sz="4000" b="1" dirty="0" smtClean="0">
                <a:cs typeface="Akhbar MT" pitchFamily="2" charset="-78"/>
              </a:rPr>
              <a:t> لكم، وعسى أن 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تحبوا </a:t>
            </a:r>
            <a:r>
              <a:rPr lang="ar-SA" sz="4000" b="1" dirty="0" smtClean="0">
                <a:cs typeface="Akhbar MT" pitchFamily="2" charset="-78"/>
              </a:rPr>
              <a:t>شيئاً وهو 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شرٌ</a:t>
            </a:r>
            <a:r>
              <a:rPr lang="ar-SA" sz="4000" b="1" dirty="0" smtClean="0">
                <a:cs typeface="Akhbar MT" pitchFamily="2" charset="-78"/>
              </a:rPr>
              <a:t> لكم.</a:t>
            </a:r>
          </a:p>
          <a:p>
            <a:r>
              <a:rPr lang="ar-SA" sz="4000" b="1" dirty="0" smtClean="0">
                <a:cs typeface="Akhbar MT" pitchFamily="2" charset="-78"/>
              </a:rPr>
              <a:t>فأمّا من</a:t>
            </a:r>
            <a:r>
              <a:rPr lang="ar-SA" sz="4400" b="1" u="sng" dirty="0" smtClean="0">
                <a:cs typeface="Akhbar MT" pitchFamily="2" charset="-78"/>
              </a:rPr>
              <a:t> </a:t>
            </a:r>
            <a:r>
              <a:rPr lang="ar-SA" sz="4400" b="1" u="sng" dirty="0" smtClean="0">
                <a:solidFill>
                  <a:srgbClr val="7030A0"/>
                </a:solidFill>
                <a:cs typeface="Akhbar MT" pitchFamily="2" charset="-78"/>
              </a:rPr>
              <a:t>أعطى</a:t>
            </a:r>
            <a:r>
              <a:rPr lang="ar-SA" sz="4400" b="1" u="sng" dirty="0" smtClean="0">
                <a:cs typeface="Akhbar MT" pitchFamily="2" charset="-78"/>
              </a:rPr>
              <a:t> </a:t>
            </a:r>
            <a:r>
              <a:rPr lang="ar-SA" sz="4000" b="1" dirty="0" smtClean="0">
                <a:cs typeface="Akhbar MT" pitchFamily="2" charset="-78"/>
              </a:rPr>
              <a:t>واتقى و</a:t>
            </a:r>
            <a:r>
              <a:rPr lang="ar-SA" sz="4400" b="1" u="sng" dirty="0" smtClean="0">
                <a:solidFill>
                  <a:srgbClr val="C00000"/>
                </a:solidFill>
                <a:cs typeface="Akhbar MT" pitchFamily="2" charset="-78"/>
              </a:rPr>
              <a:t>صدّق</a:t>
            </a:r>
            <a:r>
              <a:rPr lang="ar-SA" sz="4000" b="1" dirty="0" smtClean="0">
                <a:cs typeface="Akhbar MT" pitchFamily="2" charset="-78"/>
              </a:rPr>
              <a:t> بالحسنى فسنيسره </a:t>
            </a:r>
            <a:r>
              <a:rPr lang="ar-SA" sz="4400" b="1" u="sng" dirty="0" err="1" smtClean="0">
                <a:solidFill>
                  <a:srgbClr val="0070C0"/>
                </a:solidFill>
                <a:cs typeface="Akhbar MT" pitchFamily="2" charset="-78"/>
              </a:rPr>
              <a:t>لليسرى</a:t>
            </a:r>
            <a:r>
              <a:rPr lang="ar-SA" sz="4000" b="1" dirty="0" smtClean="0">
                <a:cs typeface="Akhbar MT" pitchFamily="2" charset="-78"/>
              </a:rPr>
              <a:t>، وأمّا من </a:t>
            </a:r>
            <a:r>
              <a:rPr lang="ar-SA" sz="4400" b="1" u="sng" dirty="0" smtClean="0">
                <a:solidFill>
                  <a:srgbClr val="7030A0"/>
                </a:solidFill>
                <a:cs typeface="Akhbar MT" pitchFamily="2" charset="-78"/>
              </a:rPr>
              <a:t>بخل</a:t>
            </a:r>
            <a:r>
              <a:rPr lang="ar-SA" sz="4000" b="1" dirty="0" smtClean="0">
                <a:cs typeface="Akhbar MT" pitchFamily="2" charset="-78"/>
              </a:rPr>
              <a:t> واستغنى </a:t>
            </a:r>
            <a:r>
              <a:rPr lang="ar-SA" sz="4000" b="1" dirty="0" smtClean="0">
                <a:solidFill>
                  <a:srgbClr val="C00000"/>
                </a:solidFill>
                <a:cs typeface="Akhbar MT" pitchFamily="2" charset="-78"/>
              </a:rPr>
              <a:t>و</a:t>
            </a:r>
            <a:r>
              <a:rPr lang="ar-SA" sz="4400" b="1" u="sng" dirty="0" smtClean="0">
                <a:solidFill>
                  <a:srgbClr val="C00000"/>
                </a:solidFill>
                <a:cs typeface="Akhbar MT" pitchFamily="2" charset="-78"/>
              </a:rPr>
              <a:t>كذّب</a:t>
            </a:r>
            <a:r>
              <a:rPr lang="ar-SA" sz="4000" b="1" dirty="0" smtClean="0">
                <a:cs typeface="Akhbar MT" pitchFamily="2" charset="-78"/>
              </a:rPr>
              <a:t> بالحسنى فسنيسره </a:t>
            </a:r>
            <a:r>
              <a:rPr lang="ar-SA" sz="4400" b="1" u="sng" dirty="0" err="1" smtClean="0">
                <a:solidFill>
                  <a:srgbClr val="0070C0"/>
                </a:solidFill>
                <a:cs typeface="Akhbar MT" pitchFamily="2" charset="-78"/>
              </a:rPr>
              <a:t>للعسرى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r>
              <a:rPr lang="ar-SA" sz="4400" b="1" u="sng" dirty="0" smtClean="0">
                <a:solidFill>
                  <a:srgbClr val="C00000"/>
                </a:solidFill>
                <a:cs typeface="Akhbar MT" pitchFamily="2" charset="-78"/>
              </a:rPr>
              <a:t>فليضحكوا</a:t>
            </a:r>
            <a:r>
              <a:rPr lang="ar-SA" sz="4400" b="1" u="sng" dirty="0" smtClean="0">
                <a:cs typeface="Akhbar MT" pitchFamily="2" charset="-78"/>
              </a:rPr>
              <a:t> 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قليلاً</a:t>
            </a:r>
            <a:r>
              <a:rPr lang="ar-SA" sz="4400" b="1" u="sng" dirty="0" smtClean="0">
                <a:cs typeface="Akhbar MT" pitchFamily="2" charset="-78"/>
              </a:rPr>
              <a:t> و</a:t>
            </a:r>
            <a:r>
              <a:rPr lang="ar-SA" sz="4400" b="1" u="sng" dirty="0" smtClean="0">
                <a:solidFill>
                  <a:srgbClr val="C00000"/>
                </a:solidFill>
                <a:cs typeface="Akhbar MT" pitchFamily="2" charset="-78"/>
              </a:rPr>
              <a:t>ليبكوا 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كثيراً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z="5400" b="1" dirty="0" smtClean="0">
                <a:cs typeface="Akhbar MT" pitchFamily="2" charset="-78"/>
              </a:rPr>
              <a:t>أمثلة على المقابلة:</a:t>
            </a:r>
            <a:endParaRPr lang="ar-JO" sz="5400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000" b="1" dirty="0" smtClean="0">
                <a:cs typeface="Akhbar MT" pitchFamily="2" charset="-78"/>
              </a:rPr>
              <a:t>إذا كان </a:t>
            </a:r>
            <a:r>
              <a:rPr lang="ar-SA" sz="4400" b="1" u="sng" dirty="0" smtClean="0">
                <a:solidFill>
                  <a:srgbClr val="C00000"/>
                </a:solidFill>
                <a:cs typeface="Akhbar MT" pitchFamily="2" charset="-78"/>
              </a:rPr>
              <a:t>الكلام</a:t>
            </a:r>
            <a:r>
              <a:rPr lang="ar-SA" sz="4000" b="1" dirty="0" smtClean="0">
                <a:cs typeface="Akhbar MT" pitchFamily="2" charset="-78"/>
              </a:rPr>
              <a:t> من 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فضة</a:t>
            </a:r>
            <a:r>
              <a:rPr lang="ar-SA" sz="4000" b="1" dirty="0" smtClean="0">
                <a:cs typeface="Akhbar MT" pitchFamily="2" charset="-78"/>
              </a:rPr>
              <a:t>، </a:t>
            </a:r>
            <a:r>
              <a:rPr lang="ar-SA" sz="4000" b="1" u="sng" dirty="0" smtClean="0">
                <a:cs typeface="Akhbar MT" pitchFamily="2" charset="-78"/>
              </a:rPr>
              <a:t>ف</a:t>
            </a:r>
            <a:r>
              <a:rPr lang="ar-SA" sz="4000" b="1" u="sng" dirty="0" smtClean="0">
                <a:solidFill>
                  <a:srgbClr val="C00000"/>
                </a:solidFill>
                <a:cs typeface="Akhbar MT" pitchFamily="2" charset="-78"/>
              </a:rPr>
              <a:t>السكوت</a:t>
            </a:r>
            <a:r>
              <a:rPr lang="ar-SA" sz="4000" b="1" u="sng" dirty="0" smtClean="0">
                <a:cs typeface="Akhbar MT" pitchFamily="2" charset="-78"/>
              </a:rPr>
              <a:t> </a:t>
            </a:r>
            <a:r>
              <a:rPr lang="ar-SA" sz="4000" b="1" dirty="0" smtClean="0">
                <a:cs typeface="Akhbar MT" pitchFamily="2" charset="-78"/>
              </a:rPr>
              <a:t>من</a:t>
            </a:r>
            <a:r>
              <a:rPr lang="ar-SA" sz="4400" b="1" dirty="0" smtClean="0">
                <a:cs typeface="Akhbar MT" pitchFamily="2" charset="-78"/>
              </a:rPr>
              <a:t> 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ذهب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r>
              <a:rPr lang="ar-SA" sz="4000" b="1" dirty="0" smtClean="0">
                <a:cs typeface="Akhbar MT" pitchFamily="2" charset="-78"/>
              </a:rPr>
              <a:t>إنّ الله يبغض</a:t>
            </a:r>
            <a:r>
              <a:rPr lang="ar-SA" sz="4000" b="1" dirty="0" smtClean="0">
                <a:solidFill>
                  <a:srgbClr val="7030A0"/>
                </a:solidFill>
                <a:cs typeface="Akhbar MT" pitchFamily="2" charset="-78"/>
              </a:rPr>
              <a:t> </a:t>
            </a:r>
            <a:r>
              <a:rPr lang="ar-SA" sz="4400" b="1" u="sng" dirty="0" smtClean="0">
                <a:solidFill>
                  <a:srgbClr val="7030A0"/>
                </a:solidFill>
                <a:cs typeface="Akhbar MT" pitchFamily="2" charset="-78"/>
              </a:rPr>
              <a:t>البخيل</a:t>
            </a:r>
            <a:r>
              <a:rPr lang="ar-SA" sz="4000" b="1" dirty="0" smtClean="0">
                <a:solidFill>
                  <a:srgbClr val="7030A0"/>
                </a:solidFill>
                <a:cs typeface="Akhbar MT" pitchFamily="2" charset="-78"/>
              </a:rPr>
              <a:t> </a:t>
            </a:r>
            <a:r>
              <a:rPr lang="ar-SA" sz="4000" b="1" dirty="0" smtClean="0">
                <a:cs typeface="Akhbar MT" pitchFamily="2" charset="-78"/>
              </a:rPr>
              <a:t>في 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حياته</a:t>
            </a:r>
            <a:r>
              <a:rPr lang="ar-SA" sz="4000" b="1" dirty="0" smtClean="0">
                <a:cs typeface="Akhbar MT" pitchFamily="2" charset="-78"/>
              </a:rPr>
              <a:t>، </a:t>
            </a:r>
            <a:r>
              <a:rPr lang="ar-SA" sz="4400" b="1" u="sng" dirty="0" smtClean="0">
                <a:cs typeface="Akhbar MT" pitchFamily="2" charset="-78"/>
              </a:rPr>
              <a:t>و</a:t>
            </a:r>
            <a:r>
              <a:rPr lang="ar-SA" sz="4400" b="1" u="sng" dirty="0" smtClean="0">
                <a:solidFill>
                  <a:srgbClr val="7030A0"/>
                </a:solidFill>
                <a:cs typeface="Akhbar MT" pitchFamily="2" charset="-78"/>
              </a:rPr>
              <a:t>السخي</a:t>
            </a:r>
            <a:r>
              <a:rPr lang="ar-SA" sz="4000" b="1" dirty="0" smtClean="0">
                <a:cs typeface="Akhbar MT" pitchFamily="2" charset="-78"/>
              </a:rPr>
              <a:t> بعد 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موته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r>
              <a:rPr lang="ar-SA" sz="4000" b="1" dirty="0" smtClean="0">
                <a:cs typeface="Akhbar MT" pitchFamily="2" charset="-78"/>
              </a:rPr>
              <a:t>إنّ من الناس 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مفاتيح </a:t>
            </a:r>
            <a:r>
              <a:rPr lang="ar-SA" sz="4400" b="1" u="sng" dirty="0" smtClean="0">
                <a:cs typeface="Akhbar MT" pitchFamily="2" charset="-78"/>
              </a:rPr>
              <a:t>للخير</a:t>
            </a:r>
            <a:r>
              <a:rPr lang="ar-SA" sz="4000" b="1" dirty="0" smtClean="0">
                <a:cs typeface="Akhbar MT" pitchFamily="2" charset="-78"/>
              </a:rPr>
              <a:t>، 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مغاليق</a:t>
            </a:r>
            <a:r>
              <a:rPr lang="ar-SA" sz="4400" b="1" u="sng" dirty="0" smtClean="0">
                <a:cs typeface="Akhbar MT" pitchFamily="2" charset="-78"/>
              </a:rPr>
              <a:t> للشر.</a:t>
            </a:r>
            <a:endParaRPr lang="ar-SA" sz="4000" b="1" u="sng" dirty="0" smtClean="0">
              <a:cs typeface="Akhbar MT" pitchFamily="2" charset="-78"/>
            </a:endParaRPr>
          </a:p>
          <a:p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يأمرهم</a:t>
            </a:r>
            <a:r>
              <a:rPr lang="ar-SA" sz="4000" b="1" dirty="0" smtClean="0">
                <a:cs typeface="Akhbar MT" pitchFamily="2" charset="-78"/>
              </a:rPr>
              <a:t> با</a:t>
            </a:r>
            <a:r>
              <a:rPr lang="ar-SA" sz="4400" b="1" u="sng" dirty="0" smtClean="0">
                <a:cs typeface="Akhbar MT" pitchFamily="2" charset="-78"/>
              </a:rPr>
              <a:t>لمعروف</a:t>
            </a:r>
            <a:r>
              <a:rPr lang="ar-SA" sz="4000" b="1" dirty="0" smtClean="0">
                <a:cs typeface="Akhbar MT" pitchFamily="2" charset="-78"/>
              </a:rPr>
              <a:t>، </a:t>
            </a:r>
            <a:r>
              <a:rPr lang="ar-SA" sz="4000" b="1" dirty="0" smtClean="0">
                <a:solidFill>
                  <a:srgbClr val="FF0000"/>
                </a:solidFill>
                <a:cs typeface="Akhbar MT" pitchFamily="2" charset="-78"/>
              </a:rPr>
              <a:t>و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ينهاهم</a:t>
            </a:r>
            <a:r>
              <a:rPr lang="ar-SA" sz="4000" b="1" dirty="0" smtClean="0">
                <a:cs typeface="Akhbar MT" pitchFamily="2" charset="-78"/>
              </a:rPr>
              <a:t> عن </a:t>
            </a:r>
            <a:r>
              <a:rPr lang="ar-SA" sz="4400" b="1" u="sng" dirty="0" smtClean="0">
                <a:cs typeface="Akhbar MT" pitchFamily="2" charset="-78"/>
              </a:rPr>
              <a:t>المنكر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r>
              <a:rPr lang="ar-SA" sz="4000" b="1" dirty="0" smtClean="0">
                <a:cs typeface="Akhbar MT" pitchFamily="2" charset="-78"/>
              </a:rPr>
              <a:t>حفّت </a:t>
            </a:r>
            <a:r>
              <a:rPr lang="ar-SA" sz="4400" b="1" u="sng" dirty="0" smtClean="0">
                <a:solidFill>
                  <a:srgbClr val="7030A0"/>
                </a:solidFill>
                <a:cs typeface="Akhbar MT" pitchFamily="2" charset="-78"/>
              </a:rPr>
              <a:t>الجنة </a:t>
            </a:r>
            <a:r>
              <a:rPr lang="ar-SA" sz="4400" b="1" u="sng" dirty="0" err="1" smtClean="0">
                <a:cs typeface="Akhbar MT" pitchFamily="2" charset="-78"/>
              </a:rPr>
              <a:t>بالمكاره</a:t>
            </a:r>
            <a:r>
              <a:rPr lang="ar-SA" sz="4000" b="1" dirty="0" smtClean="0">
                <a:cs typeface="Akhbar MT" pitchFamily="2" charset="-78"/>
              </a:rPr>
              <a:t>، </a:t>
            </a:r>
            <a:r>
              <a:rPr lang="ar-SA" sz="4400" b="1" u="sng" dirty="0" smtClean="0">
                <a:solidFill>
                  <a:srgbClr val="7030A0"/>
                </a:solidFill>
                <a:cs typeface="Akhbar MT" pitchFamily="2" charset="-78"/>
              </a:rPr>
              <a:t>والنار</a:t>
            </a:r>
            <a:r>
              <a:rPr lang="ar-SA" sz="4400" b="1" u="sng" dirty="0" smtClean="0">
                <a:cs typeface="Akhbar MT" pitchFamily="2" charset="-78"/>
              </a:rPr>
              <a:t> بالشهوات</a:t>
            </a:r>
            <a:r>
              <a:rPr lang="ar-SA" sz="4000" b="1" dirty="0" smtClean="0">
                <a:cs typeface="Akhbar MT" pitchFamily="2" charset="-78"/>
              </a:rPr>
              <a:t>.</a:t>
            </a:r>
            <a:endParaRPr lang="ar-JO" sz="4000" b="1" dirty="0">
              <a:cs typeface="Akhbar MT" pitchFamily="2" charset="-78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z="7300" b="1" dirty="0" smtClean="0">
                <a:solidFill>
                  <a:srgbClr val="C00000"/>
                </a:solidFill>
                <a:cs typeface="Akhbar MT" pitchFamily="2" charset="-78"/>
              </a:rPr>
              <a:t>تماثل الفواصل</a:t>
            </a:r>
            <a:r>
              <a:rPr lang="ar-SA" sz="6000" b="1" dirty="0" smtClean="0">
                <a:cs typeface="Akhbar MT" pitchFamily="2" charset="-78"/>
              </a:rPr>
              <a:t>:</a:t>
            </a:r>
            <a:r>
              <a:rPr lang="ar-SA" dirty="0" smtClean="0"/>
              <a:t/>
            </a:r>
            <a:br>
              <a:rPr lang="ar-SA" dirty="0" smtClean="0"/>
            </a:b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400" b="1" dirty="0" smtClean="0"/>
              <a:t>هو اتفاق نهاية المقاطع، أو الجمل، أو الأبيات في الحروف والحركات، أو هو توافق أواخر فواصل الجمل(أي: الكلمة الأخيرة في الفقرة).</a:t>
            </a:r>
            <a:endParaRPr lang="ar-JO" sz="4400" b="1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z="5400" b="1" dirty="0" smtClean="0">
                <a:cs typeface="Akhbar MT" pitchFamily="2" charset="-78"/>
              </a:rPr>
              <a:t>من الأمثلة على تماثل الفواصل:</a:t>
            </a:r>
            <a:endParaRPr lang="ar-JO" sz="5400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000" b="1" dirty="0" smtClean="0">
                <a:cs typeface="Akhbar MT" pitchFamily="2" charset="-78"/>
              </a:rPr>
              <a:t>رب تقبل 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توبتي</a:t>
            </a:r>
            <a:r>
              <a:rPr lang="ar-SA" sz="4000" b="1" dirty="0" smtClean="0">
                <a:cs typeface="Akhbar MT" pitchFamily="2" charset="-78"/>
              </a:rPr>
              <a:t>، واغسل 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حوبتي</a:t>
            </a:r>
            <a:r>
              <a:rPr lang="ar-SA" sz="4000" b="1" dirty="0" smtClean="0">
                <a:cs typeface="Akhbar MT" pitchFamily="2" charset="-78"/>
              </a:rPr>
              <a:t>، وأجب 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دعوتي</a:t>
            </a:r>
            <a:r>
              <a:rPr lang="ar-SA" sz="4000" b="1" dirty="0" smtClean="0">
                <a:cs typeface="Akhbar MT" pitchFamily="2" charset="-78"/>
              </a:rPr>
              <a:t>، وثبّت 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حجّتي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r>
              <a:rPr lang="ar-SA" sz="4000" b="1" dirty="0" smtClean="0">
                <a:cs typeface="Akhbar MT" pitchFamily="2" charset="-78"/>
              </a:rPr>
              <a:t>ا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لرحمن</a:t>
            </a:r>
            <a:r>
              <a:rPr lang="ar-SA" sz="4000" b="1" dirty="0" smtClean="0">
                <a:cs typeface="Akhbar MT" pitchFamily="2" charset="-78"/>
              </a:rPr>
              <a:t> ،علّم 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القرآن</a:t>
            </a:r>
            <a:r>
              <a:rPr lang="ar-SA" sz="4000" b="1" dirty="0" smtClean="0">
                <a:cs typeface="Akhbar MT" pitchFamily="2" charset="-78"/>
              </a:rPr>
              <a:t>،خلق 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الإنسان</a:t>
            </a:r>
            <a:r>
              <a:rPr lang="ar-SA" sz="4000" b="1" dirty="0" smtClean="0">
                <a:cs typeface="Akhbar MT" pitchFamily="2" charset="-78"/>
              </a:rPr>
              <a:t>،علّمه 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البيان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r>
              <a:rPr lang="ar-SA" sz="4000" b="1" dirty="0" smtClean="0">
                <a:cs typeface="Akhbar MT" pitchFamily="2" charset="-78"/>
              </a:rPr>
              <a:t>الصوم حرمان </a:t>
            </a:r>
            <a:r>
              <a:rPr lang="ar-SA" sz="4400" b="1" u="sng" dirty="0" smtClean="0">
                <a:solidFill>
                  <a:srgbClr val="7030A0"/>
                </a:solidFill>
                <a:cs typeface="Akhbar MT" pitchFamily="2" charset="-78"/>
              </a:rPr>
              <a:t>مشروع</a:t>
            </a:r>
            <a:r>
              <a:rPr lang="ar-SA" sz="4000" b="1" dirty="0" smtClean="0">
                <a:cs typeface="Akhbar MT" pitchFamily="2" charset="-78"/>
              </a:rPr>
              <a:t>، وتأديب </a:t>
            </a:r>
            <a:r>
              <a:rPr lang="ar-SA" sz="4400" b="1" u="sng" dirty="0" smtClean="0">
                <a:solidFill>
                  <a:srgbClr val="7030A0"/>
                </a:solidFill>
                <a:cs typeface="Akhbar MT" pitchFamily="2" charset="-78"/>
              </a:rPr>
              <a:t>بالجوع</a:t>
            </a:r>
            <a:r>
              <a:rPr lang="ar-SA" sz="4000" b="1" dirty="0" smtClean="0">
                <a:cs typeface="Akhbar MT" pitchFamily="2" charset="-78"/>
              </a:rPr>
              <a:t>، وخشوع لله و</a:t>
            </a:r>
            <a:r>
              <a:rPr lang="ar-SA" sz="4400" b="1" u="sng" dirty="0" smtClean="0">
                <a:solidFill>
                  <a:srgbClr val="7030A0"/>
                </a:solidFill>
                <a:cs typeface="Akhbar MT" pitchFamily="2" charset="-78"/>
              </a:rPr>
              <a:t>خضوع</a:t>
            </a:r>
            <a:r>
              <a:rPr lang="ar-SA" sz="4000" b="1" dirty="0" smtClean="0">
                <a:cs typeface="Akhbar MT" pitchFamily="2" charset="-78"/>
              </a:rPr>
              <a:t>.</a:t>
            </a:r>
            <a:endParaRPr lang="ar-SA" sz="4000" b="1" dirty="0" smtClean="0">
              <a:cs typeface="Akhbar MT" pitchFamily="2" charset="-78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800" b="1" dirty="0" smtClean="0">
                <a:cs typeface="Akhbar MT" pitchFamily="2" charset="-78"/>
              </a:rPr>
              <a:t>أمثلة على تماثل الفواصل:</a:t>
            </a:r>
            <a:endParaRPr lang="ar-JO" sz="4800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SA" sz="4000" b="1" dirty="0" smtClean="0">
                <a:cs typeface="Akhbar MT" pitchFamily="2" charset="-78"/>
              </a:rPr>
              <a:t>إنّ الله حرّم عليكم عقوق 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الأمهات</a:t>
            </a:r>
            <a:r>
              <a:rPr lang="ar-SA" sz="4000" b="1" dirty="0" smtClean="0">
                <a:cs typeface="Akhbar MT" pitchFamily="2" charset="-78"/>
              </a:rPr>
              <a:t>، </a:t>
            </a:r>
            <a:r>
              <a:rPr lang="ar-SA" sz="4000" b="1" dirty="0" err="1" smtClean="0">
                <a:cs typeface="Akhbar MT" pitchFamily="2" charset="-78"/>
              </a:rPr>
              <a:t>ومنعاًو</a:t>
            </a:r>
            <a:r>
              <a:rPr lang="ar-SA" sz="4400" b="1" u="sng" dirty="0" err="1" smtClean="0">
                <a:solidFill>
                  <a:srgbClr val="FF0000"/>
                </a:solidFill>
                <a:cs typeface="Akhbar MT" pitchFamily="2" charset="-78"/>
              </a:rPr>
              <a:t>هات</a:t>
            </a:r>
            <a:r>
              <a:rPr lang="ar-SA" sz="4000" b="1" dirty="0" smtClean="0">
                <a:cs typeface="Akhbar MT" pitchFamily="2" charset="-78"/>
              </a:rPr>
              <a:t>، ووأد 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البنات</a:t>
            </a:r>
            <a:r>
              <a:rPr lang="ar-SA" sz="4000" b="1" dirty="0" smtClean="0">
                <a:cs typeface="Akhbar MT" pitchFamily="2" charset="-78"/>
              </a:rPr>
              <a:t>،وكره لكم قيل و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قال</a:t>
            </a:r>
            <a:r>
              <a:rPr lang="ar-SA" sz="4000" b="1" dirty="0" smtClean="0">
                <a:cs typeface="Akhbar MT" pitchFamily="2" charset="-78"/>
              </a:rPr>
              <a:t>، وكثرة 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السؤال</a:t>
            </a:r>
            <a:r>
              <a:rPr lang="ar-SA" sz="4000" b="1" dirty="0" smtClean="0">
                <a:solidFill>
                  <a:srgbClr val="FF0000"/>
                </a:solidFill>
                <a:cs typeface="Akhbar MT" pitchFamily="2" charset="-78"/>
              </a:rPr>
              <a:t> </a:t>
            </a:r>
            <a:r>
              <a:rPr lang="ar-SA" sz="4000" b="1" dirty="0" smtClean="0">
                <a:cs typeface="Akhbar MT" pitchFamily="2" charset="-78"/>
              </a:rPr>
              <a:t>، وإضاعة 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المال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pPr algn="just"/>
            <a:r>
              <a:rPr lang="ar-SA" sz="4000" b="1" dirty="0" smtClean="0">
                <a:cs typeface="Akhbar MT" pitchFamily="2" charset="-78"/>
              </a:rPr>
              <a:t>حامي ا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لحقيقة</a:t>
            </a:r>
            <a:r>
              <a:rPr lang="ar-SA" sz="4000" b="1" dirty="0" smtClean="0">
                <a:cs typeface="Akhbar MT" pitchFamily="2" charset="-78"/>
              </a:rPr>
              <a:t>،محمود </a:t>
            </a:r>
            <a:r>
              <a:rPr lang="ar-SA" sz="4400" b="1" u="sng" dirty="0" smtClean="0">
                <a:cs typeface="Akhbar MT" pitchFamily="2" charset="-78"/>
              </a:rPr>
              <a:t>ا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لخليقة</a:t>
            </a:r>
            <a:r>
              <a:rPr lang="ar-SA" sz="4000" b="1" dirty="0" smtClean="0">
                <a:cs typeface="Akhbar MT" pitchFamily="2" charset="-78"/>
              </a:rPr>
              <a:t>،مهدي 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الطريقة</a:t>
            </a:r>
            <a:r>
              <a:rPr lang="ar-SA" sz="4000" b="1" dirty="0" smtClean="0">
                <a:cs typeface="Akhbar MT" pitchFamily="2" charset="-78"/>
              </a:rPr>
              <a:t>،</a:t>
            </a:r>
            <a:r>
              <a:rPr lang="ar-SA" sz="4400" b="1" u="sng" dirty="0" err="1" smtClean="0">
                <a:solidFill>
                  <a:srgbClr val="00B0F0"/>
                </a:solidFill>
                <a:cs typeface="Akhbar MT" pitchFamily="2" charset="-78"/>
              </a:rPr>
              <a:t>نفاع</a:t>
            </a:r>
            <a:r>
              <a:rPr lang="ar-SA" sz="4000" b="1" dirty="0" smtClean="0">
                <a:cs typeface="Akhbar MT" pitchFamily="2" charset="-78"/>
              </a:rPr>
              <a:t>، و</a:t>
            </a:r>
            <a:r>
              <a:rPr lang="ar-SA" sz="4400" b="1" dirty="0" smtClean="0">
                <a:solidFill>
                  <a:srgbClr val="00B0F0"/>
                </a:solidFill>
                <a:cs typeface="Akhbar MT" pitchFamily="2" charset="-78"/>
              </a:rPr>
              <a:t>ضرار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pPr algn="just"/>
            <a:r>
              <a:rPr lang="ar-SA" sz="4000" b="1" dirty="0" smtClean="0">
                <a:cs typeface="Akhbar MT" pitchFamily="2" charset="-78"/>
              </a:rPr>
              <a:t>الحمد لله القديم </a:t>
            </a:r>
            <a:r>
              <a:rPr lang="ar-SA" sz="4000" b="1" dirty="0" err="1" smtClean="0">
                <a:cs typeface="Akhbar MT" pitchFamily="2" charset="-78"/>
              </a:rPr>
              <a:t>بلا</a:t>
            </a:r>
            <a:r>
              <a:rPr lang="ar-SA" sz="4400" b="1" u="sng" dirty="0" err="1" smtClean="0">
                <a:solidFill>
                  <a:srgbClr val="C00000"/>
                </a:solidFill>
                <a:cs typeface="Akhbar MT" pitchFamily="2" charset="-78"/>
              </a:rPr>
              <a:t>بداية</a:t>
            </a:r>
            <a:r>
              <a:rPr lang="ar-SA" sz="4000" b="1" dirty="0" smtClean="0">
                <a:cs typeface="Akhbar MT" pitchFamily="2" charset="-78"/>
              </a:rPr>
              <a:t>، والباقي بلا </a:t>
            </a:r>
            <a:r>
              <a:rPr lang="ar-SA" sz="4400" b="1" u="sng" dirty="0" smtClean="0">
                <a:solidFill>
                  <a:srgbClr val="C00000"/>
                </a:solidFill>
                <a:cs typeface="Akhbar MT" pitchFamily="2" charset="-78"/>
              </a:rPr>
              <a:t>نهاية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000240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ar-SA" sz="11500" b="1" dirty="0" smtClean="0">
                <a:cs typeface="Akhbar MT" pitchFamily="2" charset="-78"/>
              </a:rPr>
              <a:t>ما هو</a:t>
            </a:r>
            <a:r>
              <a:rPr lang="ar-SA" sz="11500" b="1" dirty="0" smtClean="0">
                <a:solidFill>
                  <a:srgbClr val="00B050"/>
                </a:solidFill>
                <a:cs typeface="Akhbar MT" pitchFamily="2" charset="-78"/>
              </a:rPr>
              <a:t> الجناس</a:t>
            </a:r>
            <a:r>
              <a:rPr lang="ar-SA" sz="11500" b="1" dirty="0" smtClean="0">
                <a:cs typeface="Akhbar MT" pitchFamily="2" charset="-78"/>
              </a:rPr>
              <a:t>؟</a:t>
            </a:r>
            <a:endParaRPr lang="ar-JO" sz="115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57158" y="1928802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ar-SA" sz="6000" b="1" dirty="0">
                <a:cs typeface="Akhbar MT" pitchFamily="2" charset="-78"/>
              </a:rPr>
              <a:t>هو تماثل الألفاظ في النطق واختلافهما في المعنى ، وينقسم إلى قسمين:</a:t>
            </a:r>
            <a:r>
              <a:rPr lang="ar-JO" b="1" dirty="0">
                <a:cs typeface="Akhbar MT" pitchFamily="2" charset="-78"/>
              </a:rPr>
              <a:t/>
            </a:r>
            <a:br>
              <a:rPr lang="ar-JO" b="1" dirty="0">
                <a:cs typeface="Akhbar MT" pitchFamily="2" charset="-78"/>
              </a:rPr>
            </a:br>
            <a:endParaRPr lang="ar-JO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00034" y="1071546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ar-SA" sz="6600" b="1" dirty="0" smtClean="0">
                <a:solidFill>
                  <a:srgbClr val="7030A0"/>
                </a:solidFill>
              </a:rPr>
              <a:t>الطباق</a:t>
            </a:r>
            <a:r>
              <a:rPr lang="ar-SA" sz="6600" b="1" dirty="0" smtClean="0"/>
              <a:t>: هو الجمع ما بين الشيء وضده</a:t>
            </a:r>
            <a:br>
              <a:rPr lang="ar-SA" sz="6600" b="1" dirty="0" smtClean="0"/>
            </a:br>
            <a:r>
              <a:rPr lang="ar-SA" sz="6600" b="1" dirty="0" smtClean="0"/>
              <a:t> وينقسم إلى قسمين:</a:t>
            </a:r>
            <a:endParaRPr lang="ar-JO" sz="66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28596" y="2071678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ar-SA" sz="6000" b="1" dirty="0" smtClean="0">
                <a:solidFill>
                  <a:srgbClr val="00B050"/>
                </a:solidFill>
                <a:cs typeface="Akhbar MT" pitchFamily="2" charset="-78"/>
              </a:rPr>
              <a:t>الجناس التام</a:t>
            </a:r>
            <a:r>
              <a:rPr lang="ar-SA" sz="6000" b="1" dirty="0" smtClean="0">
                <a:cs typeface="Akhbar MT" pitchFamily="2" charset="-78"/>
              </a:rPr>
              <a:t>: هو تماثل الألفاظ في عدد الحروف، ونوعها، وترتيبها،وحركتها.</a:t>
            </a:r>
            <a:endParaRPr lang="ar-JO" sz="6000" b="1" dirty="0">
              <a:cs typeface="Akhbar MT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800" b="1" dirty="0" smtClean="0">
                <a:cs typeface="Akhbar MT" pitchFamily="2" charset="-78"/>
              </a:rPr>
              <a:t>من الأمثلة على </a:t>
            </a:r>
            <a:r>
              <a:rPr lang="ar-SA" sz="4800" b="1" dirty="0" smtClean="0">
                <a:solidFill>
                  <a:srgbClr val="00B050"/>
                </a:solidFill>
                <a:cs typeface="Akhbar MT" pitchFamily="2" charset="-78"/>
              </a:rPr>
              <a:t>الجناس التام</a:t>
            </a:r>
            <a:r>
              <a:rPr lang="ar-SA" sz="4800" b="1" dirty="0" smtClean="0">
                <a:cs typeface="Akhbar MT" pitchFamily="2" charset="-78"/>
              </a:rPr>
              <a:t>:</a:t>
            </a:r>
            <a:endParaRPr lang="ar-JO" sz="4800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000" b="1" dirty="0" smtClean="0">
                <a:cs typeface="Akhbar MT" pitchFamily="2" charset="-78"/>
              </a:rPr>
              <a:t>ويوم تقوم </a:t>
            </a:r>
            <a:r>
              <a:rPr lang="ar-SA" sz="4400" b="1" u="sng" dirty="0" smtClean="0">
                <a:solidFill>
                  <a:srgbClr val="0070C0"/>
                </a:solidFill>
                <a:cs typeface="Akhbar MT" pitchFamily="2" charset="-78"/>
              </a:rPr>
              <a:t>الساعة</a:t>
            </a:r>
            <a:r>
              <a:rPr lang="ar-SA" sz="4000" b="1" dirty="0" smtClean="0">
                <a:cs typeface="Akhbar MT" pitchFamily="2" charset="-78"/>
              </a:rPr>
              <a:t> يقسم المجرمون ما لبثوا غير </a:t>
            </a:r>
            <a:r>
              <a:rPr lang="ar-SA" sz="4400" b="1" u="sng" dirty="0" smtClean="0">
                <a:solidFill>
                  <a:srgbClr val="0070C0"/>
                </a:solidFill>
                <a:cs typeface="Akhbar MT" pitchFamily="2" charset="-78"/>
              </a:rPr>
              <a:t>ساعة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r>
              <a:rPr lang="ar-SA" sz="4000" b="1" dirty="0" smtClean="0">
                <a:cs typeface="Akhbar MT" pitchFamily="2" charset="-78"/>
              </a:rPr>
              <a:t>ارع 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الجار</a:t>
            </a:r>
            <a:r>
              <a:rPr lang="ar-SA" sz="4000" b="1" dirty="0" smtClean="0">
                <a:cs typeface="Akhbar MT" pitchFamily="2" charset="-78"/>
              </a:rPr>
              <a:t> ولو 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جار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r>
              <a:rPr lang="ar-SA" sz="4000" b="1" dirty="0" smtClean="0">
                <a:cs typeface="Akhbar MT" pitchFamily="2" charset="-78"/>
              </a:rPr>
              <a:t>فسميته 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يحيى</a:t>
            </a:r>
            <a:r>
              <a:rPr lang="ar-SA" sz="4000" b="1" dirty="0" smtClean="0">
                <a:cs typeface="Akhbar MT" pitchFamily="2" charset="-78"/>
              </a:rPr>
              <a:t> </a:t>
            </a:r>
            <a:r>
              <a:rPr lang="ar-SA" sz="4000" b="1" dirty="0" smtClean="0">
                <a:solidFill>
                  <a:srgbClr val="FF0000"/>
                </a:solidFill>
                <a:cs typeface="Akhbar MT" pitchFamily="2" charset="-78"/>
              </a:rPr>
              <a:t>لـ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يحيا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r>
              <a:rPr lang="ar-SA" sz="4000" b="1" dirty="0" smtClean="0">
                <a:cs typeface="Akhbar MT" pitchFamily="2" charset="-78"/>
              </a:rPr>
              <a:t>لا يجلس في </a:t>
            </a:r>
            <a:r>
              <a:rPr lang="ar-SA" sz="4400" b="1" u="sng" dirty="0" smtClean="0">
                <a:solidFill>
                  <a:srgbClr val="0070C0"/>
                </a:solidFill>
                <a:cs typeface="Akhbar MT" pitchFamily="2" charset="-78"/>
              </a:rPr>
              <a:t>الصدر</a:t>
            </a:r>
            <a:r>
              <a:rPr lang="ar-SA" sz="4000" b="1" dirty="0" smtClean="0">
                <a:cs typeface="Akhbar MT" pitchFamily="2" charset="-78"/>
              </a:rPr>
              <a:t> إلا واسع </a:t>
            </a:r>
            <a:r>
              <a:rPr lang="ar-SA" sz="4400" b="1" u="sng" dirty="0" smtClean="0">
                <a:solidFill>
                  <a:srgbClr val="0070C0"/>
                </a:solidFill>
                <a:cs typeface="Akhbar MT" pitchFamily="2" charset="-78"/>
              </a:rPr>
              <a:t>الصدر</a:t>
            </a:r>
            <a:r>
              <a:rPr lang="ar-SA" sz="4000" b="1" dirty="0" smtClean="0">
                <a:cs typeface="Akhbar MT" pitchFamily="2" charset="-78"/>
              </a:rPr>
              <a:t>.</a:t>
            </a:r>
            <a:endParaRPr lang="ar-JO" sz="4000" b="1" dirty="0">
              <a:cs typeface="Akhbar MT" pitchFamily="2" charset="-78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57158" y="2285992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ar-SA" sz="6000" b="1" dirty="0" smtClean="0">
                <a:cs typeface="Akhbar MT" pitchFamily="2" charset="-78"/>
              </a:rPr>
              <a:t>ثانياً: </a:t>
            </a:r>
            <a:r>
              <a:rPr lang="ar-SA" sz="6000" b="1" dirty="0" smtClean="0">
                <a:solidFill>
                  <a:srgbClr val="0070C0"/>
                </a:solidFill>
                <a:cs typeface="Akhbar MT" pitchFamily="2" charset="-78"/>
              </a:rPr>
              <a:t>الجناس الناقص:</a:t>
            </a:r>
            <a:r>
              <a:rPr lang="ar-SA" sz="6000" b="1" dirty="0" smtClean="0">
                <a:solidFill>
                  <a:schemeClr val="tx1"/>
                </a:solidFill>
                <a:cs typeface="Akhbar MT" pitchFamily="2" charset="-78"/>
              </a:rPr>
              <a:t>هو</a:t>
            </a:r>
            <a:r>
              <a:rPr lang="ar-SA" sz="6000" b="1" dirty="0" smtClean="0">
                <a:solidFill>
                  <a:srgbClr val="0070C0"/>
                </a:solidFill>
                <a:cs typeface="Akhbar MT" pitchFamily="2" charset="-78"/>
              </a:rPr>
              <a:t> </a:t>
            </a:r>
            <a:r>
              <a:rPr lang="ar-SA" sz="6000" b="1" dirty="0" smtClean="0">
                <a:cs typeface="Akhbar MT" pitchFamily="2" charset="-78"/>
              </a:rPr>
              <a:t>الاختلاف في عدد الحروف ، أو الحركات،أو في ترتيبها.</a:t>
            </a:r>
            <a:endParaRPr lang="ar-JO" sz="6000" b="1" dirty="0">
              <a:cs typeface="Akhbar MT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z="5400" b="1" dirty="0" smtClean="0">
                <a:cs typeface="Akhbar MT" pitchFamily="2" charset="-78"/>
              </a:rPr>
              <a:t>من الأمثلة على </a:t>
            </a:r>
            <a:r>
              <a:rPr lang="ar-SA" sz="5400" b="1" dirty="0" smtClean="0">
                <a:solidFill>
                  <a:srgbClr val="0070C0"/>
                </a:solidFill>
                <a:cs typeface="Akhbar MT" pitchFamily="2" charset="-78"/>
              </a:rPr>
              <a:t>الجناس الناقص</a:t>
            </a:r>
            <a:r>
              <a:rPr lang="ar-SA" sz="5400" b="1" dirty="0" smtClean="0">
                <a:cs typeface="Akhbar MT" pitchFamily="2" charset="-78"/>
              </a:rPr>
              <a:t>:</a:t>
            </a:r>
            <a:endParaRPr lang="ar-JO" sz="5400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sz="4000" b="1" dirty="0" smtClean="0">
                <a:cs typeface="Akhbar MT" pitchFamily="2" charset="-78"/>
              </a:rPr>
              <a:t>والتفّت 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الساق</a:t>
            </a:r>
            <a:r>
              <a:rPr lang="ar-SA" sz="4000" b="1" dirty="0" smtClean="0">
                <a:cs typeface="Akhbar MT" pitchFamily="2" charset="-78"/>
              </a:rPr>
              <a:t> بالساق، إلى ربّك يومئذ 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المساق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r>
              <a:rPr lang="ar-SA" sz="4000" b="1" dirty="0" smtClean="0">
                <a:cs typeface="Akhbar MT" pitchFamily="2" charset="-78"/>
              </a:rPr>
              <a:t>اللهم كما حسّنت 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خَلقي</a:t>
            </a:r>
            <a:r>
              <a:rPr lang="ar-SA" sz="4400" b="1" u="sng" dirty="0" smtClean="0">
                <a:cs typeface="Akhbar MT" pitchFamily="2" charset="-78"/>
              </a:rPr>
              <a:t> </a:t>
            </a:r>
            <a:r>
              <a:rPr lang="ar-SA" sz="4000" b="1" dirty="0" smtClean="0">
                <a:cs typeface="Akhbar MT" pitchFamily="2" charset="-78"/>
              </a:rPr>
              <a:t>، حسّن 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خُلُقي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r>
              <a:rPr lang="ar-SA" sz="4000" b="1" dirty="0" smtClean="0">
                <a:cs typeface="Akhbar MT" pitchFamily="2" charset="-78"/>
              </a:rPr>
              <a:t>اللهم استر </a:t>
            </a:r>
            <a:r>
              <a:rPr lang="ar-SA" sz="4400" b="1" u="sng" dirty="0" smtClean="0">
                <a:solidFill>
                  <a:srgbClr val="00B0F0"/>
                </a:solidFill>
                <a:cs typeface="Akhbar MT" pitchFamily="2" charset="-78"/>
              </a:rPr>
              <a:t>عوراتنا</a:t>
            </a:r>
            <a:r>
              <a:rPr lang="ar-SA" sz="4000" b="1" dirty="0" smtClean="0">
                <a:cs typeface="Akhbar MT" pitchFamily="2" charset="-78"/>
              </a:rPr>
              <a:t>، وآمن </a:t>
            </a:r>
            <a:r>
              <a:rPr lang="ar-SA" sz="4400" b="1" u="sng" dirty="0" err="1" smtClean="0">
                <a:solidFill>
                  <a:srgbClr val="00B0F0"/>
                </a:solidFill>
                <a:cs typeface="Akhbar MT" pitchFamily="2" charset="-78"/>
              </a:rPr>
              <a:t>روعاتنا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r>
              <a:rPr lang="ar-SA" sz="4400" b="1" u="sng" dirty="0" smtClean="0">
                <a:solidFill>
                  <a:srgbClr val="C00000"/>
                </a:solidFill>
                <a:cs typeface="Akhbar MT" pitchFamily="2" charset="-78"/>
              </a:rPr>
              <a:t>الهوى</a:t>
            </a:r>
            <a:r>
              <a:rPr lang="ar-SA" sz="4400" b="1" u="sng" dirty="0" smtClean="0">
                <a:cs typeface="Akhbar MT" pitchFamily="2" charset="-78"/>
              </a:rPr>
              <a:t> </a:t>
            </a:r>
            <a:r>
              <a:rPr lang="ar-SA" sz="4000" b="1" dirty="0" smtClean="0">
                <a:cs typeface="Akhbar MT" pitchFamily="2" charset="-78"/>
              </a:rPr>
              <a:t>مطيّة </a:t>
            </a:r>
            <a:r>
              <a:rPr lang="ar-SA" sz="4400" b="1" u="sng" dirty="0" smtClean="0">
                <a:solidFill>
                  <a:srgbClr val="C00000"/>
                </a:solidFill>
                <a:cs typeface="Akhbar MT" pitchFamily="2" charset="-78"/>
              </a:rPr>
              <a:t>الهوان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r>
              <a:rPr lang="ar-SA" sz="4000" b="1" dirty="0" smtClean="0">
                <a:cs typeface="Akhbar MT" pitchFamily="2" charset="-78"/>
              </a:rPr>
              <a:t>قبورنا 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تُبنى</a:t>
            </a:r>
            <a:r>
              <a:rPr lang="ar-SA" sz="4000" b="1" dirty="0" smtClean="0">
                <a:cs typeface="Akhbar MT" pitchFamily="2" charset="-78"/>
              </a:rPr>
              <a:t> ونحن ما </a:t>
            </a:r>
            <a:r>
              <a:rPr lang="ar-SA" sz="4800" b="1" u="sng" dirty="0" smtClean="0">
                <a:solidFill>
                  <a:srgbClr val="00B050"/>
                </a:solidFill>
                <a:cs typeface="Akhbar MT" pitchFamily="2" charset="-78"/>
              </a:rPr>
              <a:t>تبنا </a:t>
            </a:r>
            <a:r>
              <a:rPr lang="ar-SA" sz="4000" b="1" dirty="0" smtClean="0">
                <a:cs typeface="Akhbar MT" pitchFamily="2" charset="-78"/>
              </a:rPr>
              <a:t>  يا ليتنا تُبنا من قبل أن تبنى.</a:t>
            </a:r>
          </a:p>
          <a:p>
            <a:r>
              <a:rPr lang="ar-SA" sz="4000" b="1" dirty="0" smtClean="0">
                <a:cs typeface="Akhbar MT" pitchFamily="2" charset="-78"/>
              </a:rPr>
              <a:t>إنّ </a:t>
            </a:r>
            <a:r>
              <a:rPr lang="ar-SA" sz="4000" b="1" dirty="0" err="1" smtClean="0">
                <a:cs typeface="Akhbar MT" pitchFamily="2" charset="-78"/>
              </a:rPr>
              <a:t>الأروح</a:t>
            </a:r>
            <a:r>
              <a:rPr lang="ar-SA" sz="4000" b="1" dirty="0" smtClean="0">
                <a:cs typeface="Akhbar MT" pitchFamily="2" charset="-78"/>
              </a:rPr>
              <a:t> </a:t>
            </a:r>
            <a:r>
              <a:rPr lang="ar-SA" sz="4800" b="1" u="sng" dirty="0" smtClean="0">
                <a:solidFill>
                  <a:srgbClr val="FF0000"/>
                </a:solidFill>
                <a:cs typeface="Akhbar MT" pitchFamily="2" charset="-78"/>
              </a:rPr>
              <a:t>جنود</a:t>
            </a:r>
            <a:r>
              <a:rPr lang="ar-SA" sz="4000" b="1" dirty="0" smtClean="0">
                <a:cs typeface="Akhbar MT" pitchFamily="2" charset="-78"/>
              </a:rPr>
              <a:t> </a:t>
            </a:r>
            <a:r>
              <a:rPr lang="ar-SA" sz="4800" b="1" u="sng" dirty="0" smtClean="0">
                <a:solidFill>
                  <a:srgbClr val="FF0000"/>
                </a:solidFill>
                <a:cs typeface="Akhbar MT" pitchFamily="2" charset="-78"/>
              </a:rPr>
              <a:t>مجندة</a:t>
            </a:r>
            <a:r>
              <a:rPr lang="ar-SA" sz="4000" b="1" dirty="0" smtClean="0">
                <a:solidFill>
                  <a:srgbClr val="FF0000"/>
                </a:solidFill>
                <a:cs typeface="Akhbar MT" pitchFamily="2" charset="-78"/>
              </a:rPr>
              <a:t>.</a:t>
            </a:r>
          </a:p>
          <a:p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24" y="1214422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ar-SA" sz="7200" b="1" dirty="0" smtClean="0"/>
              <a:t>  أولاً: </a:t>
            </a:r>
            <a:br>
              <a:rPr lang="ar-SA" sz="7200" b="1" dirty="0" smtClean="0"/>
            </a:br>
            <a:r>
              <a:rPr lang="ar-SA" sz="7200" b="1" dirty="0" smtClean="0">
                <a:solidFill>
                  <a:srgbClr val="7030A0"/>
                </a:solidFill>
              </a:rPr>
              <a:t>طباق الإيجاب</a:t>
            </a:r>
            <a:r>
              <a:rPr lang="ar-SA" sz="8000" b="1" dirty="0" smtClean="0"/>
              <a:t/>
            </a:r>
            <a:br>
              <a:rPr lang="ar-SA" sz="8000" b="1" dirty="0" smtClean="0"/>
            </a:br>
            <a:r>
              <a:rPr lang="ar-SA" sz="8000" b="1" dirty="0" smtClean="0"/>
              <a:t>كلمتان متضادتان</a:t>
            </a:r>
            <a:endParaRPr lang="ar-JO" sz="8000" b="1" dirty="0"/>
          </a:p>
        </p:txBody>
      </p:sp>
      <p:sp>
        <p:nvSpPr>
          <p:cNvPr id="4" name="عنوان فرعي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800" b="1" dirty="0" smtClean="0">
                <a:cs typeface="Akhbar MT" pitchFamily="2" charset="-78"/>
              </a:rPr>
              <a:t>أمثلة على طباق الإيجاب</a:t>
            </a:r>
            <a:endParaRPr lang="ar-JO" sz="4800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SA" sz="4400" b="1" dirty="0" smtClean="0">
                <a:latin typeface="Algerian" pitchFamily="82" charset="0"/>
                <a:cs typeface="Akhbar MT" pitchFamily="2" charset="-78"/>
              </a:rPr>
              <a:t>إنّكم </a:t>
            </a:r>
            <a:r>
              <a:rPr lang="ar-SA" sz="4800" b="1" u="sng" dirty="0" smtClean="0">
                <a:solidFill>
                  <a:srgbClr val="7030A0"/>
                </a:solidFill>
                <a:latin typeface="Algerian" pitchFamily="82" charset="0"/>
                <a:cs typeface="Akhbar MT" pitchFamily="2" charset="-78"/>
              </a:rPr>
              <a:t>لتكثرون</a:t>
            </a:r>
            <a:r>
              <a:rPr lang="ar-SA" sz="4400" b="1" dirty="0" smtClean="0">
                <a:latin typeface="Algerian" pitchFamily="82" charset="0"/>
                <a:cs typeface="Akhbar MT" pitchFamily="2" charset="-78"/>
              </a:rPr>
              <a:t> عند الفزع و</a:t>
            </a:r>
            <a:r>
              <a:rPr lang="ar-SA" sz="4800" b="1" u="sng" dirty="0" smtClean="0">
                <a:solidFill>
                  <a:srgbClr val="7030A0"/>
                </a:solidFill>
                <a:latin typeface="Algerian" pitchFamily="82" charset="0"/>
                <a:cs typeface="Akhbar MT" pitchFamily="2" charset="-78"/>
              </a:rPr>
              <a:t>تقلون</a:t>
            </a:r>
            <a:r>
              <a:rPr lang="ar-SA" sz="4400" b="1" dirty="0" smtClean="0">
                <a:latin typeface="Algerian" pitchFamily="82" charset="0"/>
                <a:cs typeface="Akhbar MT" pitchFamily="2" charset="-78"/>
              </a:rPr>
              <a:t> عند الطمع.</a:t>
            </a:r>
          </a:p>
          <a:p>
            <a:r>
              <a:rPr lang="ar-SA" sz="4400" b="1" dirty="0" smtClean="0">
                <a:latin typeface="Algerian" pitchFamily="82" charset="0"/>
                <a:cs typeface="Akhbar MT" pitchFamily="2" charset="-78"/>
              </a:rPr>
              <a:t>احذروا من لا يُرجى </a:t>
            </a:r>
            <a:r>
              <a:rPr lang="ar-SA" sz="4800" b="1" u="sng" dirty="0" smtClean="0">
                <a:solidFill>
                  <a:srgbClr val="FF0000"/>
                </a:solidFill>
                <a:latin typeface="Algerian" pitchFamily="82" charset="0"/>
                <a:cs typeface="Akhbar MT" pitchFamily="2" charset="-78"/>
              </a:rPr>
              <a:t>خيره</a:t>
            </a:r>
            <a:r>
              <a:rPr lang="ar-SA" sz="4400" b="1" dirty="0" smtClean="0">
                <a:latin typeface="Algerian" pitchFamily="82" charset="0"/>
                <a:cs typeface="Akhbar MT" pitchFamily="2" charset="-78"/>
              </a:rPr>
              <a:t> ولا يؤمن </a:t>
            </a:r>
            <a:r>
              <a:rPr lang="ar-SA" sz="4800" b="1" u="sng" dirty="0" smtClean="0">
                <a:solidFill>
                  <a:srgbClr val="FF0000"/>
                </a:solidFill>
                <a:latin typeface="Algerian" pitchFamily="82" charset="0"/>
                <a:cs typeface="Akhbar MT" pitchFamily="2" charset="-78"/>
              </a:rPr>
              <a:t>شره</a:t>
            </a:r>
            <a:r>
              <a:rPr lang="ar-SA" sz="4400" b="1" dirty="0" smtClean="0">
                <a:latin typeface="Algerian" pitchFamily="82" charset="0"/>
                <a:cs typeface="Akhbar MT" pitchFamily="2" charset="-78"/>
              </a:rPr>
              <a:t>.</a:t>
            </a:r>
          </a:p>
          <a:p>
            <a:r>
              <a:rPr lang="ar-SA" sz="4400" b="1" dirty="0" smtClean="0">
                <a:latin typeface="Algerian" pitchFamily="82" charset="0"/>
                <a:cs typeface="Akhbar MT" pitchFamily="2" charset="-78"/>
              </a:rPr>
              <a:t>وما يستوي </a:t>
            </a:r>
            <a:r>
              <a:rPr lang="ar-SA" sz="4800" b="1" u="sng" dirty="0" smtClean="0">
                <a:solidFill>
                  <a:srgbClr val="00B050"/>
                </a:solidFill>
                <a:latin typeface="Algerian" pitchFamily="82" charset="0"/>
                <a:cs typeface="Akhbar MT" pitchFamily="2" charset="-78"/>
              </a:rPr>
              <a:t>الأعمى</a:t>
            </a:r>
            <a:r>
              <a:rPr lang="ar-SA" sz="4800" b="1" u="sng" dirty="0" smtClean="0">
                <a:latin typeface="Algerian" pitchFamily="82" charset="0"/>
                <a:cs typeface="Akhbar MT" pitchFamily="2" charset="-78"/>
              </a:rPr>
              <a:t> و</a:t>
            </a:r>
            <a:r>
              <a:rPr lang="ar-SA" sz="4800" b="1" u="sng" dirty="0" smtClean="0">
                <a:solidFill>
                  <a:srgbClr val="00B050"/>
                </a:solidFill>
                <a:latin typeface="Algerian" pitchFamily="82" charset="0"/>
                <a:cs typeface="Akhbar MT" pitchFamily="2" charset="-78"/>
              </a:rPr>
              <a:t>البصير</a:t>
            </a:r>
            <a:r>
              <a:rPr lang="ar-SA" sz="4800" b="1" u="sng" dirty="0" smtClean="0">
                <a:latin typeface="Algerian" pitchFamily="82" charset="0"/>
                <a:cs typeface="Akhbar MT" pitchFamily="2" charset="-78"/>
              </a:rPr>
              <a:t> </a:t>
            </a:r>
            <a:r>
              <a:rPr lang="ar-SA" sz="4400" b="1" dirty="0" smtClean="0">
                <a:latin typeface="Algerian" pitchFamily="82" charset="0"/>
                <a:cs typeface="Akhbar MT" pitchFamily="2" charset="-78"/>
              </a:rPr>
              <a:t>، ولا </a:t>
            </a:r>
            <a:r>
              <a:rPr lang="ar-SA" sz="4800" b="1" u="sng" dirty="0" smtClean="0">
                <a:solidFill>
                  <a:srgbClr val="00B0F0"/>
                </a:solidFill>
                <a:latin typeface="Algerian" pitchFamily="82" charset="0"/>
                <a:cs typeface="Akhbar MT" pitchFamily="2" charset="-78"/>
              </a:rPr>
              <a:t>الظلمات</a:t>
            </a:r>
            <a:r>
              <a:rPr lang="ar-SA" sz="4400" b="1" dirty="0" smtClean="0">
                <a:latin typeface="Algerian" pitchFamily="82" charset="0"/>
                <a:cs typeface="Akhbar MT" pitchFamily="2" charset="-78"/>
              </a:rPr>
              <a:t> ولا </a:t>
            </a:r>
            <a:r>
              <a:rPr lang="ar-SA" sz="4800" b="1" u="sng" dirty="0" smtClean="0">
                <a:solidFill>
                  <a:srgbClr val="00B0F0"/>
                </a:solidFill>
                <a:latin typeface="Algerian" pitchFamily="82" charset="0"/>
                <a:cs typeface="Akhbar MT" pitchFamily="2" charset="-78"/>
              </a:rPr>
              <a:t>النور</a:t>
            </a:r>
            <a:r>
              <a:rPr lang="ar-SA" sz="4400" b="1" dirty="0" smtClean="0">
                <a:latin typeface="Algerian" pitchFamily="82" charset="0"/>
                <a:cs typeface="Akhbar MT" pitchFamily="2" charset="-78"/>
              </a:rPr>
              <a:t>.</a:t>
            </a: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z="5400" b="1" dirty="0" smtClean="0">
                <a:cs typeface="Akhbar MT" pitchFamily="2" charset="-78"/>
              </a:rPr>
              <a:t>من الأمثلة على </a:t>
            </a:r>
            <a:r>
              <a:rPr lang="ar-SA" sz="5400" b="1" dirty="0" smtClean="0">
                <a:solidFill>
                  <a:srgbClr val="7030A0"/>
                </a:solidFill>
                <a:cs typeface="Akhbar MT" pitchFamily="2" charset="-78"/>
              </a:rPr>
              <a:t>طباق الإيجاب</a:t>
            </a:r>
            <a:endParaRPr lang="ar-JO" sz="5400" b="1" dirty="0">
              <a:solidFill>
                <a:srgbClr val="7030A0"/>
              </a:solidFill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SA" sz="4400" b="1" u="sng" dirty="0" smtClean="0">
                <a:solidFill>
                  <a:srgbClr val="0070C0"/>
                </a:solidFill>
                <a:cs typeface="Akhbar MT" pitchFamily="2" charset="-78"/>
              </a:rPr>
              <a:t>بيض</a:t>
            </a:r>
            <a:r>
              <a:rPr lang="ar-SA" sz="4000" b="1" dirty="0" smtClean="0">
                <a:cs typeface="Akhbar MT" pitchFamily="2" charset="-78"/>
              </a:rPr>
              <a:t> الصفائح لا</a:t>
            </a:r>
            <a:r>
              <a:rPr lang="ar-SA" sz="4400" b="1" u="sng" dirty="0" smtClean="0">
                <a:solidFill>
                  <a:srgbClr val="0070C0"/>
                </a:solidFill>
                <a:cs typeface="Akhbar MT" pitchFamily="2" charset="-78"/>
              </a:rPr>
              <a:t>سود</a:t>
            </a:r>
            <a:r>
              <a:rPr lang="ar-SA" sz="4000" b="1" dirty="0" smtClean="0">
                <a:cs typeface="Akhbar MT" pitchFamily="2" charset="-78"/>
              </a:rPr>
              <a:t> الصحائف في متونهن جلاء الشك والريب.</a:t>
            </a:r>
          </a:p>
          <a:p>
            <a:r>
              <a:rPr lang="ar-SA" sz="4000" b="1" dirty="0" smtClean="0">
                <a:cs typeface="Akhbar MT" pitchFamily="2" charset="-78"/>
              </a:rPr>
              <a:t>وتحسبهم </a:t>
            </a:r>
            <a:r>
              <a:rPr lang="ar-SA" sz="4400" b="1" u="sng" dirty="0" smtClean="0">
                <a:solidFill>
                  <a:srgbClr val="C00000"/>
                </a:solidFill>
                <a:cs typeface="Akhbar MT" pitchFamily="2" charset="-78"/>
              </a:rPr>
              <a:t>أيقاظا</a:t>
            </a:r>
            <a:r>
              <a:rPr lang="ar-SA" sz="4400" b="1" u="sng" dirty="0" smtClean="0">
                <a:cs typeface="Akhbar MT" pitchFamily="2" charset="-78"/>
              </a:rPr>
              <a:t>ً</a:t>
            </a:r>
            <a:r>
              <a:rPr lang="ar-SA" sz="4000" b="1" dirty="0" smtClean="0">
                <a:cs typeface="Akhbar MT" pitchFamily="2" charset="-78"/>
              </a:rPr>
              <a:t> وهم </a:t>
            </a:r>
            <a:r>
              <a:rPr lang="ar-SA" sz="4400" b="1" u="sng" dirty="0" smtClean="0">
                <a:solidFill>
                  <a:srgbClr val="C00000"/>
                </a:solidFill>
                <a:cs typeface="Akhbar MT" pitchFamily="2" charset="-78"/>
              </a:rPr>
              <a:t>رقود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r>
              <a:rPr lang="ar-SA" sz="4000" b="1" dirty="0" smtClean="0">
                <a:cs typeface="Akhbar MT" pitchFamily="2" charset="-78"/>
              </a:rPr>
              <a:t>هل يستوي </a:t>
            </a:r>
            <a:r>
              <a:rPr lang="ar-SA" sz="4000" b="1" dirty="0" smtClean="0">
                <a:solidFill>
                  <a:srgbClr val="00B0F0"/>
                </a:solidFill>
                <a:cs typeface="Akhbar MT" pitchFamily="2" charset="-78"/>
              </a:rPr>
              <a:t>ا</a:t>
            </a:r>
            <a:r>
              <a:rPr lang="ar-SA" sz="4400" b="1" u="sng" dirty="0" smtClean="0">
                <a:solidFill>
                  <a:srgbClr val="00B0F0"/>
                </a:solidFill>
                <a:cs typeface="Akhbar MT" pitchFamily="2" charset="-78"/>
              </a:rPr>
              <a:t>لأعمى</a:t>
            </a:r>
            <a:r>
              <a:rPr lang="ar-SA" sz="4000" b="1" dirty="0" smtClean="0">
                <a:cs typeface="Akhbar MT" pitchFamily="2" charset="-78"/>
              </a:rPr>
              <a:t> و</a:t>
            </a:r>
            <a:r>
              <a:rPr lang="ar-SA" sz="4400" b="1" u="sng" dirty="0" smtClean="0">
                <a:solidFill>
                  <a:srgbClr val="00B0F0"/>
                </a:solidFill>
                <a:cs typeface="Akhbar MT" pitchFamily="2" charset="-78"/>
              </a:rPr>
              <a:t>البصير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r>
              <a:rPr lang="ar-SA" sz="4000" b="1" dirty="0" smtClean="0">
                <a:cs typeface="Akhbar MT" pitchFamily="2" charset="-78"/>
              </a:rPr>
              <a:t>لا تمازح </a:t>
            </a:r>
            <a:r>
              <a:rPr lang="ar-SA" sz="4000" b="1" dirty="0" smtClean="0">
                <a:solidFill>
                  <a:srgbClr val="00B050"/>
                </a:solidFill>
                <a:cs typeface="Akhbar MT" pitchFamily="2" charset="-78"/>
              </a:rPr>
              <a:t>ا</a:t>
            </a:r>
            <a:r>
              <a:rPr lang="ar-SA" sz="4800" b="1" u="sng" dirty="0" smtClean="0">
                <a:solidFill>
                  <a:srgbClr val="00B050"/>
                </a:solidFill>
                <a:cs typeface="Akhbar MT" pitchFamily="2" charset="-78"/>
              </a:rPr>
              <a:t>لشريف</a:t>
            </a:r>
            <a:r>
              <a:rPr lang="ar-SA" sz="4000" b="1" dirty="0" smtClean="0">
                <a:cs typeface="Akhbar MT" pitchFamily="2" charset="-78"/>
              </a:rPr>
              <a:t> فيحنق عليك، ولا</a:t>
            </a:r>
            <a:r>
              <a:rPr lang="ar-SA" sz="4000" b="1" dirty="0" smtClean="0">
                <a:solidFill>
                  <a:srgbClr val="00B050"/>
                </a:solidFill>
                <a:cs typeface="Akhbar MT" pitchFamily="2" charset="-78"/>
              </a:rPr>
              <a:t> </a:t>
            </a:r>
            <a:r>
              <a:rPr lang="ar-SA" sz="4300" b="1" u="sng" dirty="0" smtClean="0">
                <a:solidFill>
                  <a:srgbClr val="00B050"/>
                </a:solidFill>
                <a:cs typeface="Akhbar MT" pitchFamily="2" charset="-78"/>
              </a:rPr>
              <a:t>الدنيء</a:t>
            </a:r>
            <a:r>
              <a:rPr lang="ar-SA" sz="4000" b="1" dirty="0" smtClean="0">
                <a:solidFill>
                  <a:srgbClr val="00B050"/>
                </a:solidFill>
                <a:cs typeface="Akhbar MT" pitchFamily="2" charset="-78"/>
              </a:rPr>
              <a:t> </a:t>
            </a:r>
            <a:r>
              <a:rPr lang="ar-SA" sz="4000" b="1" dirty="0" smtClean="0">
                <a:cs typeface="Akhbar MT" pitchFamily="2" charset="-78"/>
              </a:rPr>
              <a:t>فيتجرأ عليك.</a:t>
            </a:r>
            <a:endParaRPr lang="ar-SA" sz="4000" b="1" dirty="0" smtClean="0">
              <a:cs typeface="Akhbar MT" pitchFamily="2" charset="-78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من الأمثلة على </a:t>
            </a:r>
            <a:r>
              <a:rPr lang="ar-SA" b="1" dirty="0" smtClean="0">
                <a:solidFill>
                  <a:srgbClr val="7030A0"/>
                </a:solidFill>
                <a:cs typeface="Akhbar MT" pitchFamily="2" charset="-78"/>
              </a:rPr>
              <a:t>طباق الإيجاب</a:t>
            </a:r>
            <a:endParaRPr lang="ar-JO" b="1" dirty="0">
              <a:solidFill>
                <a:srgbClr val="7030A0"/>
              </a:solidFill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sz="5200" b="1" u="sng" dirty="0" smtClean="0">
                <a:solidFill>
                  <a:srgbClr val="00B050"/>
                </a:solidFill>
                <a:cs typeface="Akhbar MT" pitchFamily="2" charset="-78"/>
              </a:rPr>
              <a:t>تؤتي</a:t>
            </a:r>
            <a:r>
              <a:rPr lang="ar-SA" sz="3900" b="1" dirty="0" smtClean="0">
                <a:cs typeface="Akhbar MT" pitchFamily="2" charset="-78"/>
              </a:rPr>
              <a:t> الملك من تشاء، و</a:t>
            </a:r>
            <a:r>
              <a:rPr lang="ar-SA" sz="5200" b="1" u="sng" dirty="0" smtClean="0">
                <a:solidFill>
                  <a:srgbClr val="00B050"/>
                </a:solidFill>
                <a:cs typeface="Akhbar MT" pitchFamily="2" charset="-78"/>
              </a:rPr>
              <a:t>تنزع</a:t>
            </a:r>
            <a:r>
              <a:rPr lang="ar-SA" sz="5200" b="1" u="sng" dirty="0" smtClean="0">
                <a:cs typeface="Akhbar MT" pitchFamily="2" charset="-78"/>
              </a:rPr>
              <a:t> </a:t>
            </a:r>
            <a:r>
              <a:rPr lang="ar-SA" sz="3900" b="1" dirty="0" smtClean="0">
                <a:cs typeface="Akhbar MT" pitchFamily="2" charset="-78"/>
              </a:rPr>
              <a:t>الملك ممن تشاء، و</a:t>
            </a:r>
            <a:r>
              <a:rPr lang="ar-SA" sz="5200" b="1" u="sng" dirty="0" smtClean="0">
                <a:solidFill>
                  <a:srgbClr val="0070C0"/>
                </a:solidFill>
                <a:cs typeface="Akhbar MT" pitchFamily="2" charset="-78"/>
              </a:rPr>
              <a:t>تعزّ</a:t>
            </a:r>
            <a:r>
              <a:rPr lang="ar-SA" sz="5200" b="1" u="sng" dirty="0" smtClean="0">
                <a:cs typeface="Akhbar MT" pitchFamily="2" charset="-78"/>
              </a:rPr>
              <a:t> </a:t>
            </a:r>
            <a:r>
              <a:rPr lang="ar-SA" sz="3900" b="1" dirty="0" smtClean="0">
                <a:cs typeface="Akhbar MT" pitchFamily="2" charset="-78"/>
              </a:rPr>
              <a:t>من تشاء و</a:t>
            </a:r>
            <a:r>
              <a:rPr lang="ar-SA" sz="5200" b="1" u="sng" dirty="0" smtClean="0">
                <a:solidFill>
                  <a:srgbClr val="0070C0"/>
                </a:solidFill>
                <a:cs typeface="Akhbar MT" pitchFamily="2" charset="-78"/>
              </a:rPr>
              <a:t>تذل</a:t>
            </a:r>
            <a:r>
              <a:rPr lang="ar-SA" sz="3900" b="1" dirty="0" smtClean="0">
                <a:cs typeface="Akhbar MT" pitchFamily="2" charset="-78"/>
              </a:rPr>
              <a:t> من تشاء.</a:t>
            </a:r>
          </a:p>
          <a:p>
            <a:r>
              <a:rPr lang="ar-SA" b="1" dirty="0" smtClean="0">
                <a:cs typeface="Akhbar MT" pitchFamily="2" charset="-78"/>
              </a:rPr>
              <a:t>إنّكم 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لتكثرون</a:t>
            </a:r>
            <a:r>
              <a:rPr lang="ar-SA" b="1" dirty="0" smtClean="0">
                <a:cs typeface="Akhbar MT" pitchFamily="2" charset="-78"/>
              </a:rPr>
              <a:t> عند الفزع و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تقلون</a:t>
            </a:r>
            <a:r>
              <a:rPr lang="ar-SA" b="1" dirty="0" smtClean="0">
                <a:cs typeface="Akhbar MT" pitchFamily="2" charset="-78"/>
              </a:rPr>
              <a:t> عند الطمع.</a:t>
            </a:r>
          </a:p>
          <a:p>
            <a:r>
              <a:rPr lang="ar-SA" b="1" dirty="0" smtClean="0">
                <a:latin typeface="Algerian" pitchFamily="82" charset="0"/>
                <a:cs typeface="Akhbar MT" pitchFamily="2" charset="-78"/>
              </a:rPr>
              <a:t>فأمّا من </a:t>
            </a:r>
            <a:r>
              <a:rPr lang="ar-SA" sz="4400" b="1" u="sng" dirty="0" smtClean="0">
                <a:solidFill>
                  <a:srgbClr val="C00000"/>
                </a:solidFill>
                <a:latin typeface="Algerian" pitchFamily="82" charset="0"/>
                <a:cs typeface="Akhbar MT" pitchFamily="2" charset="-78"/>
              </a:rPr>
              <a:t>ثقلت</a:t>
            </a:r>
            <a:r>
              <a:rPr lang="ar-SA" b="1" dirty="0" smtClean="0">
                <a:solidFill>
                  <a:srgbClr val="C00000"/>
                </a:solidFill>
                <a:latin typeface="Algerian" pitchFamily="82" charset="0"/>
                <a:cs typeface="Akhbar MT" pitchFamily="2" charset="-78"/>
              </a:rPr>
              <a:t> </a:t>
            </a:r>
            <a:r>
              <a:rPr lang="ar-SA" sz="4300" b="1" dirty="0" smtClean="0">
                <a:latin typeface="Algerian" pitchFamily="82" charset="0"/>
                <a:cs typeface="Akhbar MT" pitchFamily="2" charset="-78"/>
              </a:rPr>
              <a:t>موازينه فهو في عيشة راضية، وأمّا من </a:t>
            </a:r>
            <a:r>
              <a:rPr lang="ar-SA" sz="4800" b="1" u="sng" dirty="0" smtClean="0">
                <a:solidFill>
                  <a:srgbClr val="C00000"/>
                </a:solidFill>
                <a:latin typeface="Algerian" pitchFamily="82" charset="0"/>
                <a:cs typeface="Akhbar MT" pitchFamily="2" charset="-78"/>
              </a:rPr>
              <a:t>خفّت</a:t>
            </a:r>
            <a:r>
              <a:rPr lang="ar-SA" sz="4800" b="1" dirty="0" smtClean="0">
                <a:latin typeface="Algerian" pitchFamily="82" charset="0"/>
                <a:cs typeface="Akhbar MT" pitchFamily="2" charset="-78"/>
              </a:rPr>
              <a:t> </a:t>
            </a:r>
            <a:r>
              <a:rPr lang="ar-SA" sz="4300" b="1" dirty="0" smtClean="0">
                <a:latin typeface="Algerian" pitchFamily="82" charset="0"/>
                <a:cs typeface="Akhbar MT" pitchFamily="2" charset="-78"/>
              </a:rPr>
              <a:t>موازينه فأمه هاوية</a:t>
            </a:r>
            <a:r>
              <a:rPr lang="ar-SA" b="1" dirty="0" smtClean="0">
                <a:latin typeface="Algerian" pitchFamily="82" charset="0"/>
                <a:cs typeface="Akhbar MT" pitchFamily="2" charset="-78"/>
              </a:rPr>
              <a:t>.</a:t>
            </a:r>
          </a:p>
          <a:p>
            <a:r>
              <a:rPr lang="ar-SA" b="1" dirty="0" smtClean="0">
                <a:latin typeface="Algerian" pitchFamily="82" charset="0"/>
                <a:cs typeface="Akhbar MT" pitchFamily="2" charset="-78"/>
              </a:rPr>
              <a:t>الله نور </a:t>
            </a:r>
            <a:r>
              <a:rPr lang="ar-SA" sz="4400" b="1" u="sng" dirty="0" smtClean="0">
                <a:solidFill>
                  <a:srgbClr val="00B0F0"/>
                </a:solidFill>
                <a:latin typeface="Algerian" pitchFamily="82" charset="0"/>
                <a:cs typeface="Akhbar MT" pitchFamily="2" charset="-78"/>
              </a:rPr>
              <a:t>السموات والأرض</a:t>
            </a:r>
            <a:r>
              <a:rPr lang="ar-SA" b="1" dirty="0" smtClean="0">
                <a:latin typeface="Algerian" pitchFamily="82" charset="0"/>
                <a:cs typeface="Akhbar MT" pitchFamily="2" charset="-78"/>
              </a:rPr>
              <a:t>.</a:t>
            </a:r>
          </a:p>
          <a:p>
            <a:r>
              <a:rPr lang="ar-SA" b="1" dirty="0" smtClean="0">
                <a:latin typeface="Algerian" pitchFamily="82" charset="0"/>
                <a:cs typeface="Akhbar MT" pitchFamily="2" charset="-78"/>
              </a:rPr>
              <a:t>يسبّح له فيها </a:t>
            </a:r>
            <a:r>
              <a:rPr lang="ar-SA" sz="4400" b="1" u="sng" dirty="0" smtClean="0">
                <a:solidFill>
                  <a:srgbClr val="7030A0"/>
                </a:solidFill>
                <a:latin typeface="Algerian" pitchFamily="82" charset="0"/>
                <a:cs typeface="Akhbar MT" pitchFamily="2" charset="-78"/>
              </a:rPr>
              <a:t>بالغدو والآصال</a:t>
            </a:r>
            <a:r>
              <a:rPr lang="ar-SA" sz="3600" b="1" u="sng" dirty="0" smtClean="0">
                <a:latin typeface="Algerian" pitchFamily="82" charset="0"/>
                <a:cs typeface="Akhbar MT" pitchFamily="2" charset="-78"/>
              </a:rPr>
              <a:t>.</a:t>
            </a:r>
            <a:endParaRPr lang="ar-SA" b="1" u="sng" dirty="0" smtClean="0">
              <a:latin typeface="Algerian" pitchFamily="82" charset="0"/>
              <a:cs typeface="Akhbar MT" pitchFamily="2" charset="-78"/>
            </a:endParaRPr>
          </a:p>
          <a:p>
            <a:endParaRPr lang="ar-SA" b="1" dirty="0" smtClean="0">
              <a:cs typeface="Akhbar MT" pitchFamily="2" charset="-78"/>
            </a:endParaRPr>
          </a:p>
          <a:p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785926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ar-SA" sz="7200" b="1" dirty="0" smtClean="0">
                <a:cs typeface="Akhbar MT" pitchFamily="2" charset="-78"/>
              </a:rPr>
              <a:t>ثانياً: </a:t>
            </a:r>
            <a:r>
              <a:rPr lang="ar-SA" sz="7200" b="1" dirty="0" smtClean="0">
                <a:solidFill>
                  <a:srgbClr val="7030A0"/>
                </a:solidFill>
                <a:cs typeface="Akhbar MT" pitchFamily="2" charset="-78"/>
              </a:rPr>
              <a:t>طباق السلب</a:t>
            </a:r>
            <a:r>
              <a:rPr lang="ar-SA" sz="7200" b="1" dirty="0" smtClean="0">
                <a:cs typeface="Akhbar MT" pitchFamily="2" charset="-78"/>
              </a:rPr>
              <a:t/>
            </a:r>
            <a:br>
              <a:rPr lang="ar-SA" sz="7200" b="1" dirty="0" smtClean="0">
                <a:cs typeface="Akhbar MT" pitchFamily="2" charset="-78"/>
              </a:rPr>
            </a:br>
            <a:r>
              <a:rPr lang="ar-SA" sz="7200" b="1" dirty="0" smtClean="0">
                <a:cs typeface="Akhbar MT" pitchFamily="2" charset="-78"/>
              </a:rPr>
              <a:t>الكلمة نفسها مسبوقة بأداة نفي</a:t>
            </a:r>
            <a:endParaRPr lang="ar-JO" sz="7200" b="1" dirty="0">
              <a:cs typeface="Akhbar MT" pitchFamily="2" charset="-78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z="6600" b="1" dirty="0" smtClean="0">
                <a:cs typeface="Akhbar MT" pitchFamily="2" charset="-78"/>
              </a:rPr>
              <a:t>أمثلة على </a:t>
            </a:r>
            <a:r>
              <a:rPr lang="ar-SA" sz="6600" b="1" dirty="0" smtClean="0">
                <a:solidFill>
                  <a:srgbClr val="7030A0"/>
                </a:solidFill>
                <a:cs typeface="Akhbar MT" pitchFamily="2" charset="-78"/>
              </a:rPr>
              <a:t>طباق السلب</a:t>
            </a:r>
            <a:r>
              <a:rPr lang="ar-SA" sz="6600" b="1" dirty="0" smtClean="0">
                <a:cs typeface="Akhbar MT" pitchFamily="2" charset="-78"/>
              </a:rPr>
              <a:t>:</a:t>
            </a:r>
            <a:endParaRPr lang="ar-JO" sz="6600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000" b="1" dirty="0" smtClean="0">
                <a:cs typeface="Akhbar MT" pitchFamily="2" charset="-78"/>
              </a:rPr>
              <a:t>الذين يدعون من دون الله </a:t>
            </a:r>
            <a:r>
              <a:rPr lang="ar-SA" sz="4400" b="1" u="sng" dirty="0" smtClean="0">
                <a:solidFill>
                  <a:srgbClr val="C00000"/>
                </a:solidFill>
                <a:cs typeface="Akhbar MT" pitchFamily="2" charset="-78"/>
              </a:rPr>
              <a:t>لا يخلقون </a:t>
            </a:r>
            <a:r>
              <a:rPr lang="ar-SA" sz="4000" b="1" dirty="0" smtClean="0">
                <a:cs typeface="Akhbar MT" pitchFamily="2" charset="-78"/>
              </a:rPr>
              <a:t>شيئاً وهم </a:t>
            </a:r>
            <a:r>
              <a:rPr lang="ar-SA" sz="4400" b="1" u="sng" dirty="0" smtClean="0">
                <a:solidFill>
                  <a:srgbClr val="C00000"/>
                </a:solidFill>
                <a:cs typeface="Akhbar MT" pitchFamily="2" charset="-78"/>
              </a:rPr>
              <a:t>يخلقون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r>
              <a:rPr lang="ar-SA" sz="4000" b="1" dirty="0" smtClean="0">
                <a:cs typeface="Akhbar MT" pitchFamily="2" charset="-78"/>
              </a:rPr>
              <a:t>إذا</a:t>
            </a:r>
            <a:r>
              <a:rPr lang="ar-SA" sz="4000" b="1" dirty="0" smtClean="0">
                <a:solidFill>
                  <a:srgbClr val="002060"/>
                </a:solidFill>
                <a:cs typeface="Akhbar MT" pitchFamily="2" charset="-78"/>
              </a:rPr>
              <a:t> </a:t>
            </a:r>
            <a:r>
              <a:rPr lang="ar-SA" sz="4400" b="1" u="sng" dirty="0" smtClean="0">
                <a:solidFill>
                  <a:srgbClr val="002060"/>
                </a:solidFill>
                <a:cs typeface="Akhbar MT" pitchFamily="2" charset="-78"/>
              </a:rPr>
              <a:t>تكلمت</a:t>
            </a:r>
            <a:r>
              <a:rPr lang="ar-SA" sz="4000" b="1" dirty="0" smtClean="0">
                <a:solidFill>
                  <a:srgbClr val="002060"/>
                </a:solidFill>
                <a:cs typeface="Akhbar MT" pitchFamily="2" charset="-78"/>
              </a:rPr>
              <a:t> </a:t>
            </a:r>
            <a:r>
              <a:rPr lang="ar-SA" sz="4000" b="1" dirty="0" smtClean="0">
                <a:cs typeface="Akhbar MT" pitchFamily="2" charset="-78"/>
              </a:rPr>
              <a:t>بالكلمة مَلَكَتْك وإذا </a:t>
            </a:r>
            <a:r>
              <a:rPr lang="ar-SA" sz="4400" b="1" u="sng" dirty="0" smtClean="0">
                <a:solidFill>
                  <a:srgbClr val="002060"/>
                </a:solidFill>
                <a:cs typeface="Akhbar MT" pitchFamily="2" charset="-78"/>
              </a:rPr>
              <a:t>لم تتكلم </a:t>
            </a:r>
            <a:r>
              <a:rPr lang="ar-SA" sz="4000" b="1" dirty="0" err="1" smtClean="0">
                <a:cs typeface="Akhbar MT" pitchFamily="2" charset="-78"/>
              </a:rPr>
              <a:t>بها</a:t>
            </a:r>
            <a:r>
              <a:rPr lang="ar-SA" sz="4000" b="1" dirty="0" smtClean="0">
                <a:cs typeface="Akhbar MT" pitchFamily="2" charset="-78"/>
              </a:rPr>
              <a:t> ملكتها.</a:t>
            </a:r>
          </a:p>
          <a:p>
            <a:r>
              <a:rPr lang="ar-SA" sz="4000" b="1" dirty="0" smtClean="0">
                <a:solidFill>
                  <a:srgbClr val="FF0000"/>
                </a:solidFill>
                <a:cs typeface="Akhbar MT" pitchFamily="2" charset="-78"/>
              </a:rPr>
              <a:t>و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ننكر</a:t>
            </a:r>
            <a:r>
              <a:rPr lang="ar-SA" sz="4000" b="1" dirty="0" smtClean="0">
                <a:cs typeface="Akhbar MT" pitchFamily="2" charset="-78"/>
              </a:rPr>
              <a:t> إن شئنا على الناس قولهم    </a:t>
            </a:r>
            <a:r>
              <a:rPr lang="ar-SA" sz="4000" b="1" dirty="0" err="1" smtClean="0">
                <a:solidFill>
                  <a:srgbClr val="FF0000"/>
                </a:solidFill>
                <a:cs typeface="Akhbar MT" pitchFamily="2" charset="-78"/>
              </a:rPr>
              <a:t>و</a:t>
            </a:r>
            <a:r>
              <a:rPr lang="ar-SA" sz="4400" b="1" u="sng" dirty="0" err="1" smtClean="0">
                <a:solidFill>
                  <a:srgbClr val="FF0000"/>
                </a:solidFill>
                <a:cs typeface="Akhbar MT" pitchFamily="2" charset="-78"/>
              </a:rPr>
              <a:t>لاينكرون</a:t>
            </a:r>
            <a:r>
              <a:rPr lang="ar-SA" sz="4400" b="1" u="sng" dirty="0" smtClean="0">
                <a:cs typeface="Akhbar MT" pitchFamily="2" charset="-78"/>
              </a:rPr>
              <a:t> </a:t>
            </a:r>
            <a:r>
              <a:rPr lang="ar-SA" sz="4000" b="1" dirty="0" smtClean="0">
                <a:cs typeface="Akhbar MT" pitchFamily="2" charset="-78"/>
              </a:rPr>
              <a:t>القول حين نقول.</a:t>
            </a:r>
          </a:p>
          <a:p>
            <a:r>
              <a:rPr lang="ar-SA" sz="4000" b="1" dirty="0" smtClean="0">
                <a:cs typeface="Akhbar MT" pitchFamily="2" charset="-78"/>
              </a:rPr>
              <a:t>حتى إذا جاءه 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لم يجده </a:t>
            </a:r>
            <a:r>
              <a:rPr lang="ar-SA" sz="4000" b="1" dirty="0" smtClean="0">
                <a:cs typeface="Akhbar MT" pitchFamily="2" charset="-78"/>
              </a:rPr>
              <a:t>شيئاً ، 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ووجد</a:t>
            </a:r>
            <a:r>
              <a:rPr lang="ar-SA" sz="4000" b="1" dirty="0" smtClean="0">
                <a:cs typeface="Akhbar MT" pitchFamily="2" charset="-78"/>
              </a:rPr>
              <a:t> الله عنده.</a:t>
            </a:r>
            <a:endParaRPr lang="ar-JO" sz="4000" b="1" dirty="0" smtClean="0">
              <a:cs typeface="Akhbar MT" pitchFamily="2" charset="-78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z="6000" b="1" dirty="0" smtClean="0">
                <a:cs typeface="Akhbar MT" pitchFamily="2" charset="-78"/>
              </a:rPr>
              <a:t>من الأمثلة على </a:t>
            </a:r>
            <a:r>
              <a:rPr lang="ar-SA" sz="6000" b="1" dirty="0" smtClean="0">
                <a:solidFill>
                  <a:srgbClr val="7030A0"/>
                </a:solidFill>
                <a:cs typeface="Akhbar MT" pitchFamily="2" charset="-78"/>
              </a:rPr>
              <a:t>طباق السلب</a:t>
            </a:r>
            <a:r>
              <a:rPr lang="ar-SA" sz="6000" b="1" dirty="0" smtClean="0">
                <a:cs typeface="Akhbar MT" pitchFamily="2" charset="-78"/>
              </a:rPr>
              <a:t>:</a:t>
            </a:r>
            <a:endParaRPr lang="ar-JO" sz="6000" b="1" dirty="0">
              <a:cs typeface="Akhbar MT" pitchFamily="2" charset="-78"/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ar-SA" dirty="0" smtClean="0"/>
          </a:p>
          <a:p>
            <a:r>
              <a:rPr lang="ar-SA" sz="4000" b="1" dirty="0" smtClean="0">
                <a:cs typeface="Akhbar MT" pitchFamily="2" charset="-78"/>
              </a:rPr>
              <a:t>قل هل يستوي الذين 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يعلمون</a:t>
            </a:r>
            <a:r>
              <a:rPr lang="ar-SA" sz="4000" b="1" dirty="0" smtClean="0">
                <a:cs typeface="Akhbar MT" pitchFamily="2" charset="-78"/>
              </a:rPr>
              <a:t> والذين </a:t>
            </a:r>
            <a:r>
              <a:rPr lang="ar-SA" sz="4400" b="1" u="sng" dirty="0" smtClean="0">
                <a:solidFill>
                  <a:srgbClr val="FF0000"/>
                </a:solidFill>
                <a:cs typeface="Akhbar MT" pitchFamily="2" charset="-78"/>
              </a:rPr>
              <a:t>لا يعلمون</a:t>
            </a:r>
            <a:r>
              <a:rPr lang="ar-SA" sz="4000" b="1" dirty="0" smtClean="0">
                <a:cs typeface="Akhbar MT" pitchFamily="2" charset="-78"/>
              </a:rPr>
              <a:t>.</a:t>
            </a:r>
          </a:p>
          <a:p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يستخفون</a:t>
            </a:r>
            <a:r>
              <a:rPr lang="ar-SA" sz="4000" b="1" dirty="0" smtClean="0">
                <a:cs typeface="Akhbar MT" pitchFamily="2" charset="-78"/>
              </a:rPr>
              <a:t> من الناس </a:t>
            </a:r>
            <a:r>
              <a:rPr lang="ar-SA" sz="4400" b="1" u="sng" dirty="0" smtClean="0">
                <a:solidFill>
                  <a:srgbClr val="00B050"/>
                </a:solidFill>
                <a:cs typeface="Akhbar MT" pitchFamily="2" charset="-78"/>
              </a:rPr>
              <a:t>ولا يستخفون </a:t>
            </a:r>
            <a:r>
              <a:rPr lang="ar-SA" sz="4000" b="1" dirty="0" smtClean="0">
                <a:cs typeface="Akhbar MT" pitchFamily="2" charset="-78"/>
              </a:rPr>
              <a:t>من الله.</a:t>
            </a:r>
          </a:p>
          <a:p>
            <a:r>
              <a:rPr lang="ar-SA" sz="4400" b="1" u="sng" dirty="0" smtClean="0">
                <a:solidFill>
                  <a:srgbClr val="0070C0"/>
                </a:solidFill>
                <a:cs typeface="Akhbar MT" pitchFamily="2" charset="-78"/>
              </a:rPr>
              <a:t>فلا تخشوا </a:t>
            </a:r>
            <a:r>
              <a:rPr lang="ar-SA" sz="4000" b="1" dirty="0" smtClean="0">
                <a:cs typeface="Akhbar MT" pitchFamily="2" charset="-78"/>
              </a:rPr>
              <a:t>الناس </a:t>
            </a:r>
            <a:r>
              <a:rPr lang="ar-SA" sz="4400" b="1" u="sng" dirty="0" err="1" smtClean="0">
                <a:solidFill>
                  <a:srgbClr val="0070C0"/>
                </a:solidFill>
                <a:cs typeface="Akhbar MT" pitchFamily="2" charset="-78"/>
              </a:rPr>
              <a:t>واخشون</a:t>
            </a:r>
            <a:r>
              <a:rPr lang="ar-SA" sz="4400" b="1" u="sng" dirty="0" smtClean="0">
                <a:cs typeface="Akhbar MT" pitchFamily="2" charset="-78"/>
              </a:rPr>
              <a:t>.</a:t>
            </a:r>
            <a:endParaRPr lang="ar-SA" sz="4000" b="1" u="sng" dirty="0" smtClean="0">
              <a:cs typeface="Akhbar MT" pitchFamily="2" charset="-78"/>
            </a:endParaRPr>
          </a:p>
          <a:p>
            <a:endParaRPr lang="ar-JO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178</TotalTime>
  <Words>601</Words>
  <Application>Microsoft Office PowerPoint</Application>
  <PresentationFormat>عرض على الشاشة (3:4)‏</PresentationFormat>
  <Paragraphs>73</Paragraphs>
  <Slides>23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4" baseType="lpstr">
      <vt:lpstr>رحلة</vt:lpstr>
      <vt:lpstr>ما هو الطباق؟</vt:lpstr>
      <vt:lpstr>الطباق: هو الجمع ما بين الشيء وضده  وينقسم إلى قسمين:</vt:lpstr>
      <vt:lpstr>  أولاً:  طباق الإيجاب كلمتان متضادتان</vt:lpstr>
      <vt:lpstr>أمثلة على طباق الإيجاب</vt:lpstr>
      <vt:lpstr>من الأمثلة على طباق الإيجاب</vt:lpstr>
      <vt:lpstr>من الأمثلة على طباق الإيجاب</vt:lpstr>
      <vt:lpstr>ثانياً: طباق السلب الكلمة نفسها مسبوقة بأداة نفي</vt:lpstr>
      <vt:lpstr>أمثلة على طباق السلب:</vt:lpstr>
      <vt:lpstr>من الأمثلة على طباق السلب:</vt:lpstr>
      <vt:lpstr>ما هي المقابلة؟ </vt:lpstr>
      <vt:lpstr>أن يؤتى بمعنيين متوافقين، ثم يؤتى بما يقابلهما.</vt:lpstr>
      <vt:lpstr>من الأمثلة على المقابلة</vt:lpstr>
      <vt:lpstr>من الأمثلة على المقابلة:</vt:lpstr>
      <vt:lpstr>أمثلة على المقابلة:</vt:lpstr>
      <vt:lpstr>تماثل الفواصل: </vt:lpstr>
      <vt:lpstr>من الأمثلة على تماثل الفواصل:</vt:lpstr>
      <vt:lpstr>أمثلة على تماثل الفواصل:</vt:lpstr>
      <vt:lpstr>ما هو الجناس؟</vt:lpstr>
      <vt:lpstr>هو تماثل الألفاظ في النطق واختلافهما في المعنى ، وينقسم إلى قسمين: </vt:lpstr>
      <vt:lpstr>الجناس التام: هو تماثل الألفاظ في عدد الحروف، ونوعها، وترتيبها،وحركتها.</vt:lpstr>
      <vt:lpstr>من الأمثلة على الجناس التام:</vt:lpstr>
      <vt:lpstr>ثانياً: الجناس الناقص:هو الاختلاف في عدد الحروف ، أو الحركات،أو في ترتيبها.</vt:lpstr>
      <vt:lpstr>من الأمثلة على الجناس الناقص: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الطباق: هو الجمع ما بين الشيء وضده وينقسم إلى قسمين:</dc:title>
  <dc:creator>محمد</dc:creator>
  <cp:lastModifiedBy>محمد</cp:lastModifiedBy>
  <cp:revision>30</cp:revision>
  <dcterms:created xsi:type="dcterms:W3CDTF">2013-02-19T18:46:57Z</dcterms:created>
  <dcterms:modified xsi:type="dcterms:W3CDTF">2013-02-19T21:45:49Z</dcterms:modified>
</cp:coreProperties>
</file>