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3" r:id="rId6"/>
    <p:sldId id="274" r:id="rId7"/>
    <p:sldId id="260" r:id="rId8"/>
    <p:sldId id="261" r:id="rId9"/>
    <p:sldId id="262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</p:sldIdLst>
  <p:sldSz cx="9144000" cy="6858000" type="screen4x3"/>
  <p:notesSz cx="6858000" cy="9144000"/>
  <p:defaultTextStyle>
    <a:defPPr>
      <a:defRPr lang="ar-JO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عنوان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8" name="عنصر نائب للتاريخ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7329D-1F4A-4258-B84F-7DBA92873807}" type="datetimeFigureOut">
              <a:rPr lang="ar-JO" smtClean="0"/>
              <a:t>07/04/1434</a:t>
            </a:fld>
            <a:endParaRPr lang="ar-JO"/>
          </a:p>
        </p:txBody>
      </p:sp>
      <p:sp>
        <p:nvSpPr>
          <p:cNvPr id="17" name="عنصر نائب للتذييل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29" name="عنصر نائب لرقم الشريحة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B52BD-FB8C-4BB2-B425-711FF06D4977}" type="slidenum">
              <a:rPr lang="ar-JO" smtClean="0"/>
              <a:t>‹#›</a:t>
            </a:fld>
            <a:endParaRPr lang="ar-JO"/>
          </a:p>
        </p:txBody>
      </p:sp>
      <p:sp>
        <p:nvSpPr>
          <p:cNvPr id="9" name="عنوان فرعي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</p:spTree>
  </p:cSld>
  <p:clrMapOvr>
    <a:masterClrMapping/>
  </p:clrMapOvr>
  <p:transition>
    <p:dissolve/>
    <p:sndAc>
      <p:stSnd>
        <p:snd r:embed="rId1" name="chimes.wav" builtIn="1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7329D-1F4A-4258-B84F-7DBA92873807}" type="datetimeFigureOut">
              <a:rPr lang="ar-JO" smtClean="0"/>
              <a:t>07/04/1434</a:t>
            </a:fld>
            <a:endParaRPr lang="ar-JO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B52BD-FB8C-4BB2-B425-711FF06D4977}" type="slidenum">
              <a:rPr lang="ar-JO" smtClean="0"/>
              <a:t>‹#›</a:t>
            </a:fld>
            <a:endParaRPr lang="ar-JO"/>
          </a:p>
        </p:txBody>
      </p:sp>
    </p:spTree>
  </p:cSld>
  <p:clrMapOvr>
    <a:masterClrMapping/>
  </p:clrMapOvr>
  <p:transition>
    <p:dissolve/>
    <p:sndAc>
      <p:stSnd>
        <p:snd r:embed="rId1" name="chimes.wav" builtIn="1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7329D-1F4A-4258-B84F-7DBA92873807}" type="datetimeFigureOut">
              <a:rPr lang="ar-JO" smtClean="0"/>
              <a:t>07/04/1434</a:t>
            </a:fld>
            <a:endParaRPr lang="ar-JO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B52BD-FB8C-4BB2-B425-711FF06D4977}" type="slidenum">
              <a:rPr lang="ar-JO" smtClean="0"/>
              <a:t>‹#›</a:t>
            </a:fld>
            <a:endParaRPr lang="ar-JO"/>
          </a:p>
        </p:txBody>
      </p:sp>
    </p:spTree>
  </p:cSld>
  <p:clrMapOvr>
    <a:masterClrMapping/>
  </p:clrMapOvr>
  <p:transition>
    <p:dissolve/>
    <p:sndAc>
      <p:stSnd>
        <p:snd r:embed="rId1" name="chimes.wav" builtIn="1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7329D-1F4A-4258-B84F-7DBA92873807}" type="datetimeFigureOut">
              <a:rPr lang="ar-JO" smtClean="0"/>
              <a:t>07/04/1434</a:t>
            </a:fld>
            <a:endParaRPr lang="ar-JO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B52BD-FB8C-4BB2-B425-711FF06D4977}" type="slidenum">
              <a:rPr lang="ar-JO" smtClean="0"/>
              <a:t>‹#›</a:t>
            </a:fld>
            <a:endParaRPr lang="ar-JO"/>
          </a:p>
        </p:txBody>
      </p:sp>
    </p:spTree>
  </p:cSld>
  <p:clrMapOvr>
    <a:masterClrMapping/>
  </p:clrMapOvr>
  <p:transition>
    <p:dissolve/>
    <p:sndAc>
      <p:stSnd>
        <p:snd r:embed="rId1" name="chimes.wav" builtIn="1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7329D-1F4A-4258-B84F-7DBA92873807}" type="datetimeFigureOut">
              <a:rPr lang="ar-JO" smtClean="0"/>
              <a:t>07/04/1434</a:t>
            </a:fld>
            <a:endParaRPr lang="ar-JO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573B52BD-FB8C-4BB2-B425-711FF06D4977}" type="slidenum">
              <a:rPr lang="ar-JO" smtClean="0"/>
              <a:t>‹#›</a:t>
            </a:fld>
            <a:endParaRPr lang="ar-JO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ssolve/>
    <p:sndAc>
      <p:stSnd>
        <p:snd r:embed="rId1" name="chimes.wav" builtIn="1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7329D-1F4A-4258-B84F-7DBA92873807}" type="datetimeFigureOut">
              <a:rPr lang="ar-JO" smtClean="0"/>
              <a:t>07/04/1434</a:t>
            </a:fld>
            <a:endParaRPr lang="ar-JO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B52BD-FB8C-4BB2-B425-711FF06D4977}" type="slidenum">
              <a:rPr lang="ar-JO" smtClean="0"/>
              <a:t>‹#›</a:t>
            </a:fld>
            <a:endParaRPr lang="ar-JO"/>
          </a:p>
        </p:txBody>
      </p:sp>
    </p:spTree>
  </p:cSld>
  <p:clrMapOvr>
    <a:masterClrMapping/>
  </p:clrMapOvr>
  <p:transition>
    <p:dissolve/>
    <p:sndAc>
      <p:stSnd>
        <p:snd r:embed="rId1" name="chimes.wav" builtIn="1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7329D-1F4A-4258-B84F-7DBA92873807}" type="datetimeFigureOut">
              <a:rPr lang="ar-JO" smtClean="0"/>
              <a:t>07/04/1434</a:t>
            </a:fld>
            <a:endParaRPr lang="ar-JO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B52BD-FB8C-4BB2-B425-711FF06D4977}" type="slidenum">
              <a:rPr lang="ar-JO" smtClean="0"/>
              <a:t>‹#›</a:t>
            </a:fld>
            <a:endParaRPr lang="ar-JO"/>
          </a:p>
        </p:txBody>
      </p:sp>
    </p:spTree>
  </p:cSld>
  <p:clrMapOvr>
    <a:masterClrMapping/>
  </p:clrMapOvr>
  <p:transition>
    <p:dissolve/>
    <p:sndAc>
      <p:stSnd>
        <p:snd r:embed="rId1" name="chimes.wav" builtIn="1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7329D-1F4A-4258-B84F-7DBA92873807}" type="datetimeFigureOut">
              <a:rPr lang="ar-JO" smtClean="0"/>
              <a:t>07/04/1434</a:t>
            </a:fld>
            <a:endParaRPr lang="ar-JO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B52BD-FB8C-4BB2-B425-711FF06D4977}" type="slidenum">
              <a:rPr lang="ar-JO" smtClean="0"/>
              <a:t>‹#›</a:t>
            </a:fld>
            <a:endParaRPr lang="ar-JO"/>
          </a:p>
        </p:txBody>
      </p:sp>
    </p:spTree>
  </p:cSld>
  <p:clrMapOvr>
    <a:masterClrMapping/>
  </p:clrMapOvr>
  <p:transition>
    <p:dissolve/>
    <p:sndAc>
      <p:stSnd>
        <p:snd r:embed="rId1" name="chimes.wav" builtIn="1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7329D-1F4A-4258-B84F-7DBA92873807}" type="datetimeFigureOut">
              <a:rPr lang="ar-JO" smtClean="0"/>
              <a:t>07/04/1434</a:t>
            </a:fld>
            <a:endParaRPr lang="ar-JO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B52BD-FB8C-4BB2-B425-711FF06D4977}" type="slidenum">
              <a:rPr lang="ar-JO" smtClean="0"/>
              <a:t>‹#›</a:t>
            </a:fld>
            <a:endParaRPr lang="ar-JO"/>
          </a:p>
        </p:txBody>
      </p:sp>
    </p:spTree>
  </p:cSld>
  <p:clrMapOvr>
    <a:masterClrMapping/>
  </p:clrMapOvr>
  <p:transition>
    <p:dissolve/>
    <p:sndAc>
      <p:stSnd>
        <p:snd r:embed="rId1" name="chimes.wav" builtIn="1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7329D-1F4A-4258-B84F-7DBA92873807}" type="datetimeFigureOut">
              <a:rPr lang="ar-JO" smtClean="0"/>
              <a:t>07/04/1434</a:t>
            </a:fld>
            <a:endParaRPr lang="ar-JO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B52BD-FB8C-4BB2-B425-711FF06D4977}" type="slidenum">
              <a:rPr lang="ar-JO" smtClean="0"/>
              <a:t>‹#›</a:t>
            </a:fld>
            <a:endParaRPr lang="ar-JO"/>
          </a:p>
        </p:txBody>
      </p:sp>
    </p:spTree>
  </p:cSld>
  <p:clrMapOvr>
    <a:masterClrMapping/>
  </p:clrMapOvr>
  <p:transition>
    <p:dissolve/>
    <p:sndAc>
      <p:stSnd>
        <p:snd r:embed="rId1" name="chimes.wav" builtIn="1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ar-SA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انقر فوق الرمز لإضافة صورة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7329D-1F4A-4258-B84F-7DBA92873807}" type="datetimeFigureOut">
              <a:rPr lang="ar-JO" smtClean="0"/>
              <a:t>07/04/1434</a:t>
            </a:fld>
            <a:endParaRPr lang="ar-JO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B52BD-FB8C-4BB2-B425-711FF06D4977}" type="slidenum">
              <a:rPr lang="ar-JO" smtClean="0"/>
              <a:t>‹#›</a:t>
            </a:fld>
            <a:endParaRPr lang="ar-JO"/>
          </a:p>
        </p:txBody>
      </p:sp>
    </p:spTree>
  </p:cSld>
  <p:clrMapOvr>
    <a:masterClrMapping/>
  </p:clrMapOvr>
  <p:transition>
    <p:dissolve/>
    <p:sndAc>
      <p:stSnd>
        <p:snd r:embed="rId1" name="chimes.wav" builtIn="1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عنصر نائب للعنوان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3" name="عنصر نائب للنص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4" name="عنصر نائب للتاريخ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2EB7329D-1F4A-4258-B84F-7DBA92873807}" type="datetimeFigureOut">
              <a:rPr lang="ar-JO" smtClean="0"/>
              <a:t>07/04/1434</a:t>
            </a:fld>
            <a:endParaRPr lang="ar-JO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ar-JO"/>
          </a:p>
        </p:txBody>
      </p:sp>
      <p:sp>
        <p:nvSpPr>
          <p:cNvPr id="23" name="عنصر نائب لرقم الشريحة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73B52BD-FB8C-4BB2-B425-711FF06D4977}" type="slidenum">
              <a:rPr lang="ar-JO" smtClean="0"/>
              <a:t>‹#›</a:t>
            </a:fld>
            <a:endParaRPr lang="ar-JO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>
    <p:dissolve/>
    <p:sndAc>
      <p:stSnd>
        <p:snd r:embed="rId13" name="chimes.wav" builtIn="1"/>
      </p:stSnd>
    </p:sndAc>
  </p:transition>
  <p:txStyles>
    <p:titleStyle>
      <a:lvl1pPr algn="ctr" rtl="1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r" rtl="1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r" rtl="1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r" rtl="1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r" rtl="1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r" rtl="1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r" rtl="1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r" rtl="1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r" rtl="1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r" rtl="1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عنوان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 smtClean="0"/>
              <a:t>الجمل الخبرية والجمل الإنشائية</a:t>
            </a:r>
            <a:endParaRPr lang="ar-JO" dirty="0"/>
          </a:p>
        </p:txBody>
      </p:sp>
    </p:spTree>
  </p:cSld>
  <p:clrMapOvr>
    <a:masterClrMapping/>
  </p:clrMapOvr>
  <p:transition>
    <p:wheel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ar-SA" dirty="0" smtClean="0"/>
              <a:t>الجمل الإنشائية تنقسم إلى قسمين:</a:t>
            </a:r>
            <a:endParaRPr lang="ar-JO" dirty="0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ar-SA" dirty="0" smtClean="0"/>
              <a:t>غير طلبي</a:t>
            </a:r>
          </a:p>
          <a:p>
            <a:r>
              <a:rPr lang="ar-SA" dirty="0" smtClean="0"/>
              <a:t>ويندرج تحته:</a:t>
            </a:r>
          </a:p>
          <a:p>
            <a:r>
              <a:rPr lang="ar-SA" dirty="0" smtClean="0"/>
              <a:t>التعجب.</a:t>
            </a:r>
          </a:p>
          <a:p>
            <a:r>
              <a:rPr lang="ar-SA" dirty="0" smtClean="0"/>
              <a:t>المدح.</a:t>
            </a:r>
          </a:p>
          <a:p>
            <a:r>
              <a:rPr lang="ar-SA" dirty="0" smtClean="0"/>
              <a:t>الذم.</a:t>
            </a:r>
            <a:endParaRPr lang="ar-JO" dirty="0"/>
          </a:p>
        </p:txBody>
      </p:sp>
      <p:sp>
        <p:nvSpPr>
          <p:cNvPr id="5" name="عنصر نائب للمحتوى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ar-SA" dirty="0" smtClean="0"/>
              <a:t>طلبي</a:t>
            </a:r>
          </a:p>
          <a:p>
            <a:r>
              <a:rPr lang="ar-SA" dirty="0" smtClean="0"/>
              <a:t>ويندرج تحته:</a:t>
            </a:r>
          </a:p>
          <a:p>
            <a:r>
              <a:rPr lang="ar-SA" dirty="0" smtClean="0"/>
              <a:t>الأمر.</a:t>
            </a:r>
          </a:p>
          <a:p>
            <a:r>
              <a:rPr lang="ar-SA" dirty="0" smtClean="0"/>
              <a:t>النهي.</a:t>
            </a:r>
          </a:p>
          <a:p>
            <a:r>
              <a:rPr lang="ar-SA" dirty="0" smtClean="0"/>
              <a:t>النداء.</a:t>
            </a:r>
          </a:p>
          <a:p>
            <a:r>
              <a:rPr lang="ar-SA" dirty="0" smtClean="0"/>
              <a:t>الاستفهام.</a:t>
            </a:r>
          </a:p>
          <a:p>
            <a:r>
              <a:rPr lang="ar-SA" dirty="0" smtClean="0"/>
              <a:t>التمني.</a:t>
            </a:r>
          </a:p>
          <a:p>
            <a:pPr>
              <a:buNone/>
            </a:pPr>
            <a:endParaRPr lang="ar-JO" dirty="0"/>
          </a:p>
        </p:txBody>
      </p:sp>
    </p:spTree>
  </p:cSld>
  <p:clrMapOvr>
    <a:masterClrMapping/>
  </p:clrMapOvr>
  <p:transition>
    <p:dissolve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عنوان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ar-SA" dirty="0" smtClean="0"/>
              <a:t>الإنشائي </a:t>
            </a:r>
            <a:r>
              <a:rPr lang="ar-SA" dirty="0" err="1" smtClean="0"/>
              <a:t>الطلبي</a:t>
            </a:r>
            <a:r>
              <a:rPr lang="ar-SA" dirty="0" smtClean="0"/>
              <a:t>:</a:t>
            </a:r>
            <a:endParaRPr lang="ar-JO" dirty="0"/>
          </a:p>
        </p:txBody>
      </p:sp>
      <p:sp>
        <p:nvSpPr>
          <p:cNvPr id="6" name="عنصر نائب للمحتوى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sz="3600" b="1" dirty="0" smtClean="0"/>
              <a:t>الأمر: </a:t>
            </a:r>
          </a:p>
          <a:p>
            <a:r>
              <a:rPr lang="ar-SA" dirty="0" smtClean="0"/>
              <a:t>قل هو الله أحد</a:t>
            </a:r>
          </a:p>
          <a:p>
            <a:r>
              <a:rPr lang="ar-SA" dirty="0" smtClean="0"/>
              <a:t>صبراً جميلاً</a:t>
            </a:r>
          </a:p>
          <a:p>
            <a:r>
              <a:rPr lang="ar-SA" dirty="0" smtClean="0"/>
              <a:t>عليكم بمكارم الأخلاق.</a:t>
            </a:r>
            <a:endParaRPr lang="ar-JO" dirty="0"/>
          </a:p>
        </p:txBody>
      </p:sp>
    </p:spTree>
  </p:cSld>
  <p:clrMapOvr>
    <a:masterClrMapping/>
  </p:clrMapOvr>
  <p:transition>
    <p:dissolve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dirty="0" smtClean="0"/>
              <a:t>النهي:</a:t>
            </a:r>
            <a:endParaRPr lang="ar-JO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ولا تقربوا الزنا إنّه كان فاحشة وساء سبيلا.</a:t>
            </a:r>
          </a:p>
          <a:p>
            <a:endParaRPr lang="ar-JO" dirty="0"/>
          </a:p>
        </p:txBody>
      </p:sp>
    </p:spTree>
  </p:cSld>
  <p:clrMapOvr>
    <a:masterClrMapping/>
  </p:clrMapOvr>
  <p:transition>
    <p:dissolve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dirty="0" smtClean="0"/>
              <a:t>الاستفهام:</a:t>
            </a:r>
            <a:endParaRPr lang="ar-JO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أتأمرون الناس بالبر وتنسون أنفسكم.</a:t>
            </a:r>
          </a:p>
          <a:p>
            <a:r>
              <a:rPr lang="ar-SA" dirty="0" smtClean="0"/>
              <a:t>هل أدلكم على تجارة تنجيكم من عذاب أليم؟</a:t>
            </a:r>
          </a:p>
          <a:p>
            <a:r>
              <a:rPr lang="ar-SA" dirty="0" smtClean="0"/>
              <a:t>كيف أصبحت؟</a:t>
            </a:r>
            <a:endParaRPr lang="ar-JO" dirty="0"/>
          </a:p>
        </p:txBody>
      </p:sp>
    </p:spTree>
  </p:cSld>
  <p:clrMapOvr>
    <a:masterClrMapping/>
  </p:clrMapOvr>
  <p:transition>
    <p:dissolve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dirty="0" smtClean="0"/>
              <a:t>النداء:</a:t>
            </a:r>
            <a:endParaRPr lang="ar-JO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err="1" smtClean="0"/>
              <a:t>يارب</a:t>
            </a:r>
            <a:r>
              <a:rPr lang="ar-SA" dirty="0" smtClean="0"/>
              <a:t> إني عظمت ذنوبي   فلقد علمت أن عفوك أعظم.</a:t>
            </a:r>
          </a:p>
          <a:p>
            <a:endParaRPr lang="ar-SA" dirty="0" smtClean="0"/>
          </a:p>
          <a:p>
            <a:endParaRPr lang="ar-JO" dirty="0"/>
          </a:p>
        </p:txBody>
      </p:sp>
    </p:spTree>
  </p:cSld>
  <p:clrMapOvr>
    <a:masterClrMapping/>
  </p:clrMapOvr>
  <p:transition>
    <p:dissolve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dirty="0" smtClean="0"/>
              <a:t>التمني:</a:t>
            </a:r>
            <a:endParaRPr lang="ar-JO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ألا ليت الشباب يعود يوماً     فأخبره بما فعل المشيب</a:t>
            </a:r>
            <a:endParaRPr lang="ar-JO" dirty="0"/>
          </a:p>
        </p:txBody>
      </p:sp>
    </p:spTree>
  </p:cSld>
  <p:clrMapOvr>
    <a:masterClrMapping/>
  </p:clrMapOvr>
  <p:transition>
    <p:dissolve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dirty="0" smtClean="0"/>
              <a:t>الترجي:</a:t>
            </a:r>
            <a:endParaRPr lang="ar-JO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إنا أنزلناه قرآناً عربياً لعلّكم تعقلون.</a:t>
            </a:r>
            <a:endParaRPr lang="ar-JO" dirty="0"/>
          </a:p>
        </p:txBody>
      </p:sp>
    </p:spTree>
  </p:cSld>
  <p:clrMapOvr>
    <a:masterClrMapping/>
  </p:clrMapOvr>
  <p:transition>
    <p:dissolve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 smtClean="0"/>
              <a:t>الجمل الإنشائية غير </a:t>
            </a:r>
            <a:r>
              <a:rPr lang="ar-SA" dirty="0" err="1" smtClean="0"/>
              <a:t>الطلبية</a:t>
            </a:r>
            <a:r>
              <a:rPr lang="ar-SA" dirty="0" smtClean="0"/>
              <a:t>:</a:t>
            </a:r>
            <a:endParaRPr lang="ar-JO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التعجب:</a:t>
            </a:r>
          </a:p>
          <a:p>
            <a:r>
              <a:rPr lang="ar-SA" dirty="0" smtClean="0"/>
              <a:t>ما أعظم أن تجتمع كلمة أمتي!</a:t>
            </a:r>
          </a:p>
          <a:p>
            <a:r>
              <a:rPr lang="ar-SA" dirty="0" smtClean="0"/>
              <a:t>ما أعظم الرسول!</a:t>
            </a:r>
          </a:p>
          <a:p>
            <a:r>
              <a:rPr lang="ar-SA" dirty="0" smtClean="0"/>
              <a:t>ما أجمل السماء!</a:t>
            </a:r>
            <a:endParaRPr lang="ar-JO" dirty="0"/>
          </a:p>
        </p:txBody>
      </p:sp>
    </p:spTree>
  </p:cSld>
  <p:clrMapOvr>
    <a:masterClrMapping/>
  </p:clrMapOvr>
  <p:transition>
    <p:dissolve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 smtClean="0"/>
              <a:t>أسلوب المدح:</a:t>
            </a:r>
            <a:endParaRPr lang="ar-JO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نعم دار المتقين.</a:t>
            </a:r>
          </a:p>
          <a:p>
            <a:r>
              <a:rPr lang="ar-SA" dirty="0" smtClean="0"/>
              <a:t>نعم الحياة الآخرة.</a:t>
            </a:r>
          </a:p>
          <a:p>
            <a:r>
              <a:rPr lang="ar-SA" dirty="0" smtClean="0"/>
              <a:t>حسن أولئك رفيقا.</a:t>
            </a:r>
          </a:p>
          <a:p>
            <a:endParaRPr lang="ar-JO" dirty="0"/>
          </a:p>
        </p:txBody>
      </p:sp>
    </p:spTree>
  </p:cSld>
  <p:clrMapOvr>
    <a:masterClrMapping/>
  </p:clrMapOvr>
  <p:transition>
    <p:dissolve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 smtClean="0"/>
              <a:t>أسلوب الذم:</a:t>
            </a:r>
            <a:endParaRPr lang="ar-JO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err="1" smtClean="0"/>
              <a:t>بئس</a:t>
            </a:r>
            <a:r>
              <a:rPr lang="ar-SA" dirty="0" smtClean="0"/>
              <a:t> الرفد المرفود.</a:t>
            </a:r>
          </a:p>
          <a:p>
            <a:r>
              <a:rPr lang="ar-SA" dirty="0" err="1" smtClean="0"/>
              <a:t>بئس</a:t>
            </a:r>
            <a:r>
              <a:rPr lang="ar-SA" dirty="0" smtClean="0"/>
              <a:t> الخلق الكذب.</a:t>
            </a:r>
          </a:p>
          <a:p>
            <a:r>
              <a:rPr lang="ar-SA" dirty="0" smtClean="0"/>
              <a:t>ضعف الطالب والمطلوب.</a:t>
            </a:r>
          </a:p>
          <a:p>
            <a:r>
              <a:rPr lang="ar-SA" dirty="0" smtClean="0"/>
              <a:t>كبر مقتا عند الله أن تقولوا ما لا تفعلون.</a:t>
            </a:r>
            <a:endParaRPr lang="ar-JO" dirty="0"/>
          </a:p>
        </p:txBody>
      </p:sp>
    </p:spTree>
  </p:cSld>
  <p:clrMapOvr>
    <a:masterClrMapping/>
  </p:clrMapOvr>
  <p:transition>
    <p:dissolve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 smtClean="0"/>
              <a:t>ما هي الجملة الخبرية ؟</a:t>
            </a:r>
            <a:endParaRPr lang="ar-JO" dirty="0"/>
          </a:p>
        </p:txBody>
      </p:sp>
    </p:spTree>
  </p:cSld>
  <p:clrMapOvr>
    <a:masterClrMapping/>
  </p:clrMapOvr>
  <p:transition>
    <p:dissolve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SA" dirty="0" smtClean="0"/>
              <a:t>هي الجملة التي يحكم عليها بالصدق أو الكذب :</a:t>
            </a:r>
            <a:endParaRPr lang="ar-JO" dirty="0"/>
          </a:p>
        </p:txBody>
      </p:sp>
    </p:spTree>
  </p:cSld>
  <p:clrMapOvr>
    <a:masterClrMapping/>
  </p:clrMapOvr>
  <p:transition>
    <p:dissolve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dirty="0" smtClean="0"/>
              <a:t>من الأمثلة على الجمل الخبرية:</a:t>
            </a:r>
            <a:endParaRPr lang="ar-JO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جاء خالد.</a:t>
            </a:r>
          </a:p>
          <a:p>
            <a:r>
              <a:rPr lang="ar-SA" dirty="0" smtClean="0"/>
              <a:t>محمد عندي.</a:t>
            </a:r>
          </a:p>
          <a:p>
            <a:r>
              <a:rPr lang="ar-SA" dirty="0" smtClean="0"/>
              <a:t>ضحك الطفل.</a:t>
            </a:r>
          </a:p>
          <a:p>
            <a:r>
              <a:rPr lang="ar-SA" dirty="0" smtClean="0"/>
              <a:t>عبد الرحمن طالب مجتهدٌ.</a:t>
            </a:r>
            <a:endParaRPr lang="ar-JO" dirty="0"/>
          </a:p>
        </p:txBody>
      </p:sp>
    </p:spTree>
  </p:cSld>
  <p:clrMapOvr>
    <a:masterClrMapping/>
  </p:clrMapOvr>
  <p:transition>
    <p:dissolve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ar-SA" dirty="0" smtClean="0"/>
              <a:t>تقسم الجملة الخبرية إلى ثلاثة أنواع:</a:t>
            </a:r>
            <a:endParaRPr lang="ar-JO" dirty="0"/>
          </a:p>
        </p:txBody>
      </p:sp>
      <p:sp>
        <p:nvSpPr>
          <p:cNvPr id="4" name="عنصر نائب للمحتوى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ar-SA" b="1" u="sng" dirty="0" smtClean="0"/>
              <a:t>ضرب ابتدائي : تكون الجملة خالية من أدوات التوكيد</a:t>
            </a:r>
            <a:r>
              <a:rPr lang="ar-SA" dirty="0" smtClean="0"/>
              <a:t>.</a:t>
            </a:r>
          </a:p>
          <a:p>
            <a:r>
              <a:rPr lang="ar-SA" dirty="0" smtClean="0"/>
              <a:t>مثال: جاء محمد مبكراً.</a:t>
            </a:r>
          </a:p>
          <a:p>
            <a:pPr>
              <a:buFont typeface="Wingdings" pitchFamily="2" charset="2"/>
              <a:buChar char="§"/>
            </a:pPr>
            <a:r>
              <a:rPr lang="ar-SA" b="1" u="sng" dirty="0" smtClean="0"/>
              <a:t>ضرب طلبي: تستخدم فيه أداة توكيد واحدة.</a:t>
            </a:r>
          </a:p>
          <a:p>
            <a:r>
              <a:rPr lang="ar-SA" dirty="0" smtClean="0"/>
              <a:t>مثال: إنما المؤمنون أخوة</a:t>
            </a:r>
          </a:p>
          <a:p>
            <a:r>
              <a:rPr lang="ar-SA" dirty="0"/>
              <a:t> </a:t>
            </a:r>
            <a:r>
              <a:rPr lang="ar-SA" dirty="0" smtClean="0"/>
              <a:t>     إنّ القصة حقيقيةٌ.</a:t>
            </a:r>
          </a:p>
          <a:p>
            <a:pPr>
              <a:buFont typeface="Wingdings" pitchFamily="2" charset="2"/>
              <a:buChar char="§"/>
            </a:pPr>
            <a:r>
              <a:rPr lang="ar-SA" b="1" u="sng" dirty="0" smtClean="0"/>
              <a:t>ضرب إنكاري: وتستعمل فيه أكثر من أداة توكيد</a:t>
            </a:r>
            <a:r>
              <a:rPr lang="ar-SA" dirty="0" smtClean="0"/>
              <a:t>.</a:t>
            </a:r>
          </a:p>
          <a:p>
            <a:r>
              <a:rPr lang="ar-SA" dirty="0" smtClean="0"/>
              <a:t>مثال: والله لقد سمعت أن الامتحان بعد غدٍ.</a:t>
            </a:r>
            <a:endParaRPr lang="ar-JO" dirty="0"/>
          </a:p>
        </p:txBody>
      </p:sp>
    </p:spTree>
  </p:cSld>
  <p:clrMapOvr>
    <a:masterClrMapping/>
  </p:clrMapOvr>
  <p:transition>
    <p:dissolve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ما هي أدوات التوكيد؟</a:t>
            </a:r>
            <a:endParaRPr lang="ar-JO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ar-SA" b="1" u="sng" dirty="0" smtClean="0"/>
              <a:t>إن، إنّ.</a:t>
            </a:r>
          </a:p>
          <a:p>
            <a:pPr>
              <a:buFont typeface="Wingdings" pitchFamily="2" charset="2"/>
              <a:buChar char="Ø"/>
            </a:pPr>
            <a:r>
              <a:rPr lang="ar-SA" dirty="0" smtClean="0"/>
              <a:t>إنّ الله مع الصابرين.</a:t>
            </a:r>
          </a:p>
          <a:p>
            <a:r>
              <a:rPr lang="ar-SA" b="1" u="sng" dirty="0" smtClean="0"/>
              <a:t>لام الابتداء.</a:t>
            </a:r>
          </a:p>
          <a:p>
            <a:pPr>
              <a:buFont typeface="Wingdings" pitchFamily="2" charset="2"/>
              <a:buChar char="Ø"/>
            </a:pPr>
            <a:r>
              <a:rPr lang="ar-SA" dirty="0" smtClean="0"/>
              <a:t>إنّ الله لذو فضل على العالمين.</a:t>
            </a:r>
          </a:p>
          <a:p>
            <a:r>
              <a:rPr lang="ar-SA" b="1" u="sng" dirty="0" smtClean="0"/>
              <a:t>نون </a:t>
            </a:r>
            <a:r>
              <a:rPr lang="ar-SA" b="1" u="sng" dirty="0" err="1" smtClean="0"/>
              <a:t>النوكيد</a:t>
            </a:r>
            <a:r>
              <a:rPr lang="ar-SA" b="1" u="sng" dirty="0" smtClean="0"/>
              <a:t> الخفيفة والثقيلة.</a:t>
            </a:r>
          </a:p>
          <a:p>
            <a:pPr>
              <a:buFont typeface="Wingdings" pitchFamily="2" charset="2"/>
              <a:buChar char="Ø"/>
            </a:pPr>
            <a:r>
              <a:rPr lang="ar-SA" dirty="0" err="1" smtClean="0"/>
              <a:t>لنسفعن</a:t>
            </a:r>
            <a:r>
              <a:rPr lang="ar-SA" dirty="0" smtClean="0"/>
              <a:t> بالناصية.</a:t>
            </a:r>
          </a:p>
          <a:p>
            <a:r>
              <a:rPr lang="ar-SA" b="1" u="sng" dirty="0" smtClean="0"/>
              <a:t>القسم.</a:t>
            </a:r>
          </a:p>
          <a:p>
            <a:pPr>
              <a:buFont typeface="Wingdings" pitchFamily="2" charset="2"/>
              <a:buChar char="Ø"/>
            </a:pPr>
            <a:r>
              <a:rPr lang="ar-SA" dirty="0" smtClean="0"/>
              <a:t>والفجر وليالٍ عشر.</a:t>
            </a:r>
          </a:p>
          <a:p>
            <a:r>
              <a:rPr lang="ar-SA" b="1" u="sng" dirty="0" smtClean="0"/>
              <a:t>قد، لقد.</a:t>
            </a:r>
          </a:p>
          <a:p>
            <a:pPr>
              <a:buFont typeface="Wingdings" pitchFamily="2" charset="2"/>
              <a:buChar char="Ø"/>
            </a:pPr>
            <a:r>
              <a:rPr lang="ar-JO" b="1" dirty="0" smtClean="0"/>
              <a:t>قد أفلح </a:t>
            </a:r>
            <a:r>
              <a:rPr lang="ar-JO" b="1" dirty="0" smtClean="0"/>
              <a:t>المؤمنون</a:t>
            </a:r>
            <a:r>
              <a:rPr lang="ar-SA" b="1" dirty="0" smtClean="0"/>
              <a:t>.</a:t>
            </a:r>
          </a:p>
          <a:p>
            <a:pPr>
              <a:buFont typeface="Wingdings" pitchFamily="2" charset="2"/>
              <a:buChar char="Ø"/>
            </a:pPr>
            <a:r>
              <a:rPr lang="ar-JO" b="1" dirty="0" smtClean="0"/>
              <a:t>ولقد </a:t>
            </a:r>
            <a:r>
              <a:rPr lang="ar-JO" b="1" dirty="0" smtClean="0"/>
              <a:t>خلقنا الإنسان من سلالة من </a:t>
            </a:r>
            <a:r>
              <a:rPr lang="ar-JO" b="1" dirty="0" smtClean="0"/>
              <a:t>طي</a:t>
            </a:r>
            <a:r>
              <a:rPr lang="ar-SA" b="1" dirty="0" smtClean="0"/>
              <a:t>ن.</a:t>
            </a:r>
            <a:endParaRPr lang="ar-JO" dirty="0"/>
          </a:p>
        </p:txBody>
      </p:sp>
    </p:spTree>
  </p:cSld>
  <p:clrMapOvr>
    <a:masterClrMapping/>
  </p:clrMapOvr>
  <p:transition>
    <p:dissolve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 smtClean="0"/>
              <a:t>ما هي الجمل الإنشائية؟</a:t>
            </a:r>
            <a:endParaRPr lang="ar-JO" dirty="0"/>
          </a:p>
        </p:txBody>
      </p:sp>
    </p:spTree>
  </p:cSld>
  <p:clrMapOvr>
    <a:masterClrMapping/>
  </p:clrMapOvr>
  <p:transition>
    <p:dissolve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ar-SA" dirty="0" smtClean="0"/>
              <a:t>هي الجمل التي لا نستطيع أن نحكم عليها بالصدق أو الكذب.</a:t>
            </a:r>
            <a:endParaRPr lang="ar-JO" dirty="0"/>
          </a:p>
        </p:txBody>
      </p:sp>
    </p:spTree>
  </p:cSld>
  <p:clrMapOvr>
    <a:masterClrMapping/>
  </p:clrMapOvr>
  <p:transition>
    <p:dissolve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 smtClean="0"/>
              <a:t>من الأمثلة على الجمل الإنشائية:</a:t>
            </a:r>
            <a:endParaRPr lang="ar-JO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ما هذا؟</a:t>
            </a:r>
          </a:p>
          <a:p>
            <a:r>
              <a:rPr lang="ar-SA" dirty="0" smtClean="0"/>
              <a:t>لا تنه عن خلق وتأتي مثله.</a:t>
            </a:r>
          </a:p>
          <a:p>
            <a:r>
              <a:rPr lang="ar-SA" dirty="0" smtClean="0"/>
              <a:t>عليكم بمكارم الأخلاق.</a:t>
            </a:r>
          </a:p>
          <a:p>
            <a:r>
              <a:rPr lang="ar-SA" dirty="0" smtClean="0"/>
              <a:t>يا محمد أقبل.</a:t>
            </a:r>
            <a:endParaRPr lang="ar-JO" dirty="0"/>
          </a:p>
        </p:txBody>
      </p:sp>
    </p:spTree>
  </p:cSld>
  <p:clrMapOvr>
    <a:masterClrMapping/>
  </p:clrMapOvr>
  <p:transition>
    <p:dissolve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ذروة">
  <a:themeElements>
    <a:clrScheme name="ذروة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ذروة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تدفق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64</TotalTime>
  <Words>367</Words>
  <Application>Microsoft Office PowerPoint</Application>
  <PresentationFormat>عرض على الشاشة (3:4)‏</PresentationFormat>
  <Paragraphs>79</Paragraphs>
  <Slides>19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19</vt:i4>
      </vt:variant>
    </vt:vector>
  </HeadingPairs>
  <TitlesOfParts>
    <vt:vector size="20" baseType="lpstr">
      <vt:lpstr>ذروة</vt:lpstr>
      <vt:lpstr>الجمل الخبرية والجمل الإنشائية</vt:lpstr>
      <vt:lpstr>ما هي الجملة الخبرية ؟</vt:lpstr>
      <vt:lpstr>هي الجملة التي يحكم عليها بالصدق أو الكذب :</vt:lpstr>
      <vt:lpstr>من الأمثلة على الجمل الخبرية:</vt:lpstr>
      <vt:lpstr>تقسم الجملة الخبرية إلى ثلاثة أنواع:</vt:lpstr>
      <vt:lpstr>ما هي أدوات التوكيد؟</vt:lpstr>
      <vt:lpstr>ما هي الجمل الإنشائية؟</vt:lpstr>
      <vt:lpstr>هي الجمل التي لا نستطيع أن نحكم عليها بالصدق أو الكذب.</vt:lpstr>
      <vt:lpstr>من الأمثلة على الجمل الإنشائية:</vt:lpstr>
      <vt:lpstr>الجمل الإنشائية تنقسم إلى قسمين:</vt:lpstr>
      <vt:lpstr>الإنشائي الطلبي:</vt:lpstr>
      <vt:lpstr>النهي:</vt:lpstr>
      <vt:lpstr>الاستفهام:</vt:lpstr>
      <vt:lpstr>النداء:</vt:lpstr>
      <vt:lpstr>التمني:</vt:lpstr>
      <vt:lpstr>الترجي:</vt:lpstr>
      <vt:lpstr>الجمل الإنشائية غير الطلبية:</vt:lpstr>
      <vt:lpstr>أسلوب المدح:</vt:lpstr>
      <vt:lpstr>أسلوب الذم: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الجمل الخبرية والجمل الإنشائية</dc:title>
  <dc:creator>محمد</dc:creator>
  <cp:lastModifiedBy>محمد</cp:lastModifiedBy>
  <cp:revision>7</cp:revision>
  <dcterms:created xsi:type="dcterms:W3CDTF">2013-02-17T21:12:52Z</dcterms:created>
  <dcterms:modified xsi:type="dcterms:W3CDTF">2013-02-17T22:16:54Z</dcterms:modified>
</cp:coreProperties>
</file>