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38"/>
  </p:handoutMasterIdLst>
  <p:sldIdLst>
    <p:sldId id="287" r:id="rId2"/>
    <p:sldId id="288" r:id="rId3"/>
    <p:sldId id="289" r:id="rId4"/>
    <p:sldId id="290" r:id="rId5"/>
    <p:sldId id="291" r:id="rId6"/>
    <p:sldId id="292" r:id="rId7"/>
    <p:sldId id="293" r:id="rId8"/>
    <p:sldId id="257" r:id="rId9"/>
    <p:sldId id="258" r:id="rId10"/>
    <p:sldId id="282" r:id="rId11"/>
    <p:sldId id="294" r:id="rId12"/>
    <p:sldId id="259" r:id="rId13"/>
    <p:sldId id="281" r:id="rId14"/>
    <p:sldId id="260" r:id="rId15"/>
    <p:sldId id="261" r:id="rId16"/>
    <p:sldId id="262" r:id="rId17"/>
    <p:sldId id="295" r:id="rId18"/>
    <p:sldId id="296" r:id="rId19"/>
    <p:sldId id="265" r:id="rId20"/>
    <p:sldId id="266" r:id="rId21"/>
    <p:sldId id="267" r:id="rId22"/>
    <p:sldId id="268" r:id="rId23"/>
    <p:sldId id="270" r:id="rId24"/>
    <p:sldId id="284" r:id="rId25"/>
    <p:sldId id="269" r:id="rId26"/>
    <p:sldId id="271" r:id="rId27"/>
    <p:sldId id="285" r:id="rId28"/>
    <p:sldId id="273" r:id="rId29"/>
    <p:sldId id="274" r:id="rId30"/>
    <p:sldId id="275" r:id="rId31"/>
    <p:sldId id="286" r:id="rId32"/>
    <p:sldId id="276" r:id="rId33"/>
    <p:sldId id="277" r:id="rId34"/>
    <p:sldId id="279" r:id="rId35"/>
    <p:sldId id="278" r:id="rId36"/>
    <p:sldId id="280"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B7F"/>
    <a:srgbClr val="053F85"/>
    <a:srgbClr val="073D55"/>
    <a:srgbClr val="7C0D0A"/>
    <a:srgbClr val="BD130F"/>
    <a:srgbClr val="992727"/>
    <a:srgbClr val="7B1F1F"/>
    <a:srgbClr val="057B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18" autoAdjust="0"/>
    <p:restoredTop sz="94599" autoAdjust="0"/>
  </p:normalViewPr>
  <p:slideViewPr>
    <p:cSldViewPr>
      <p:cViewPr>
        <p:scale>
          <a:sx n="50" d="100"/>
          <a:sy n="50" d="100"/>
        </p:scale>
        <p:origin x="-2058" y="-5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CBCEA7B-7003-4E96-841C-F5CC87E9185B}" type="datetimeFigureOut">
              <a:rPr lang="en-US"/>
              <a:pPr>
                <a:defRPr/>
              </a:pPr>
              <a:t>11/18/2013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1F84E26D-A008-42EB-BC1A-FC3F85DA8EDA}" type="slidenum">
              <a:rPr lang="en-US"/>
              <a:pPr>
                <a:defRPr/>
              </a:pPr>
              <a:t>‹#›</a:t>
            </a:fld>
            <a:endParaRPr lang="en-US"/>
          </a:p>
        </p:txBody>
      </p:sp>
    </p:spTree>
    <p:extLst>
      <p:ext uri="{BB962C8B-B14F-4D97-AF65-F5344CB8AC3E}">
        <p14:creationId xmlns:p14="http://schemas.microsoft.com/office/powerpoint/2010/main" val="39778516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8EACC4">
            <a:alpha val="38039"/>
          </a:srgbClr>
        </a:solidFill>
        <a:effectLst/>
      </p:bgPr>
    </p:bg>
    <p:spTree>
      <p:nvGrpSpPr>
        <p:cNvPr id="1" name=""/>
        <p:cNvGrpSpPr/>
        <p:nvPr/>
      </p:nvGrpSpPr>
      <p:grpSpPr>
        <a:xfrm>
          <a:off x="0" y="0"/>
          <a:ext cx="0" cy="0"/>
          <a:chOff x="0" y="0"/>
          <a:chExt cx="0" cy="0"/>
        </a:xfrm>
      </p:grpSpPr>
      <p:sp>
        <p:nvSpPr>
          <p:cNvPr id="4" name="Oval 9"/>
          <p:cNvSpPr/>
          <p:nvPr userDrawn="1"/>
        </p:nvSpPr>
        <p:spPr>
          <a:xfrm>
            <a:off x="6324600" y="2362200"/>
            <a:ext cx="2590800" cy="2590800"/>
          </a:xfrm>
          <a:prstGeom prst="ellipse">
            <a:avLst/>
          </a:prstGeom>
          <a:solidFill>
            <a:srgbClr val="8EACC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8"/>
          <p:cNvSpPr/>
          <p:nvPr userDrawn="1"/>
        </p:nvSpPr>
        <p:spPr>
          <a:xfrm>
            <a:off x="457200" y="1122363"/>
            <a:ext cx="7543800" cy="2154237"/>
          </a:xfrm>
          <a:prstGeom prst="roundRect">
            <a:avLst/>
          </a:prstGeom>
          <a:solidFill>
            <a:srgbClr val="BD130F">
              <a:alpha val="3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7"/>
          <p:cNvCxnSpPr/>
          <p:nvPr/>
        </p:nvCxnSpPr>
        <p:spPr>
          <a:xfrm>
            <a:off x="457200" y="3398838"/>
            <a:ext cx="5638800" cy="0"/>
          </a:xfrm>
          <a:prstGeom prst="line">
            <a:avLst/>
          </a:prstGeom>
          <a:ln w="19050">
            <a:solidFill>
              <a:srgbClr val="0B5B7F"/>
            </a:solidFill>
          </a:ln>
        </p:spPr>
        <p:style>
          <a:lnRef idx="1">
            <a:schemeClr val="accent1"/>
          </a:lnRef>
          <a:fillRef idx="0">
            <a:schemeClr val="accent1"/>
          </a:fillRef>
          <a:effectRef idx="0">
            <a:schemeClr val="accent1"/>
          </a:effectRef>
          <a:fontRef idx="minor">
            <a:schemeClr val="tx1"/>
          </a:fontRef>
        </p:style>
      </p:cxnSp>
      <p:sp>
        <p:nvSpPr>
          <p:cNvPr id="7" name="Text Box 2065"/>
          <p:cNvSpPr txBox="1">
            <a:spLocks noChangeArrowheads="1"/>
          </p:cNvSpPr>
          <p:nvPr userDrawn="1"/>
        </p:nvSpPr>
        <p:spPr bwMode="auto">
          <a:xfrm>
            <a:off x="92075" y="6553200"/>
            <a:ext cx="1812925" cy="244475"/>
          </a:xfrm>
          <a:prstGeom prst="rect">
            <a:avLst/>
          </a:prstGeom>
          <a:noFill/>
          <a:ln w="9525">
            <a:noFill/>
            <a:miter lim="800000"/>
            <a:headEnd/>
            <a:tailEnd/>
          </a:ln>
          <a:effectLst/>
        </p:spPr>
        <p:txBody>
          <a:bodyPr>
            <a:spAutoFit/>
          </a:bodyPr>
          <a:lstStyle/>
          <a:p>
            <a:r>
              <a:rPr lang="en-US" sz="1000" b="1" i="1">
                <a:solidFill>
                  <a:schemeClr val="bg1"/>
                </a:solidFill>
                <a:latin typeface="Times New Roman" pitchFamily="18" charset="0"/>
                <a:ea typeface="ＭＳ Ｐゴシック"/>
                <a:cs typeface="ＭＳ Ｐゴシック"/>
              </a:rPr>
              <a:t>McGraw-Hill/Irwin</a:t>
            </a:r>
            <a:endParaRPr lang="en-US" sz="1000" b="1" i="1">
              <a:solidFill>
                <a:schemeClr val="bg1"/>
              </a:solidFill>
              <a:effectLst>
                <a:outerShdw blurRad="38100" dist="38100" dir="2700000" algn="tl">
                  <a:srgbClr val="000000"/>
                </a:outerShdw>
              </a:effectLst>
              <a:latin typeface="Times New Roman" pitchFamily="18" charset="0"/>
              <a:ea typeface="ＭＳ Ｐゴシック"/>
              <a:cs typeface="ＭＳ Ｐゴシック"/>
            </a:endParaRPr>
          </a:p>
        </p:txBody>
      </p:sp>
      <p:sp>
        <p:nvSpPr>
          <p:cNvPr id="8" name="Text Box 2066"/>
          <p:cNvSpPr txBox="1">
            <a:spLocks noChangeArrowheads="1"/>
          </p:cNvSpPr>
          <p:nvPr userDrawn="1"/>
        </p:nvSpPr>
        <p:spPr bwMode="auto">
          <a:xfrm>
            <a:off x="3397250" y="6537325"/>
            <a:ext cx="5730875" cy="244475"/>
          </a:xfrm>
          <a:prstGeom prst="rect">
            <a:avLst/>
          </a:prstGeom>
          <a:noFill/>
          <a:ln w="9525">
            <a:noFill/>
            <a:miter lim="800000"/>
            <a:headEnd/>
            <a:tailEnd/>
          </a:ln>
          <a:effectLst/>
        </p:spPr>
        <p:txBody>
          <a:bodyPr>
            <a:spAutoFit/>
          </a:bodyPr>
          <a:lstStyle/>
          <a:p>
            <a:pPr algn="r"/>
            <a:r>
              <a:rPr lang="en-US" sz="1000" b="1" i="1">
                <a:solidFill>
                  <a:schemeClr val="bg1"/>
                </a:solidFill>
                <a:latin typeface="Times New Roman" pitchFamily="18" charset="0"/>
                <a:ea typeface="ＭＳ Ｐゴシック"/>
                <a:cs typeface="ＭＳ Ｐゴシック"/>
              </a:rPr>
              <a:t>        Copyright © 2013 by The McGraw-Hill Companies, Inc. All rights reserved.</a:t>
            </a:r>
            <a:endParaRPr lang="en-US" sz="1000" b="1" i="1">
              <a:solidFill>
                <a:schemeClr val="bg1"/>
              </a:solidFill>
              <a:effectLst>
                <a:outerShdw blurRad="38100" dist="38100" dir="2700000" algn="tl">
                  <a:srgbClr val="000000"/>
                </a:outerShdw>
              </a:effectLst>
              <a:latin typeface="Times New Roman" pitchFamily="18" charset="0"/>
              <a:ea typeface="ＭＳ Ｐゴシック"/>
              <a:cs typeface="ＭＳ Ｐゴシック"/>
            </a:endParaRPr>
          </a:p>
        </p:txBody>
      </p:sp>
      <p:sp>
        <p:nvSpPr>
          <p:cNvPr id="2" name="Title 1"/>
          <p:cNvSpPr>
            <a:spLocks noGrp="1"/>
          </p:cNvSpPr>
          <p:nvPr>
            <p:ph type="ctrTitle"/>
          </p:nvPr>
        </p:nvSpPr>
        <p:spPr>
          <a:xfrm>
            <a:off x="457200" y="1122218"/>
            <a:ext cx="7848600" cy="1927225"/>
          </a:xfrm>
        </p:spPr>
        <p:txBody>
          <a:bodyPr anchor="b">
            <a:noAutofit/>
          </a:bodyPr>
          <a:lstStyle>
            <a:lvl1pPr>
              <a:defRPr sz="48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457200" y="3505200"/>
            <a:ext cx="5486400" cy="2057400"/>
          </a:xfrm>
          <a:prstGeom prst="rect">
            <a:avLst/>
          </a:prstGeom>
        </p:spPr>
        <p:txBody>
          <a:bodyPr/>
          <a:lstStyle>
            <a:lvl1pPr marL="0" indent="0" algn="l" defTabSz="914400" rtl="0" eaLnBrk="1" latinLnBrk="0" hangingPunct="1">
              <a:spcBef>
                <a:spcPct val="20000"/>
              </a:spcBef>
              <a:buClr>
                <a:schemeClr val="accent1"/>
              </a:buClr>
              <a:buSzPct val="85000"/>
              <a:buFont typeface="Arial" pitchFamily="34" charset="0"/>
              <a:buNone/>
              <a:defRPr lang="en-US" sz="3200" i="0" kern="1200" dirty="0">
                <a:solidFill>
                  <a:srgbClr val="0B5B7F"/>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7"/>
          <p:cNvSpPr/>
          <p:nvPr userDrawn="1"/>
        </p:nvSpPr>
        <p:spPr>
          <a:xfrm>
            <a:off x="0" y="0"/>
            <a:ext cx="9144000" cy="182563"/>
          </a:xfrm>
          <a:prstGeom prst="rect">
            <a:avLst/>
          </a:prstGeom>
          <a:solidFill>
            <a:srgbClr val="073D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 name="Straight Connector 8"/>
          <p:cNvCxnSpPr/>
          <p:nvPr userDrawn="1"/>
        </p:nvCxnSpPr>
        <p:spPr>
          <a:xfrm>
            <a:off x="73025" y="990600"/>
            <a:ext cx="8991600" cy="0"/>
          </a:xfrm>
          <a:prstGeom prst="line">
            <a:avLst/>
          </a:prstGeom>
          <a:ln w="28575">
            <a:solidFill>
              <a:srgbClr val="BD130F"/>
            </a:solidFill>
          </a:ln>
        </p:spPr>
        <p:style>
          <a:lnRef idx="1">
            <a:schemeClr val="accent1"/>
          </a:lnRef>
          <a:fillRef idx="0">
            <a:schemeClr val="accent1"/>
          </a:fillRef>
          <a:effectRef idx="0">
            <a:schemeClr val="accent1"/>
          </a:effectRef>
          <a:fontRef idx="minor">
            <a:schemeClr val="tx1"/>
          </a:fontRef>
        </p:style>
      </p:cxnSp>
      <p:sp>
        <p:nvSpPr>
          <p:cNvPr id="6" name="Rectangle 9"/>
          <p:cNvSpPr/>
          <p:nvPr userDrawn="1"/>
        </p:nvSpPr>
        <p:spPr>
          <a:xfrm>
            <a:off x="0" y="6497638"/>
            <a:ext cx="9144000" cy="365125"/>
          </a:xfrm>
          <a:prstGeom prst="rect">
            <a:avLst/>
          </a:prstGeom>
          <a:solidFill>
            <a:srgbClr val="0B5B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Slide Number Placeholder 5"/>
          <p:cNvSpPr txBox="1">
            <a:spLocks/>
          </p:cNvSpPr>
          <p:nvPr userDrawn="1"/>
        </p:nvSpPr>
        <p:spPr>
          <a:xfrm>
            <a:off x="7927975" y="6518275"/>
            <a:ext cx="1066800" cy="328613"/>
          </a:xfrm>
          <a:prstGeom prst="rect">
            <a:avLst/>
          </a:prstGeom>
        </p:spPr>
        <p:txBody>
          <a:bodyPr anchor="ctr"/>
          <a:lstStyle/>
          <a:p>
            <a:pPr algn="r">
              <a:lnSpc>
                <a:spcPct val="93000"/>
              </a:lnSpc>
              <a:buClr>
                <a:srgbClr val="000000"/>
              </a:buClr>
              <a:buSzPct val="100000"/>
              <a:buFont typeface="Times New Roman" pitchFamily="18" charset="0"/>
              <a:buNone/>
            </a:pPr>
            <a:r>
              <a:rPr lang="en-US" sz="1000" b="1">
                <a:solidFill>
                  <a:srgbClr val="FFFFFF"/>
                </a:solidFill>
                <a:latin typeface="Times New Roman" pitchFamily="18" charset="0"/>
                <a:ea typeface="Microsoft YaHei"/>
                <a:cs typeface="Microsoft YaHei"/>
              </a:rPr>
              <a:t>9-</a:t>
            </a:r>
            <a:fld id="{C296DF23-738A-4D70-A90F-984D41952EAE}" type="slidenum">
              <a:rPr lang="en-US" sz="1000" b="1">
                <a:solidFill>
                  <a:srgbClr val="FFFFFF"/>
                </a:solidFill>
                <a:latin typeface="Times New Roman" pitchFamily="18" charset="0"/>
                <a:ea typeface="Microsoft YaHei"/>
                <a:cs typeface="Microsoft YaHei"/>
              </a:rPr>
              <a:pPr algn="r">
                <a:lnSpc>
                  <a:spcPct val="93000"/>
                </a:lnSpc>
                <a:buClr>
                  <a:srgbClr val="000000"/>
                </a:buClr>
                <a:buSzPct val="100000"/>
                <a:buFont typeface="Times New Roman" pitchFamily="18" charset="0"/>
                <a:buNone/>
              </a:pPr>
              <a:t>‹#›</a:t>
            </a:fld>
            <a:endParaRPr lang="en-US" sz="1000" b="1">
              <a:solidFill>
                <a:srgbClr val="FFFFFF"/>
              </a:solidFill>
              <a:latin typeface="Times New Roman" pitchFamily="18" charset="0"/>
              <a:ea typeface="Microsoft YaHei"/>
              <a:cs typeface="Microsoft YaHei"/>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3737" y="1143000"/>
            <a:ext cx="8229600" cy="4876800"/>
          </a:xfrm>
          <a:prstGeom prst="rect">
            <a:avLst/>
          </a:prstGeom>
        </p:spPr>
        <p:txBody>
          <a:bodyPr/>
          <a:lstStyle>
            <a:lvl1pPr>
              <a:spcBef>
                <a:spcPts val="600"/>
              </a:spcBef>
              <a:spcAft>
                <a:spcPts val="600"/>
              </a:spcAft>
              <a:buClr>
                <a:srgbClr val="BD130F"/>
              </a:buClr>
              <a:defRPr/>
            </a:lvl1pPr>
            <a:lvl2pPr>
              <a:spcBef>
                <a:spcPts val="600"/>
              </a:spcBef>
              <a:spcAft>
                <a:spcPts val="600"/>
              </a:spcAft>
              <a:buClr>
                <a:srgbClr val="BD130F"/>
              </a:buClr>
              <a:defRPr sz="2800"/>
            </a:lvl2pPr>
            <a:lvl3pPr>
              <a:spcBef>
                <a:spcPts val="600"/>
              </a:spcBef>
              <a:spcAft>
                <a:spcPts val="600"/>
              </a:spcAft>
              <a:buClr>
                <a:srgbClr val="BD130F"/>
              </a:buClr>
              <a:defRPr sz="2400"/>
            </a:lvl3pPr>
            <a:lvl4pPr>
              <a:spcBef>
                <a:spcPts val="600"/>
              </a:spcBef>
              <a:spcAft>
                <a:spcPts val="600"/>
              </a:spcAft>
              <a:buClr>
                <a:srgbClr val="BD130F"/>
              </a:buClr>
              <a:defRPr sz="2000"/>
            </a:lvl4pPr>
            <a:lvl5pPr>
              <a:spcBef>
                <a:spcPts val="600"/>
              </a:spcBef>
              <a:spcAft>
                <a:spcPts val="600"/>
              </a:spcAft>
              <a:buClr>
                <a:srgbClr val="BD130F"/>
              </a:buCl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10"/>
          <p:cNvCxnSpPr/>
          <p:nvPr/>
        </p:nvCxnSpPr>
        <p:spPr>
          <a:xfrm rot="5400000">
            <a:off x="2218531" y="3631407"/>
            <a:ext cx="4708525" cy="1588"/>
          </a:xfrm>
          <a:prstGeom prst="line">
            <a:avLst/>
          </a:prstGeom>
          <a:ln w="28575">
            <a:solidFill>
              <a:srgbClr val="BD130F"/>
            </a:solidFill>
          </a:ln>
        </p:spPr>
        <p:style>
          <a:lnRef idx="1">
            <a:schemeClr val="accent1"/>
          </a:lnRef>
          <a:fillRef idx="0">
            <a:schemeClr val="accent1"/>
          </a:fillRef>
          <a:effectRef idx="0">
            <a:schemeClr val="accent1"/>
          </a:effectRef>
          <a:fontRef idx="minor">
            <a:schemeClr val="tx1"/>
          </a:fontRef>
        </p:style>
      </p:cxnSp>
      <p:cxnSp>
        <p:nvCxnSpPr>
          <p:cNvPr id="8" name="Straight Connector 12"/>
          <p:cNvCxnSpPr/>
          <p:nvPr userDrawn="1"/>
        </p:nvCxnSpPr>
        <p:spPr>
          <a:xfrm>
            <a:off x="73025" y="990600"/>
            <a:ext cx="8991600" cy="0"/>
          </a:xfrm>
          <a:prstGeom prst="line">
            <a:avLst/>
          </a:prstGeom>
          <a:ln w="28575">
            <a:solidFill>
              <a:srgbClr val="BD130F"/>
            </a:solidFill>
          </a:ln>
        </p:spPr>
        <p:style>
          <a:lnRef idx="1">
            <a:schemeClr val="accent1"/>
          </a:lnRef>
          <a:fillRef idx="0">
            <a:schemeClr val="accent1"/>
          </a:fillRef>
          <a:effectRef idx="0">
            <a:schemeClr val="accent1"/>
          </a:effectRef>
          <a:fontRef idx="minor">
            <a:schemeClr val="tx1"/>
          </a:fontRef>
        </p:style>
      </p:cxnSp>
      <p:sp>
        <p:nvSpPr>
          <p:cNvPr id="9" name="Rectangle 13"/>
          <p:cNvSpPr/>
          <p:nvPr userDrawn="1"/>
        </p:nvSpPr>
        <p:spPr>
          <a:xfrm>
            <a:off x="0" y="6497638"/>
            <a:ext cx="9144000" cy="365125"/>
          </a:xfrm>
          <a:prstGeom prst="rect">
            <a:avLst/>
          </a:prstGeom>
          <a:solidFill>
            <a:srgbClr val="0B5B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Footer Placeholder 4"/>
          <p:cNvSpPr txBox="1">
            <a:spLocks/>
          </p:cNvSpPr>
          <p:nvPr userDrawn="1"/>
        </p:nvSpPr>
        <p:spPr>
          <a:xfrm>
            <a:off x="-3175" y="6507163"/>
            <a:ext cx="4114800" cy="330200"/>
          </a:xfrm>
          <a:prstGeom prst="rect">
            <a:avLst/>
          </a:prstGeom>
        </p:spPr>
        <p:txBody>
          <a:bodyPr anchor="ctr"/>
          <a:lstStyle>
            <a:defPPr>
              <a:defRPr lang="en-US"/>
            </a:defPPr>
            <a:lvl1pPr marL="0" algn="l" defTabSz="914400" rtl="0" eaLnBrk="1" latinLnBrk="0" hangingPunct="1">
              <a:defRPr sz="1050" i="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mtClean="0"/>
              <a:t>The McGraw-Hill Companies, © 2013</a:t>
            </a:r>
            <a:endParaRPr lang="en-US" dirty="0"/>
          </a:p>
        </p:txBody>
      </p:sp>
      <p:sp>
        <p:nvSpPr>
          <p:cNvPr id="11" name="Slide Number Placeholder 5"/>
          <p:cNvSpPr txBox="1">
            <a:spLocks/>
          </p:cNvSpPr>
          <p:nvPr userDrawn="1"/>
        </p:nvSpPr>
        <p:spPr>
          <a:xfrm>
            <a:off x="7900988" y="6518275"/>
            <a:ext cx="1066800" cy="328613"/>
          </a:xfrm>
          <a:prstGeom prst="rect">
            <a:avLst/>
          </a:prstGeom>
        </p:spPr>
        <p:txBody>
          <a:bodyPr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27AC0AA1-8855-4F97-8FAE-6485E8296EFB}" type="slidenum">
              <a:rPr lang="en-US" smtClean="0"/>
              <a:pPr algn="r" fontAlgn="auto">
                <a:spcBef>
                  <a:spcPts val="0"/>
                </a:spcBef>
                <a:spcAft>
                  <a:spcPts val="0"/>
                </a:spcAft>
                <a:defRPr/>
              </a:pPr>
              <a:t>‹#›</a:t>
            </a:fld>
            <a:endParaRPr lang="en-US" dirty="0"/>
          </a:p>
        </p:txBody>
      </p:sp>
      <p:sp>
        <p:nvSpPr>
          <p:cNvPr id="12" name="Rectangle 16"/>
          <p:cNvSpPr/>
          <p:nvPr userDrawn="1"/>
        </p:nvSpPr>
        <p:spPr>
          <a:xfrm>
            <a:off x="0" y="0"/>
            <a:ext cx="9144000" cy="182563"/>
          </a:xfrm>
          <a:prstGeom prst="rect">
            <a:avLst/>
          </a:prstGeom>
          <a:solidFill>
            <a:srgbClr val="073D5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291933"/>
            <a:ext cx="3931920" cy="639762"/>
          </a:xfrm>
          <a:prstGeom prst="rect">
            <a:avLst/>
          </a:prstGeo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rgbClr val="0B5B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053933"/>
            <a:ext cx="3931920" cy="3951288"/>
          </a:xfrm>
          <a:prstGeom prst="rect">
            <a:avLst/>
          </a:prstGeom>
        </p:spPr>
        <p:txBody>
          <a:bodyPr/>
          <a:lstStyle>
            <a:lvl1pPr>
              <a:buClr>
                <a:srgbClr val="BD130F"/>
              </a:buClr>
              <a:defRPr sz="2400"/>
            </a:lvl1pPr>
            <a:lvl2pPr>
              <a:buClr>
                <a:srgbClr val="BD130F"/>
              </a:buClr>
              <a:defRPr sz="2000"/>
            </a:lvl2pPr>
            <a:lvl3pPr>
              <a:buClr>
                <a:srgbClr val="BD130F"/>
              </a:buClr>
              <a:defRPr sz="1800"/>
            </a:lvl3pPr>
            <a:lvl4pPr>
              <a:buClr>
                <a:srgbClr val="BD130F"/>
              </a:buClr>
              <a:defRPr sz="1600"/>
            </a:lvl4pPr>
            <a:lvl5pPr>
              <a:buClr>
                <a:srgbClr val="BD130F"/>
              </a:buCl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291933"/>
            <a:ext cx="3931920" cy="639762"/>
          </a:xfrm>
          <a:prstGeom prst="rect">
            <a:avLst/>
          </a:prstGeo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rgbClr val="0B5B7F"/>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053933"/>
            <a:ext cx="3931920" cy="3951288"/>
          </a:xfrm>
          <a:prstGeom prst="rect">
            <a:avLst/>
          </a:prstGeom>
        </p:spPr>
        <p:txBody>
          <a:bodyPr/>
          <a:lstStyle>
            <a:lvl1pPr>
              <a:buClr>
                <a:srgbClr val="BD130F"/>
              </a:buClr>
              <a:defRPr sz="2400"/>
            </a:lvl1pPr>
            <a:lvl2pPr>
              <a:buClr>
                <a:srgbClr val="BD130F"/>
              </a:buClr>
              <a:defRPr sz="2000"/>
            </a:lvl2pPr>
            <a:lvl3pPr>
              <a:buClr>
                <a:srgbClr val="BD130F"/>
              </a:buClr>
              <a:defRPr sz="1800"/>
            </a:lvl3pPr>
            <a:lvl4pPr>
              <a:buClr>
                <a:srgbClr val="BD130F"/>
              </a:buClr>
              <a:defRPr sz="1600"/>
            </a:lvl4pPr>
            <a:lvl5pPr>
              <a:buClr>
                <a:srgbClr val="BD130F"/>
              </a:buCl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6"/>
          <p:cNvSpPr>
            <a:spLocks noGrp="1"/>
          </p:cNvSpPr>
          <p:nvPr>
            <p:ph type="dt" sz="half" idx="10"/>
          </p:nvPr>
        </p:nvSpPr>
        <p:spPr>
          <a:xfrm>
            <a:off x="228600" y="6513513"/>
            <a:ext cx="2895600" cy="328612"/>
          </a:xfrm>
          <a:prstGeom prst="rect">
            <a:avLst/>
          </a:prstGeom>
        </p:spPr>
        <p:txBody>
          <a:bodyPr/>
          <a:lstStyle>
            <a:lvl1pPr fontAlgn="auto">
              <a:spcBef>
                <a:spcPts val="0"/>
              </a:spcBef>
              <a:spcAft>
                <a:spcPts val="0"/>
              </a:spcAft>
              <a:defRPr>
                <a:latin typeface="+mn-lt"/>
              </a:defRPr>
            </a:lvl1pPr>
          </a:lstStyle>
          <a:p>
            <a:pPr>
              <a:defRPr/>
            </a:pPr>
            <a:fld id="{0E42DC7B-E251-4D2E-AFB6-519EC9E1CB22}" type="datetimeFigureOut">
              <a:rPr lang="en-US"/>
              <a:pPr>
                <a:defRPr/>
              </a:pPr>
              <a:t>11/18/2013</a:t>
            </a:fld>
            <a:endParaRPr lang="en-US"/>
          </a:p>
        </p:txBody>
      </p:sp>
      <p:sp>
        <p:nvSpPr>
          <p:cNvPr id="14" name="Footer Placeholder 7"/>
          <p:cNvSpPr>
            <a:spLocks noGrp="1"/>
          </p:cNvSpPr>
          <p:nvPr>
            <p:ph type="ftr" sz="quarter" idx="11"/>
          </p:nvPr>
        </p:nvSpPr>
        <p:spPr>
          <a:xfrm>
            <a:off x="0" y="6502400"/>
            <a:ext cx="4114800" cy="330200"/>
          </a:xfrm>
          <a:prstGeom prst="rect">
            <a:avLst/>
          </a:prstGeom>
        </p:spPr>
        <p:txBody>
          <a:bodyPr/>
          <a:lstStyle>
            <a:lvl1pPr fontAlgn="auto">
              <a:spcBef>
                <a:spcPts val="0"/>
              </a:spcBef>
              <a:spcAft>
                <a:spcPts val="0"/>
              </a:spcAft>
              <a:defRPr>
                <a:latin typeface="+mn-lt"/>
              </a:defRPr>
            </a:lvl1pPr>
          </a:lstStyle>
          <a:p>
            <a:pPr>
              <a:defRPr/>
            </a:pPr>
            <a:endParaRPr lang="en-US"/>
          </a:p>
        </p:txBody>
      </p:sp>
      <p:sp>
        <p:nvSpPr>
          <p:cNvPr id="15" name="Slide Number Placeholder 8"/>
          <p:cNvSpPr>
            <a:spLocks noGrp="1"/>
          </p:cNvSpPr>
          <p:nvPr>
            <p:ph type="sldNum" sz="quarter" idx="12"/>
          </p:nvPr>
        </p:nvSpPr>
        <p:spPr>
          <a:xfrm>
            <a:off x="7391400" y="6513513"/>
            <a:ext cx="1066800" cy="328612"/>
          </a:xfrm>
          <a:prstGeom prst="rect">
            <a:avLst/>
          </a:prstGeom>
        </p:spPr>
        <p:txBody>
          <a:bodyPr/>
          <a:lstStyle>
            <a:lvl1pPr fontAlgn="auto">
              <a:spcBef>
                <a:spcPts val="0"/>
              </a:spcBef>
              <a:spcAft>
                <a:spcPts val="0"/>
              </a:spcAft>
              <a:defRPr>
                <a:latin typeface="+mn-lt"/>
              </a:defRPr>
            </a:lvl1pPr>
          </a:lstStyle>
          <a:p>
            <a:pPr>
              <a:defRPr/>
            </a:pPr>
            <a:fld id="{F10D8B37-1195-4CDB-A703-6027AE4D1B6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8925" y="152400"/>
            <a:ext cx="8566150" cy="83661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Lst>
  <p:timing>
    <p:tnLst>
      <p:par>
        <p:cTn id="1" dur="indefinite" restart="never" nodeType="tmRoot"/>
      </p:par>
    </p:tnLst>
  </p:timing>
  <p:txStyles>
    <p:titleStyle>
      <a:lvl1pPr algn="l" rtl="0" fontAlgn="base">
        <a:spcBef>
          <a:spcPct val="0"/>
        </a:spcBef>
        <a:spcAft>
          <a:spcPct val="0"/>
        </a:spcAft>
        <a:defRPr sz="4000" kern="1200" spc="-100">
          <a:solidFill>
            <a:srgbClr val="0B5B7F"/>
          </a:solidFill>
          <a:latin typeface="+mj-lt"/>
          <a:ea typeface="Aharoni"/>
          <a:cs typeface="Aharoni" pitchFamily="2" charset="-79"/>
        </a:defRPr>
      </a:lvl1pPr>
      <a:lvl2pPr algn="l" rtl="0" fontAlgn="base">
        <a:spcBef>
          <a:spcPct val="0"/>
        </a:spcBef>
        <a:spcAft>
          <a:spcPct val="0"/>
        </a:spcAft>
        <a:defRPr sz="4000">
          <a:solidFill>
            <a:srgbClr val="0B5B7F"/>
          </a:solidFill>
          <a:latin typeface="Arial" charset="0"/>
          <a:ea typeface="Aharoni"/>
          <a:cs typeface="Aharoni"/>
        </a:defRPr>
      </a:lvl2pPr>
      <a:lvl3pPr algn="l" rtl="0" fontAlgn="base">
        <a:spcBef>
          <a:spcPct val="0"/>
        </a:spcBef>
        <a:spcAft>
          <a:spcPct val="0"/>
        </a:spcAft>
        <a:defRPr sz="4000">
          <a:solidFill>
            <a:srgbClr val="0B5B7F"/>
          </a:solidFill>
          <a:latin typeface="Arial" charset="0"/>
          <a:ea typeface="Aharoni"/>
          <a:cs typeface="Aharoni"/>
        </a:defRPr>
      </a:lvl3pPr>
      <a:lvl4pPr algn="l" rtl="0" fontAlgn="base">
        <a:spcBef>
          <a:spcPct val="0"/>
        </a:spcBef>
        <a:spcAft>
          <a:spcPct val="0"/>
        </a:spcAft>
        <a:defRPr sz="4000">
          <a:solidFill>
            <a:srgbClr val="0B5B7F"/>
          </a:solidFill>
          <a:latin typeface="Arial" charset="0"/>
          <a:ea typeface="Aharoni"/>
          <a:cs typeface="Aharoni"/>
        </a:defRPr>
      </a:lvl4pPr>
      <a:lvl5pPr algn="l" rtl="0" fontAlgn="base">
        <a:spcBef>
          <a:spcPct val="0"/>
        </a:spcBef>
        <a:spcAft>
          <a:spcPct val="0"/>
        </a:spcAft>
        <a:defRPr sz="4000">
          <a:solidFill>
            <a:srgbClr val="0B5B7F"/>
          </a:solidFill>
          <a:latin typeface="Arial" charset="0"/>
          <a:ea typeface="Aharoni"/>
          <a:cs typeface="Aharoni"/>
        </a:defRPr>
      </a:lvl5pPr>
      <a:lvl6pPr marL="457200" algn="l" rtl="0" fontAlgn="base">
        <a:spcBef>
          <a:spcPct val="0"/>
        </a:spcBef>
        <a:spcAft>
          <a:spcPct val="0"/>
        </a:spcAft>
        <a:defRPr sz="4000">
          <a:solidFill>
            <a:srgbClr val="0B5B7F"/>
          </a:solidFill>
          <a:latin typeface="Arial" charset="0"/>
          <a:ea typeface="Aharoni"/>
          <a:cs typeface="Aharoni"/>
        </a:defRPr>
      </a:lvl6pPr>
      <a:lvl7pPr marL="914400" algn="l" rtl="0" fontAlgn="base">
        <a:spcBef>
          <a:spcPct val="0"/>
        </a:spcBef>
        <a:spcAft>
          <a:spcPct val="0"/>
        </a:spcAft>
        <a:defRPr sz="4000">
          <a:solidFill>
            <a:srgbClr val="0B5B7F"/>
          </a:solidFill>
          <a:latin typeface="Arial" charset="0"/>
          <a:ea typeface="Aharoni"/>
          <a:cs typeface="Aharoni"/>
        </a:defRPr>
      </a:lvl7pPr>
      <a:lvl8pPr marL="1371600" algn="l" rtl="0" fontAlgn="base">
        <a:spcBef>
          <a:spcPct val="0"/>
        </a:spcBef>
        <a:spcAft>
          <a:spcPct val="0"/>
        </a:spcAft>
        <a:defRPr sz="4000">
          <a:solidFill>
            <a:srgbClr val="0B5B7F"/>
          </a:solidFill>
          <a:latin typeface="Arial" charset="0"/>
          <a:ea typeface="Aharoni"/>
          <a:cs typeface="Aharoni"/>
        </a:defRPr>
      </a:lvl8pPr>
      <a:lvl9pPr marL="1828800" algn="l" rtl="0" fontAlgn="base">
        <a:spcBef>
          <a:spcPct val="0"/>
        </a:spcBef>
        <a:spcAft>
          <a:spcPct val="0"/>
        </a:spcAft>
        <a:defRPr sz="4000">
          <a:solidFill>
            <a:srgbClr val="0B5B7F"/>
          </a:solidFill>
          <a:latin typeface="Arial" charset="0"/>
          <a:ea typeface="Aharoni"/>
          <a:cs typeface="Aharoni"/>
        </a:defRPr>
      </a:lvl9pPr>
    </p:titleStyle>
    <p:bodyStyle>
      <a:lvl1pPr marL="182563" indent="-182563" algn="l" rtl="0" fontAlgn="base">
        <a:spcBef>
          <a:spcPct val="20000"/>
        </a:spcBef>
        <a:spcAft>
          <a:spcPct val="0"/>
        </a:spcAft>
        <a:buClr>
          <a:schemeClr val="accent1"/>
        </a:buClr>
        <a:buSzPct val="85000"/>
        <a:buFont typeface="Arial" charset="0"/>
        <a:buChar char="•"/>
        <a:defRPr sz="3200" kern="1200">
          <a:solidFill>
            <a:schemeClr val="tx1"/>
          </a:solidFill>
          <a:latin typeface="+mn-lt"/>
          <a:ea typeface="+mn-ea"/>
          <a:cs typeface="+mn-cs"/>
        </a:defRPr>
      </a:lvl1pPr>
      <a:lvl2pPr marL="457200" indent="-182563" algn="l" rtl="0" fontAlgn="base">
        <a:spcBef>
          <a:spcPct val="20000"/>
        </a:spcBef>
        <a:spcAft>
          <a:spcPct val="0"/>
        </a:spcAft>
        <a:buClr>
          <a:schemeClr val="accent1"/>
        </a:buClr>
        <a:buSzPct val="85000"/>
        <a:buFont typeface="Arial" charset="0"/>
        <a:buChar char="•"/>
        <a:defRPr sz="2400" kern="1200">
          <a:solidFill>
            <a:schemeClr val="tx1"/>
          </a:solidFill>
          <a:latin typeface="+mn-lt"/>
          <a:ea typeface="+mn-ea"/>
          <a:cs typeface="+mn-cs"/>
        </a:defRPr>
      </a:lvl2pPr>
      <a:lvl3pPr marL="730250" indent="-182563" algn="l" rtl="0" fontAlgn="base">
        <a:spcBef>
          <a:spcPct val="20000"/>
        </a:spcBef>
        <a:spcAft>
          <a:spcPct val="0"/>
        </a:spcAft>
        <a:buClr>
          <a:schemeClr val="accent1"/>
        </a:buClr>
        <a:buSzPct val="90000"/>
        <a:buFont typeface="Arial" charset="0"/>
        <a:buChar char="•"/>
        <a:defRPr sz="2000" kern="1200">
          <a:solidFill>
            <a:schemeClr val="tx1"/>
          </a:solidFill>
          <a:latin typeface="+mn-lt"/>
          <a:ea typeface="+mn-ea"/>
          <a:cs typeface="+mn-cs"/>
        </a:defRPr>
      </a:lvl3pPr>
      <a:lvl4pPr marL="1004888" indent="-182563" algn="l" rtl="0" fontAlgn="base">
        <a:spcBef>
          <a:spcPct val="20000"/>
        </a:spcBef>
        <a:spcAft>
          <a:spcPct val="0"/>
        </a:spcAft>
        <a:buClr>
          <a:schemeClr val="accent1"/>
        </a:buClr>
        <a:buFont typeface="Arial" charset="0"/>
        <a:buChar char="•"/>
        <a:defRPr kern="1200">
          <a:solidFill>
            <a:schemeClr val="tx1"/>
          </a:solidFill>
          <a:latin typeface="+mn-lt"/>
          <a:ea typeface="+mn-ea"/>
          <a:cs typeface="+mn-cs"/>
        </a:defRPr>
      </a:lvl4pPr>
      <a:lvl5pPr marL="1187450" indent="-136525" algn="l" rtl="0" fontAlgn="base">
        <a:spcBef>
          <a:spcPct val="20000"/>
        </a:spcBef>
        <a:spcAft>
          <a:spcPct val="0"/>
        </a:spcAft>
        <a:buClr>
          <a:schemeClr val="accent1"/>
        </a:buClr>
        <a:buSzPct val="100000"/>
        <a:buFont typeface="Arial" charset="0"/>
        <a:buChar char="•"/>
        <a:defRPr sz="1600" kern="120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Behavioral Finance</a:t>
            </a:r>
            <a:endParaRPr lang="ar-JO" dirty="0"/>
          </a:p>
        </p:txBody>
      </p:sp>
      <p:sp>
        <p:nvSpPr>
          <p:cNvPr id="3" name="Content Placeholder 2"/>
          <p:cNvSpPr>
            <a:spLocks noGrp="1"/>
          </p:cNvSpPr>
          <p:nvPr>
            <p:ph idx="1"/>
          </p:nvPr>
        </p:nvSpPr>
        <p:spPr/>
        <p:txBody>
          <a:bodyPr/>
          <a:lstStyle/>
          <a:p>
            <a:r>
              <a:rPr lang="en-US" dirty="0" smtClean="0"/>
              <a:t>Materials collected from:</a:t>
            </a:r>
          </a:p>
          <a:p>
            <a:pPr lvl="1"/>
            <a:r>
              <a:rPr lang="en-US" dirty="0" smtClean="0"/>
              <a:t>Fundamental of Corporate Finance by Ross, Westfield and Jordan</a:t>
            </a:r>
          </a:p>
          <a:p>
            <a:pPr lvl="1"/>
            <a:r>
              <a:rPr lang="en-US" dirty="0" smtClean="0"/>
              <a:t>Essentials of Investment by </a:t>
            </a:r>
            <a:r>
              <a:rPr lang="en-US" dirty="0" err="1" smtClean="0"/>
              <a:t>Bodie</a:t>
            </a:r>
            <a:r>
              <a:rPr lang="en-US" dirty="0" smtClean="0"/>
              <a:t>, Kane and Marcus</a:t>
            </a:r>
          </a:p>
          <a:p>
            <a:pPr lvl="1"/>
            <a:r>
              <a:rPr lang="en-US" dirty="0" smtClean="0"/>
              <a:t>Others  </a:t>
            </a:r>
            <a:endParaRPr lang="ar-JO" dirty="0"/>
          </a:p>
        </p:txBody>
      </p:sp>
    </p:spTree>
    <p:extLst>
      <p:ext uri="{BB962C8B-B14F-4D97-AF65-F5344CB8AC3E}">
        <p14:creationId xmlns:p14="http://schemas.microsoft.com/office/powerpoint/2010/main" val="1959959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a:lstStyle/>
          <a:p>
            <a:pPr fontAlgn="auto">
              <a:spcAft>
                <a:spcPts val="0"/>
              </a:spcAft>
              <a:defRPr/>
            </a:pPr>
            <a:r>
              <a:rPr lang="en-US" dirty="0"/>
              <a:t>Information Processing Error</a:t>
            </a:r>
            <a:endParaRPr lang="en-US" dirty="0">
              <a:ea typeface="+mj-ea"/>
            </a:endParaRPr>
          </a:p>
        </p:txBody>
      </p:sp>
      <p:sp>
        <p:nvSpPr>
          <p:cNvPr id="9218" name="Content Placeholder 2"/>
          <p:cNvSpPr>
            <a:spLocks noGrp="1"/>
          </p:cNvSpPr>
          <p:nvPr>
            <p:ph idx="1"/>
          </p:nvPr>
        </p:nvSpPr>
        <p:spPr bwMode="auto">
          <a:xfrm>
            <a:off x="381000" y="1295400"/>
            <a:ext cx="8302625" cy="4800600"/>
          </a:xfrm>
          <a:noFill/>
          <a:ln>
            <a:miter lim="800000"/>
            <a:headEnd/>
            <a:tailEnd/>
          </a:ln>
        </p:spPr>
        <p:txBody>
          <a:bodyPr vert="horz" wrap="square" lIns="91440" tIns="45720" rIns="91440" bIns="45720" numCol="1" anchor="t" anchorCtr="0" compatLnSpc="1">
            <a:prstTxWarp prst="textNoShape">
              <a:avLst/>
            </a:prstTxWarp>
          </a:bodyPr>
          <a:lstStyle/>
          <a:p>
            <a:pPr lvl="1">
              <a:buFont typeface="Wingdings" panose="05000000000000000000" pitchFamily="2" charset="2"/>
              <a:buChar char="Ø"/>
            </a:pPr>
            <a:r>
              <a:rPr lang="en-US" dirty="0"/>
              <a:t>Forecasting errors</a:t>
            </a:r>
          </a:p>
          <a:p>
            <a:pPr marL="547687" lvl="2" indent="0">
              <a:buNone/>
            </a:pPr>
            <a:r>
              <a:rPr lang="en-US" sz="2800" dirty="0"/>
              <a:t>People overvalue recent experience compared to prior belief when forecasting. </a:t>
            </a:r>
          </a:p>
          <a:p>
            <a:pPr marL="547687" lvl="2" indent="0">
              <a:buNone/>
            </a:pPr>
            <a:r>
              <a:rPr lang="en-US" sz="2000" dirty="0"/>
              <a:t>De </a:t>
            </a:r>
            <a:r>
              <a:rPr lang="en-US" sz="2000" dirty="0" err="1"/>
              <a:t>Bondt</a:t>
            </a:r>
            <a:r>
              <a:rPr lang="en-US" sz="2000" dirty="0"/>
              <a:t> and </a:t>
            </a:r>
            <a:r>
              <a:rPr lang="en-US" sz="2000" dirty="0" err="1"/>
              <a:t>Thaler</a:t>
            </a:r>
            <a:r>
              <a:rPr lang="en-US" sz="2000" dirty="0"/>
              <a:t> (1990) P/E example. </a:t>
            </a:r>
            <a:endParaRPr lang="en-US" sz="2800" dirty="0"/>
          </a:p>
          <a:p>
            <a:pPr lvl="1" algn="just">
              <a:buFont typeface="Wingdings" panose="05000000000000000000" pitchFamily="2" charset="2"/>
              <a:buChar char="Ø"/>
            </a:pPr>
            <a:r>
              <a:rPr lang="en-US" dirty="0" smtClean="0"/>
              <a:t>Overconfidence</a:t>
            </a:r>
            <a:endParaRPr lang="en-US" dirty="0"/>
          </a:p>
          <a:p>
            <a:pPr marL="547687" lvl="2" indent="0" algn="just">
              <a:buNone/>
            </a:pPr>
            <a:r>
              <a:rPr lang="en-US" sz="2800" dirty="0"/>
              <a:t>People overestimate precision of beliefs or forecasts, and overestimate abilities</a:t>
            </a:r>
          </a:p>
          <a:p>
            <a:pPr marL="547687" lvl="2" indent="0" algn="just">
              <a:buNone/>
            </a:pPr>
            <a:r>
              <a:rPr lang="en-US" sz="2000" dirty="0" smtClean="0"/>
              <a:t>Barber and Oden (2001) trading is hazardous to your wealth example</a:t>
            </a:r>
          </a:p>
          <a:p>
            <a:pPr marL="547687" lvl="2" indent="0" algn="just">
              <a:buNone/>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Processing Error</a:t>
            </a:r>
            <a:endParaRPr lang="ar-JO" dirty="0"/>
          </a:p>
        </p:txBody>
      </p:sp>
      <p:sp>
        <p:nvSpPr>
          <p:cNvPr id="3" name="Content Placeholder 2"/>
          <p:cNvSpPr>
            <a:spLocks noGrp="1"/>
          </p:cNvSpPr>
          <p:nvPr>
            <p:ph idx="1"/>
          </p:nvPr>
        </p:nvSpPr>
        <p:spPr/>
        <p:txBody>
          <a:bodyPr/>
          <a:lstStyle/>
          <a:p>
            <a:pPr lvl="1" algn="just">
              <a:buFont typeface="Wingdings" panose="05000000000000000000" pitchFamily="2" charset="2"/>
              <a:buChar char="Ø"/>
            </a:pPr>
            <a:r>
              <a:rPr lang="en-US" dirty="0"/>
              <a:t>Conservatism bias</a:t>
            </a:r>
          </a:p>
          <a:p>
            <a:pPr marL="547687" lvl="2" indent="0" algn="just">
              <a:buNone/>
            </a:pPr>
            <a:r>
              <a:rPr lang="en-US" sz="2800" dirty="0"/>
              <a:t>Investors too slow in updating beliefs in response to recent evidence</a:t>
            </a:r>
          </a:p>
          <a:p>
            <a:pPr lvl="1" algn="just">
              <a:buFont typeface="Wingdings" panose="05000000000000000000" pitchFamily="2" charset="2"/>
              <a:buChar char="Ø"/>
            </a:pPr>
            <a:endParaRPr lang="en-US" dirty="0" smtClean="0"/>
          </a:p>
          <a:p>
            <a:pPr lvl="1" algn="just">
              <a:buFont typeface="Wingdings" panose="05000000000000000000" pitchFamily="2" charset="2"/>
              <a:buChar char="Ø"/>
            </a:pPr>
            <a:r>
              <a:rPr lang="en-US" dirty="0" smtClean="0"/>
              <a:t>Sample </a:t>
            </a:r>
            <a:r>
              <a:rPr lang="en-US" dirty="0"/>
              <a:t>size neglect and representativeness</a:t>
            </a:r>
          </a:p>
          <a:p>
            <a:pPr marL="547687" lvl="2" indent="0" algn="just">
              <a:buNone/>
            </a:pPr>
            <a:r>
              <a:rPr lang="en-US" sz="2800" dirty="0"/>
              <a:t>People prone to believe small sample is representative of population, infer patterns too </a:t>
            </a:r>
            <a:r>
              <a:rPr lang="en-US" sz="2800" dirty="0" smtClean="0"/>
              <a:t>quickly</a:t>
            </a:r>
          </a:p>
          <a:p>
            <a:pPr marL="547687" lvl="2" indent="0" algn="just">
              <a:buNone/>
            </a:pPr>
            <a:r>
              <a:rPr lang="en-US" sz="2000" dirty="0" smtClean="0"/>
              <a:t>Chopra, </a:t>
            </a:r>
            <a:r>
              <a:rPr lang="en-US" sz="2000" dirty="0" err="1" smtClean="0"/>
              <a:t>Lakonishok</a:t>
            </a:r>
            <a:r>
              <a:rPr lang="en-US" sz="2000" dirty="0" smtClean="0"/>
              <a:t> and Ritter (1992) example</a:t>
            </a:r>
            <a:endParaRPr lang="en-US" sz="2000" dirty="0"/>
          </a:p>
          <a:p>
            <a:endParaRPr lang="ar-JO" dirty="0"/>
          </a:p>
        </p:txBody>
      </p:sp>
    </p:spTree>
    <p:extLst>
      <p:ext uri="{BB962C8B-B14F-4D97-AF65-F5344CB8AC3E}">
        <p14:creationId xmlns:p14="http://schemas.microsoft.com/office/powerpoint/2010/main" val="2540539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a:lstStyle/>
          <a:p>
            <a:pPr fontAlgn="auto">
              <a:spcAft>
                <a:spcPts val="0"/>
              </a:spcAft>
              <a:defRPr/>
            </a:pPr>
            <a:r>
              <a:rPr lang="en-US" dirty="0" smtClean="0">
                <a:ea typeface="+mj-ea"/>
              </a:rPr>
              <a:t>Behavioral Biases</a:t>
            </a:r>
            <a:endParaRPr lang="en-US" dirty="0">
              <a:ea typeface="+mj-ea"/>
            </a:endParaRPr>
          </a:p>
        </p:txBody>
      </p:sp>
      <p:sp>
        <p:nvSpPr>
          <p:cNvPr id="10242" name="Content Placeholder 2"/>
          <p:cNvSpPr>
            <a:spLocks noGrp="1"/>
          </p:cNvSpPr>
          <p:nvPr>
            <p:ph idx="1"/>
          </p:nvPr>
        </p:nvSpPr>
        <p:spPr bwMode="auto">
          <a:xfrm>
            <a:off x="381000" y="1295400"/>
            <a:ext cx="8302625" cy="4724400"/>
          </a:xfrm>
          <a:noFill/>
          <a:ln>
            <a:miter lim="800000"/>
            <a:headEnd/>
            <a:tailEnd/>
          </a:ln>
        </p:spPr>
        <p:txBody>
          <a:bodyPr vert="horz" wrap="square" lIns="91440" tIns="45720" rIns="91440" bIns="45720" numCol="1" anchor="t" anchorCtr="0" compatLnSpc="1">
            <a:prstTxWarp prst="textNoShape">
              <a:avLst/>
            </a:prstTxWarp>
          </a:bodyPr>
          <a:lstStyle/>
          <a:p>
            <a:pPr lvl="1">
              <a:buFont typeface="Wingdings" panose="05000000000000000000" pitchFamily="2" charset="2"/>
              <a:buChar char="v"/>
            </a:pPr>
            <a:r>
              <a:rPr lang="en-US" dirty="0" smtClean="0"/>
              <a:t>Even if information processing were perfect, individuals may tend to make irrational decision using that information. This is due to;</a:t>
            </a:r>
          </a:p>
          <a:p>
            <a:pPr lvl="1">
              <a:buFont typeface="Wingdings" panose="05000000000000000000" pitchFamily="2" charset="2"/>
              <a:buChar char="v"/>
            </a:pPr>
            <a:endParaRPr lang="en-US" dirty="0" smtClean="0"/>
          </a:p>
          <a:p>
            <a:pPr lvl="1">
              <a:buFont typeface="Wingdings" panose="05000000000000000000" pitchFamily="2" charset="2"/>
              <a:buChar char="Ø"/>
            </a:pPr>
            <a:r>
              <a:rPr lang="en-US" dirty="0" smtClean="0"/>
              <a:t>Framing</a:t>
            </a:r>
          </a:p>
          <a:p>
            <a:pPr marL="547687" lvl="2" indent="0">
              <a:buNone/>
            </a:pPr>
            <a:r>
              <a:rPr lang="en-US" sz="2800" dirty="0" smtClean="0"/>
              <a:t>Decisions affected by how choices are modeled, i.e. gains relative to low baseline level or losses relative to higher baseline</a:t>
            </a:r>
          </a:p>
          <a:p>
            <a:pPr lvl="1"/>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a:lstStyle/>
          <a:p>
            <a:pPr fontAlgn="auto">
              <a:spcAft>
                <a:spcPts val="0"/>
              </a:spcAft>
              <a:defRPr/>
            </a:pPr>
            <a:r>
              <a:rPr lang="en-US" dirty="0"/>
              <a:t>Behavioral Biases</a:t>
            </a:r>
            <a:endParaRPr lang="en-US" dirty="0">
              <a:ea typeface="+mj-ea"/>
            </a:endParaRPr>
          </a:p>
        </p:txBody>
      </p:sp>
      <p:sp>
        <p:nvSpPr>
          <p:cNvPr id="11266" name="Content Placeholder 2"/>
          <p:cNvSpPr>
            <a:spLocks noGrp="1"/>
          </p:cNvSpPr>
          <p:nvPr>
            <p:ph idx="1"/>
          </p:nvPr>
        </p:nvSpPr>
        <p:spPr bwMode="auto">
          <a:xfrm>
            <a:off x="381000" y="1295400"/>
            <a:ext cx="8302625" cy="4800600"/>
          </a:xfrm>
          <a:noFill/>
          <a:ln>
            <a:miter lim="800000"/>
            <a:headEnd/>
            <a:tailEnd/>
          </a:ln>
        </p:spPr>
        <p:txBody>
          <a:bodyPr vert="horz" wrap="square" lIns="91440" tIns="45720" rIns="91440" bIns="45720" numCol="1" anchor="t" anchorCtr="0" compatLnSpc="1">
            <a:prstTxWarp prst="textNoShape">
              <a:avLst/>
            </a:prstTxWarp>
          </a:bodyPr>
          <a:lstStyle/>
          <a:p>
            <a:pPr lvl="1">
              <a:buFont typeface="Wingdings" panose="05000000000000000000" pitchFamily="2" charset="2"/>
              <a:buChar char="Ø"/>
            </a:pPr>
            <a:r>
              <a:rPr lang="en-US" dirty="0"/>
              <a:t>Mental accounting</a:t>
            </a:r>
          </a:p>
          <a:p>
            <a:pPr marL="547687" lvl="2" indent="0">
              <a:buNone/>
            </a:pPr>
            <a:r>
              <a:rPr lang="en-US" sz="2800" dirty="0"/>
              <a:t>Form of framing; people </a:t>
            </a:r>
            <a:r>
              <a:rPr lang="en-US" sz="2800" dirty="0" smtClean="0"/>
              <a:t>separate </a:t>
            </a:r>
            <a:r>
              <a:rPr lang="en-US" sz="2800" dirty="0"/>
              <a:t>certain decisions </a:t>
            </a:r>
            <a:endParaRPr lang="en-US" sz="2800" dirty="0" smtClean="0"/>
          </a:p>
          <a:p>
            <a:pPr lvl="1">
              <a:buFont typeface="Wingdings" panose="05000000000000000000" pitchFamily="2" charset="2"/>
              <a:buChar char="Ø"/>
            </a:pPr>
            <a:r>
              <a:rPr lang="en-US" dirty="0" smtClean="0"/>
              <a:t>Regret avoidance</a:t>
            </a:r>
          </a:p>
          <a:p>
            <a:pPr marL="533400" lvl="1" indent="0">
              <a:buNone/>
            </a:pPr>
            <a:r>
              <a:rPr lang="en-US" dirty="0" smtClean="0"/>
              <a:t>People blame themselves for unconventional choices that turn out badly, avoid regret by making conventional decisions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a:lstStyle/>
          <a:p>
            <a:pPr fontAlgn="auto">
              <a:spcAft>
                <a:spcPts val="0"/>
              </a:spcAft>
              <a:defRPr/>
            </a:pPr>
            <a:r>
              <a:rPr lang="en-US" dirty="0" smtClean="0">
                <a:ea typeface="+mj-ea"/>
              </a:rPr>
              <a:t>Prospect Theory</a:t>
            </a:r>
            <a:endParaRPr lang="en-US" dirty="0">
              <a:ea typeface="+mj-ea"/>
            </a:endParaRPr>
          </a:p>
        </p:txBody>
      </p:sp>
      <p:sp>
        <p:nvSpPr>
          <p:cNvPr id="12290" name="Content Placeholder 2"/>
          <p:cNvSpPr>
            <a:spLocks noGrp="1"/>
          </p:cNvSpPr>
          <p:nvPr>
            <p:ph idx="1"/>
          </p:nvPr>
        </p:nvSpPr>
        <p:spPr bwMode="auto">
          <a:xfrm>
            <a:off x="381000" y="1219200"/>
            <a:ext cx="8305800" cy="4724400"/>
          </a:xfrm>
          <a:noFill/>
          <a:ln>
            <a:miter lim="800000"/>
            <a:headEnd/>
            <a:tailEnd/>
          </a:ln>
        </p:spPr>
        <p:txBody>
          <a:bodyPr vert="horz" wrap="square" lIns="91440" tIns="45720" rIns="91440" bIns="45720" numCol="1" anchor="t" anchorCtr="0" compatLnSpc="1">
            <a:prstTxWarp prst="textNoShape">
              <a:avLst/>
            </a:prstTxWarp>
          </a:bodyPr>
          <a:lstStyle/>
          <a:p>
            <a:pPr lvl="1"/>
            <a:r>
              <a:rPr lang="en-US" dirty="0"/>
              <a:t>Prospect theory</a:t>
            </a:r>
          </a:p>
          <a:p>
            <a:pPr lvl="2"/>
            <a:r>
              <a:rPr lang="en-US" sz="2800" dirty="0"/>
              <a:t>Investor utility depends on gains/losses from starting position, rather than levels of </a:t>
            </a:r>
            <a:r>
              <a:rPr lang="en-US" sz="2800" dirty="0" smtClean="0"/>
              <a:t>wealth</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a:normAutofit/>
          </a:bodyPr>
          <a:lstStyle/>
          <a:p>
            <a:pPr fontAlgn="auto">
              <a:spcAft>
                <a:spcPts val="0"/>
              </a:spcAft>
              <a:defRPr/>
            </a:pPr>
            <a:r>
              <a:rPr lang="en-US" dirty="0" smtClean="0">
                <a:ea typeface="+mj-ea"/>
              </a:rPr>
              <a:t>A Conventional Utility Function</a:t>
            </a:r>
            <a:endParaRPr lang="en-US" dirty="0">
              <a:ea typeface="+mj-ea"/>
            </a:endParaRPr>
          </a:p>
        </p:txBody>
      </p:sp>
      <p:pic>
        <p:nvPicPr>
          <p:cNvPr id="13314" name="Picture 2"/>
          <p:cNvPicPr>
            <a:picLocks noChangeAspect="1" noChangeArrowheads="1"/>
          </p:cNvPicPr>
          <p:nvPr/>
        </p:nvPicPr>
        <p:blipFill>
          <a:blip r:embed="rId2"/>
          <a:srcRect/>
          <a:stretch>
            <a:fillRect/>
          </a:stretch>
        </p:blipFill>
        <p:spPr bwMode="auto">
          <a:xfrm>
            <a:off x="528638" y="1219200"/>
            <a:ext cx="8086725" cy="497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839200" cy="836613"/>
          </a:xfrm>
        </p:spPr>
        <p:txBody>
          <a:bodyPr wrap="square" numCol="1" anchorCtr="0" compatLnSpc="1">
            <a:prstTxWarp prst="textNoShape">
              <a:avLst/>
            </a:prstTxWarp>
            <a:noAutofit/>
          </a:bodyPr>
          <a:lstStyle/>
          <a:p>
            <a:r>
              <a:rPr lang="en-US" sz="3000" dirty="0" smtClean="0">
                <a:cs typeface="Aharoni"/>
              </a:rPr>
              <a:t>Utility Function under Prospect Theory</a:t>
            </a:r>
          </a:p>
        </p:txBody>
      </p:sp>
      <p:pic>
        <p:nvPicPr>
          <p:cNvPr id="14338" name="Picture 2"/>
          <p:cNvPicPr>
            <a:picLocks noChangeAspect="1" noChangeArrowheads="1"/>
          </p:cNvPicPr>
          <p:nvPr/>
        </p:nvPicPr>
        <p:blipFill>
          <a:blip r:embed="rId2"/>
          <a:srcRect/>
          <a:stretch>
            <a:fillRect/>
          </a:stretch>
        </p:blipFill>
        <p:spPr bwMode="auto">
          <a:xfrm>
            <a:off x="528638" y="1143000"/>
            <a:ext cx="8086725"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Prospect Theory</a:t>
            </a:r>
            <a:endParaRPr lang="ar-JO"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a:t>Limits to </a:t>
            </a:r>
            <a:r>
              <a:rPr lang="en-US" dirty="0" smtClean="0"/>
              <a:t>Arbitrage</a:t>
            </a:r>
          </a:p>
          <a:p>
            <a:pPr marL="533400" indent="-171450" algn="just">
              <a:buFont typeface="Arial" panose="020B0604020202020204" pitchFamily="34" charset="0"/>
              <a:buChar char="•"/>
            </a:pPr>
            <a:r>
              <a:rPr lang="en-US" dirty="0" smtClean="0"/>
              <a:t>Behavioral biases would not matter for stock pricing if rational arbitrageurs could fully exploit the mistakes of behavioral investors. (a claim of traditional finance)</a:t>
            </a:r>
          </a:p>
          <a:p>
            <a:pPr lvl="1"/>
            <a:r>
              <a:rPr lang="en-US" sz="3200" dirty="0" smtClean="0"/>
              <a:t>Behaviorisms, in practice several factors limit the ability to profit from mispricing (</a:t>
            </a:r>
            <a:r>
              <a:rPr lang="en-US" sz="3200" dirty="0"/>
              <a:t>Fundamental </a:t>
            </a:r>
            <a:r>
              <a:rPr lang="en-US" sz="3200" dirty="0" smtClean="0"/>
              <a:t>risk, Implementation costs, Model risk)</a:t>
            </a:r>
            <a:endParaRPr lang="en-US" sz="3200" dirty="0"/>
          </a:p>
        </p:txBody>
      </p:sp>
    </p:spTree>
    <p:extLst>
      <p:ext uri="{BB962C8B-B14F-4D97-AF65-F5344CB8AC3E}">
        <p14:creationId xmlns:p14="http://schemas.microsoft.com/office/powerpoint/2010/main" val="39955218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Prospect Theory</a:t>
            </a:r>
            <a:endParaRPr lang="ar-JO" dirty="0"/>
          </a:p>
        </p:txBody>
      </p:sp>
      <p:sp>
        <p:nvSpPr>
          <p:cNvPr id="3" name="Content Placeholder 2"/>
          <p:cNvSpPr>
            <a:spLocks noGrp="1"/>
          </p:cNvSpPr>
          <p:nvPr>
            <p:ph idx="1"/>
          </p:nvPr>
        </p:nvSpPr>
        <p:spPr/>
        <p:txBody>
          <a:bodyPr/>
          <a:lstStyle/>
          <a:p>
            <a:pPr lvl="1"/>
            <a:r>
              <a:rPr lang="en-US" dirty="0"/>
              <a:t>Fundamental risk</a:t>
            </a:r>
          </a:p>
          <a:p>
            <a:pPr lvl="2"/>
            <a:r>
              <a:rPr lang="en-US" sz="2800" dirty="0"/>
              <a:t>Market changes or irrationality can eliminate profits</a:t>
            </a:r>
          </a:p>
          <a:p>
            <a:pPr lvl="1"/>
            <a:r>
              <a:rPr lang="en-US" dirty="0"/>
              <a:t>Implementation costs</a:t>
            </a:r>
          </a:p>
          <a:p>
            <a:pPr lvl="2"/>
            <a:r>
              <a:rPr lang="en-US" sz="2800" dirty="0"/>
              <a:t>Exploiting overpricing is difficult; costs and time limits can eliminate profits</a:t>
            </a:r>
          </a:p>
          <a:p>
            <a:pPr lvl="1"/>
            <a:r>
              <a:rPr lang="en-US" dirty="0"/>
              <a:t>Model risk</a:t>
            </a:r>
          </a:p>
          <a:p>
            <a:pPr lvl="2"/>
            <a:r>
              <a:rPr lang="en-US" sz="2800" dirty="0"/>
              <a:t>Inaccurate models generate inaccurate stock values</a:t>
            </a:r>
            <a:endParaRPr lang="ar-JO" dirty="0"/>
          </a:p>
          <a:p>
            <a:endParaRPr lang="ar-JO" dirty="0"/>
          </a:p>
        </p:txBody>
      </p:sp>
    </p:spTree>
    <p:extLst>
      <p:ext uri="{BB962C8B-B14F-4D97-AF65-F5344CB8AC3E}">
        <p14:creationId xmlns:p14="http://schemas.microsoft.com/office/powerpoint/2010/main" val="27107957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a:lstStyle/>
          <a:p>
            <a:pPr fontAlgn="auto">
              <a:spcAft>
                <a:spcPts val="0"/>
              </a:spcAft>
              <a:defRPr/>
            </a:pPr>
            <a:r>
              <a:rPr lang="en-US" dirty="0" smtClean="0">
                <a:ea typeface="+mj-ea"/>
              </a:rPr>
              <a:t>Behavioral Critique</a:t>
            </a:r>
            <a:endParaRPr lang="en-US" dirty="0">
              <a:ea typeface="+mj-ea"/>
            </a:endParaRPr>
          </a:p>
        </p:txBody>
      </p:sp>
      <p:sp>
        <p:nvSpPr>
          <p:cNvPr id="3" name="Content Placeholder 2"/>
          <p:cNvSpPr>
            <a:spLocks noGrp="1"/>
          </p:cNvSpPr>
          <p:nvPr>
            <p:ph idx="1"/>
          </p:nvPr>
        </p:nvSpPr>
        <p:spPr>
          <a:xfrm>
            <a:off x="381000" y="1295400"/>
            <a:ext cx="8302625" cy="4800600"/>
          </a:xfrm>
        </p:spPr>
        <p:txBody>
          <a:bodyPr/>
          <a:lstStyle/>
          <a:p>
            <a:pPr marL="182880" indent="-182880" fontAlgn="auto">
              <a:buFont typeface="Arial" pitchFamily="34" charset="0"/>
              <a:buChar char="•"/>
              <a:defRPr/>
            </a:pPr>
            <a:r>
              <a:rPr lang="en-US" dirty="0" smtClean="0"/>
              <a:t>Bubbles and Behavioral Economics</a:t>
            </a:r>
          </a:p>
          <a:p>
            <a:pPr lvl="1" indent="-182880" fontAlgn="auto">
              <a:buFont typeface="Arial" pitchFamily="34" charset="0"/>
              <a:buChar char="•"/>
              <a:defRPr/>
            </a:pPr>
            <a:r>
              <a:rPr lang="en-US" dirty="0" smtClean="0"/>
              <a:t>Evidence of irrational investor behavior</a:t>
            </a:r>
          </a:p>
          <a:p>
            <a:pPr lvl="1" indent="-182880" fontAlgn="auto">
              <a:buFont typeface="Arial" pitchFamily="34" charset="0"/>
              <a:buChar char="•"/>
              <a:defRPr/>
            </a:pPr>
            <a:r>
              <a:rPr lang="en-US" dirty="0" smtClean="0"/>
              <a:t>Easier to identify once over</a:t>
            </a:r>
          </a:p>
          <a:p>
            <a:pPr marL="182880" indent="-182880" fontAlgn="auto">
              <a:buFont typeface="Arial" pitchFamily="34" charset="0"/>
              <a:buChar char="•"/>
              <a:defRPr/>
            </a:pPr>
            <a:r>
              <a:rPr lang="en-US" dirty="0" smtClean="0"/>
              <a:t>Evaluating Behavioral Critique</a:t>
            </a:r>
          </a:p>
          <a:p>
            <a:pPr lvl="1" indent="-182880" fontAlgn="auto">
              <a:buFont typeface="Arial" pitchFamily="34" charset="0"/>
              <a:buChar char="•"/>
              <a:defRPr/>
            </a:pPr>
            <a:r>
              <a:rPr lang="en-US" dirty="0" smtClean="0"/>
              <a:t>No coherent theory</a:t>
            </a:r>
          </a:p>
          <a:p>
            <a:pPr lvl="1" indent="-182880" fontAlgn="auto">
              <a:buFont typeface="Arial" pitchFamily="34" charset="0"/>
              <a:buChar char="•"/>
              <a:defRPr/>
            </a:pPr>
            <a:r>
              <a:rPr lang="en-US" dirty="0" smtClean="0"/>
              <a:t>Most empirical support from one time period: late ‘90s</a:t>
            </a:r>
          </a:p>
          <a:p>
            <a:pPr marL="274320" lvl="1" indent="0" fontAlgn="auto">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1">
                    <a:lumMod val="95000"/>
                    <a:lumOff val="5000"/>
                  </a:schemeClr>
                </a:solidFill>
                <a:latin typeface="Garamond" pitchFamily="18" charset="0"/>
              </a:rPr>
              <a:t>Why Behavioral Finance? </a:t>
            </a:r>
            <a:endParaRPr lang="ar-JO" dirty="0"/>
          </a:p>
        </p:txBody>
      </p:sp>
      <p:sp>
        <p:nvSpPr>
          <p:cNvPr id="3" name="Content Placeholder 2"/>
          <p:cNvSpPr>
            <a:spLocks noGrp="1"/>
          </p:cNvSpPr>
          <p:nvPr>
            <p:ph idx="1"/>
          </p:nvPr>
        </p:nvSpPr>
        <p:spPr/>
        <p:txBody>
          <a:bodyPr/>
          <a:lstStyle/>
          <a:p>
            <a:pPr>
              <a:lnSpc>
                <a:spcPct val="150000"/>
              </a:lnSpc>
              <a:buFont typeface="Wingdings" panose="05000000000000000000" pitchFamily="2" charset="2"/>
              <a:buChar char="v"/>
            </a:pPr>
            <a:r>
              <a:rPr lang="en-US" altLang="ar-JO" sz="2400" dirty="0"/>
              <a:t>If we always behaved rationally… </a:t>
            </a:r>
          </a:p>
          <a:p>
            <a:pPr lvl="1">
              <a:lnSpc>
                <a:spcPct val="150000"/>
              </a:lnSpc>
              <a:buFont typeface="Wingdings" panose="05000000000000000000" pitchFamily="2" charset="2"/>
              <a:buChar char="v"/>
            </a:pPr>
            <a:r>
              <a:rPr lang="en-US" altLang="ar-JO" sz="2400" dirty="0" smtClean="0">
                <a:solidFill>
                  <a:srgbClr val="0070C0"/>
                </a:solidFill>
              </a:rPr>
              <a:t>Nobody </a:t>
            </a:r>
            <a:r>
              <a:rPr lang="en-US" altLang="ar-JO" sz="2400" dirty="0">
                <a:solidFill>
                  <a:srgbClr val="0070C0"/>
                </a:solidFill>
              </a:rPr>
              <a:t>would ever sell stocks in a panic at the first sign of trouble </a:t>
            </a:r>
          </a:p>
          <a:p>
            <a:pPr lvl="1">
              <a:lnSpc>
                <a:spcPct val="150000"/>
              </a:lnSpc>
              <a:buFont typeface="Wingdings" panose="05000000000000000000" pitchFamily="2" charset="2"/>
              <a:buChar char="v"/>
            </a:pPr>
            <a:r>
              <a:rPr lang="en-US" altLang="ar-JO" sz="2400" dirty="0" smtClean="0">
                <a:solidFill>
                  <a:srgbClr val="0070C0"/>
                </a:solidFill>
              </a:rPr>
              <a:t>Nobody </a:t>
            </a:r>
            <a:r>
              <a:rPr lang="en-US" altLang="ar-JO" sz="2400" dirty="0">
                <a:solidFill>
                  <a:srgbClr val="0070C0"/>
                </a:solidFill>
              </a:rPr>
              <a:t>would ever buy stocks (or other investments) based on hunches, hot tips or media hype </a:t>
            </a:r>
          </a:p>
          <a:p>
            <a:pPr lvl="1">
              <a:lnSpc>
                <a:spcPct val="150000"/>
              </a:lnSpc>
              <a:buFont typeface="Wingdings" panose="05000000000000000000" pitchFamily="2" charset="2"/>
              <a:buChar char="v"/>
            </a:pPr>
            <a:r>
              <a:rPr lang="en-US" altLang="ar-JO" sz="2400" dirty="0" smtClean="0">
                <a:solidFill>
                  <a:srgbClr val="0070C0"/>
                </a:solidFill>
              </a:rPr>
              <a:t>Nobody </a:t>
            </a:r>
            <a:r>
              <a:rPr lang="en-US" altLang="ar-JO" sz="2400" dirty="0">
                <a:solidFill>
                  <a:srgbClr val="0070C0"/>
                </a:solidFill>
              </a:rPr>
              <a:t>would ever keep money in the bank instead of using it to pay off high-interest credit card </a:t>
            </a:r>
            <a:r>
              <a:rPr lang="en-US" altLang="ar-JO" sz="2400" dirty="0" smtClean="0">
                <a:solidFill>
                  <a:srgbClr val="0070C0"/>
                </a:solidFill>
              </a:rPr>
              <a:t>balances</a:t>
            </a:r>
            <a:endParaRPr lang="en-US" altLang="ar-JO" sz="2400" dirty="0">
              <a:solidFill>
                <a:srgbClr val="0070C0"/>
              </a:solidFill>
            </a:endParaRPr>
          </a:p>
        </p:txBody>
      </p:sp>
    </p:spTree>
    <p:extLst>
      <p:ext uri="{BB962C8B-B14F-4D97-AF65-F5344CB8AC3E}">
        <p14:creationId xmlns:p14="http://schemas.microsoft.com/office/powerpoint/2010/main" val="29990670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6613"/>
          </a:xfrm>
        </p:spPr>
        <p:txBody>
          <a:bodyPr wrap="square" numCol="1" anchorCtr="0" compatLnSpc="1">
            <a:prstTxWarp prst="textNoShape">
              <a:avLst/>
            </a:prstTxWarp>
          </a:bodyPr>
          <a:lstStyle/>
          <a:p>
            <a:r>
              <a:rPr lang="en-US" sz="3400">
                <a:cs typeface="Aharoni"/>
              </a:rPr>
              <a:t>T</a:t>
            </a:r>
            <a:r>
              <a:rPr lang="en-US" sz="3400" smtClean="0">
                <a:cs typeface="Aharoni"/>
              </a:rPr>
              <a:t>echnical </a:t>
            </a:r>
            <a:r>
              <a:rPr lang="en-US" sz="3400" dirty="0" smtClean="0">
                <a:cs typeface="Aharoni"/>
              </a:rPr>
              <a:t>Analysis and Behavioral Finance</a:t>
            </a:r>
          </a:p>
        </p:txBody>
      </p:sp>
      <p:sp>
        <p:nvSpPr>
          <p:cNvPr id="19458" name="Content Placeholder 2"/>
          <p:cNvSpPr>
            <a:spLocks noGrp="1"/>
          </p:cNvSpPr>
          <p:nvPr>
            <p:ph idx="1"/>
          </p:nvPr>
        </p:nvSpPr>
        <p:spPr bwMode="auto">
          <a:xfrm>
            <a:off x="381000" y="1295400"/>
            <a:ext cx="8302625" cy="4724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Trends and Corrections</a:t>
            </a:r>
          </a:p>
          <a:p>
            <a:pPr lvl="1"/>
            <a:r>
              <a:rPr lang="en-US" smtClean="0"/>
              <a:t>Moving average</a:t>
            </a:r>
          </a:p>
          <a:p>
            <a:pPr lvl="2"/>
            <a:r>
              <a:rPr lang="en-US" sz="2800" smtClean="0"/>
              <a:t>Average price over given interval, interval updated over time</a:t>
            </a:r>
          </a:p>
          <a:p>
            <a:pPr lvl="2"/>
            <a:r>
              <a:rPr lang="en-US" sz="2800" smtClean="0"/>
              <a:t>Attempts to identify underlying price directions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91600" cy="836613"/>
          </a:xfrm>
        </p:spPr>
        <p:txBody>
          <a:bodyPr>
            <a:noAutofit/>
          </a:bodyPr>
          <a:lstStyle/>
          <a:p>
            <a:pPr fontAlgn="auto">
              <a:spcAft>
                <a:spcPts val="0"/>
              </a:spcAft>
              <a:defRPr/>
            </a:pPr>
            <a:r>
              <a:rPr lang="en-US" sz="3000" dirty="0" smtClean="0">
                <a:ea typeface="+mj-ea"/>
              </a:rPr>
              <a:t>Figure 9.3 Share Price, 50-Day Moving Average for Intel</a:t>
            </a:r>
            <a:endParaRPr lang="en-US" sz="3000" dirty="0">
              <a:ea typeface="+mj-ea"/>
            </a:endParaRPr>
          </a:p>
        </p:txBody>
      </p:sp>
      <p:pic>
        <p:nvPicPr>
          <p:cNvPr id="20482" name="Picture 2"/>
          <p:cNvPicPr>
            <a:picLocks noChangeAspect="1" noChangeArrowheads="1"/>
          </p:cNvPicPr>
          <p:nvPr/>
        </p:nvPicPr>
        <p:blipFill>
          <a:blip r:embed="rId2"/>
          <a:srcRect/>
          <a:stretch>
            <a:fillRect/>
          </a:stretch>
        </p:blipFill>
        <p:spPr bwMode="auto">
          <a:xfrm>
            <a:off x="152400" y="1720850"/>
            <a:ext cx="8743950" cy="3717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400" y="152400"/>
            <a:ext cx="8575675" cy="836613"/>
          </a:xfrm>
        </p:spPr>
        <p:txBody>
          <a:bodyPr/>
          <a:lstStyle/>
          <a:p>
            <a:pPr fontAlgn="auto">
              <a:spcAft>
                <a:spcPts val="0"/>
              </a:spcAft>
              <a:defRPr/>
            </a:pPr>
            <a:r>
              <a:rPr lang="en-US" dirty="0" smtClean="0">
                <a:ea typeface="+mj-ea"/>
              </a:rPr>
              <a:t>Figure 9.4 Moving Averages</a:t>
            </a:r>
            <a:endParaRPr lang="en-US" dirty="0">
              <a:ea typeface="+mj-ea"/>
            </a:endParaRPr>
          </a:p>
        </p:txBody>
      </p:sp>
      <p:pic>
        <p:nvPicPr>
          <p:cNvPr id="21506" name="Picture 2"/>
          <p:cNvPicPr>
            <a:picLocks noChangeAspect="1" noChangeArrowheads="1"/>
          </p:cNvPicPr>
          <p:nvPr/>
        </p:nvPicPr>
        <p:blipFill>
          <a:blip r:embed="rId2"/>
          <a:srcRect/>
          <a:stretch>
            <a:fillRect/>
          </a:stretch>
        </p:blipFill>
        <p:spPr bwMode="auto">
          <a:xfrm>
            <a:off x="152400" y="1447800"/>
            <a:ext cx="8774113" cy="3778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a:lstStyle/>
          <a:p>
            <a:pPr fontAlgn="auto">
              <a:spcAft>
                <a:spcPts val="0"/>
              </a:spcAft>
              <a:defRPr/>
            </a:pPr>
            <a:r>
              <a:rPr lang="en-US" dirty="0" smtClean="0">
                <a:ea typeface="+mj-ea"/>
              </a:rPr>
              <a:t>Table 9.1 Stock Price History</a:t>
            </a:r>
            <a:endParaRPr lang="en-US" dirty="0">
              <a:ea typeface="+mj-ea"/>
            </a:endParaRPr>
          </a:p>
        </p:txBody>
      </p:sp>
      <p:pic>
        <p:nvPicPr>
          <p:cNvPr id="22530" name="Picture 2"/>
          <p:cNvPicPr>
            <a:picLocks noChangeAspect="1" noChangeArrowheads="1"/>
          </p:cNvPicPr>
          <p:nvPr/>
        </p:nvPicPr>
        <p:blipFill>
          <a:blip r:embed="rId2"/>
          <a:srcRect/>
          <a:stretch>
            <a:fillRect/>
          </a:stretch>
        </p:blipFill>
        <p:spPr bwMode="auto">
          <a:xfrm>
            <a:off x="2362200" y="1066800"/>
            <a:ext cx="4673600" cy="5380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6613"/>
          </a:xfrm>
        </p:spPr>
        <p:txBody>
          <a:bodyPr wrap="square" numCol="1" anchorCtr="0" compatLnSpc="1">
            <a:prstTxWarp prst="textNoShape">
              <a:avLst/>
            </a:prstTxWarp>
          </a:bodyPr>
          <a:lstStyle/>
          <a:p>
            <a:r>
              <a:rPr lang="en-US" sz="3400" smtClean="0">
                <a:cs typeface="Aharoni"/>
              </a:rPr>
              <a:t>9.2 Technical Analysis and Behavioral Finance</a:t>
            </a:r>
          </a:p>
        </p:txBody>
      </p:sp>
      <p:sp>
        <p:nvSpPr>
          <p:cNvPr id="23554" name="Content Placeholder 2"/>
          <p:cNvSpPr>
            <a:spLocks noGrp="1"/>
          </p:cNvSpPr>
          <p:nvPr>
            <p:ph idx="1"/>
          </p:nvPr>
        </p:nvSpPr>
        <p:spPr bwMode="auto">
          <a:xfrm>
            <a:off x="381000" y="1219200"/>
            <a:ext cx="8302625" cy="4800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Trends and Corrections</a:t>
            </a:r>
          </a:p>
          <a:p>
            <a:pPr lvl="1"/>
            <a:r>
              <a:rPr lang="en-US" smtClean="0"/>
              <a:t>Point and figure charts</a:t>
            </a:r>
          </a:p>
          <a:p>
            <a:pPr lvl="2"/>
            <a:r>
              <a:rPr lang="en-US" sz="2800" smtClean="0"/>
              <a:t>Traces significant upward/downward movements in prices without regard to timing</a:t>
            </a:r>
          </a:p>
          <a:p>
            <a:pPr lvl="2"/>
            <a:r>
              <a:rPr lang="en-US" sz="2800" smtClean="0"/>
              <a:t>X denotes price increase, O denotes decrease</a:t>
            </a:r>
          </a:p>
          <a:p>
            <a:pPr lvl="2"/>
            <a:r>
              <a:rPr lang="en-US" sz="2800" smtClean="0"/>
              <a:t>Sell/Buy signals generated when stock penetrates previous lows/highs</a:t>
            </a:r>
          </a:p>
          <a:p>
            <a:pPr lvl="2"/>
            <a:r>
              <a:rPr lang="en-US" sz="2800" smtClean="0"/>
              <a:t>Congestion area: Horizontal band of Xs/Os created by price reversals</a:t>
            </a:r>
          </a:p>
          <a:p>
            <a:pPr lvl="1"/>
            <a:endParaRPr lang="en-US"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wrap="square" numCol="1" anchorCtr="0" compatLnSpc="1">
            <a:prstTxWarp prst="textNoShape">
              <a:avLst/>
            </a:prstTxWarp>
          </a:bodyPr>
          <a:lstStyle/>
          <a:p>
            <a:r>
              <a:rPr lang="en-US" sz="3100" smtClean="0">
                <a:cs typeface="Aharoni"/>
              </a:rPr>
              <a:t>Figure 9.5 Point and Figure Chart for Table 9.1</a:t>
            </a:r>
            <a:r>
              <a:rPr lang="en-US" sz="3200" smtClean="0">
                <a:cs typeface="Aharoni"/>
              </a:rPr>
              <a:t> </a:t>
            </a:r>
          </a:p>
        </p:txBody>
      </p:sp>
      <p:pic>
        <p:nvPicPr>
          <p:cNvPr id="24578" name="Picture 2"/>
          <p:cNvPicPr>
            <a:picLocks noChangeAspect="1" noChangeArrowheads="1"/>
          </p:cNvPicPr>
          <p:nvPr/>
        </p:nvPicPr>
        <p:blipFill>
          <a:blip r:embed="rId2"/>
          <a:srcRect/>
          <a:stretch>
            <a:fillRect/>
          </a:stretch>
        </p:blipFill>
        <p:spPr bwMode="auto">
          <a:xfrm>
            <a:off x="3121025" y="1143000"/>
            <a:ext cx="2895600" cy="52451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915400" cy="836613"/>
          </a:xfrm>
        </p:spPr>
        <p:txBody>
          <a:bodyPr>
            <a:noAutofit/>
          </a:bodyPr>
          <a:lstStyle/>
          <a:p>
            <a:pPr fontAlgn="auto">
              <a:spcAft>
                <a:spcPts val="0"/>
              </a:spcAft>
              <a:defRPr/>
            </a:pPr>
            <a:r>
              <a:rPr lang="en-US" sz="3000" dirty="0" smtClean="0">
                <a:ea typeface="+mj-ea"/>
              </a:rPr>
              <a:t>Figure 9.6 Point and Figure Chart for Atlantic Richfield</a:t>
            </a:r>
            <a:endParaRPr lang="en-US" sz="3000" dirty="0">
              <a:ea typeface="+mj-ea"/>
            </a:endParaRPr>
          </a:p>
        </p:txBody>
      </p:sp>
      <p:pic>
        <p:nvPicPr>
          <p:cNvPr id="25602" name="Picture 2"/>
          <p:cNvPicPr>
            <a:picLocks noChangeAspect="1" noChangeArrowheads="1"/>
          </p:cNvPicPr>
          <p:nvPr/>
        </p:nvPicPr>
        <p:blipFill>
          <a:blip r:embed="rId2"/>
          <a:srcRect/>
          <a:stretch>
            <a:fillRect/>
          </a:stretch>
        </p:blipFill>
        <p:spPr bwMode="auto">
          <a:xfrm>
            <a:off x="1831975" y="1219200"/>
            <a:ext cx="5580063" cy="5184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6613"/>
          </a:xfrm>
        </p:spPr>
        <p:txBody>
          <a:bodyPr wrap="square" numCol="1" anchorCtr="0" compatLnSpc="1">
            <a:prstTxWarp prst="textNoShape">
              <a:avLst/>
            </a:prstTxWarp>
            <a:noAutofit/>
          </a:bodyPr>
          <a:lstStyle/>
          <a:p>
            <a:r>
              <a:rPr lang="en-US" sz="3400" smtClean="0">
                <a:cs typeface="Aharoni"/>
              </a:rPr>
              <a:t>9.2 Technical Analysis and Behavioral Finance</a:t>
            </a:r>
          </a:p>
        </p:txBody>
      </p:sp>
      <p:sp>
        <p:nvSpPr>
          <p:cNvPr id="26626" name="Content Placeholder 2"/>
          <p:cNvSpPr>
            <a:spLocks noGrp="1"/>
          </p:cNvSpPr>
          <p:nvPr>
            <p:ph idx="1"/>
          </p:nvPr>
        </p:nvSpPr>
        <p:spPr bwMode="auto">
          <a:xfrm>
            <a:off x="381000" y="1295400"/>
            <a:ext cx="8302625" cy="4724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Trends and Corrections</a:t>
            </a:r>
          </a:p>
          <a:p>
            <a:pPr lvl="1"/>
            <a:r>
              <a:rPr lang="en-US" smtClean="0"/>
              <a:t>Breadth</a:t>
            </a:r>
          </a:p>
          <a:p>
            <a:pPr lvl="2"/>
            <a:r>
              <a:rPr lang="en-US" sz="2800" smtClean="0"/>
              <a:t>Extent to which broad market index movements affect individual stock prices</a:t>
            </a:r>
          </a:p>
          <a:p>
            <a:pPr lvl="1"/>
            <a:r>
              <a:rPr lang="en-US" smtClean="0"/>
              <a:t>Relative Strength</a:t>
            </a:r>
          </a:p>
          <a:p>
            <a:pPr lvl="2"/>
            <a:r>
              <a:rPr lang="en-US" sz="2800" smtClean="0"/>
              <a:t>Recent performance of given stock/industry compared to that of broad market index</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a:lstStyle/>
          <a:p>
            <a:pPr fontAlgn="auto">
              <a:spcAft>
                <a:spcPts val="0"/>
              </a:spcAft>
              <a:defRPr/>
            </a:pPr>
            <a:r>
              <a:rPr lang="en-US" dirty="0" smtClean="0">
                <a:ea typeface="+mj-ea"/>
              </a:rPr>
              <a:t>Figure 9.7 Market Diary</a:t>
            </a:r>
            <a:endParaRPr lang="en-US" dirty="0">
              <a:ea typeface="+mj-ea"/>
            </a:endParaRPr>
          </a:p>
        </p:txBody>
      </p:sp>
      <p:pic>
        <p:nvPicPr>
          <p:cNvPr id="27650" name="Picture 2"/>
          <p:cNvPicPr>
            <a:picLocks noChangeAspect="1" noChangeArrowheads="1"/>
          </p:cNvPicPr>
          <p:nvPr/>
        </p:nvPicPr>
        <p:blipFill>
          <a:blip r:embed="rId2"/>
          <a:srcRect/>
          <a:stretch>
            <a:fillRect/>
          </a:stretch>
        </p:blipFill>
        <p:spPr bwMode="auto">
          <a:xfrm>
            <a:off x="1328738" y="1276350"/>
            <a:ext cx="6486525" cy="430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850" y="152400"/>
            <a:ext cx="8531225" cy="836613"/>
          </a:xfrm>
        </p:spPr>
        <p:txBody>
          <a:bodyPr/>
          <a:lstStyle/>
          <a:p>
            <a:pPr fontAlgn="auto">
              <a:spcAft>
                <a:spcPts val="0"/>
              </a:spcAft>
              <a:defRPr/>
            </a:pPr>
            <a:r>
              <a:rPr lang="en-US" dirty="0" smtClean="0">
                <a:ea typeface="+mj-ea"/>
              </a:rPr>
              <a:t>Table 9.2 Breadth</a:t>
            </a:r>
            <a:endParaRPr lang="en-US" dirty="0">
              <a:ea typeface="+mj-ea"/>
            </a:endParaRPr>
          </a:p>
        </p:txBody>
      </p:sp>
      <p:pic>
        <p:nvPicPr>
          <p:cNvPr id="28674" name="Picture 2"/>
          <p:cNvPicPr>
            <a:picLocks noChangeAspect="1" noChangeArrowheads="1"/>
          </p:cNvPicPr>
          <p:nvPr/>
        </p:nvPicPr>
        <p:blipFill>
          <a:blip r:embed="rId2"/>
          <a:srcRect/>
          <a:stretch>
            <a:fillRect/>
          </a:stretch>
        </p:blipFill>
        <p:spPr bwMode="auto">
          <a:xfrm>
            <a:off x="152400" y="1905000"/>
            <a:ext cx="8791575" cy="2095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Behavioral Finance?</a:t>
            </a:r>
            <a:endParaRPr lang="ar-JO" dirty="0"/>
          </a:p>
        </p:txBody>
      </p:sp>
      <p:sp>
        <p:nvSpPr>
          <p:cNvPr id="3" name="Content Placeholder 2"/>
          <p:cNvSpPr>
            <a:spLocks noGrp="1"/>
          </p:cNvSpPr>
          <p:nvPr>
            <p:ph idx="1"/>
          </p:nvPr>
        </p:nvSpPr>
        <p:spPr/>
        <p:txBody>
          <a:bodyPr/>
          <a:lstStyle/>
          <a:p>
            <a:pPr>
              <a:lnSpc>
                <a:spcPts val="2163"/>
              </a:lnSpc>
              <a:buFont typeface="Wingdings" panose="05000000000000000000" pitchFamily="2" charset="2"/>
              <a:buChar char="v"/>
            </a:pPr>
            <a:endParaRPr lang="en-US" altLang="ar-JO" sz="2400" dirty="0" smtClean="0"/>
          </a:p>
          <a:p>
            <a:pPr>
              <a:lnSpc>
                <a:spcPts val="2163"/>
              </a:lnSpc>
              <a:buFont typeface="Wingdings" panose="05000000000000000000" pitchFamily="2" charset="2"/>
              <a:buChar char="v"/>
            </a:pPr>
            <a:endParaRPr lang="en-US" altLang="ar-JO" sz="2400" dirty="0"/>
          </a:p>
          <a:p>
            <a:pPr>
              <a:lnSpc>
                <a:spcPts val="2163"/>
              </a:lnSpc>
              <a:buFont typeface="Wingdings" panose="05000000000000000000" pitchFamily="2" charset="2"/>
              <a:buChar char="v"/>
            </a:pPr>
            <a:r>
              <a:rPr lang="en-US" altLang="ar-JO" sz="2400" dirty="0" smtClean="0"/>
              <a:t>Behavioral </a:t>
            </a:r>
            <a:r>
              <a:rPr lang="en-US" altLang="ar-JO" sz="2400" dirty="0"/>
              <a:t>Finance provides an ‘overlay’ to the Standard Theory</a:t>
            </a:r>
            <a:r>
              <a:rPr lang="en-US" altLang="ar-JO" sz="2400" dirty="0" smtClean="0"/>
              <a:t>.</a:t>
            </a:r>
          </a:p>
          <a:p>
            <a:pPr>
              <a:lnSpc>
                <a:spcPts val="2163"/>
              </a:lnSpc>
              <a:buFont typeface="Wingdings" panose="05000000000000000000" pitchFamily="2" charset="2"/>
              <a:buChar char="v"/>
            </a:pPr>
            <a:endParaRPr lang="en-US" altLang="ar-JO" sz="2400" dirty="0" smtClean="0"/>
          </a:p>
          <a:p>
            <a:pPr>
              <a:lnSpc>
                <a:spcPts val="2163"/>
              </a:lnSpc>
              <a:buFont typeface="Wingdings" panose="05000000000000000000" pitchFamily="2" charset="2"/>
              <a:buChar char="v"/>
            </a:pPr>
            <a:endParaRPr lang="en-US" altLang="ar-JO" sz="2400" dirty="0" smtClean="0"/>
          </a:p>
          <a:p>
            <a:pPr>
              <a:lnSpc>
                <a:spcPts val="2163"/>
              </a:lnSpc>
              <a:buFont typeface="Wingdings" panose="05000000000000000000" pitchFamily="2" charset="2"/>
              <a:buChar char="v"/>
            </a:pPr>
            <a:r>
              <a:rPr lang="en-US" altLang="ar-JO" sz="2400" dirty="0" smtClean="0"/>
              <a:t>Theory </a:t>
            </a:r>
            <a:r>
              <a:rPr lang="en-US" altLang="ar-JO" sz="2400" dirty="0"/>
              <a:t>It provides a framework to understand ‘non-rational’ investor and market behaviors…</a:t>
            </a:r>
          </a:p>
          <a:p>
            <a:pPr>
              <a:lnSpc>
                <a:spcPts val="2163"/>
              </a:lnSpc>
              <a:buFont typeface="Wingdings" panose="05000000000000000000" pitchFamily="2" charset="2"/>
              <a:buChar char="v"/>
            </a:pPr>
            <a:endParaRPr lang="en-US" altLang="ar-JO" sz="2400" dirty="0">
              <a:solidFill>
                <a:srgbClr val="0070C0"/>
              </a:solidFill>
            </a:endParaRPr>
          </a:p>
          <a:p>
            <a:pPr>
              <a:buFont typeface="Wingdings" panose="05000000000000000000" pitchFamily="2" charset="2"/>
              <a:buChar char="v"/>
            </a:pPr>
            <a:endParaRPr lang="ar-JO" dirty="0"/>
          </a:p>
        </p:txBody>
      </p:sp>
    </p:spTree>
    <p:extLst>
      <p:ext uri="{BB962C8B-B14F-4D97-AF65-F5344CB8AC3E}">
        <p14:creationId xmlns:p14="http://schemas.microsoft.com/office/powerpoint/2010/main" val="11751189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6613"/>
          </a:xfrm>
        </p:spPr>
        <p:txBody>
          <a:bodyPr wrap="square" numCol="1" anchorCtr="0" compatLnSpc="1">
            <a:prstTxWarp prst="textNoShape">
              <a:avLst/>
            </a:prstTxWarp>
          </a:bodyPr>
          <a:lstStyle/>
          <a:p>
            <a:r>
              <a:rPr lang="en-US" sz="3400" smtClean="0">
                <a:cs typeface="Aharoni"/>
              </a:rPr>
              <a:t>9.2 Technical Analysis and Behavioral Finance</a:t>
            </a:r>
          </a:p>
        </p:txBody>
      </p:sp>
      <p:sp>
        <p:nvSpPr>
          <p:cNvPr id="29698" name="Content Placeholder 2"/>
          <p:cNvSpPr>
            <a:spLocks noGrp="1"/>
          </p:cNvSpPr>
          <p:nvPr>
            <p:ph idx="1"/>
          </p:nvPr>
        </p:nvSpPr>
        <p:spPr bwMode="auto">
          <a:xfrm>
            <a:off x="381000" y="1295400"/>
            <a:ext cx="8302625" cy="48006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Sentiment Indicators</a:t>
            </a:r>
          </a:p>
          <a:p>
            <a:pPr lvl="1"/>
            <a:r>
              <a:rPr lang="en-US" smtClean="0"/>
              <a:t>Trin statistic</a:t>
            </a:r>
          </a:p>
          <a:p>
            <a:pPr lvl="2"/>
            <a:r>
              <a:rPr lang="en-US" sz="2800" smtClean="0"/>
              <a:t>Ratio of average volume in declining issues to average volume in advancing issues</a:t>
            </a:r>
          </a:p>
          <a:p>
            <a:pPr lvl="1"/>
            <a:r>
              <a:rPr lang="en-US" smtClean="0"/>
              <a:t>Confidence index</a:t>
            </a:r>
          </a:p>
          <a:p>
            <a:pPr lvl="2"/>
            <a:r>
              <a:rPr lang="en-US" sz="2800" smtClean="0"/>
              <a:t>Ratio of top-rated corporate bond yield to intermediate-grade bond yield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6613"/>
          </a:xfrm>
        </p:spPr>
        <p:txBody>
          <a:bodyPr wrap="square" numCol="1" anchorCtr="0" compatLnSpc="1">
            <a:prstTxWarp prst="textNoShape">
              <a:avLst/>
            </a:prstTxWarp>
          </a:bodyPr>
          <a:lstStyle/>
          <a:p>
            <a:r>
              <a:rPr lang="en-US" sz="3400" smtClean="0">
                <a:cs typeface="Aharoni"/>
              </a:rPr>
              <a:t>9.2 Technical Analysis and Behavioral Finance</a:t>
            </a:r>
          </a:p>
        </p:txBody>
      </p:sp>
      <p:sp>
        <p:nvSpPr>
          <p:cNvPr id="30722" name="Content Placeholder 2"/>
          <p:cNvSpPr>
            <a:spLocks noGrp="1"/>
          </p:cNvSpPr>
          <p:nvPr>
            <p:ph idx="1"/>
          </p:nvPr>
        </p:nvSpPr>
        <p:spPr bwMode="auto">
          <a:xfrm>
            <a:off x="381000" y="1219200"/>
            <a:ext cx="8302625" cy="4648200"/>
          </a:xfrm>
          <a:noFill/>
          <a:ln>
            <a:miter lim="800000"/>
            <a:headEnd/>
            <a:tailEnd/>
          </a:ln>
        </p:spPr>
        <p:txBody>
          <a:bodyPr vert="horz" wrap="square" lIns="91440" tIns="45720" rIns="91440" bIns="45720" numCol="1" anchor="t" anchorCtr="0" compatLnSpc="1">
            <a:prstTxWarp prst="textNoShape">
              <a:avLst/>
            </a:prstTxWarp>
          </a:bodyPr>
          <a:lstStyle/>
          <a:p>
            <a:r>
              <a:rPr lang="en-US" smtClean="0"/>
              <a:t>Sentiment Indicators</a:t>
            </a:r>
          </a:p>
          <a:p>
            <a:pPr lvl="1"/>
            <a:r>
              <a:rPr lang="en-US" smtClean="0"/>
              <a:t>Short interest</a:t>
            </a:r>
          </a:p>
          <a:p>
            <a:pPr lvl="2"/>
            <a:r>
              <a:rPr lang="en-US" sz="2800" smtClean="0"/>
              <a:t>Total number of shares currently short-sold in market</a:t>
            </a:r>
          </a:p>
          <a:p>
            <a:pPr lvl="1"/>
            <a:r>
              <a:rPr lang="en-US" smtClean="0"/>
              <a:t>Put/call ratio</a:t>
            </a:r>
          </a:p>
          <a:p>
            <a:pPr lvl="2"/>
            <a:r>
              <a:rPr lang="en-US" sz="2800" smtClean="0"/>
              <a:t>Ratio of put options to call options outstanding on stock</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6613"/>
          </a:xfrm>
        </p:spPr>
        <p:txBody>
          <a:bodyPr wrap="square" numCol="1" anchorCtr="0" compatLnSpc="1">
            <a:prstTxWarp prst="textNoShape">
              <a:avLst/>
            </a:prstTxWarp>
          </a:bodyPr>
          <a:lstStyle/>
          <a:p>
            <a:r>
              <a:rPr lang="en-US" sz="3400" smtClean="0">
                <a:cs typeface="Aharoni"/>
              </a:rPr>
              <a:t>9.2 Technical Analysis and Behavioral Finance</a:t>
            </a:r>
          </a:p>
        </p:txBody>
      </p:sp>
      <p:sp>
        <p:nvSpPr>
          <p:cNvPr id="31746" name="Content Placeholder 2"/>
          <p:cNvSpPr>
            <a:spLocks noGrp="1"/>
          </p:cNvSpPr>
          <p:nvPr>
            <p:ph idx="1"/>
          </p:nvPr>
        </p:nvSpPr>
        <p:spPr bwMode="auto">
          <a:xfrm>
            <a:off x="381000" y="1295400"/>
            <a:ext cx="8302625" cy="4724400"/>
          </a:xfrm>
          <a:noFill/>
          <a:ln>
            <a:miter lim="800000"/>
            <a:headEnd/>
            <a:tailEnd/>
          </a:ln>
        </p:spPr>
        <p:txBody>
          <a:bodyPr vert="horz" wrap="square" lIns="91440" tIns="45720" rIns="91440" bIns="45720" numCol="1" anchor="t" anchorCtr="0" compatLnSpc="1">
            <a:prstTxWarp prst="textNoShape">
              <a:avLst/>
            </a:prstTxWarp>
          </a:bodyPr>
          <a:lstStyle/>
          <a:p>
            <a:r>
              <a:rPr lang="en-US" smtClean="0"/>
              <a:t>A Warning</a:t>
            </a:r>
          </a:p>
          <a:p>
            <a:pPr lvl="1"/>
            <a:r>
              <a:rPr lang="en-US" smtClean="0"/>
              <a:t>People perceive patterns where none exist</a:t>
            </a:r>
          </a:p>
          <a:p>
            <a:pPr lvl="1"/>
            <a:r>
              <a:rPr lang="en-US" smtClean="0"/>
              <a:t>Data mining generates apparent patterns within limited data sets</a:t>
            </a:r>
          </a:p>
          <a:p>
            <a:pPr lvl="1"/>
            <a:r>
              <a:rPr lang="en-US" smtClean="0"/>
              <a:t>When evaluating rules, ask whether rule would be reasonable before looking at data</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836613"/>
          </a:xfrm>
        </p:spPr>
        <p:txBody>
          <a:bodyPr wrap="square" numCol="1" anchorCtr="0" compatLnSpc="1">
            <a:prstTxWarp prst="textNoShape">
              <a:avLst/>
            </a:prstTxWarp>
            <a:noAutofit/>
          </a:bodyPr>
          <a:lstStyle/>
          <a:p>
            <a:r>
              <a:rPr lang="en-US" sz="3000" smtClean="0">
                <a:cs typeface="Aharoni"/>
              </a:rPr>
              <a:t>Figure 9.8A  Actual Stock Price Levels, 52 Weeks</a:t>
            </a:r>
          </a:p>
        </p:txBody>
      </p:sp>
      <p:pic>
        <p:nvPicPr>
          <p:cNvPr id="32770" name="Picture 2"/>
          <p:cNvPicPr>
            <a:picLocks noChangeAspect="1" noChangeArrowheads="1"/>
          </p:cNvPicPr>
          <p:nvPr/>
        </p:nvPicPr>
        <p:blipFill>
          <a:blip r:embed="rId2"/>
          <a:srcRect/>
          <a:stretch>
            <a:fillRect/>
          </a:stretch>
        </p:blipFill>
        <p:spPr bwMode="auto">
          <a:xfrm>
            <a:off x="1652588" y="1219200"/>
            <a:ext cx="5838825" cy="49434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a:normAutofit fontScale="90000"/>
          </a:bodyPr>
          <a:lstStyle/>
          <a:p>
            <a:pPr fontAlgn="auto">
              <a:spcAft>
                <a:spcPts val="0"/>
              </a:spcAft>
              <a:defRPr/>
            </a:pPr>
            <a:r>
              <a:rPr lang="en-US" sz="3200" dirty="0" smtClean="0">
                <a:ea typeface="+mj-ea"/>
              </a:rPr>
              <a:t>Figure 9.8B Simulated Stock Price Levels, 52 Weeks</a:t>
            </a:r>
            <a:endParaRPr lang="en-US" sz="3200" dirty="0">
              <a:ea typeface="+mj-ea"/>
            </a:endParaRPr>
          </a:p>
        </p:txBody>
      </p:sp>
      <p:pic>
        <p:nvPicPr>
          <p:cNvPr id="33794" name="Picture 2"/>
          <p:cNvPicPr>
            <a:picLocks noChangeAspect="1" noChangeArrowheads="1"/>
          </p:cNvPicPr>
          <p:nvPr/>
        </p:nvPicPr>
        <p:blipFill>
          <a:blip r:embed="rId2"/>
          <a:srcRect/>
          <a:stretch>
            <a:fillRect/>
          </a:stretch>
        </p:blipFill>
        <p:spPr bwMode="auto">
          <a:xfrm>
            <a:off x="1662113" y="1209675"/>
            <a:ext cx="5819775" cy="4962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6613"/>
          </a:xfrm>
        </p:spPr>
        <p:txBody>
          <a:bodyPr>
            <a:noAutofit/>
          </a:bodyPr>
          <a:lstStyle/>
          <a:p>
            <a:pPr fontAlgn="auto">
              <a:spcAft>
                <a:spcPts val="0"/>
              </a:spcAft>
              <a:defRPr/>
            </a:pPr>
            <a:r>
              <a:rPr lang="en-US" sz="2800" dirty="0" smtClean="0">
                <a:ea typeface="+mj-ea"/>
              </a:rPr>
              <a:t>Figure 9.9A  Actual Weekly Stock Price Changes, 52 Weeks</a:t>
            </a:r>
            <a:endParaRPr lang="en-US" sz="2800" dirty="0">
              <a:ea typeface="+mj-ea"/>
            </a:endParaRPr>
          </a:p>
        </p:txBody>
      </p:sp>
      <p:pic>
        <p:nvPicPr>
          <p:cNvPr id="34818" name="Picture 2"/>
          <p:cNvPicPr>
            <a:picLocks noChangeAspect="1" noChangeArrowheads="1"/>
          </p:cNvPicPr>
          <p:nvPr/>
        </p:nvPicPr>
        <p:blipFill>
          <a:blip r:embed="rId2"/>
          <a:srcRect/>
          <a:stretch>
            <a:fillRect/>
          </a:stretch>
        </p:blipFill>
        <p:spPr bwMode="auto">
          <a:xfrm>
            <a:off x="1524000" y="1524000"/>
            <a:ext cx="6243638" cy="4114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6613"/>
          </a:xfrm>
        </p:spPr>
        <p:txBody>
          <a:bodyPr>
            <a:noAutofit/>
          </a:bodyPr>
          <a:lstStyle/>
          <a:p>
            <a:pPr fontAlgn="auto">
              <a:spcAft>
                <a:spcPts val="0"/>
              </a:spcAft>
              <a:defRPr/>
            </a:pPr>
            <a:r>
              <a:rPr lang="en-US" sz="2700" dirty="0" smtClean="0">
                <a:ea typeface="+mj-ea"/>
              </a:rPr>
              <a:t>Figure 9.9B Simulated Weekly Stock Price Changes, 52 Weeks</a:t>
            </a:r>
            <a:endParaRPr lang="en-US" sz="2700" dirty="0">
              <a:ea typeface="+mj-ea"/>
            </a:endParaRPr>
          </a:p>
        </p:txBody>
      </p:sp>
      <p:pic>
        <p:nvPicPr>
          <p:cNvPr id="35842" name="Picture 2"/>
          <p:cNvPicPr>
            <a:picLocks noChangeAspect="1" noChangeArrowheads="1"/>
          </p:cNvPicPr>
          <p:nvPr/>
        </p:nvPicPr>
        <p:blipFill>
          <a:blip r:embed="rId2"/>
          <a:srcRect/>
          <a:stretch>
            <a:fillRect/>
          </a:stretch>
        </p:blipFill>
        <p:spPr bwMode="auto">
          <a:xfrm>
            <a:off x="1524000" y="1493838"/>
            <a:ext cx="6118225" cy="4176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Behavioral Finance?</a:t>
            </a:r>
            <a:endParaRPr lang="ar-JO" dirty="0"/>
          </a:p>
        </p:txBody>
      </p:sp>
      <p:sp>
        <p:nvSpPr>
          <p:cNvPr id="3" name="Content Placeholder 2"/>
          <p:cNvSpPr>
            <a:spLocks noGrp="1"/>
          </p:cNvSpPr>
          <p:nvPr>
            <p:ph idx="1"/>
          </p:nvPr>
        </p:nvSpPr>
        <p:spPr/>
        <p:txBody>
          <a:bodyPr/>
          <a:lstStyle/>
          <a:p>
            <a:pPr>
              <a:lnSpc>
                <a:spcPts val="2163"/>
              </a:lnSpc>
              <a:buFont typeface="Wingdings" panose="05000000000000000000" pitchFamily="2" charset="2"/>
              <a:buChar char="v"/>
            </a:pPr>
            <a:r>
              <a:rPr lang="en-US" altLang="ar-JO" sz="2400" dirty="0"/>
              <a:t>Investors</a:t>
            </a:r>
          </a:p>
          <a:p>
            <a:pPr lvl="1">
              <a:lnSpc>
                <a:spcPts val="2163"/>
              </a:lnSpc>
              <a:buFont typeface="Wingdings" panose="05000000000000000000" pitchFamily="2" charset="2"/>
              <a:buChar char="v"/>
            </a:pPr>
            <a:r>
              <a:rPr lang="en-US" altLang="ar-JO" sz="2400" dirty="0">
                <a:solidFill>
                  <a:srgbClr val="0070C0"/>
                </a:solidFill>
              </a:rPr>
              <a:t>Are not totally rational </a:t>
            </a:r>
          </a:p>
          <a:p>
            <a:pPr lvl="1">
              <a:lnSpc>
                <a:spcPts val="2163"/>
              </a:lnSpc>
              <a:buFont typeface="Wingdings" panose="05000000000000000000" pitchFamily="2" charset="2"/>
              <a:buChar char="v"/>
            </a:pPr>
            <a:r>
              <a:rPr lang="en-US" altLang="ar-JO" sz="2400" dirty="0">
                <a:solidFill>
                  <a:srgbClr val="0070C0"/>
                </a:solidFill>
              </a:rPr>
              <a:t>Often act based on imperfect information </a:t>
            </a:r>
          </a:p>
          <a:p>
            <a:pPr lvl="1">
              <a:lnSpc>
                <a:spcPts val="2163"/>
              </a:lnSpc>
              <a:buFont typeface="Wingdings" panose="05000000000000000000" pitchFamily="2" charset="2"/>
              <a:buChar char="v"/>
            </a:pPr>
            <a:r>
              <a:rPr lang="en-US" altLang="ar-JO" sz="2400" dirty="0">
                <a:solidFill>
                  <a:srgbClr val="0070C0"/>
                </a:solidFill>
              </a:rPr>
              <a:t>Make “non-rational” decisions in predictable ways</a:t>
            </a:r>
          </a:p>
          <a:p>
            <a:pPr lvl="2">
              <a:buFont typeface="Wingdings" panose="05000000000000000000" pitchFamily="2" charset="2"/>
              <a:buChar char="v"/>
            </a:pPr>
            <a:endParaRPr lang="en-US" altLang="ar-JO" sz="1600" dirty="0" smtClean="0"/>
          </a:p>
          <a:p>
            <a:pPr lvl="2">
              <a:buFont typeface="Wingdings" panose="05000000000000000000" pitchFamily="2" charset="2"/>
              <a:buChar char="Ø"/>
            </a:pPr>
            <a:r>
              <a:rPr lang="en-US" altLang="ar-JO" dirty="0" smtClean="0"/>
              <a:t>A </a:t>
            </a:r>
            <a:r>
              <a:rPr lang="en-US" altLang="ar-JO" dirty="0"/>
              <a:t>suboptimal result in an investment decision can stem from one of two issues:</a:t>
            </a:r>
          </a:p>
          <a:p>
            <a:pPr lvl="3">
              <a:buFont typeface="Wingdings" panose="05000000000000000000" pitchFamily="2" charset="2"/>
              <a:buChar char="Ø"/>
            </a:pPr>
            <a:r>
              <a:rPr lang="en-US" altLang="ar-JO" sz="2400" dirty="0"/>
              <a:t>You made a good decision, but an unlikely negative event occurred </a:t>
            </a:r>
          </a:p>
          <a:p>
            <a:pPr lvl="3">
              <a:buFont typeface="Wingdings" panose="05000000000000000000" pitchFamily="2" charset="2"/>
              <a:buChar char="Ø"/>
            </a:pPr>
            <a:r>
              <a:rPr lang="en-US" altLang="ar-JO" sz="2400" dirty="0" smtClean="0"/>
              <a:t>You </a:t>
            </a:r>
            <a:r>
              <a:rPr lang="en-US" altLang="ar-JO" sz="2400" dirty="0"/>
              <a:t>simply made a bad decision (i.e., cognitive error</a:t>
            </a:r>
            <a:r>
              <a:rPr lang="en-US" altLang="ar-JO" sz="2400" dirty="0" smtClean="0"/>
              <a:t>)</a:t>
            </a:r>
          </a:p>
        </p:txBody>
      </p:sp>
    </p:spTree>
    <p:extLst>
      <p:ext uri="{BB962C8B-B14F-4D97-AF65-F5344CB8AC3E}">
        <p14:creationId xmlns:p14="http://schemas.microsoft.com/office/powerpoint/2010/main" val="1175118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Behavioral Finance</a:t>
            </a:r>
            <a:endParaRPr lang="ar-JO" dirty="0"/>
          </a:p>
        </p:txBody>
      </p:sp>
      <p:sp>
        <p:nvSpPr>
          <p:cNvPr id="3" name="Content Placeholder 2"/>
          <p:cNvSpPr>
            <a:spLocks noGrp="1"/>
          </p:cNvSpPr>
          <p:nvPr>
            <p:ph idx="1"/>
          </p:nvPr>
        </p:nvSpPr>
        <p:spPr/>
        <p:txBody>
          <a:bodyPr/>
          <a:lstStyle/>
          <a:p>
            <a:pPr>
              <a:lnSpc>
                <a:spcPts val="2163"/>
              </a:lnSpc>
              <a:buFont typeface="Wingdings" panose="05000000000000000000" pitchFamily="2" charset="2"/>
              <a:buChar char="v"/>
            </a:pPr>
            <a:r>
              <a:rPr lang="en-US" altLang="ar-JO" sz="2400" dirty="0"/>
              <a:t>Markets</a:t>
            </a:r>
          </a:p>
          <a:p>
            <a:pPr lvl="1">
              <a:lnSpc>
                <a:spcPts val="2163"/>
              </a:lnSpc>
              <a:buFont typeface="Wingdings" panose="05000000000000000000" pitchFamily="2" charset="2"/>
              <a:buChar char="v"/>
            </a:pPr>
            <a:r>
              <a:rPr lang="en-US" altLang="ar-JO" sz="2400" dirty="0">
                <a:solidFill>
                  <a:srgbClr val="0070C0"/>
                </a:solidFill>
              </a:rPr>
              <a:t>May be difficult to beat in the long term </a:t>
            </a:r>
          </a:p>
          <a:p>
            <a:pPr lvl="1">
              <a:lnSpc>
                <a:spcPts val="2163"/>
              </a:lnSpc>
              <a:buFont typeface="Wingdings" panose="05000000000000000000" pitchFamily="2" charset="2"/>
              <a:buChar char="v"/>
            </a:pPr>
            <a:r>
              <a:rPr lang="en-US" altLang="ar-JO" sz="2400" dirty="0">
                <a:solidFill>
                  <a:srgbClr val="0070C0"/>
                </a:solidFill>
              </a:rPr>
              <a:t>In the short term, there are anomalies and excesses</a:t>
            </a:r>
          </a:p>
          <a:p>
            <a:pPr marL="0" indent="0">
              <a:lnSpc>
                <a:spcPts val="2163"/>
              </a:lnSpc>
              <a:buNone/>
            </a:pPr>
            <a:endParaRPr lang="en-US" altLang="ar-JO" sz="2400" dirty="0"/>
          </a:p>
        </p:txBody>
      </p:sp>
    </p:spTree>
    <p:extLst>
      <p:ext uri="{BB962C8B-B14F-4D97-AF65-F5344CB8AC3E}">
        <p14:creationId xmlns:p14="http://schemas.microsoft.com/office/powerpoint/2010/main" val="1175118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Behavioral Finance</a:t>
            </a:r>
            <a:endParaRPr lang="ar-JO"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sz="2800" dirty="0" smtClean="0"/>
              <a:t>Behavioral </a:t>
            </a:r>
            <a:r>
              <a:rPr lang="en-US" sz="2800" dirty="0"/>
              <a:t>Finance </a:t>
            </a:r>
            <a:r>
              <a:rPr lang="en-US" sz="2800" dirty="0" smtClean="0"/>
              <a:t>is </a:t>
            </a:r>
            <a:r>
              <a:rPr lang="en-US" sz="2800" dirty="0"/>
              <a:t>the study of influence of psychology on the financial decision making and it argues that the emotions of and mental errors cause the Mispricing</a:t>
            </a:r>
            <a:r>
              <a:rPr lang="en-US" sz="2800" dirty="0" smtClean="0"/>
              <a:t>.</a:t>
            </a:r>
          </a:p>
          <a:p>
            <a:pPr>
              <a:buFont typeface="Wingdings" panose="05000000000000000000" pitchFamily="2" charset="2"/>
              <a:buChar char="v"/>
            </a:pPr>
            <a:r>
              <a:rPr lang="en-US" sz="2800" dirty="0" smtClean="0"/>
              <a:t>Behaviorisms argue </a:t>
            </a:r>
            <a:r>
              <a:rPr lang="en-US" sz="2800" dirty="0"/>
              <a:t>that emotions and sentiment play a crucial role in determining the </a:t>
            </a:r>
            <a:r>
              <a:rPr lang="en-US" sz="2800" dirty="0" smtClean="0"/>
              <a:t>behavior </a:t>
            </a:r>
            <a:r>
              <a:rPr lang="en-US" sz="2800" dirty="0"/>
              <a:t>of investors in the market place and very </a:t>
            </a:r>
            <a:r>
              <a:rPr lang="en-US" sz="2800" dirty="0" smtClean="0"/>
              <a:t>often </a:t>
            </a:r>
            <a:r>
              <a:rPr lang="en-US" sz="2800" dirty="0"/>
              <a:t>they act irrationally due to influence of psychological </a:t>
            </a:r>
            <a:r>
              <a:rPr lang="en-US" sz="2800" dirty="0" smtClean="0"/>
              <a:t>factor.</a:t>
            </a:r>
            <a:endParaRPr lang="ar-JO" sz="2800" dirty="0"/>
          </a:p>
        </p:txBody>
      </p:sp>
    </p:spTree>
    <p:extLst>
      <p:ext uri="{BB962C8B-B14F-4D97-AF65-F5344CB8AC3E}">
        <p14:creationId xmlns:p14="http://schemas.microsoft.com/office/powerpoint/2010/main" val="11751189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Favor of Behavioral Finance</a:t>
            </a:r>
            <a:endParaRPr lang="ar-JO" dirty="0"/>
          </a:p>
        </p:txBody>
      </p:sp>
      <p:sp>
        <p:nvSpPr>
          <p:cNvPr id="3" name="Content Placeholder 2"/>
          <p:cNvSpPr>
            <a:spLocks noGrp="1"/>
          </p:cNvSpPr>
          <p:nvPr>
            <p:ph idx="1"/>
          </p:nvPr>
        </p:nvSpPr>
        <p:spPr/>
        <p:txBody>
          <a:bodyPr/>
          <a:lstStyle/>
          <a:p>
            <a:r>
              <a:rPr lang="en-US" dirty="0" smtClean="0"/>
              <a:t>Behavioral Finance is considered more Realistic</a:t>
            </a:r>
          </a:p>
          <a:p>
            <a:pPr lvl="1"/>
            <a:r>
              <a:rPr lang="en-US" dirty="0" smtClean="0"/>
              <a:t>as psychological foundation increases explanatory power </a:t>
            </a:r>
            <a:r>
              <a:rPr lang="en-US" dirty="0"/>
              <a:t>of </a:t>
            </a:r>
            <a:r>
              <a:rPr lang="en-US" dirty="0" smtClean="0"/>
              <a:t>financial models increases.</a:t>
            </a:r>
          </a:p>
          <a:p>
            <a:pPr lvl="1"/>
            <a:r>
              <a:rPr lang="en-US" dirty="0" smtClean="0"/>
              <a:t>Solves empirical puzzles </a:t>
            </a:r>
            <a:r>
              <a:rPr lang="en-US" dirty="0"/>
              <a:t>of </a:t>
            </a:r>
            <a:r>
              <a:rPr lang="en-US" dirty="0" smtClean="0"/>
              <a:t>traditional </a:t>
            </a:r>
            <a:r>
              <a:rPr lang="en-US" dirty="0"/>
              <a:t>f</a:t>
            </a:r>
            <a:r>
              <a:rPr lang="en-US" dirty="0" smtClean="0"/>
              <a:t>inance, it is a new approach </a:t>
            </a:r>
            <a:r>
              <a:rPr lang="en-US" dirty="0"/>
              <a:t>to </a:t>
            </a:r>
            <a:r>
              <a:rPr lang="en-US" dirty="0" smtClean="0"/>
              <a:t>traditional </a:t>
            </a:r>
            <a:r>
              <a:rPr lang="en-US" dirty="0"/>
              <a:t>f</a:t>
            </a:r>
            <a:r>
              <a:rPr lang="en-US" dirty="0" smtClean="0"/>
              <a:t>inance</a:t>
            </a:r>
            <a:endParaRPr lang="ar-JO" dirty="0"/>
          </a:p>
        </p:txBody>
      </p:sp>
    </p:spTree>
    <p:extLst>
      <p:ext uri="{BB962C8B-B14F-4D97-AF65-F5344CB8AC3E}">
        <p14:creationId xmlns:p14="http://schemas.microsoft.com/office/powerpoint/2010/main" val="1175118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a:lstStyle/>
          <a:p>
            <a:pPr fontAlgn="auto">
              <a:spcAft>
                <a:spcPts val="0"/>
              </a:spcAft>
              <a:defRPr/>
            </a:pPr>
            <a:r>
              <a:rPr lang="en-US" dirty="0" smtClean="0">
                <a:ea typeface="+mj-ea"/>
              </a:rPr>
              <a:t>In </a:t>
            </a:r>
            <a:r>
              <a:rPr lang="en-US" dirty="0">
                <a:ea typeface="+mj-ea"/>
              </a:rPr>
              <a:t>F</a:t>
            </a:r>
            <a:r>
              <a:rPr lang="en-US" dirty="0" smtClean="0">
                <a:ea typeface="+mj-ea"/>
              </a:rPr>
              <a:t>avor of Behavioral Finance</a:t>
            </a:r>
            <a:endParaRPr lang="en-US" dirty="0">
              <a:ea typeface="+mj-ea"/>
            </a:endParaRPr>
          </a:p>
        </p:txBody>
      </p:sp>
      <p:sp>
        <p:nvSpPr>
          <p:cNvPr id="7170" name="Content Placeholder 2"/>
          <p:cNvSpPr>
            <a:spLocks noGrp="1"/>
          </p:cNvSpPr>
          <p:nvPr>
            <p:ph idx="1"/>
          </p:nvPr>
        </p:nvSpPr>
        <p:spPr bwMode="auto">
          <a:xfrm>
            <a:off x="381000" y="1219200"/>
            <a:ext cx="8302625" cy="4800600"/>
          </a:xfrm>
          <a:noFill/>
          <a:ln>
            <a:miter lim="800000"/>
            <a:headEnd/>
            <a:tailEnd/>
          </a:ln>
        </p:spPr>
        <p:txBody>
          <a:bodyPr vert="horz" wrap="square" lIns="91440" tIns="45720" rIns="91440" bIns="45720" numCol="1" anchor="t" anchorCtr="0" compatLnSpc="1">
            <a:prstTxWarp prst="textNoShape">
              <a:avLst/>
            </a:prstTxWarp>
          </a:bodyPr>
          <a:lstStyle/>
          <a:p>
            <a:r>
              <a:rPr lang="en-US" dirty="0" smtClean="0"/>
              <a:t>Financial market model emphasizing potential implications of psychological factors affecting investor behavior</a:t>
            </a:r>
          </a:p>
          <a:p>
            <a:r>
              <a:rPr lang="en-US" dirty="0" smtClean="0"/>
              <a:t>Existence of irrational investors is not sufficient to reduce capital markets inefficient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50275" cy="836613"/>
          </a:xfrm>
        </p:spPr>
        <p:txBody>
          <a:bodyPr/>
          <a:lstStyle/>
          <a:p>
            <a:pPr fontAlgn="auto">
              <a:spcAft>
                <a:spcPts val="0"/>
              </a:spcAft>
              <a:defRPr/>
            </a:pPr>
            <a:r>
              <a:rPr lang="en-US" dirty="0" smtClean="0">
                <a:ea typeface="+mj-ea"/>
              </a:rPr>
              <a:t>Information Processing Error</a:t>
            </a:r>
            <a:endParaRPr lang="en-US" dirty="0">
              <a:ea typeface="+mj-ea"/>
            </a:endParaRPr>
          </a:p>
        </p:txBody>
      </p:sp>
      <p:sp>
        <p:nvSpPr>
          <p:cNvPr id="8194" name="Content Placeholder 2"/>
          <p:cNvSpPr>
            <a:spLocks noGrp="1"/>
          </p:cNvSpPr>
          <p:nvPr>
            <p:ph idx="1"/>
          </p:nvPr>
        </p:nvSpPr>
        <p:spPr bwMode="auto">
          <a:xfrm>
            <a:off x="381000" y="1295400"/>
            <a:ext cx="8302625" cy="4724400"/>
          </a:xfrm>
          <a:noFill/>
          <a:ln>
            <a:miter lim="800000"/>
            <a:headEnd/>
            <a:tailEnd/>
          </a:ln>
        </p:spPr>
        <p:txBody>
          <a:bodyPr vert="horz" wrap="square" lIns="91440" tIns="45720" rIns="91440" bIns="45720" numCol="1" anchor="t" anchorCtr="0" compatLnSpc="1">
            <a:prstTxWarp prst="textNoShape">
              <a:avLst/>
            </a:prstTxWarp>
          </a:bodyPr>
          <a:lstStyle/>
          <a:p>
            <a:pPr algn="just">
              <a:buFont typeface="Wingdings" panose="05000000000000000000" pitchFamily="2" charset="2"/>
              <a:buChar char="v"/>
            </a:pPr>
            <a:r>
              <a:rPr lang="en-US" dirty="0" smtClean="0"/>
              <a:t>Errors in information processing leads investors to misestimate the true probabilities of possible events or the associated rates of returns. The following are some of the biases causing information processing errors: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9e PPT design templat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9e PPT design template</Template>
  <TotalTime>4604</TotalTime>
  <Words>992</Words>
  <Application>Microsoft Office PowerPoint</Application>
  <PresentationFormat>On-screen Show (4:3)</PresentationFormat>
  <Paragraphs>135</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9e PPT design template</vt:lpstr>
      <vt:lpstr>Behavioral Finance</vt:lpstr>
      <vt:lpstr>Why Behavioral Finance? </vt:lpstr>
      <vt:lpstr>What is Behavioral Finance?</vt:lpstr>
      <vt:lpstr>What is Behavioral Finance?</vt:lpstr>
      <vt:lpstr>What is Behavioral Finance</vt:lpstr>
      <vt:lpstr>What is Behavioral Finance</vt:lpstr>
      <vt:lpstr>In Favor of Behavioral Finance</vt:lpstr>
      <vt:lpstr>In Favor of Behavioral Finance</vt:lpstr>
      <vt:lpstr>Information Processing Error</vt:lpstr>
      <vt:lpstr>Information Processing Error</vt:lpstr>
      <vt:lpstr>Information Processing Error</vt:lpstr>
      <vt:lpstr>Behavioral Biases</vt:lpstr>
      <vt:lpstr>Behavioral Biases</vt:lpstr>
      <vt:lpstr>Prospect Theory</vt:lpstr>
      <vt:lpstr>A Conventional Utility Function</vt:lpstr>
      <vt:lpstr>Utility Function under Prospect Theory</vt:lpstr>
      <vt:lpstr>Prospect Theory</vt:lpstr>
      <vt:lpstr>Prospect Theory</vt:lpstr>
      <vt:lpstr>Behavioral Critique</vt:lpstr>
      <vt:lpstr>Technical Analysis and Behavioral Finance</vt:lpstr>
      <vt:lpstr>Figure 9.3 Share Price, 50-Day Moving Average for Intel</vt:lpstr>
      <vt:lpstr>Figure 9.4 Moving Averages</vt:lpstr>
      <vt:lpstr>Table 9.1 Stock Price History</vt:lpstr>
      <vt:lpstr>9.2 Technical Analysis and Behavioral Finance</vt:lpstr>
      <vt:lpstr>Figure 9.5 Point and Figure Chart for Table 9.1 </vt:lpstr>
      <vt:lpstr>Figure 9.6 Point and Figure Chart for Atlantic Richfield</vt:lpstr>
      <vt:lpstr>9.2 Technical Analysis and Behavioral Finance</vt:lpstr>
      <vt:lpstr>Figure 9.7 Market Diary</vt:lpstr>
      <vt:lpstr>Table 9.2 Breadth</vt:lpstr>
      <vt:lpstr>9.2 Technical Analysis and Behavioral Finance</vt:lpstr>
      <vt:lpstr>9.2 Technical Analysis and Behavioral Finance</vt:lpstr>
      <vt:lpstr>9.2 Technical Analysis and Behavioral Finance</vt:lpstr>
      <vt:lpstr>Figure 9.8A  Actual Stock Price Levels, 52 Weeks</vt:lpstr>
      <vt:lpstr>Figure 9.8B Simulated Stock Price Levels, 52 Weeks</vt:lpstr>
      <vt:lpstr>Figure 9.9A  Actual Weekly Stock Price Changes, 52 Weeks</vt:lpstr>
      <vt:lpstr>Figure 9.9B Simulated Weekly Stock Price Changes, 52 Weeks</vt:lpstr>
    </vt:vector>
  </TitlesOfParts>
  <Company>The McGraw-Hill Companies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Bathurst, Noelle</dc:creator>
  <cp:lastModifiedBy>Dr. Ahmad Khsawneh</cp:lastModifiedBy>
  <cp:revision>119</cp:revision>
  <dcterms:created xsi:type="dcterms:W3CDTF">2012-04-04T15:39:55Z</dcterms:created>
  <dcterms:modified xsi:type="dcterms:W3CDTF">2013-11-18T05:48:17Z</dcterms:modified>
</cp:coreProperties>
</file>