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2"/>
  </p:handoutMasterIdLst>
  <p:sldIdLst>
    <p:sldId id="256" r:id="rId2"/>
    <p:sldId id="259" r:id="rId3"/>
    <p:sldId id="260" r:id="rId4"/>
    <p:sldId id="288" r:id="rId5"/>
    <p:sldId id="263" r:id="rId6"/>
    <p:sldId id="262" r:id="rId7"/>
    <p:sldId id="264" r:id="rId8"/>
    <p:sldId id="265" r:id="rId9"/>
    <p:sldId id="289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7004050" cy="9290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D130F"/>
    <a:srgbClr val="0B5B7F"/>
    <a:srgbClr val="992727"/>
    <a:srgbClr val="9ED1EA"/>
    <a:srgbClr val="053F85"/>
    <a:srgbClr val="073D55"/>
    <a:srgbClr val="7C0D0A"/>
    <a:srgbClr val="7B1F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4599" autoAdjust="0"/>
  </p:normalViewPr>
  <p:slideViewPr>
    <p:cSldViewPr>
      <p:cViewPr>
        <p:scale>
          <a:sx n="50" d="100"/>
          <a:sy n="50" d="100"/>
        </p:scale>
        <p:origin x="-2256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ropbox\CLM%20Documents\Clients\McGraw%20Hill\9e_Final_Manuscript\BKM%209e%20Ch%2013%20spreadsheets%20NFB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ropbox\CLM%20Documents\Clients\McGraw%20Hill\9e_Final_Manuscript\BKM%209e%20Ch%2013%20spreadsheets%20NFB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ropbox\CLM%20Documents\Clients\McGraw%20Hill\9e_Final_Manuscript\BKM%209e%20Ch%2013%20spreadsheets%20NFB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ropbox\CLM%20Documents\Clients\McGraw%20Hill\9e_Final_Manuscript\BKM%209e%20Ch%2013%20spreadsheets%20NFB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ropbox\CLM%20Documents\Clients\McGraw%20Hill\9e_Final_Manuscript\BKM%209e%20Ch%2013%20spreadsheets%20NF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1988407699037679E-2"/>
          <c:y val="5.1400554097404488E-2"/>
          <c:w val="0.89125471247912214"/>
          <c:h val="0.85576771653543415"/>
        </c:manualLayout>
      </c:layout>
      <c:scatterChart>
        <c:scatterStyle val="lineMarker"/>
        <c:ser>
          <c:idx val="0"/>
          <c:order val="0"/>
          <c:tx>
            <c:strRef>
              <c:f>'Fig 13.3,13.8'!$B$1</c:f>
              <c:strCache>
                <c:ptCount val="1"/>
                <c:pt idx="0">
                  <c:v>P/E ratio</c:v>
                </c:pt>
              </c:strCache>
            </c:strRef>
          </c:tx>
          <c:spPr>
            <a:ln>
              <a:solidFill>
                <a:srgbClr val="0B5B7F"/>
              </a:solidFill>
              <a:prstDash val="solid"/>
            </a:ln>
          </c:spPr>
          <c:marker>
            <c:symbol val="none"/>
          </c:marker>
          <c:xVal>
            <c:numRef>
              <c:f>'Fig 13.3,13.8'!$A$2:$A$58</c:f>
              <c:numCache>
                <c:formatCode>General</c:formatCode>
                <c:ptCount val="57"/>
                <c:pt idx="1">
                  <c:v>1955</c:v>
                </c:pt>
                <c:pt idx="2">
                  <c:v>1956</c:v>
                </c:pt>
                <c:pt idx="3">
                  <c:v>1957</c:v>
                </c:pt>
                <c:pt idx="4">
                  <c:v>1958</c:v>
                </c:pt>
                <c:pt idx="5">
                  <c:v>1959</c:v>
                </c:pt>
                <c:pt idx="6">
                  <c:v>1960</c:v>
                </c:pt>
                <c:pt idx="7">
                  <c:v>1961</c:v>
                </c:pt>
                <c:pt idx="8">
                  <c:v>1962</c:v>
                </c:pt>
                <c:pt idx="9">
                  <c:v>1963</c:v>
                </c:pt>
                <c:pt idx="10">
                  <c:v>1964</c:v>
                </c:pt>
                <c:pt idx="11">
                  <c:v>1965</c:v>
                </c:pt>
                <c:pt idx="12">
                  <c:v>1966</c:v>
                </c:pt>
                <c:pt idx="13">
                  <c:v>1967</c:v>
                </c:pt>
                <c:pt idx="14">
                  <c:v>1968</c:v>
                </c:pt>
                <c:pt idx="15">
                  <c:v>1969</c:v>
                </c:pt>
                <c:pt idx="16">
                  <c:v>1970</c:v>
                </c:pt>
                <c:pt idx="17">
                  <c:v>1971</c:v>
                </c:pt>
                <c:pt idx="18">
                  <c:v>1972</c:v>
                </c:pt>
                <c:pt idx="19">
                  <c:v>1973</c:v>
                </c:pt>
                <c:pt idx="20">
                  <c:v>1974</c:v>
                </c:pt>
                <c:pt idx="21">
                  <c:v>1975</c:v>
                </c:pt>
                <c:pt idx="22">
                  <c:v>1976</c:v>
                </c:pt>
                <c:pt idx="23">
                  <c:v>1977</c:v>
                </c:pt>
                <c:pt idx="24">
                  <c:v>1978</c:v>
                </c:pt>
                <c:pt idx="25">
                  <c:v>1979</c:v>
                </c:pt>
                <c:pt idx="26">
                  <c:v>1980</c:v>
                </c:pt>
                <c:pt idx="27">
                  <c:v>1981</c:v>
                </c:pt>
                <c:pt idx="28">
                  <c:v>1982</c:v>
                </c:pt>
                <c:pt idx="29">
                  <c:v>1983</c:v>
                </c:pt>
                <c:pt idx="30">
                  <c:v>1984</c:v>
                </c:pt>
                <c:pt idx="31">
                  <c:v>1985</c:v>
                </c:pt>
                <c:pt idx="32">
                  <c:v>1986</c:v>
                </c:pt>
                <c:pt idx="33">
                  <c:v>1987</c:v>
                </c:pt>
                <c:pt idx="34">
                  <c:v>1988</c:v>
                </c:pt>
                <c:pt idx="35">
                  <c:v>1989</c:v>
                </c:pt>
                <c:pt idx="36">
                  <c:v>1990</c:v>
                </c:pt>
                <c:pt idx="37">
                  <c:v>1991</c:v>
                </c:pt>
                <c:pt idx="38">
                  <c:v>1992</c:v>
                </c:pt>
                <c:pt idx="39">
                  <c:v>1993</c:v>
                </c:pt>
                <c:pt idx="40">
                  <c:v>1994</c:v>
                </c:pt>
                <c:pt idx="41">
                  <c:v>1995</c:v>
                </c:pt>
                <c:pt idx="42">
                  <c:v>1996</c:v>
                </c:pt>
                <c:pt idx="43">
                  <c:v>1997</c:v>
                </c:pt>
                <c:pt idx="44">
                  <c:v>1998</c:v>
                </c:pt>
                <c:pt idx="45">
                  <c:v>1999</c:v>
                </c:pt>
                <c:pt idx="46">
                  <c:v>2000</c:v>
                </c:pt>
                <c:pt idx="47">
                  <c:v>2001</c:v>
                </c:pt>
                <c:pt idx="48">
                  <c:v>2002</c:v>
                </c:pt>
                <c:pt idx="49">
                  <c:v>2003</c:v>
                </c:pt>
                <c:pt idx="50">
                  <c:v>2004</c:v>
                </c:pt>
                <c:pt idx="51">
                  <c:v>2005</c:v>
                </c:pt>
                <c:pt idx="52">
                  <c:v>2006</c:v>
                </c:pt>
                <c:pt idx="53">
                  <c:v>2007</c:v>
                </c:pt>
                <c:pt idx="54">
                  <c:v>2008</c:v>
                </c:pt>
                <c:pt idx="55">
                  <c:v>2009</c:v>
                </c:pt>
                <c:pt idx="56">
                  <c:v>2010</c:v>
                </c:pt>
              </c:numCache>
            </c:numRef>
          </c:xVal>
          <c:yVal>
            <c:numRef>
              <c:f>'Fig 13.3,13.8'!$B$2:$B$58</c:f>
              <c:numCache>
                <c:formatCode>General</c:formatCode>
                <c:ptCount val="57"/>
                <c:pt idx="1">
                  <c:v>12.578616352201264</c:v>
                </c:pt>
                <c:pt idx="2">
                  <c:v>13.245033112582782</c:v>
                </c:pt>
                <c:pt idx="3">
                  <c:v>12.67427122940431</c:v>
                </c:pt>
                <c:pt idx="4">
                  <c:v>16.051364365971107</c:v>
                </c:pt>
                <c:pt idx="5">
                  <c:v>17.301038062283737</c:v>
                </c:pt>
                <c:pt idx="6">
                  <c:v>16.949152542372861</c:v>
                </c:pt>
                <c:pt idx="7">
                  <c:v>21.645021645021632</c:v>
                </c:pt>
                <c:pt idx="8">
                  <c:v>17.182130584192429</c:v>
                </c:pt>
                <c:pt idx="9">
                  <c:v>18.181818181818201</c:v>
                </c:pt>
                <c:pt idx="10">
                  <c:v>18.796992481203009</c:v>
                </c:pt>
                <c:pt idx="11">
                  <c:v>17.889087656529519</c:v>
                </c:pt>
                <c:pt idx="12">
                  <c:v>15.082956259426858</c:v>
                </c:pt>
                <c:pt idx="13">
                  <c:v>17.452006980802789</c:v>
                </c:pt>
                <c:pt idx="14">
                  <c:v>17.636684303350968</c:v>
                </c:pt>
                <c:pt idx="15">
                  <c:v>16.447368421052644</c:v>
                </c:pt>
                <c:pt idx="16">
                  <c:v>15.503875968992247</c:v>
                </c:pt>
                <c:pt idx="17">
                  <c:v>18.484288354898336</c:v>
                </c:pt>
                <c:pt idx="18">
                  <c:v>18.181818181818201</c:v>
                </c:pt>
                <c:pt idx="19">
                  <c:v>14.044943820224718</c:v>
                </c:pt>
                <c:pt idx="20">
                  <c:v>8.6281276962899049</c:v>
                </c:pt>
                <c:pt idx="21">
                  <c:v>10.928961748633862</c:v>
                </c:pt>
                <c:pt idx="22">
                  <c:v>11.235955056179773</c:v>
                </c:pt>
                <c:pt idx="23">
                  <c:v>9.2678405931418002</c:v>
                </c:pt>
                <c:pt idx="24">
                  <c:v>8.3125519534497183</c:v>
                </c:pt>
                <c:pt idx="25">
                  <c:v>7.4294205052005964</c:v>
                </c:pt>
                <c:pt idx="26">
                  <c:v>7.8988941548183274</c:v>
                </c:pt>
                <c:pt idx="27">
                  <c:v>8.3612040133779342</c:v>
                </c:pt>
                <c:pt idx="28">
                  <c:v>8.6206896551724128</c:v>
                </c:pt>
                <c:pt idx="29">
                  <c:v>12.453300124533001</c:v>
                </c:pt>
                <c:pt idx="30">
                  <c:v>9.9800399201596868</c:v>
                </c:pt>
                <c:pt idx="31">
                  <c:v>12.315270935960594</c:v>
                </c:pt>
                <c:pt idx="32">
                  <c:v>16.42036124794744</c:v>
                </c:pt>
                <c:pt idx="33">
                  <c:v>18.248175182481752</c:v>
                </c:pt>
                <c:pt idx="34">
                  <c:v>12.484394506866423</c:v>
                </c:pt>
                <c:pt idx="35">
                  <c:v>13.495276653171389</c:v>
                </c:pt>
                <c:pt idx="36">
                  <c:v>15.455950540958277</c:v>
                </c:pt>
                <c:pt idx="37">
                  <c:v>20.876826722338205</c:v>
                </c:pt>
                <c:pt idx="38">
                  <c:v>23.696682464454991</c:v>
                </c:pt>
                <c:pt idx="39">
                  <c:v>22.421524663677129</c:v>
                </c:pt>
                <c:pt idx="40">
                  <c:v>17.152658662092644</c:v>
                </c:pt>
                <c:pt idx="41">
                  <c:v>16.42036124794744</c:v>
                </c:pt>
                <c:pt idx="42">
                  <c:v>19.083969465648867</c:v>
                </c:pt>
                <c:pt idx="43">
                  <c:v>21.881838074398249</c:v>
                </c:pt>
                <c:pt idx="44">
                  <c:v>28.901734104046231</c:v>
                </c:pt>
                <c:pt idx="45">
                  <c:v>31.545741324921103</c:v>
                </c:pt>
                <c:pt idx="46">
                  <c:v>27.54820936639117</c:v>
                </c:pt>
                <c:pt idx="47">
                  <c:v>33.898305084745793</c:v>
                </c:pt>
                <c:pt idx="48">
                  <c:v>34.246575342465832</c:v>
                </c:pt>
                <c:pt idx="49">
                  <c:v>26.041666666666668</c:v>
                </c:pt>
                <c:pt idx="50">
                  <c:v>20.449897750511234</c:v>
                </c:pt>
                <c:pt idx="51">
                  <c:v>18.656716417910463</c:v>
                </c:pt>
                <c:pt idx="52">
                  <c:v>17.301038062283737</c:v>
                </c:pt>
                <c:pt idx="53">
                  <c:v>18.903591682419659</c:v>
                </c:pt>
                <c:pt idx="54">
                  <c:v>28.248587570621439</c:v>
                </c:pt>
                <c:pt idx="55">
                  <c:v>53.763440860215056</c:v>
                </c:pt>
                <c:pt idx="56">
                  <c:v>16.447368421052644</c:v>
                </c:pt>
              </c:numCache>
            </c:numRef>
          </c:yVal>
        </c:ser>
        <c:ser>
          <c:idx val="1"/>
          <c:order val="1"/>
          <c:tx>
            <c:strRef>
              <c:f>'Fig 13.3,13.8'!$C$1</c:f>
              <c:strCache>
                <c:ptCount val="1"/>
                <c:pt idx="0">
                  <c:v>Inflation rate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'Fig 13.3,13.8'!$A$2:$A$58</c:f>
              <c:numCache>
                <c:formatCode>General</c:formatCode>
                <c:ptCount val="57"/>
                <c:pt idx="1">
                  <c:v>1955</c:v>
                </c:pt>
                <c:pt idx="2">
                  <c:v>1956</c:v>
                </c:pt>
                <c:pt idx="3">
                  <c:v>1957</c:v>
                </c:pt>
                <c:pt idx="4">
                  <c:v>1958</c:v>
                </c:pt>
                <c:pt idx="5">
                  <c:v>1959</c:v>
                </c:pt>
                <c:pt idx="6">
                  <c:v>1960</c:v>
                </c:pt>
                <c:pt idx="7">
                  <c:v>1961</c:v>
                </c:pt>
                <c:pt idx="8">
                  <c:v>1962</c:v>
                </c:pt>
                <c:pt idx="9">
                  <c:v>1963</c:v>
                </c:pt>
                <c:pt idx="10">
                  <c:v>1964</c:v>
                </c:pt>
                <c:pt idx="11">
                  <c:v>1965</c:v>
                </c:pt>
                <c:pt idx="12">
                  <c:v>1966</c:v>
                </c:pt>
                <c:pt idx="13">
                  <c:v>1967</c:v>
                </c:pt>
                <c:pt idx="14">
                  <c:v>1968</c:v>
                </c:pt>
                <c:pt idx="15">
                  <c:v>1969</c:v>
                </c:pt>
                <c:pt idx="16">
                  <c:v>1970</c:v>
                </c:pt>
                <c:pt idx="17">
                  <c:v>1971</c:v>
                </c:pt>
                <c:pt idx="18">
                  <c:v>1972</c:v>
                </c:pt>
                <c:pt idx="19">
                  <c:v>1973</c:v>
                </c:pt>
                <c:pt idx="20">
                  <c:v>1974</c:v>
                </c:pt>
                <c:pt idx="21">
                  <c:v>1975</c:v>
                </c:pt>
                <c:pt idx="22">
                  <c:v>1976</c:v>
                </c:pt>
                <c:pt idx="23">
                  <c:v>1977</c:v>
                </c:pt>
                <c:pt idx="24">
                  <c:v>1978</c:v>
                </c:pt>
                <c:pt idx="25">
                  <c:v>1979</c:v>
                </c:pt>
                <c:pt idx="26">
                  <c:v>1980</c:v>
                </c:pt>
                <c:pt idx="27">
                  <c:v>1981</c:v>
                </c:pt>
                <c:pt idx="28">
                  <c:v>1982</c:v>
                </c:pt>
                <c:pt idx="29">
                  <c:v>1983</c:v>
                </c:pt>
                <c:pt idx="30">
                  <c:v>1984</c:v>
                </c:pt>
                <c:pt idx="31">
                  <c:v>1985</c:v>
                </c:pt>
                <c:pt idx="32">
                  <c:v>1986</c:v>
                </c:pt>
                <c:pt idx="33">
                  <c:v>1987</c:v>
                </c:pt>
                <c:pt idx="34">
                  <c:v>1988</c:v>
                </c:pt>
                <c:pt idx="35">
                  <c:v>1989</c:v>
                </c:pt>
                <c:pt idx="36">
                  <c:v>1990</c:v>
                </c:pt>
                <c:pt idx="37">
                  <c:v>1991</c:v>
                </c:pt>
                <c:pt idx="38">
                  <c:v>1992</c:v>
                </c:pt>
                <c:pt idx="39">
                  <c:v>1993</c:v>
                </c:pt>
                <c:pt idx="40">
                  <c:v>1994</c:v>
                </c:pt>
                <c:pt idx="41">
                  <c:v>1995</c:v>
                </c:pt>
                <c:pt idx="42">
                  <c:v>1996</c:v>
                </c:pt>
                <c:pt idx="43">
                  <c:v>1997</c:v>
                </c:pt>
                <c:pt idx="44">
                  <c:v>1998</c:v>
                </c:pt>
                <c:pt idx="45">
                  <c:v>1999</c:v>
                </c:pt>
                <c:pt idx="46">
                  <c:v>2000</c:v>
                </c:pt>
                <c:pt idx="47">
                  <c:v>2001</c:v>
                </c:pt>
                <c:pt idx="48">
                  <c:v>2002</c:v>
                </c:pt>
                <c:pt idx="49">
                  <c:v>2003</c:v>
                </c:pt>
                <c:pt idx="50">
                  <c:v>2004</c:v>
                </c:pt>
                <c:pt idx="51">
                  <c:v>2005</c:v>
                </c:pt>
                <c:pt idx="52">
                  <c:v>2006</c:v>
                </c:pt>
                <c:pt idx="53">
                  <c:v>2007</c:v>
                </c:pt>
                <c:pt idx="54">
                  <c:v>2008</c:v>
                </c:pt>
                <c:pt idx="55">
                  <c:v>2009</c:v>
                </c:pt>
                <c:pt idx="56">
                  <c:v>2010</c:v>
                </c:pt>
              </c:numCache>
            </c:numRef>
          </c:xVal>
          <c:yVal>
            <c:numRef>
              <c:f>'Fig 13.3,13.8'!$C$2:$C$58</c:f>
              <c:numCache>
                <c:formatCode>0.00</c:formatCode>
                <c:ptCount val="57"/>
                <c:pt idx="1">
                  <c:v>0.37000000000000022</c:v>
                </c:pt>
                <c:pt idx="2">
                  <c:v>2.86</c:v>
                </c:pt>
                <c:pt idx="3">
                  <c:v>3.02</c:v>
                </c:pt>
                <c:pt idx="4">
                  <c:v>1.7600000000000005</c:v>
                </c:pt>
                <c:pt idx="5">
                  <c:v>1.5</c:v>
                </c:pt>
                <c:pt idx="6">
                  <c:v>1.48</c:v>
                </c:pt>
                <c:pt idx="7">
                  <c:v>0.67000000000000071</c:v>
                </c:pt>
                <c:pt idx="8">
                  <c:v>1.22</c:v>
                </c:pt>
                <c:pt idx="9">
                  <c:v>1.6500000000000001</c:v>
                </c:pt>
                <c:pt idx="10">
                  <c:v>1.1900000000000011</c:v>
                </c:pt>
                <c:pt idx="11">
                  <c:v>1.9200000000000004</c:v>
                </c:pt>
                <c:pt idx="12">
                  <c:v>3.3499999999999988</c:v>
                </c:pt>
                <c:pt idx="13">
                  <c:v>3.04</c:v>
                </c:pt>
                <c:pt idx="14">
                  <c:v>4.72</c:v>
                </c:pt>
                <c:pt idx="15">
                  <c:v>6.1099999999999985</c:v>
                </c:pt>
                <c:pt idx="16">
                  <c:v>5.4899999999999993</c:v>
                </c:pt>
                <c:pt idx="17">
                  <c:v>3.36</c:v>
                </c:pt>
                <c:pt idx="18">
                  <c:v>3.4099999999999997</c:v>
                </c:pt>
                <c:pt idx="19">
                  <c:v>8.8000000000000025</c:v>
                </c:pt>
                <c:pt idx="20">
                  <c:v>12.2</c:v>
                </c:pt>
                <c:pt idx="21">
                  <c:v>7.01</c:v>
                </c:pt>
                <c:pt idx="22">
                  <c:v>4.8099999999999996</c:v>
                </c:pt>
                <c:pt idx="23">
                  <c:v>6.7700000000000014</c:v>
                </c:pt>
                <c:pt idx="24">
                  <c:v>9.0300000000000011</c:v>
                </c:pt>
                <c:pt idx="25">
                  <c:v>13.310000000000002</c:v>
                </c:pt>
                <c:pt idx="26">
                  <c:v>12.4</c:v>
                </c:pt>
                <c:pt idx="27">
                  <c:v>8.94</c:v>
                </c:pt>
                <c:pt idx="28">
                  <c:v>3.8699999999999997</c:v>
                </c:pt>
                <c:pt idx="29">
                  <c:v>3.8</c:v>
                </c:pt>
                <c:pt idx="30">
                  <c:v>3.9499999999999997</c:v>
                </c:pt>
                <c:pt idx="31">
                  <c:v>3.7699999999999996</c:v>
                </c:pt>
                <c:pt idx="32">
                  <c:v>1.129999999999999</c:v>
                </c:pt>
                <c:pt idx="33">
                  <c:v>4.41</c:v>
                </c:pt>
                <c:pt idx="34">
                  <c:v>4.42</c:v>
                </c:pt>
                <c:pt idx="35">
                  <c:v>4.6499999999999995</c:v>
                </c:pt>
                <c:pt idx="36">
                  <c:v>6.1099999999999985</c:v>
                </c:pt>
                <c:pt idx="37">
                  <c:v>3.06</c:v>
                </c:pt>
                <c:pt idx="38">
                  <c:v>2.9000000000000004</c:v>
                </c:pt>
                <c:pt idx="39">
                  <c:v>2.75</c:v>
                </c:pt>
                <c:pt idx="40">
                  <c:v>2.67</c:v>
                </c:pt>
                <c:pt idx="41">
                  <c:v>2.54</c:v>
                </c:pt>
                <c:pt idx="42">
                  <c:v>3.32</c:v>
                </c:pt>
                <c:pt idx="43">
                  <c:v>1.7000000000000006</c:v>
                </c:pt>
                <c:pt idx="44">
                  <c:v>1.609999999999999</c:v>
                </c:pt>
                <c:pt idx="45">
                  <c:v>2.68</c:v>
                </c:pt>
                <c:pt idx="46">
                  <c:v>3.3899999999999997</c:v>
                </c:pt>
                <c:pt idx="47">
                  <c:v>1.55</c:v>
                </c:pt>
                <c:pt idx="48">
                  <c:v>2.3800000000000003</c:v>
                </c:pt>
                <c:pt idx="49">
                  <c:v>1.87</c:v>
                </c:pt>
                <c:pt idx="50">
                  <c:v>3.25</c:v>
                </c:pt>
                <c:pt idx="51">
                  <c:v>3.42</c:v>
                </c:pt>
                <c:pt idx="52">
                  <c:v>2.52</c:v>
                </c:pt>
                <c:pt idx="53">
                  <c:v>4.08</c:v>
                </c:pt>
                <c:pt idx="54">
                  <c:v>0.1</c:v>
                </c:pt>
                <c:pt idx="55">
                  <c:v>2.7</c:v>
                </c:pt>
                <c:pt idx="56">
                  <c:v>1.5</c:v>
                </c:pt>
              </c:numCache>
            </c:numRef>
          </c:yVal>
        </c:ser>
        <c:axId val="35346304"/>
        <c:axId val="35347840"/>
      </c:scatterChart>
      <c:valAx>
        <c:axId val="35346304"/>
        <c:scaling>
          <c:orientation val="minMax"/>
          <c:max val="2010"/>
          <c:min val="1955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5347840"/>
        <c:crosses val="autoZero"/>
        <c:crossBetween val="midCat"/>
        <c:majorUnit val="5"/>
      </c:valAx>
      <c:valAx>
        <c:axId val="35347840"/>
        <c:scaling>
          <c:orientation val="minMax"/>
        </c:scaling>
        <c:axPos val="l"/>
        <c:majorGridlines>
          <c:spPr>
            <a:ln>
              <a:noFill/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53463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2726843235504659"/>
          <c:y val="6.5092280131650262E-2"/>
          <c:w val="0.21638845144356961"/>
          <c:h val="0.16743438320210019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808573928258992"/>
          <c:y val="5.1400554097404488E-2"/>
          <c:w val="0.80953871391076049"/>
          <c:h val="0.85576771653543415"/>
        </c:manualLayout>
      </c:layout>
      <c:scatterChart>
        <c:scatterStyle val="lineMarker"/>
        <c:ser>
          <c:idx val="0"/>
          <c:order val="0"/>
          <c:tx>
            <c:strRef>
              <c:f>'Fig 13.4,13.5'!$D$2</c:f>
              <c:strCache>
                <c:ptCount val="1"/>
                <c:pt idx="0">
                  <c:v>Con Ed </c:v>
                </c:pt>
              </c:strCache>
            </c:strRef>
          </c:tx>
          <c:spPr>
            <a:ln>
              <a:solidFill>
                <a:srgbClr val="BD130F"/>
              </a:solidFill>
              <a:prstDash val="solid"/>
            </a:ln>
          </c:spPr>
          <c:marker>
            <c:symbol val="none"/>
          </c:marker>
          <c:xVal>
            <c:numRef>
              <c:f>'Fig 13.4,13.5'!$A$3:$A$19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xVal>
          <c:yVal>
            <c:numRef>
              <c:f>'Fig 13.4,13.5'!$D$3:$D$19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1.0068259385665539</c:v>
                </c:pt>
                <c:pt idx="3">
                  <c:v>1.0375426621160408</c:v>
                </c:pt>
                <c:pt idx="4">
                  <c:v>1.0682593856655289</c:v>
                </c:pt>
                <c:pt idx="5">
                  <c:v>0.93515358361774747</c:v>
                </c:pt>
                <c:pt idx="6">
                  <c:v>1.0955631399317418</c:v>
                </c:pt>
                <c:pt idx="7">
                  <c:v>1.0682593856655289</c:v>
                </c:pt>
                <c:pt idx="8">
                  <c:v>0.96587030716723554</c:v>
                </c:pt>
                <c:pt idx="9">
                  <c:v>0.79180887372013664</c:v>
                </c:pt>
                <c:pt idx="10">
                  <c:v>1.0204778156996588</c:v>
                </c:pt>
                <c:pt idx="11">
                  <c:v>1.0068259385665539</c:v>
                </c:pt>
                <c:pt idx="12">
                  <c:v>1.1877133105802047</c:v>
                </c:pt>
                <c:pt idx="13">
                  <c:v>1.1467576791808884</c:v>
                </c:pt>
                <c:pt idx="14">
                  <c:v>1.0716723549488061</c:v>
                </c:pt>
                <c:pt idx="15">
                  <c:v>1.1843003412969293</c:v>
                </c:pt>
                <c:pt idx="16">
                  <c:v>1.2116040955631382</c:v>
                </c:pt>
              </c:numCache>
            </c:numRef>
          </c:yVal>
        </c:ser>
        <c:ser>
          <c:idx val="1"/>
          <c:order val="1"/>
          <c:tx>
            <c:strRef>
              <c:f>'Fig 13.4,13.5'!$E$2</c:f>
              <c:strCache>
                <c:ptCount val="1"/>
                <c:pt idx="0">
                  <c:v>Intel</c:v>
                </c:pt>
              </c:strCache>
            </c:strRef>
          </c:tx>
          <c:spPr>
            <a:ln>
              <a:solidFill>
                <a:srgbClr val="0B5B7F"/>
              </a:solidFill>
            </a:ln>
          </c:spPr>
          <c:marker>
            <c:symbol val="none"/>
          </c:marker>
          <c:xVal>
            <c:numRef>
              <c:f>'Fig 13.4,13.5'!$A$3:$A$19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xVal>
          <c:yVal>
            <c:numRef>
              <c:f>'Fig 13.4,13.5'!$E$3:$E$19</c:f>
              <c:numCache>
                <c:formatCode>General</c:formatCode>
                <c:ptCount val="17"/>
                <c:pt idx="0">
                  <c:v>1</c:v>
                </c:pt>
                <c:pt idx="1">
                  <c:v>1.4897959183673462</c:v>
                </c:pt>
                <c:pt idx="2">
                  <c:v>1.9795918367346939</c:v>
                </c:pt>
                <c:pt idx="3">
                  <c:v>1.8163265306122449</c:v>
                </c:pt>
                <c:pt idx="4">
                  <c:v>2.3877551020408165</c:v>
                </c:pt>
                <c:pt idx="5">
                  <c:v>3.1224489795918347</c:v>
                </c:pt>
                <c:pt idx="6">
                  <c:v>1.0816326530612246</c:v>
                </c:pt>
                <c:pt idx="7">
                  <c:v>1.0408163265306123</c:v>
                </c:pt>
                <c:pt idx="8">
                  <c:v>1.7551020408163265</c:v>
                </c:pt>
                <c:pt idx="9">
                  <c:v>2.3673469387755102</c:v>
                </c:pt>
                <c:pt idx="10">
                  <c:v>2.8571428571428572</c:v>
                </c:pt>
                <c:pt idx="11">
                  <c:v>1.7551020408163265</c:v>
                </c:pt>
                <c:pt idx="12">
                  <c:v>2.4081632653061242</c:v>
                </c:pt>
                <c:pt idx="13">
                  <c:v>1.877551020408164</c:v>
                </c:pt>
                <c:pt idx="14">
                  <c:v>1.5714285714285721</c:v>
                </c:pt>
                <c:pt idx="15">
                  <c:v>4.1836734693877551</c:v>
                </c:pt>
                <c:pt idx="16">
                  <c:v>4.7959183673469319</c:v>
                </c:pt>
              </c:numCache>
            </c:numRef>
          </c:yVal>
        </c:ser>
        <c:axId val="35383168"/>
        <c:axId val="35384704"/>
      </c:scatterChart>
      <c:valAx>
        <c:axId val="35383168"/>
        <c:scaling>
          <c:orientation val="minMax"/>
          <c:max val="2011"/>
          <c:min val="1995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5384704"/>
        <c:crosses val="autoZero"/>
        <c:crossBetween val="midCat"/>
        <c:majorUnit val="2"/>
      </c:valAx>
      <c:valAx>
        <c:axId val="35384704"/>
        <c:scaling>
          <c:orientation val="minMax"/>
        </c:scaling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Earnings per share (</a:t>
                </a:r>
                <a:r>
                  <a:rPr lang="en-US" sz="1400" dirty="0" smtClean="0"/>
                  <a:t>1995 </a:t>
                </a:r>
                <a:r>
                  <a:rPr lang="en-US" sz="1400" dirty="0"/>
                  <a:t>= 1.0)</a:t>
                </a:r>
              </a:p>
            </c:rich>
          </c:tx>
          <c:layout>
            <c:manualLayout>
              <c:xMode val="edge"/>
              <c:yMode val="edge"/>
              <c:x val="2.9440586972083033E-2"/>
              <c:y val="0.14932589676290467"/>
            </c:manualLayout>
          </c:layout>
        </c:title>
        <c:numFmt formatCode="#,##0.0" sourceLinked="0"/>
        <c:tickLblPos val="nextTo"/>
        <c:crossAx val="353831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9089214984490571"/>
          <c:y val="9.9616141732283545E-2"/>
          <c:w val="0.18894488188976438"/>
          <c:h val="0.13410104986876639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865507436570455E-2"/>
          <c:y val="4.9958478550836911E-2"/>
          <c:w val="0.8761532297400878"/>
          <c:h val="0.83869132137171409"/>
        </c:manualLayout>
      </c:layout>
      <c:scatterChart>
        <c:scatterStyle val="lineMarker"/>
        <c:ser>
          <c:idx val="0"/>
          <c:order val="0"/>
          <c:tx>
            <c:strRef>
              <c:f>'Fig 13.4,13.5'!$B$2</c:f>
              <c:strCache>
                <c:ptCount val="1"/>
                <c:pt idx="0">
                  <c:v>Con Ed </c:v>
                </c:pt>
              </c:strCache>
            </c:strRef>
          </c:tx>
          <c:spPr>
            <a:ln>
              <a:solidFill>
                <a:srgbClr val="BD130F"/>
              </a:solidFill>
              <a:prstDash val="solid"/>
            </a:ln>
          </c:spPr>
          <c:marker>
            <c:symbol val="none"/>
          </c:marker>
          <c:xVal>
            <c:numRef>
              <c:f>'Fig 13.4,13.5'!$A$3:$A$19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xVal>
          <c:yVal>
            <c:numRef>
              <c:f>'Fig 13.4,13.5'!$B$3:$B$19</c:f>
              <c:numCache>
                <c:formatCode>General</c:formatCode>
                <c:ptCount val="17"/>
                <c:pt idx="0">
                  <c:v>9.8000000000000007</c:v>
                </c:pt>
                <c:pt idx="1">
                  <c:v>10.1</c:v>
                </c:pt>
                <c:pt idx="2">
                  <c:v>10.9</c:v>
                </c:pt>
                <c:pt idx="3">
                  <c:v>15.3</c:v>
                </c:pt>
                <c:pt idx="4">
                  <c:v>14</c:v>
                </c:pt>
                <c:pt idx="5">
                  <c:v>12</c:v>
                </c:pt>
                <c:pt idx="6">
                  <c:v>12</c:v>
                </c:pt>
                <c:pt idx="7">
                  <c:v>13.3</c:v>
                </c:pt>
                <c:pt idx="8">
                  <c:v>14.3</c:v>
                </c:pt>
                <c:pt idx="9">
                  <c:v>18.2</c:v>
                </c:pt>
                <c:pt idx="10">
                  <c:v>15.1</c:v>
                </c:pt>
                <c:pt idx="11">
                  <c:v>15.5</c:v>
                </c:pt>
                <c:pt idx="12">
                  <c:v>13.8</c:v>
                </c:pt>
                <c:pt idx="13">
                  <c:v>12.3</c:v>
                </c:pt>
                <c:pt idx="14">
                  <c:v>12.5</c:v>
                </c:pt>
                <c:pt idx="15">
                  <c:v>13.2</c:v>
                </c:pt>
                <c:pt idx="16">
                  <c:v>13.3</c:v>
                </c:pt>
              </c:numCache>
            </c:numRef>
          </c:yVal>
        </c:ser>
        <c:ser>
          <c:idx val="1"/>
          <c:order val="1"/>
          <c:tx>
            <c:strRef>
              <c:f>'Fig 13.4,13.5'!$C$2</c:f>
              <c:strCache>
                <c:ptCount val="1"/>
                <c:pt idx="0">
                  <c:v>Intel</c:v>
                </c:pt>
              </c:strCache>
            </c:strRef>
          </c:tx>
          <c:spPr>
            <a:ln>
              <a:solidFill>
                <a:srgbClr val="0B5B7F"/>
              </a:solidFill>
            </a:ln>
          </c:spPr>
          <c:marker>
            <c:symbol val="none"/>
          </c:marker>
          <c:xVal>
            <c:numRef>
              <c:f>'Fig 13.4,13.5'!$A$3:$A$19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xVal>
          <c:yVal>
            <c:numRef>
              <c:f>'Fig 13.4,13.5'!$C$3:$C$19</c:f>
              <c:numCache>
                <c:formatCode>General</c:formatCode>
                <c:ptCount val="17"/>
                <c:pt idx="0">
                  <c:v>13.9</c:v>
                </c:pt>
                <c:pt idx="1">
                  <c:v>14.2</c:v>
                </c:pt>
                <c:pt idx="2">
                  <c:v>20.6</c:v>
                </c:pt>
                <c:pt idx="3">
                  <c:v>24.3</c:v>
                </c:pt>
                <c:pt idx="4">
                  <c:v>29.5</c:v>
                </c:pt>
                <c:pt idx="5">
                  <c:v>36.1</c:v>
                </c:pt>
                <c:pt idx="6">
                  <c:v>55</c:v>
                </c:pt>
                <c:pt idx="7">
                  <c:v>45.8</c:v>
                </c:pt>
                <c:pt idx="8">
                  <c:v>27.5</c:v>
                </c:pt>
                <c:pt idx="9">
                  <c:v>22.1</c:v>
                </c:pt>
                <c:pt idx="10">
                  <c:v>17.8</c:v>
                </c:pt>
                <c:pt idx="11">
                  <c:v>23.3</c:v>
                </c:pt>
                <c:pt idx="12">
                  <c:v>19.899999999999999</c:v>
                </c:pt>
                <c:pt idx="13">
                  <c:v>21.7</c:v>
                </c:pt>
                <c:pt idx="14">
                  <c:v>22.2</c:v>
                </c:pt>
                <c:pt idx="15">
                  <c:v>10.1</c:v>
                </c:pt>
                <c:pt idx="16">
                  <c:v>9.5</c:v>
                </c:pt>
              </c:numCache>
            </c:numRef>
          </c:yVal>
        </c:ser>
        <c:axId val="35411456"/>
        <c:axId val="35412992"/>
      </c:scatterChart>
      <c:valAx>
        <c:axId val="35411456"/>
        <c:scaling>
          <c:orientation val="minMax"/>
          <c:max val="2011"/>
          <c:min val="1995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5412992"/>
        <c:crosses val="autoZero"/>
        <c:crossBetween val="midCat"/>
        <c:majorUnit val="2"/>
      </c:valAx>
      <c:valAx>
        <c:axId val="35412992"/>
        <c:scaling>
          <c:orientation val="minMax"/>
        </c:scaling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P/E ratio</a:t>
                </a:r>
              </a:p>
            </c:rich>
          </c:tx>
          <c:layout>
            <c:manualLayout>
              <c:xMode val="edge"/>
              <c:yMode val="edge"/>
              <c:x val="2.416265997723735E-2"/>
              <c:y val="0.36606643431866115"/>
            </c:manualLayout>
          </c:layout>
        </c:title>
        <c:numFmt formatCode="General" sourceLinked="1"/>
        <c:tickLblPos val="nextTo"/>
        <c:crossAx val="354114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239238845144357"/>
          <c:y val="8.4315649068456636E-2"/>
          <c:w val="0.18894488188976438"/>
          <c:h val="0.1291831246504023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1262583327526541"/>
          <c:y val="2.7777777777777801E-2"/>
          <c:w val="0.76212342926160792"/>
          <c:h val="0.8533333333333336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9ED1EA"/>
            </a:solidFill>
          </c:spPr>
          <c:dLbls>
            <c:showVal val="1"/>
          </c:dLbls>
          <c:cat>
            <c:strRef>
              <c:f>'Fig 13.6'!$A$2:$A$21</c:f>
              <c:strCache>
                <c:ptCount val="20"/>
                <c:pt idx="0">
                  <c:v>Biotech</c:v>
                </c:pt>
                <c:pt idx="1">
                  <c:v>Business software</c:v>
                </c:pt>
                <c:pt idx="2">
                  <c:v>Heavy construction</c:v>
                </c:pt>
                <c:pt idx="3">
                  <c:v>Trucking</c:v>
                </c:pt>
                <c:pt idx="4">
                  <c:v>Auto manufacturers</c:v>
                </c:pt>
                <c:pt idx="5">
                  <c:v>Restaurants</c:v>
                </c:pt>
                <c:pt idx="6">
                  <c:v>Food products</c:v>
                </c:pt>
                <c:pt idx="7">
                  <c:v>Asset management</c:v>
                </c:pt>
                <c:pt idx="8">
                  <c:v>Application software</c:v>
                </c:pt>
                <c:pt idx="9">
                  <c:v>Chemical products</c:v>
                </c:pt>
                <c:pt idx="10">
                  <c:v>Pharmaceuticals</c:v>
                </c:pt>
                <c:pt idx="11">
                  <c:v>Home improvement</c:v>
                </c:pt>
                <c:pt idx="12">
                  <c:v>Electric utilities</c:v>
                </c:pt>
                <c:pt idx="13">
                  <c:v>Industrial metals</c:v>
                </c:pt>
                <c:pt idx="14">
                  <c:v>Telecom services</c:v>
                </c:pt>
                <c:pt idx="15">
                  <c:v>Computer systems</c:v>
                </c:pt>
                <c:pt idx="16">
                  <c:v>Health care plans</c:v>
                </c:pt>
                <c:pt idx="17">
                  <c:v>Money center banks</c:v>
                </c:pt>
                <c:pt idx="18">
                  <c:v>Integrated oil &amp; gas</c:v>
                </c:pt>
                <c:pt idx="19">
                  <c:v>Aerospace/defense</c:v>
                </c:pt>
              </c:strCache>
            </c:strRef>
          </c:cat>
          <c:val>
            <c:numRef>
              <c:f>'Fig 13.6'!$B$2:$B$21</c:f>
              <c:numCache>
                <c:formatCode>0.0</c:formatCode>
                <c:ptCount val="20"/>
                <c:pt idx="0">
                  <c:v>57.8</c:v>
                </c:pt>
                <c:pt idx="1">
                  <c:v>34.700000000000003</c:v>
                </c:pt>
                <c:pt idx="2">
                  <c:v>32.4</c:v>
                </c:pt>
                <c:pt idx="3">
                  <c:v>28</c:v>
                </c:pt>
                <c:pt idx="4">
                  <c:v>25.3</c:v>
                </c:pt>
                <c:pt idx="5">
                  <c:v>21.4</c:v>
                </c:pt>
                <c:pt idx="6">
                  <c:v>21.1</c:v>
                </c:pt>
                <c:pt idx="7">
                  <c:v>17.5</c:v>
                </c:pt>
                <c:pt idx="8">
                  <c:v>17.5</c:v>
                </c:pt>
                <c:pt idx="9">
                  <c:v>17.399999999999999</c:v>
                </c:pt>
                <c:pt idx="10">
                  <c:v>17.2</c:v>
                </c:pt>
                <c:pt idx="11">
                  <c:v>16.5</c:v>
                </c:pt>
                <c:pt idx="12">
                  <c:v>15.6</c:v>
                </c:pt>
                <c:pt idx="13">
                  <c:v>14.9</c:v>
                </c:pt>
                <c:pt idx="14">
                  <c:v>14.7</c:v>
                </c:pt>
                <c:pt idx="15">
                  <c:v>13.2</c:v>
                </c:pt>
                <c:pt idx="16">
                  <c:v>11.8</c:v>
                </c:pt>
                <c:pt idx="17">
                  <c:v>11</c:v>
                </c:pt>
                <c:pt idx="18">
                  <c:v>10.200000000000001</c:v>
                </c:pt>
                <c:pt idx="19">
                  <c:v>8.5</c:v>
                </c:pt>
              </c:numCache>
            </c:numRef>
          </c:val>
        </c:ser>
        <c:axId val="35463168"/>
        <c:axId val="35464704"/>
      </c:barChart>
      <c:catAx>
        <c:axId val="35463168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5464704"/>
        <c:crosses val="autoZero"/>
        <c:auto val="1"/>
        <c:lblAlgn val="ctr"/>
        <c:lblOffset val="100"/>
      </c:catAx>
      <c:valAx>
        <c:axId val="35464704"/>
        <c:scaling>
          <c:orientation val="minMax"/>
          <c:max val="60"/>
        </c:scaling>
        <c:axPos val="b"/>
        <c:majorGridlines>
          <c:spPr>
            <a:ln>
              <a:solidFill>
                <a:srgbClr val="4F81BD">
                  <a:alpha val="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P/E ratio</a:t>
                </a:r>
              </a:p>
            </c:rich>
          </c:tx>
        </c:title>
        <c:numFmt formatCode="0" sourceLinked="0"/>
        <c:tickLblPos val="nextTo"/>
        <c:txPr>
          <a:bodyPr/>
          <a:lstStyle/>
          <a:p>
            <a:pPr>
              <a:defRPr b="0"/>
            </a:pPr>
            <a:endParaRPr lang="en-US"/>
          </a:p>
        </c:txPr>
        <c:crossAx val="354631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 b="1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8756327334083335E-2"/>
          <c:y val="5.1400554097404488E-2"/>
          <c:w val="0.83722851049868785"/>
          <c:h val="0.8326195683872849"/>
        </c:manualLayout>
      </c:layout>
      <c:scatterChart>
        <c:scatterStyle val="lineMarker"/>
        <c:ser>
          <c:idx val="0"/>
          <c:order val="0"/>
          <c:tx>
            <c:strRef>
              <c:f>'Fig 13.3,13.8'!$E$2</c:f>
              <c:strCache>
                <c:ptCount val="1"/>
                <c:pt idx="0">
                  <c:v>Treasury yield</c:v>
                </c:pt>
              </c:strCache>
            </c:strRef>
          </c:tx>
          <c:spPr>
            <a:ln>
              <a:solidFill>
                <a:srgbClr val="BD130F"/>
              </a:solidFill>
              <a:prstDash val="solid"/>
            </a:ln>
          </c:spPr>
          <c:marker>
            <c:symbol val="none"/>
          </c:marker>
          <c:xVal>
            <c:numRef>
              <c:f>'Fig 13.3,13.8'!$D$3:$D$58</c:f>
              <c:numCache>
                <c:formatCode>General</c:formatCode>
                <c:ptCount val="56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</c:numCache>
            </c:numRef>
          </c:xVal>
          <c:yVal>
            <c:numRef>
              <c:f>'Fig 13.3,13.8'!$E$3:$E$58</c:f>
              <c:numCache>
                <c:formatCode>0.00%</c:formatCode>
                <c:ptCount val="56"/>
                <c:pt idx="0">
                  <c:v>2.8199999999999989E-2</c:v>
                </c:pt>
                <c:pt idx="1">
                  <c:v>3.1800000000000002E-2</c:v>
                </c:pt>
                <c:pt idx="2">
                  <c:v>3.6500000000000005E-2</c:v>
                </c:pt>
                <c:pt idx="3">
                  <c:v>3.32E-2</c:v>
                </c:pt>
                <c:pt idx="4">
                  <c:v>4.3299999999999998E-2</c:v>
                </c:pt>
                <c:pt idx="5">
                  <c:v>4.1199999999999987E-2</c:v>
                </c:pt>
                <c:pt idx="6">
                  <c:v>3.8800000000000001E-2</c:v>
                </c:pt>
                <c:pt idx="7">
                  <c:v>3.95E-2</c:v>
                </c:pt>
                <c:pt idx="8">
                  <c:v>4.0000000000000022E-2</c:v>
                </c:pt>
                <c:pt idx="9">
                  <c:v>4.19E-2</c:v>
                </c:pt>
                <c:pt idx="10">
                  <c:v>4.2800000000000032E-2</c:v>
                </c:pt>
                <c:pt idx="11">
                  <c:v>4.9200000000000021E-2</c:v>
                </c:pt>
                <c:pt idx="12">
                  <c:v>5.0700000000000023E-2</c:v>
                </c:pt>
                <c:pt idx="13">
                  <c:v>5.6500000000000002E-2</c:v>
                </c:pt>
                <c:pt idx="14">
                  <c:v>6.6699999999999995E-2</c:v>
                </c:pt>
                <c:pt idx="15">
                  <c:v>7.350000000000001E-2</c:v>
                </c:pt>
                <c:pt idx="16">
                  <c:v>6.1600000000000002E-2</c:v>
                </c:pt>
                <c:pt idx="17">
                  <c:v>6.2100000000000023E-2</c:v>
                </c:pt>
                <c:pt idx="18">
                  <c:v>6.8400000000000002E-2</c:v>
                </c:pt>
                <c:pt idx="19">
                  <c:v>7.5600000000000001E-2</c:v>
                </c:pt>
                <c:pt idx="20">
                  <c:v>7.9900000000000054E-2</c:v>
                </c:pt>
                <c:pt idx="21">
                  <c:v>7.6100000000000001E-2</c:v>
                </c:pt>
                <c:pt idx="22">
                  <c:v>7.4200000000000002E-2</c:v>
                </c:pt>
                <c:pt idx="23">
                  <c:v>8.4100000000000022E-2</c:v>
                </c:pt>
                <c:pt idx="24">
                  <c:v>9.4400000000000026E-2</c:v>
                </c:pt>
                <c:pt idx="25">
                  <c:v>0.11459999999999998</c:v>
                </c:pt>
                <c:pt idx="26">
                  <c:v>0.1391</c:v>
                </c:pt>
                <c:pt idx="27">
                  <c:v>0.13</c:v>
                </c:pt>
                <c:pt idx="28">
                  <c:v>0.111</c:v>
                </c:pt>
                <c:pt idx="29">
                  <c:v>0.12440000000000002</c:v>
                </c:pt>
                <c:pt idx="30">
                  <c:v>0.10620000000000006</c:v>
                </c:pt>
                <c:pt idx="31">
                  <c:v>7.6799999999999993E-2</c:v>
                </c:pt>
                <c:pt idx="32">
                  <c:v>8.3900000000000044E-2</c:v>
                </c:pt>
                <c:pt idx="33">
                  <c:v>8.8500000000000079E-2</c:v>
                </c:pt>
                <c:pt idx="34">
                  <c:v>8.4900000000000045E-2</c:v>
                </c:pt>
                <c:pt idx="35">
                  <c:v>8.5500000000000048E-2</c:v>
                </c:pt>
                <c:pt idx="36">
                  <c:v>7.8600000000000003E-2</c:v>
                </c:pt>
                <c:pt idx="37">
                  <c:v>7.010000000000001E-2</c:v>
                </c:pt>
                <c:pt idx="38">
                  <c:v>5.8700000000000023E-2</c:v>
                </c:pt>
                <c:pt idx="39">
                  <c:v>7.0900000000000019E-2</c:v>
                </c:pt>
                <c:pt idx="40">
                  <c:v>6.5699999999999995E-2</c:v>
                </c:pt>
                <c:pt idx="41">
                  <c:v>6.4400000000000054E-2</c:v>
                </c:pt>
                <c:pt idx="42">
                  <c:v>6.3500000000000001E-2</c:v>
                </c:pt>
                <c:pt idx="43">
                  <c:v>5.2600000000000001E-2</c:v>
                </c:pt>
                <c:pt idx="44">
                  <c:v>5.6500000000000002E-2</c:v>
                </c:pt>
                <c:pt idx="45">
                  <c:v>6.0299999999999999E-2</c:v>
                </c:pt>
                <c:pt idx="46">
                  <c:v>5.0200000000000002E-2</c:v>
                </c:pt>
                <c:pt idx="47">
                  <c:v>4.6100000000000002E-2</c:v>
                </c:pt>
                <c:pt idx="48">
                  <c:v>4.0100000000000004E-2</c:v>
                </c:pt>
                <c:pt idx="49">
                  <c:v>4.2700000000000037E-2</c:v>
                </c:pt>
                <c:pt idx="50">
                  <c:v>4.2900000000000021E-2</c:v>
                </c:pt>
                <c:pt idx="51">
                  <c:v>4.8000000000000001E-2</c:v>
                </c:pt>
                <c:pt idx="52">
                  <c:v>4.6300000000000001E-2</c:v>
                </c:pt>
                <c:pt idx="53">
                  <c:v>3.6600000000000028E-2</c:v>
                </c:pt>
                <c:pt idx="54">
                  <c:v>3.2600000000000025E-2</c:v>
                </c:pt>
                <c:pt idx="55">
                  <c:v>3.2199999999999999E-2</c:v>
                </c:pt>
              </c:numCache>
            </c:numRef>
          </c:yVal>
        </c:ser>
        <c:ser>
          <c:idx val="1"/>
          <c:order val="1"/>
          <c:tx>
            <c:strRef>
              <c:f>'Fig 13.3,13.8'!$F$2</c:f>
              <c:strCache>
                <c:ptCount val="1"/>
                <c:pt idx="0">
                  <c:v>Earnings yield</c:v>
                </c:pt>
              </c:strCache>
            </c:strRef>
          </c:tx>
          <c:spPr>
            <a:ln>
              <a:solidFill>
                <a:srgbClr val="0B5B7F"/>
              </a:solidFill>
            </a:ln>
          </c:spPr>
          <c:marker>
            <c:symbol val="none"/>
          </c:marker>
          <c:xVal>
            <c:numRef>
              <c:f>'Fig 13.3,13.8'!$D$3:$D$58</c:f>
              <c:numCache>
                <c:formatCode>General</c:formatCode>
                <c:ptCount val="56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</c:numCache>
            </c:numRef>
          </c:xVal>
          <c:yVal>
            <c:numRef>
              <c:f>'Fig 13.3,13.8'!$F$3:$F$58</c:f>
              <c:numCache>
                <c:formatCode>0.00%</c:formatCode>
                <c:ptCount val="56"/>
                <c:pt idx="0">
                  <c:v>7.9500000000000057E-2</c:v>
                </c:pt>
                <c:pt idx="1">
                  <c:v>7.5500000000000012E-2</c:v>
                </c:pt>
                <c:pt idx="2">
                  <c:v>7.8900000000000012E-2</c:v>
                </c:pt>
                <c:pt idx="3">
                  <c:v>6.2300000000000036E-2</c:v>
                </c:pt>
                <c:pt idx="4">
                  <c:v>5.7800000000000039E-2</c:v>
                </c:pt>
                <c:pt idx="5">
                  <c:v>5.9000000000000025E-2</c:v>
                </c:pt>
                <c:pt idx="6">
                  <c:v>4.6199999999999998E-2</c:v>
                </c:pt>
                <c:pt idx="7">
                  <c:v>5.8200000000000002E-2</c:v>
                </c:pt>
                <c:pt idx="8">
                  <c:v>5.5000000000000014E-2</c:v>
                </c:pt>
                <c:pt idx="9">
                  <c:v>5.3199999999999997E-2</c:v>
                </c:pt>
                <c:pt idx="10">
                  <c:v>5.5900000000000012E-2</c:v>
                </c:pt>
                <c:pt idx="11">
                  <c:v>6.6299999999999998E-2</c:v>
                </c:pt>
                <c:pt idx="12">
                  <c:v>5.7300000000000031E-2</c:v>
                </c:pt>
                <c:pt idx="13">
                  <c:v>5.6700000000000014E-2</c:v>
                </c:pt>
                <c:pt idx="14">
                  <c:v>6.0800000000000014E-2</c:v>
                </c:pt>
                <c:pt idx="15">
                  <c:v>6.450000000000003E-2</c:v>
                </c:pt>
                <c:pt idx="16">
                  <c:v>5.4100000000000023E-2</c:v>
                </c:pt>
                <c:pt idx="17">
                  <c:v>5.5000000000000014E-2</c:v>
                </c:pt>
                <c:pt idx="18">
                  <c:v>7.1199999999999999E-2</c:v>
                </c:pt>
                <c:pt idx="19">
                  <c:v>0.1159</c:v>
                </c:pt>
                <c:pt idx="20">
                  <c:v>9.1500000000000026E-2</c:v>
                </c:pt>
                <c:pt idx="21">
                  <c:v>8.9000000000000065E-2</c:v>
                </c:pt>
                <c:pt idx="22">
                  <c:v>0.10790000000000002</c:v>
                </c:pt>
                <c:pt idx="23">
                  <c:v>0.1203</c:v>
                </c:pt>
                <c:pt idx="24">
                  <c:v>0.1346</c:v>
                </c:pt>
                <c:pt idx="25">
                  <c:v>0.12659999999999999</c:v>
                </c:pt>
                <c:pt idx="26">
                  <c:v>0.11960000000000005</c:v>
                </c:pt>
                <c:pt idx="27">
                  <c:v>0.11600000000000002</c:v>
                </c:pt>
                <c:pt idx="28">
                  <c:v>8.0300000000000024E-2</c:v>
                </c:pt>
                <c:pt idx="29">
                  <c:v>0.10020000000000005</c:v>
                </c:pt>
                <c:pt idx="30">
                  <c:v>8.1200000000000022E-2</c:v>
                </c:pt>
                <c:pt idx="31">
                  <c:v>6.0900000000000003E-2</c:v>
                </c:pt>
                <c:pt idx="32">
                  <c:v>5.4800000000000036E-2</c:v>
                </c:pt>
                <c:pt idx="33">
                  <c:v>8.0100000000000005E-2</c:v>
                </c:pt>
                <c:pt idx="34">
                  <c:v>7.4100000000000013E-2</c:v>
                </c:pt>
                <c:pt idx="35">
                  <c:v>6.4699999999999994E-2</c:v>
                </c:pt>
                <c:pt idx="36">
                  <c:v>4.7900000000000012E-2</c:v>
                </c:pt>
                <c:pt idx="37">
                  <c:v>4.2200000000000001E-2</c:v>
                </c:pt>
                <c:pt idx="38">
                  <c:v>4.4600000000000022E-2</c:v>
                </c:pt>
                <c:pt idx="39">
                  <c:v>5.8299999999999998E-2</c:v>
                </c:pt>
                <c:pt idx="40">
                  <c:v>6.0900000000000003E-2</c:v>
                </c:pt>
                <c:pt idx="41">
                  <c:v>5.2400000000000023E-2</c:v>
                </c:pt>
                <c:pt idx="42">
                  <c:v>4.5699999999999998E-2</c:v>
                </c:pt>
                <c:pt idx="43">
                  <c:v>3.4599999999999999E-2</c:v>
                </c:pt>
                <c:pt idx="44">
                  <c:v>3.1700000000000006E-2</c:v>
                </c:pt>
                <c:pt idx="45">
                  <c:v>3.6300000000000006E-2</c:v>
                </c:pt>
                <c:pt idx="46">
                  <c:v>2.9500000000000002E-2</c:v>
                </c:pt>
                <c:pt idx="47">
                  <c:v>2.9200000000000011E-2</c:v>
                </c:pt>
                <c:pt idx="48">
                  <c:v>3.8399999999999997E-2</c:v>
                </c:pt>
                <c:pt idx="49">
                  <c:v>4.8899999999999999E-2</c:v>
                </c:pt>
                <c:pt idx="50">
                  <c:v>5.3600000000000002E-2</c:v>
                </c:pt>
                <c:pt idx="51">
                  <c:v>5.7800000000000039E-2</c:v>
                </c:pt>
                <c:pt idx="52">
                  <c:v>5.2900000000000023E-2</c:v>
                </c:pt>
                <c:pt idx="53">
                  <c:v>3.5400000000000001E-2</c:v>
                </c:pt>
                <c:pt idx="54">
                  <c:v>1.8599999999999998E-2</c:v>
                </c:pt>
                <c:pt idx="55">
                  <c:v>6.0800000000000014E-2</c:v>
                </c:pt>
              </c:numCache>
            </c:numRef>
          </c:yVal>
        </c:ser>
        <c:axId val="35514240"/>
        <c:axId val="35515776"/>
      </c:scatterChart>
      <c:valAx>
        <c:axId val="35514240"/>
        <c:scaling>
          <c:orientation val="minMax"/>
          <c:max val="2010"/>
          <c:min val="1955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5515776"/>
        <c:crosses val="autoZero"/>
        <c:crossBetween val="midCat"/>
        <c:majorUnit val="5"/>
      </c:valAx>
      <c:valAx>
        <c:axId val="35515776"/>
        <c:scaling>
          <c:orientation val="minMax"/>
        </c:scaling>
        <c:axPos val="l"/>
        <c:majorGridlines>
          <c:spPr>
            <a:ln>
              <a:noFill/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55142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704841582302255"/>
          <c:y val="7.5794559770937728E-2"/>
          <c:w val="0.26223731408573864"/>
          <c:h val="0.12703034279805936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BC8A6F2-E437-47CC-A9E5-55609F09BB21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163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3FFE23-7031-43F7-8247-897B881E3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8EACC4">
            <a:alpha val="3803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 userDrawn="1"/>
        </p:nvSpPr>
        <p:spPr>
          <a:xfrm>
            <a:off x="6324600" y="2362200"/>
            <a:ext cx="2590800" cy="2590800"/>
          </a:xfrm>
          <a:prstGeom prst="ellipse">
            <a:avLst/>
          </a:prstGeom>
          <a:solidFill>
            <a:srgbClr val="8EA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8"/>
          <p:cNvSpPr/>
          <p:nvPr userDrawn="1"/>
        </p:nvSpPr>
        <p:spPr>
          <a:xfrm>
            <a:off x="457200" y="1122363"/>
            <a:ext cx="7543800" cy="2154237"/>
          </a:xfrm>
          <a:prstGeom prst="roundRect">
            <a:avLst/>
          </a:prstGeom>
          <a:solidFill>
            <a:srgbClr val="BD130F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7"/>
          <p:cNvCxnSpPr/>
          <p:nvPr/>
        </p:nvCxnSpPr>
        <p:spPr>
          <a:xfrm>
            <a:off x="457200" y="3398838"/>
            <a:ext cx="5638800" cy="0"/>
          </a:xfrm>
          <a:prstGeom prst="line">
            <a:avLst/>
          </a:prstGeom>
          <a:ln w="19050">
            <a:solidFill>
              <a:srgbClr val="0B5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2065"/>
          <p:cNvSpPr txBox="1">
            <a:spLocks noChangeArrowheads="1"/>
          </p:cNvSpPr>
          <p:nvPr userDrawn="1"/>
        </p:nvSpPr>
        <p:spPr bwMode="auto">
          <a:xfrm>
            <a:off x="92075" y="6553200"/>
            <a:ext cx="181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McGraw-Hill/Irwin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8" name="Text Box 2066"/>
          <p:cNvSpPr txBox="1">
            <a:spLocks noChangeArrowheads="1"/>
          </p:cNvSpPr>
          <p:nvPr userDrawn="1"/>
        </p:nvSpPr>
        <p:spPr bwMode="auto">
          <a:xfrm>
            <a:off x="3397250" y="6537325"/>
            <a:ext cx="573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        Copyright © 2013 by The McGraw-Hill Companies, Inc. All rights reserved.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218"/>
            <a:ext cx="7848600" cy="1927225"/>
          </a:xfrm>
        </p:spPr>
        <p:txBody>
          <a:bodyPr anchor="b">
            <a:noAutofit/>
          </a:bodyPr>
          <a:lstStyle>
            <a:lvl1pPr>
              <a:defRPr sz="48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05200"/>
            <a:ext cx="5486400" cy="2057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lang="en-US" sz="3200" i="0" kern="1200" dirty="0">
                <a:solidFill>
                  <a:srgbClr val="0B5B7F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0"/>
            <a:ext cx="9144000" cy="182563"/>
          </a:xfrm>
          <a:prstGeom prst="rect">
            <a:avLst/>
          </a:prstGeom>
          <a:solidFill>
            <a:srgbClr val="073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8"/>
          <p:cNvCxnSpPr/>
          <p:nvPr userDrawn="1"/>
        </p:nvCxnSpPr>
        <p:spPr>
          <a:xfrm>
            <a:off x="73025" y="990600"/>
            <a:ext cx="8991600" cy="0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 userDrawn="1"/>
        </p:nvSpPr>
        <p:spPr>
          <a:xfrm>
            <a:off x="0" y="6497638"/>
            <a:ext cx="9144000" cy="365125"/>
          </a:xfrm>
          <a:prstGeom prst="rect">
            <a:avLst/>
          </a:prstGeom>
          <a:solidFill>
            <a:srgbClr val="0B5B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927975" y="6518275"/>
            <a:ext cx="1066800" cy="328613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b="1">
                <a:solidFill>
                  <a:srgbClr val="FFFFFF"/>
                </a:solidFill>
                <a:latin typeface="Times New Roman" pitchFamily="18" charset="0"/>
                <a:ea typeface="Microsoft YaHei"/>
                <a:cs typeface="Microsoft YaHei"/>
              </a:rPr>
              <a:t>13-</a:t>
            </a:r>
            <a:fld id="{9FB9B435-267E-46C6-A0DB-176CA79948E3}" type="slidenum">
              <a:rPr lang="en-US" sz="1000" b="1">
                <a:solidFill>
                  <a:srgbClr val="FFFFFF"/>
                </a:solidFill>
                <a:latin typeface="Times New Roman" pitchFamily="18" charset="0"/>
                <a:ea typeface="Microsoft YaHei"/>
                <a:cs typeface="Microsoft YaHei"/>
              </a:rPr>
              <a:pPr algn="r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‹#›</a:t>
            </a:fld>
            <a:endParaRPr lang="en-US" sz="1000" b="1">
              <a:solidFill>
                <a:srgbClr val="FFFFFF"/>
              </a:solidFill>
              <a:latin typeface="Times New Roman" pitchFamily="18" charset="0"/>
              <a:ea typeface="Microsoft YaHei"/>
              <a:cs typeface="Microsoft YaHe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37" y="1143000"/>
            <a:ext cx="8229600" cy="4876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/>
            </a:lvl1pPr>
            <a:lvl2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800"/>
            </a:lvl2pPr>
            <a:lvl3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400"/>
            </a:lvl3pPr>
            <a:lvl4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3631407"/>
            <a:ext cx="4708525" cy="1588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 userDrawn="1"/>
        </p:nvCxnSpPr>
        <p:spPr>
          <a:xfrm>
            <a:off x="73025" y="990600"/>
            <a:ext cx="8991600" cy="0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3"/>
          <p:cNvSpPr/>
          <p:nvPr userDrawn="1"/>
        </p:nvSpPr>
        <p:spPr>
          <a:xfrm>
            <a:off x="0" y="6497638"/>
            <a:ext cx="9144000" cy="365125"/>
          </a:xfrm>
          <a:prstGeom prst="rect">
            <a:avLst/>
          </a:prstGeom>
          <a:solidFill>
            <a:srgbClr val="0B5B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-3175" y="6507163"/>
            <a:ext cx="4114800" cy="3302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50" i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The McGraw-Hill Companies, © 2013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900988" y="6518275"/>
            <a:ext cx="1066800" cy="32861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483007A-F011-4E19-9A9B-245345F8085E}" type="slidenum">
              <a:rPr lang="en-US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16"/>
          <p:cNvSpPr/>
          <p:nvPr userDrawn="1"/>
        </p:nvSpPr>
        <p:spPr>
          <a:xfrm>
            <a:off x="0" y="0"/>
            <a:ext cx="9144000" cy="182563"/>
          </a:xfrm>
          <a:prstGeom prst="rect">
            <a:avLst/>
          </a:prstGeom>
          <a:solidFill>
            <a:srgbClr val="073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1933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B5B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3933"/>
            <a:ext cx="3931920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BD130F"/>
              </a:buClr>
              <a:defRPr sz="2400"/>
            </a:lvl1pPr>
            <a:lvl2pPr>
              <a:buClr>
                <a:srgbClr val="BD130F"/>
              </a:buClr>
              <a:defRPr sz="2000"/>
            </a:lvl2pPr>
            <a:lvl3pPr>
              <a:buClr>
                <a:srgbClr val="BD130F"/>
              </a:buClr>
              <a:defRPr sz="1800"/>
            </a:lvl3pPr>
            <a:lvl4pPr>
              <a:buClr>
                <a:srgbClr val="BD130F"/>
              </a:buClr>
              <a:defRPr sz="1600"/>
            </a:lvl4pPr>
            <a:lvl5pPr>
              <a:buClr>
                <a:srgbClr val="BD130F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91933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B5B7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053933"/>
            <a:ext cx="3931920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BD130F"/>
              </a:buClr>
              <a:defRPr sz="2400"/>
            </a:lvl1pPr>
            <a:lvl2pPr>
              <a:buClr>
                <a:srgbClr val="BD130F"/>
              </a:buClr>
              <a:defRPr sz="2000"/>
            </a:lvl2pPr>
            <a:lvl3pPr>
              <a:buClr>
                <a:srgbClr val="BD130F"/>
              </a:buClr>
              <a:defRPr sz="1800"/>
            </a:lvl3pPr>
            <a:lvl4pPr>
              <a:buClr>
                <a:srgbClr val="BD130F"/>
              </a:buClr>
              <a:defRPr sz="1600"/>
            </a:lvl4pPr>
            <a:lvl5pPr>
              <a:buClr>
                <a:srgbClr val="BD130F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513513"/>
            <a:ext cx="2895600" cy="3286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18AFF0C-0A1F-4BB9-9DC5-DC41866E6D7E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502400"/>
            <a:ext cx="4114800" cy="330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391400" y="6513513"/>
            <a:ext cx="1066800" cy="3286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6BAB917-7727-436D-9317-1AA6FF855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925" y="152400"/>
            <a:ext cx="8566150" cy="836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0B5B7F"/>
          </a:solidFill>
          <a:latin typeface="+mj-lt"/>
          <a:ea typeface="Aharoni"/>
          <a:cs typeface="Aharoni" pitchFamily="2" charset="-79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charset="0"/>
          <a:ea typeface="Aharoni"/>
          <a:cs typeface="Aharoni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563" y="1608138"/>
            <a:ext cx="69723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rgbClr val="0B5B7F"/>
                </a:solidFill>
                <a:latin typeface="+mj-lt"/>
              </a:rPr>
              <a:t>Equity Valuation</a:t>
            </a:r>
            <a:endParaRPr lang="en-US" sz="4800" dirty="0">
              <a:solidFill>
                <a:srgbClr val="0B5B7F"/>
              </a:solidFill>
              <a:latin typeface="+mj-lt"/>
            </a:endParaRPr>
          </a:p>
        </p:txBody>
      </p:sp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6902450" y="3067050"/>
            <a:ext cx="1676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800">
                <a:solidFill>
                  <a:srgbClr val="0B5B7F"/>
                </a:solidFill>
              </a:rPr>
              <a:t>13</a:t>
            </a:r>
          </a:p>
        </p:txBody>
      </p:sp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546100" y="3592513"/>
            <a:ext cx="51816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0B5B7F"/>
                </a:solidFill>
              </a:rPr>
              <a:t>Bodie, Kane, and Marcus</a:t>
            </a:r>
          </a:p>
          <a:p>
            <a:r>
              <a:rPr lang="en-US" sz="3200" i="1">
                <a:solidFill>
                  <a:srgbClr val="0B5B7F"/>
                </a:solidFill>
              </a:rPr>
              <a:t>Essentials of Investments, </a:t>
            </a:r>
            <a:r>
              <a:rPr lang="en-US" sz="3200">
                <a:solidFill>
                  <a:srgbClr val="0B5B7F"/>
                </a:solidFill>
              </a:rPr>
              <a:t>9</a:t>
            </a:r>
            <a:r>
              <a:rPr lang="en-US" sz="3200" baseline="30000">
                <a:solidFill>
                  <a:srgbClr val="0B5B7F"/>
                </a:solidFill>
              </a:rPr>
              <a:t>th</a:t>
            </a:r>
            <a:r>
              <a:rPr lang="en-US" sz="3200">
                <a:solidFill>
                  <a:srgbClr val="0B5B7F"/>
                </a:solidFill>
              </a:rPr>
              <a:t> Edition</a:t>
            </a:r>
            <a:endParaRPr lang="en-US" sz="3200" i="1">
              <a:solidFill>
                <a:srgbClr val="0B5B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13.3 Dividend Discount Models</a:t>
            </a:r>
            <a:endParaRPr lang="en-US" dirty="0">
              <a:ea typeface="+mj-ea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19200"/>
            <a:ext cx="8302625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Life Cycles and Multistage Growth Models</a:t>
            </a:r>
          </a:p>
          <a:p>
            <a:pPr lvl="1"/>
            <a:r>
              <a:rPr lang="en-US" smtClean="0"/>
              <a:t>Two-stage DDM</a:t>
            </a:r>
          </a:p>
          <a:p>
            <a:pPr lvl="2"/>
            <a:r>
              <a:rPr lang="en-US" sz="2800" smtClean="0"/>
              <a:t>DDM in which dividend growth assumed to level off only at future date</a:t>
            </a:r>
          </a:p>
          <a:p>
            <a:r>
              <a:rPr lang="en-US" smtClean="0"/>
              <a:t>Multistage Growth Models</a:t>
            </a:r>
          </a:p>
          <a:p>
            <a:pPr lvl="1"/>
            <a:r>
              <a:rPr lang="en-US" smtClean="0"/>
              <a:t>Allow dividends per share to grow at several different rates as firm matures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13.4 Price-Earnings Ratios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1295400"/>
            <a:ext cx="8302337" cy="4724400"/>
          </a:xfrm>
          <a:blipFill rotWithShape="1">
            <a:blip r:embed="rId2"/>
            <a:stretch>
              <a:fillRect l="-1323" t="-1677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13.4 Price-Earnings Ratios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1295400"/>
            <a:ext cx="8302337" cy="4724400"/>
          </a:xfrm>
          <a:blipFill rotWithShape="1">
            <a:blip r:embed="rId2"/>
            <a:stretch>
              <a:fillRect l="-1323" t="-1677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763000" cy="8366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ea typeface="+mj-ea"/>
              </a:rPr>
              <a:t>Table 13.3 Effect of ROE and Plowback on Growth and P/E Ratio</a:t>
            </a:r>
            <a:endParaRPr lang="en-US" sz="2800" dirty="0">
              <a:ea typeface="+mj-ea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163" y="1219200"/>
            <a:ext cx="76200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13.4 Price-Earnings Ratios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1371600"/>
            <a:ext cx="8302337" cy="4648200"/>
          </a:xfrm>
          <a:blipFill rotWithShape="1">
            <a:blip r:embed="rId2"/>
            <a:stretch>
              <a:fillRect l="-1323" t="-1704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400" smtClean="0">
                <a:cs typeface="Aharoni"/>
              </a:rPr>
              <a:t>Figure 13.3 P/E Ratio of S&amp;P 500 and Inflation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81000" y="1295400"/>
          <a:ext cx="8382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13.4 Price-Earnings Ratios</a:t>
            </a:r>
            <a:endParaRPr lang="en-US" dirty="0">
              <a:ea typeface="+mj-ea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19200"/>
            <a:ext cx="8302625" cy="464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Pitfalls in P/E Analysis</a:t>
            </a:r>
          </a:p>
          <a:p>
            <a:pPr lvl="1"/>
            <a:r>
              <a:rPr lang="en-US" smtClean="0"/>
              <a:t>Earnings Management</a:t>
            </a:r>
          </a:p>
          <a:p>
            <a:pPr lvl="2"/>
            <a:r>
              <a:rPr lang="en-US" sz="2800" smtClean="0"/>
              <a:t>Practice of using flexibility in accounting rules to improve apparent profitability of firm</a:t>
            </a:r>
          </a:p>
          <a:p>
            <a:pPr lvl="2"/>
            <a:r>
              <a:rPr lang="en-US" sz="2800" smtClean="0"/>
              <a:t>Large amount of discretion in managing earnings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000" smtClean="0">
                <a:cs typeface="Aharoni"/>
              </a:rPr>
              <a:t>Figure 13.4 Earnings Growth for Two Companies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52400" y="1371600"/>
          <a:ext cx="8610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Figure 13.5 Price-Earnings Ratios</a:t>
            </a:r>
            <a:endParaRPr lang="en-US" dirty="0">
              <a:ea typeface="+mj-ea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28600" y="1447800"/>
          <a:ext cx="8610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Figure 13.6 P/E Ratios</a:t>
            </a:r>
            <a:endParaRPr lang="en-US" dirty="0">
              <a:ea typeface="+mj-ea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28600" y="1219200"/>
          <a:ext cx="8610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13.1 Equity Valuation</a:t>
            </a:r>
            <a:endParaRPr lang="en-US" dirty="0">
              <a:ea typeface="+mj-ea"/>
            </a:endParaRP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143000"/>
            <a:ext cx="8302625" cy="533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500" smtClean="0"/>
              <a:t>Book Value</a:t>
            </a:r>
          </a:p>
          <a:p>
            <a:pPr lvl="1"/>
            <a:r>
              <a:rPr lang="en-US" sz="3000" smtClean="0"/>
              <a:t>Net worth of common equity according to a firm’s balance sheet</a:t>
            </a:r>
          </a:p>
          <a:p>
            <a:r>
              <a:rPr lang="en-US" sz="3500" smtClean="0"/>
              <a:t>Limitations of Book Value</a:t>
            </a:r>
          </a:p>
          <a:p>
            <a:pPr lvl="1"/>
            <a:r>
              <a:rPr lang="en-US" sz="3000" smtClean="0"/>
              <a:t>Liquidation value: </a:t>
            </a:r>
            <a:r>
              <a:rPr lang="en-US" sz="2600" smtClean="0"/>
              <a:t>Net amount realized by selling assets of firm and paying off debt</a:t>
            </a:r>
          </a:p>
          <a:p>
            <a:pPr lvl="1"/>
            <a:r>
              <a:rPr lang="en-US" sz="3000" smtClean="0"/>
              <a:t>Replacement cost: </a:t>
            </a:r>
            <a:r>
              <a:rPr lang="en-US" sz="2600" smtClean="0"/>
              <a:t>Cost to replace firm’s assets</a:t>
            </a:r>
          </a:p>
          <a:p>
            <a:pPr lvl="1"/>
            <a:r>
              <a:rPr lang="en-US" sz="3000" smtClean="0"/>
              <a:t>Tobin’s q: </a:t>
            </a:r>
            <a:r>
              <a:rPr lang="en-US" sz="2600" smtClean="0"/>
              <a:t>Ratio of firm’s market value to replacement cost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13.4 Price-Earnings Ratios</a:t>
            </a:r>
            <a:endParaRPr lang="en-US" dirty="0">
              <a:ea typeface="+mj-ea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143000"/>
            <a:ext cx="8302625" cy="533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Combining P/E Analysis and the DDM</a:t>
            </a:r>
          </a:p>
          <a:p>
            <a:pPr lvl="1"/>
            <a:r>
              <a:rPr lang="en-US" smtClean="0"/>
              <a:t>Estimates stock price at horizon date</a:t>
            </a:r>
          </a:p>
          <a:p>
            <a:r>
              <a:rPr lang="en-US" smtClean="0"/>
              <a:t>Other Comparative Valuation Ratios</a:t>
            </a:r>
          </a:p>
          <a:p>
            <a:pPr lvl="1"/>
            <a:r>
              <a:rPr lang="en-US" smtClean="0"/>
              <a:t>Price-to-book: Indicates how aggressively market values firm </a:t>
            </a:r>
          </a:p>
          <a:p>
            <a:pPr lvl="1"/>
            <a:r>
              <a:rPr lang="en-US" smtClean="0"/>
              <a:t>Price-to-cash-flow: Cash flow less affected by accounting decisions than earnings</a:t>
            </a:r>
          </a:p>
          <a:p>
            <a:pPr lvl="1"/>
            <a:r>
              <a:rPr lang="en-US" smtClean="0"/>
              <a:t>Price-to-sales: For start-ups with no earnings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Figure 13.7 Valuation Ratios for S&amp;P 500</a:t>
            </a:r>
            <a:endParaRPr lang="en-US" dirty="0">
              <a:ea typeface="+mj-ea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71600"/>
            <a:ext cx="7534275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400" smtClean="0">
                <a:cs typeface="Aharoni"/>
              </a:rPr>
              <a:t>13.5 Free Cash Flow Valuation Approaches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1295400"/>
            <a:ext cx="8302337" cy="4724400"/>
          </a:xfrm>
          <a:blipFill rotWithShape="1">
            <a:blip r:embed="rId2"/>
            <a:stretch>
              <a:fillRect l="-1323" t="-1677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400" smtClean="0">
                <a:cs typeface="Aharoni"/>
              </a:rPr>
              <a:t>13.5 Free Cash Flow Valuation Approaches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1371600"/>
            <a:ext cx="8302337" cy="4419600"/>
          </a:xfrm>
          <a:blipFill rotWithShape="1">
            <a:blip r:embed="rId2"/>
            <a:stretch>
              <a:fillRect l="-1323" t="-1793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400" smtClean="0">
                <a:cs typeface="Aharoni"/>
              </a:rPr>
              <a:t>13.5 Free Cash Flow Valuation Approaches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1295400"/>
            <a:ext cx="8302337" cy="4724400"/>
          </a:xfrm>
          <a:blipFill rotWithShape="1">
            <a:blip r:embed="rId2"/>
            <a:stretch>
              <a:fillRect l="-1323" t="-1677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400" smtClean="0">
                <a:cs typeface="Aharoni"/>
              </a:rPr>
              <a:t>13.5 Free Cash Flow Valuation Approaches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1295400"/>
            <a:ext cx="8302337" cy="4572000"/>
          </a:xfrm>
          <a:blipFill rotWithShape="1">
            <a:blip r:embed="rId2"/>
            <a:stretch>
              <a:fillRect l="-1323" t="-1733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Spreadsheet 13.2</a:t>
            </a:r>
            <a:endParaRPr lang="en-US" dirty="0">
              <a:ea typeface="+mj-ea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143000"/>
          <a:ext cx="8534400" cy="518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2807"/>
                <a:gridCol w="636404"/>
                <a:gridCol w="636404"/>
                <a:gridCol w="636404"/>
                <a:gridCol w="636404"/>
                <a:gridCol w="636404"/>
                <a:gridCol w="636404"/>
                <a:gridCol w="636404"/>
                <a:gridCol w="288371"/>
                <a:gridCol w="755730"/>
                <a:gridCol w="715953"/>
                <a:gridCol w="1046710"/>
              </a:tblGrid>
              <a:tr h="174271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1" u="sng" strike="noStrike">
                          <a:effectLst/>
                        </a:rPr>
                        <a:t>Terminal value</a:t>
                      </a:r>
                      <a:endParaRPr lang="en-US" sz="900" b="1" i="0" u="sng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FCFF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-521.0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5200.3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5444.8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5689.4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106504.6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FCFE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1160.0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2760.1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3050.2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3340.3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85210.4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assumes fixed debt ratio after 2015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2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C. Discount rate calculations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Current beta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from Value Line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Unlevered beta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0.686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current beta /[1 + (1-tax)*debt/equity)]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terminal growth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0.025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tax_rate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0.35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from Value Line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r_debt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0.042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YTM in 2012 on A+ rated LT debt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</a:rPr>
                        <a:t>risk-free rate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0.029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5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market risk prem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MV equity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57420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100940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Row 3 x Row 11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Debt/Value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0.32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0.29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0.26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0.23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linear trend from initial to final value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Levered beta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0.900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0.871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0.844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0.819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0.797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unlevered beta x [1 + (1-tax)*debt/equity]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k_equity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0.101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0.099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0.097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0.095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0.093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0.093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from CAPM and levered beta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WACC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0.077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0.078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0.078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0.079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0.080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0.080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(1-t)*r_debt*D/V + k_equity*(1-D/V)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PV factor for FCFF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1.000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0.928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0.860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0.797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0.738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0.738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Discount each year at WACC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PV factor for FCFE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1.000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0.910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0.830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0.758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0.694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0.694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Discount each year at k_equity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6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D. Present values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sng" strike="noStrike" dirty="0">
                          <a:effectLst/>
                        </a:rPr>
                        <a:t>Intrinsic </a:t>
                      </a:r>
                      <a:r>
                        <a:rPr lang="en-US" sz="800" b="1" u="sng" strike="noStrike" dirty="0" err="1">
                          <a:effectLst/>
                        </a:rPr>
                        <a:t>val</a:t>
                      </a:r>
                      <a:endParaRPr lang="en-US" sz="800" b="1" i="0" u="sng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sng" strike="noStrike">
                          <a:effectLst/>
                        </a:rPr>
                        <a:t>Equity val</a:t>
                      </a:r>
                      <a:endParaRPr lang="en-US" sz="800" b="1" i="0" u="sng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sng" strike="noStrike">
                          <a:effectLst/>
                        </a:rPr>
                        <a:t>Intrin/share</a:t>
                      </a:r>
                      <a:endParaRPr lang="en-US" sz="800" b="1" i="0" u="sng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PV(FCFF)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-483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4474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4341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4201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78641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91174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63674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35.37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PV(FCFE)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1056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2291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2313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2318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59136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67114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67114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37.29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66" marR="8466" marT="84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400" smtClean="0">
                <a:cs typeface="Aharoni"/>
              </a:rPr>
              <a:t>13.5 Free Cash Flow Valuation Approaches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19200"/>
            <a:ext cx="8229600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Comparing Valuation Models</a:t>
            </a:r>
          </a:p>
          <a:p>
            <a:pPr lvl="1"/>
            <a:r>
              <a:rPr lang="en-US" smtClean="0"/>
              <a:t>Model values differ in practice</a:t>
            </a:r>
          </a:p>
          <a:p>
            <a:pPr lvl="1"/>
            <a:r>
              <a:rPr lang="en-US" smtClean="0"/>
              <a:t>Differences stem from simplifying assumptions</a:t>
            </a:r>
          </a:p>
          <a:p>
            <a:r>
              <a:rPr lang="en-US" smtClean="0"/>
              <a:t>Problems with DCF Models</a:t>
            </a:r>
          </a:p>
          <a:p>
            <a:pPr lvl="1"/>
            <a:r>
              <a:rPr lang="en-US" smtClean="0"/>
              <a:t>DCF estimates are always somewhat imprecise</a:t>
            </a:r>
          </a:p>
          <a:p>
            <a:pPr lvl="1"/>
            <a:r>
              <a:rPr lang="en-US" smtClean="0"/>
              <a:t>Investors employ hierarchy of valuation</a:t>
            </a:r>
          </a:p>
          <a:p>
            <a:pPr lvl="2"/>
            <a:r>
              <a:rPr lang="en-US" sz="2800" smtClean="0"/>
              <a:t>Real estate, plant, equipment</a:t>
            </a:r>
          </a:p>
          <a:p>
            <a:pPr lvl="2"/>
            <a:r>
              <a:rPr lang="en-US" sz="2800" smtClean="0"/>
              <a:t>Economic profit on assets in place</a:t>
            </a:r>
          </a:p>
          <a:p>
            <a:pPr lvl="2"/>
            <a:r>
              <a:rPr lang="en-US" sz="2800" smtClean="0"/>
              <a:t>Growth opportunities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13.6 The Aggregate Stock Market</a:t>
            </a:r>
            <a:endParaRPr lang="en-US" dirty="0">
              <a:ea typeface="+mj-ea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95400"/>
            <a:ext cx="8302625" cy="472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Forecasting Aggregate Stock Market</a:t>
            </a:r>
          </a:p>
          <a:p>
            <a:pPr lvl="1"/>
            <a:r>
              <a:rPr lang="en-US" smtClean="0"/>
              <a:t>Earnings multiplier applied at aggregate level</a:t>
            </a:r>
          </a:p>
          <a:p>
            <a:pPr lvl="2"/>
            <a:r>
              <a:rPr lang="en-US" sz="2800" smtClean="0"/>
              <a:t>Forecast corporate profits for period</a:t>
            </a:r>
          </a:p>
          <a:p>
            <a:pPr lvl="2"/>
            <a:r>
              <a:rPr lang="en-US" sz="2800" smtClean="0"/>
              <a:t>Derive estimate of aggregate P/E ratio based on long-term interest rates</a:t>
            </a:r>
          </a:p>
          <a:p>
            <a:pPr lvl="1"/>
            <a:r>
              <a:rPr lang="en-US" smtClean="0"/>
              <a:t>Some analysts use aggregate DDM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sz="2700" smtClean="0">
                <a:cs typeface="Aharoni"/>
              </a:rPr>
              <a:t>Figure 13.8 Earnings Yield of S&amp;P 500 versus 10-Year Treasury Bond Yield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04800" y="1219200"/>
          <a:ext cx="8534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000" smtClean="0">
                <a:cs typeface="Aharoni"/>
              </a:rPr>
              <a:t>Table 13.1 Microsoft Financial Highlights, Jan 2012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143000"/>
          <a:ext cx="6019800" cy="51355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1"/>
                <a:gridCol w="1219200"/>
                <a:gridCol w="1143001"/>
              </a:tblGrid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Price per share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 smtClean="0">
                          <a:effectLst/>
                        </a:rPr>
                        <a:t>$28.25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Common shares outstanding (billion)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effectLst/>
                        </a:rPr>
                        <a:t>8.41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Market capitalization ($ billion)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effectLst/>
                        </a:rPr>
                        <a:t>237.6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Latest 12 Months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Sales ($ billion)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71.12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EBITDA ($ billion)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30.15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Net income ($ billion)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23.48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Earnings per share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$2.75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1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Valuation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Microsoft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Industry </a:t>
                      </a:r>
                      <a:r>
                        <a:rPr lang="en-US" sz="1400" b="1" u="none" strike="noStrike" dirty="0" err="1">
                          <a:effectLst/>
                        </a:rPr>
                        <a:t>Avg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P/E ratio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10.3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effectLst/>
                        </a:rPr>
                        <a:t>17.5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Price/Book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4.0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effectLst/>
                        </a:rPr>
                        <a:t>10.5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Price/Sales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3.3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effectLst/>
                        </a:rPr>
                        <a:t>2.7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effectLst/>
                        </a:rPr>
                        <a:t>Price/Cash flow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20.5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effectLst/>
                        </a:rPr>
                        <a:t>PEG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1.1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1.2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Profitability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ROE (%)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effectLst/>
                        </a:rPr>
                        <a:t>44.16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24.9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effectLst/>
                        </a:rPr>
                        <a:t>ROA (%)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17.33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effectLst/>
                        </a:rPr>
                        <a:t>Operating profit margin (%)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effectLst/>
                        </a:rPr>
                        <a:t>38.78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8.58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3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Net profit margin (%)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effectLst/>
                        </a:rPr>
                        <a:t>33.01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>
                          <a:effectLst/>
                        </a:rPr>
                        <a:t>23.2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Table 13.4 S&amp;P 500 Forecasts</a:t>
            </a:r>
            <a:endParaRPr lang="en-US" dirty="0">
              <a:ea typeface="+mj-ea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371600"/>
          <a:ext cx="6781800" cy="4027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7026"/>
                <a:gridCol w="1354531"/>
                <a:gridCol w="1391138"/>
                <a:gridCol w="1359105"/>
              </a:tblGrid>
              <a:tr h="761998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Pessimistic Scenario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Most Likely Scenario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Optimistic Scenario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1EA"/>
                    </a:solidFill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Treasury bond yield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3.6%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3.1%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2.6%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Earnings yield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6.5%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6.0%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5.5%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Resulting P/E ratio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15.4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16.7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18.2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EPS forecast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93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93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93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Forecast for S&amp;P 500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1431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effectLst/>
                        </a:rPr>
                        <a:t>1550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1691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763000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800" smtClean="0">
                <a:cs typeface="Aharoni"/>
              </a:rPr>
              <a:t>13.2 Intrinsic Value versus Market Price</a:t>
            </a:r>
          </a:p>
        </p:txBody>
      </p:sp>
      <p:sp>
        <p:nvSpPr>
          <p:cNvPr id="9218" name="Content Placeholder 2"/>
          <p:cNvSpPr>
            <a:spLocks noGrp="1"/>
          </p:cNvSpPr>
          <p:nvPr>
            <p:ph idx="1"/>
          </p:nvPr>
        </p:nvSpPr>
        <p:spPr bwMode="auto">
          <a:xfrm>
            <a:off x="369888" y="1219200"/>
            <a:ext cx="8313737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         = expected dividend per share          </a:t>
            </a:r>
          </a:p>
          <a:p>
            <a:r>
              <a:rPr lang="en-US" smtClean="0"/>
              <a:t>    = current share price</a:t>
            </a:r>
          </a:p>
          <a:p>
            <a:r>
              <a:rPr lang="en-US" smtClean="0"/>
              <a:t>         = expected end-of-year price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371600"/>
            <a:ext cx="757078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590800"/>
            <a:ext cx="9429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200400"/>
            <a:ext cx="4286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3810000"/>
            <a:ext cx="9239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800" smtClean="0">
                <a:cs typeface="Aharoni"/>
              </a:rPr>
              <a:t>13.2 Intrinsic Value versus Market Price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219200"/>
            <a:ext cx="8302625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Intrinsic Value</a:t>
            </a:r>
          </a:p>
          <a:p>
            <a:pPr lvl="1"/>
            <a:r>
              <a:rPr lang="en-US" smtClean="0"/>
              <a:t>Present value of firm’s expected future net cash flows discounted by required RoR</a:t>
            </a:r>
          </a:p>
          <a:p>
            <a:r>
              <a:rPr lang="en-US" smtClean="0"/>
              <a:t>Market Capitalization Rate</a:t>
            </a:r>
          </a:p>
          <a:p>
            <a:pPr lvl="1"/>
            <a:r>
              <a:rPr lang="en-US" smtClean="0"/>
              <a:t>Market-consensus estimate of appropriate discount rate for firm’s cash flows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3800" smtClean="0">
                <a:cs typeface="Aharoni"/>
              </a:rPr>
              <a:t>13.2 Intrinsic Value versus Market Price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1219200"/>
            <a:ext cx="8302337" cy="4800600"/>
          </a:xfrm>
          <a:blipFill rotWithShape="1">
            <a:blip r:embed="rId2"/>
            <a:stretch>
              <a:fillRect l="-1323" t="-1650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13.3 Dividend Discount Models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1219200"/>
            <a:ext cx="8302337" cy="4800600"/>
          </a:xfrm>
          <a:blipFill rotWithShape="1">
            <a:blip r:embed="rId2"/>
            <a:stretch>
              <a:fillRect l="-1323" t="-1650" b="-1523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13.3 Dividend Discount Models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81000" y="1295400"/>
            <a:ext cx="8302337" cy="4572000"/>
          </a:xfrm>
          <a:blipFill rotWithShape="1">
            <a:blip r:embed="rId2"/>
            <a:stretch>
              <a:fillRect l="-1323" t="-1733" r="-2645"/>
            </a:stretch>
          </a:blipFill>
        </p:spPr>
        <p:txBody>
          <a:bodyPr/>
          <a:lstStyle/>
          <a:p>
            <a:pPr marL="182880" indent="-182880" fontAlgn="auto"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152400"/>
            <a:ext cx="8550275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13.3 Dividend Discount Models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4294967295"/>
          </p:nvPr>
        </p:nvSpPr>
        <p:spPr>
          <a:xfrm>
            <a:off x="381000" y="1219200"/>
            <a:ext cx="8302337" cy="5257800"/>
          </a:xfrm>
          <a:prstGeom prst="rect">
            <a:avLst/>
          </a:prstGeom>
          <a:blipFill rotWithShape="1">
            <a:blip r:embed="rId2"/>
            <a:stretch>
              <a:fillRect l="-1323" t="-1506"/>
            </a:stretch>
          </a:blipFill>
        </p:spPr>
        <p:txBody>
          <a:bodyPr/>
          <a:lstStyle/>
          <a:p>
            <a:pPr marL="182880" indent="-182880" fontAlgn="auto"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buFont typeface="Arial" pitchFamily="34" charset="0"/>
              <a:buChar char="•"/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e PPT design 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9e PPT design template</Template>
  <TotalTime>4601</TotalTime>
  <Words>707</Words>
  <Application>Microsoft Office PowerPoint</Application>
  <PresentationFormat>On-screen Show (4:3)</PresentationFormat>
  <Paragraphs>250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Aharoni</vt:lpstr>
      <vt:lpstr>Calibri</vt:lpstr>
      <vt:lpstr>Times New Roman</vt:lpstr>
      <vt:lpstr>ＭＳ Ｐゴシック</vt:lpstr>
      <vt:lpstr>Microsoft YaHei</vt:lpstr>
      <vt:lpstr>9e PPT design template</vt:lpstr>
      <vt:lpstr>9e PPT design template</vt:lpstr>
      <vt:lpstr>9e PPT design template</vt:lpstr>
      <vt:lpstr>9e PPT design template</vt:lpstr>
      <vt:lpstr>Slide 1</vt:lpstr>
      <vt:lpstr>13.1 Equity Valuation</vt:lpstr>
      <vt:lpstr>Table 13.1 Microsoft Financial Highlights, Jan 2012</vt:lpstr>
      <vt:lpstr>13.2 Intrinsic Value versus Market Price</vt:lpstr>
      <vt:lpstr>13.2 Intrinsic Value versus Market Price</vt:lpstr>
      <vt:lpstr>13.2 Intrinsic Value versus Market Price</vt:lpstr>
      <vt:lpstr>13.3 Dividend Discount Models</vt:lpstr>
      <vt:lpstr>13.3 Dividend Discount Models</vt:lpstr>
      <vt:lpstr>13.3 Dividend Discount Models</vt:lpstr>
      <vt:lpstr>13.3 Dividend Discount Models</vt:lpstr>
      <vt:lpstr>13.4 Price-Earnings Ratios</vt:lpstr>
      <vt:lpstr>13.4 Price-Earnings Ratios</vt:lpstr>
      <vt:lpstr>Table 13.3 Effect of ROE and Plowback on Growth and P/E Ratio</vt:lpstr>
      <vt:lpstr>13.4 Price-Earnings Ratios</vt:lpstr>
      <vt:lpstr>Figure 13.3 P/E Ratio of S&amp;P 500 and Inflation</vt:lpstr>
      <vt:lpstr>13.4 Price-Earnings Ratios</vt:lpstr>
      <vt:lpstr>Figure 13.4 Earnings Growth for Two Companies</vt:lpstr>
      <vt:lpstr>Figure 13.5 Price-Earnings Ratios</vt:lpstr>
      <vt:lpstr>Figure 13.6 P/E Ratios</vt:lpstr>
      <vt:lpstr>13.4 Price-Earnings Ratios</vt:lpstr>
      <vt:lpstr>Figure 13.7 Valuation Ratios for S&amp;P 500</vt:lpstr>
      <vt:lpstr>13.5 Free Cash Flow Valuation Approaches</vt:lpstr>
      <vt:lpstr>13.5 Free Cash Flow Valuation Approaches</vt:lpstr>
      <vt:lpstr>13.5 Free Cash Flow Valuation Approaches</vt:lpstr>
      <vt:lpstr>13.5 Free Cash Flow Valuation Approaches</vt:lpstr>
      <vt:lpstr>Spreadsheet 13.2</vt:lpstr>
      <vt:lpstr>13.5 Free Cash Flow Valuation Approaches</vt:lpstr>
      <vt:lpstr>13.6 The Aggregate Stock Market</vt:lpstr>
      <vt:lpstr>Figure 13.8 Earnings Yield of S&amp;P 500 versus 10-Year Treasury Bond Yield</vt:lpstr>
      <vt:lpstr>Table 13.4 S&amp;P 500 Forecasts</vt:lpstr>
    </vt:vector>
  </TitlesOfParts>
  <Company>The McGraw-Hill Companies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Bathurst, Noelle</dc:creator>
  <cp:lastModifiedBy>faiyaz.ahmed</cp:lastModifiedBy>
  <cp:revision>91</cp:revision>
  <dcterms:created xsi:type="dcterms:W3CDTF">2012-04-04T15:39:55Z</dcterms:created>
  <dcterms:modified xsi:type="dcterms:W3CDTF">2012-09-14T11:49:35Z</dcterms:modified>
</cp:coreProperties>
</file>