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9144000" cy="6858000" type="screen4x3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6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%20Users\Documents\My%20Documents\Dropbox\CLM%20Documents\Clients\McGraw%20Hill\9e_Final_Manuscript\BKM%209e%20Ch%208%20spreadsheets%20NF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%20Users\Documents\My%20Documents\Dropbox\CLM%20Documents\Clients\McGraw%20Hill\9e_Final_Manuscript\BKM%209e%20Ch%208%20spreadsheets%20NF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9650964682046355E-2"/>
          <c:y val="7.1981246909353716E-2"/>
          <c:w val="0.91123774001933944"/>
          <c:h val="0.798552626573852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'fig 8.3'!$B$92:$K$92</c:f>
              <c:numCache>
                <c:formatCode>0.00</c:formatCode>
                <c:ptCount val="10"/>
                <c:pt idx="0">
                  <c:v>19.780119047619042</c:v>
                </c:pt>
                <c:pt idx="1">
                  <c:v>16.955952380952379</c:v>
                </c:pt>
                <c:pt idx="2">
                  <c:v>16.60130952380953</c:v>
                </c:pt>
                <c:pt idx="3">
                  <c:v>15.91940476190477</c:v>
                </c:pt>
                <c:pt idx="4">
                  <c:v>15.240119047619048</c:v>
                </c:pt>
                <c:pt idx="5">
                  <c:v>15.053333333333343</c:v>
                </c:pt>
                <c:pt idx="6">
                  <c:v>14.588095238095248</c:v>
                </c:pt>
                <c:pt idx="7">
                  <c:v>13.527857142857139</c:v>
                </c:pt>
                <c:pt idx="8">
                  <c:v>12.8902380952381</c:v>
                </c:pt>
                <c:pt idx="9">
                  <c:v>10.954285714285717</c:v>
                </c:pt>
              </c:numCache>
            </c:numRef>
          </c:val>
        </c:ser>
        <c:axId val="35356672"/>
        <c:axId val="35358592"/>
      </c:barChart>
      <c:catAx>
        <c:axId val="35356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Size decile: 1 = small, 10 = large</a:t>
                </a:r>
              </a:p>
            </c:rich>
          </c:tx>
          <c:layout>
            <c:manualLayout>
              <c:xMode val="edge"/>
              <c:yMode val="edge"/>
              <c:x val="0.35844683888198187"/>
              <c:y val="0.9483091787439613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58592"/>
        <c:crosses val="autoZero"/>
        <c:auto val="1"/>
        <c:lblAlgn val="ctr"/>
        <c:lblOffset val="100"/>
        <c:tickLblSkip val="1"/>
        <c:tickMarkSkip val="1"/>
      </c:catAx>
      <c:valAx>
        <c:axId val="35358592"/>
        <c:scaling>
          <c:orientation val="minMax"/>
        </c:scaling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="1" dirty="0"/>
                  <a:t>Annual </a:t>
                </a:r>
                <a:r>
                  <a:rPr lang="en-US" sz="1600" b="1" dirty="0" smtClean="0"/>
                  <a:t>return (%)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3.8898098264032336E-4"/>
              <c:y val="0.3367159268134962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56672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8400340562732027E-2"/>
          <c:y val="5.8823529411764705E-2"/>
          <c:w val="0.89528386693418383"/>
          <c:h val="0.81590261695229271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-0.26221321599505948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1.4619884723935715E-3"/>
                  <c:y val="-0.275033580361278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6081873196329294E-3"/>
                  <c:y val="-0.2790979620194537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2.7266660596152854E-3"/>
                  <c:y val="-0.2650200710205343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7266660596152854E-3"/>
                  <c:y val="-0.29462038752508901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3157896251542141E-3"/>
                  <c:y val="-0.29960629921259857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4.3859654171807105E-3"/>
                  <c:y val="-0.2989777288868305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4619884723935717E-4"/>
                  <c:y val="-0.34336749266635785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-1.6153245861910701E-3"/>
                  <c:y val="-0.35970781225876181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1.6081873196330369E-3"/>
                  <c:y val="-0.37768121815655398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ctr"/>
            <c:showVal val="1"/>
          </c:dLbls>
          <c:val>
            <c:numRef>
              <c:f>'fig 8.4'!$B$91:$K$91</c:f>
              <c:numCache>
                <c:formatCode>0.0</c:formatCode>
                <c:ptCount val="10"/>
                <c:pt idx="0">
                  <c:v>10.989404761904773</c:v>
                </c:pt>
                <c:pt idx="1">
                  <c:v>11.81130952380952</c:v>
                </c:pt>
                <c:pt idx="2">
                  <c:v>11.708095238095236</c:v>
                </c:pt>
                <c:pt idx="3">
                  <c:v>11.68761904761905</c:v>
                </c:pt>
                <c:pt idx="4">
                  <c:v>13.105952380952385</c:v>
                </c:pt>
                <c:pt idx="5">
                  <c:v>13.398333333333332</c:v>
                </c:pt>
                <c:pt idx="6">
                  <c:v>13.4352380952381</c:v>
                </c:pt>
                <c:pt idx="7">
                  <c:v>15.487142857142864</c:v>
                </c:pt>
                <c:pt idx="8">
                  <c:v>16.084285714285723</c:v>
                </c:pt>
                <c:pt idx="9">
                  <c:v>17.324404761904766</c:v>
                </c:pt>
              </c:numCache>
            </c:numRef>
          </c:val>
        </c:ser>
        <c:dLbls>
          <c:showVal val="1"/>
        </c:dLbls>
        <c:gapWidth val="95"/>
        <c:overlap val="34"/>
        <c:axId val="35465472"/>
        <c:axId val="36020608"/>
      </c:barChart>
      <c:catAx>
        <c:axId val="35465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Book-to-market </a:t>
                </a:r>
                <a:r>
                  <a:rPr lang="en-US" sz="1600" dirty="0" err="1"/>
                  <a:t>decile</a:t>
                </a:r>
                <a:r>
                  <a:rPr lang="en-US" sz="1600" dirty="0"/>
                  <a:t>: 1 = low, 10 = high</a:t>
                </a:r>
              </a:p>
            </c:rich>
          </c:tx>
          <c:layout>
            <c:manualLayout>
              <c:xMode val="edge"/>
              <c:yMode val="edge"/>
              <c:x val="0.29085581466775057"/>
              <c:y val="0.93882758221398821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020608"/>
        <c:crosses val="autoZero"/>
        <c:auto val="1"/>
        <c:lblAlgn val="ctr"/>
        <c:lblOffset val="100"/>
      </c:catAx>
      <c:valAx>
        <c:axId val="360206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600" dirty="0"/>
                  <a:t>Annual return (%)</a:t>
                </a:r>
              </a:p>
            </c:rich>
          </c:tx>
          <c:layout>
            <c:manualLayout>
              <c:xMode val="edge"/>
              <c:yMode val="edge"/>
              <c:x val="4.3859654171807113E-3"/>
              <c:y val="0.28553091709124606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465472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CB4CE5CB-97F9-4A66-A83A-F91B44EC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FC0F956-2634-4C72-A05F-11E34BAD53A9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039BB8D-8C58-4402-B88F-2067FE2D8BE4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91C8F96-C597-4813-9AA3-E62E64263445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2C20E51-F862-4E6B-8005-8FE380449E72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CF98C0-6B3C-4AA9-8BA3-6B973C55B471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4BFE325-3E4B-432F-B9C4-6F0C6E6AD763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 userDrawn="1"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ounded Rectangle 8"/>
          <p:cNvSpPr/>
          <p:nvPr userDrawn="1"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 defTabSz="91440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t>8-</a:t>
            </a:r>
            <a:fld id="{21B86C72-F8B8-409C-B422-0B3FB0C0992C}" type="slidenum"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pPr algn="r" defTabSz="91440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3631407"/>
            <a:ext cx="4708525" cy="1588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3175" y="6507163"/>
            <a:ext cx="4114800" cy="330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50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mtClean="0"/>
              <a:t>The McGraw-Hill Companies, © 2013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900988" y="6518275"/>
            <a:ext cx="1066800" cy="328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36FE86D9-A5EC-43DD-9831-F52063B6A295}" type="slidenum">
              <a:rPr lang="en-US" smtClean="0"/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6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513"/>
            <a:ext cx="2895600" cy="328612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EF16BFAD-D36A-43AB-9F23-172403B1A283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400"/>
            <a:ext cx="4114800" cy="330200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513"/>
            <a:ext cx="1066800" cy="328612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AC944332-B948-4103-8DCA-E06608952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363"/>
            <a:ext cx="7847013" cy="192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87" r:id="rId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38200" y="1371600"/>
            <a:ext cx="6629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800">
                <a:solidFill>
                  <a:srgbClr val="0B5B7F"/>
                </a:solidFill>
              </a:rPr>
              <a:t>The Efficient Market Hypothesis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239000" y="3059113"/>
            <a:ext cx="1066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</a:pPr>
            <a:r>
              <a:rPr lang="en-US" sz="8800">
                <a:solidFill>
                  <a:srgbClr val="0B5B7F"/>
                </a:solidFill>
              </a:rPr>
              <a:t>8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46100" y="3592513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0B5B7F"/>
                </a:solidFill>
              </a:rPr>
              <a:t>Bodie, Kane, and Marcus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 i="1">
                <a:solidFill>
                  <a:srgbClr val="0B5B7F"/>
                </a:solidFill>
              </a:rPr>
              <a:t>Essentials of Investments, </a:t>
            </a:r>
            <a:r>
              <a:rPr lang="en-US" sz="3200">
                <a:solidFill>
                  <a:srgbClr val="0B5B7F"/>
                </a:solidFill>
              </a:rPr>
              <a:t>9th Edition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8.2 Implications of the EMH</a:t>
            </a:r>
            <a:endParaRPr lang="en-US" dirty="0">
              <a:ea typeface="+mj-ea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Role of Portfolio Management in Efficient Market</a:t>
            </a:r>
          </a:p>
          <a:p>
            <a:pPr lvl="1"/>
            <a:r>
              <a:rPr lang="en-US" smtClean="0"/>
              <a:t>Active management assumes market inefficiency</a:t>
            </a:r>
          </a:p>
          <a:p>
            <a:pPr lvl="1"/>
            <a:r>
              <a:rPr lang="en-US" smtClean="0"/>
              <a:t>Passive management consistent with semistrong efficiency</a:t>
            </a:r>
          </a:p>
          <a:p>
            <a:pPr lvl="1"/>
            <a:r>
              <a:rPr lang="en-US" smtClean="0"/>
              <a:t>Inefficient market pricing leads to inefficient resource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143000"/>
            <a:ext cx="8378825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en-US" smtClean="0"/>
              <a:t>Issues</a:t>
            </a:r>
          </a:p>
          <a:p>
            <a:pPr lvl="1">
              <a:spcAft>
                <a:spcPct val="0"/>
              </a:spcAft>
            </a:pPr>
            <a:r>
              <a:rPr lang="en-US" smtClean="0"/>
              <a:t>Magnitude issue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Efficiency is relative, not binary</a:t>
            </a:r>
          </a:p>
          <a:p>
            <a:pPr lvl="1">
              <a:spcAft>
                <a:spcPct val="0"/>
              </a:spcAft>
            </a:pPr>
            <a:r>
              <a:rPr lang="en-US" smtClean="0"/>
              <a:t>Selection bias issue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Investors who find successful investment schemes are less inclined to share findings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Observable outcomes preselected in favor of failed attempts</a:t>
            </a:r>
          </a:p>
          <a:p>
            <a:pPr lvl="1">
              <a:spcAft>
                <a:spcPct val="0"/>
              </a:spcAft>
            </a:pPr>
            <a:r>
              <a:rPr lang="en-US" smtClean="0"/>
              <a:t>Lucky event issue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Lucky investments receive disproportionate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5344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Weak-Form Tests: Patterns in Stock Returns</a:t>
            </a:r>
          </a:p>
          <a:p>
            <a:pPr lvl="1"/>
            <a:r>
              <a:rPr lang="en-US" smtClean="0"/>
              <a:t>Returns over short horizons</a:t>
            </a:r>
          </a:p>
          <a:p>
            <a:pPr lvl="2"/>
            <a:r>
              <a:rPr lang="en-US" sz="2800" smtClean="0"/>
              <a:t>Momentum effect: Tendency of poorly- or well-performing stocks to continue abnormal performance in following periods</a:t>
            </a:r>
          </a:p>
          <a:p>
            <a:pPr lvl="1"/>
            <a:r>
              <a:rPr lang="en-US" smtClean="0"/>
              <a:t>Returns over long horizons</a:t>
            </a:r>
          </a:p>
          <a:p>
            <a:pPr lvl="2"/>
            <a:r>
              <a:rPr lang="en-US" sz="2800" smtClean="0"/>
              <a:t>Reversal effect: Tendency of poorly- or well-performing stocks to experience reversals in following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Predictors of Broad Market Performance</a:t>
            </a:r>
          </a:p>
          <a:p>
            <a:pPr lvl="1"/>
            <a:r>
              <a:rPr lang="en-US" smtClean="0"/>
              <a:t>1988—Fama and French: Return on aggregate stock market tends to be higher when dividend yield is low</a:t>
            </a:r>
          </a:p>
          <a:p>
            <a:pPr lvl="1"/>
            <a:r>
              <a:rPr lang="en-US" smtClean="0"/>
              <a:t>1988—Campbell and Shiller: Earnings yield can predict market returns</a:t>
            </a:r>
          </a:p>
          <a:p>
            <a:pPr lvl="1"/>
            <a:r>
              <a:rPr lang="en-US" smtClean="0"/>
              <a:t>1986—Keim and Stambaugh: Bond market data (spread between yields) can predict market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Semistrong Tests: Market Anomalies</a:t>
            </a:r>
          </a:p>
          <a:p>
            <a:pPr lvl="1"/>
            <a:r>
              <a:rPr lang="en-US" smtClean="0"/>
              <a:t>Anomalies</a:t>
            </a:r>
          </a:p>
          <a:p>
            <a:pPr lvl="2"/>
            <a:r>
              <a:rPr lang="en-US" sz="2800" smtClean="0"/>
              <a:t>Patterns of returns contradicting EMH</a:t>
            </a:r>
          </a:p>
          <a:p>
            <a:pPr lvl="1"/>
            <a:r>
              <a:rPr lang="en-US" smtClean="0"/>
              <a:t>P/E effect</a:t>
            </a:r>
          </a:p>
          <a:p>
            <a:pPr lvl="2"/>
            <a:r>
              <a:rPr lang="en-US" sz="2800" smtClean="0"/>
              <a:t>Portfolios of low P/E stocks exhibit higher average risk-adjusted returns than high P/E stocks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143000"/>
            <a:ext cx="8378825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Semistrong Tests: Market Anomalies</a:t>
            </a:r>
          </a:p>
          <a:p>
            <a:pPr lvl="1"/>
            <a:r>
              <a:rPr lang="en-US" smtClean="0"/>
              <a:t>Small-firm effect</a:t>
            </a:r>
          </a:p>
          <a:p>
            <a:pPr lvl="2"/>
            <a:r>
              <a:rPr lang="en-US" sz="2800" smtClean="0"/>
              <a:t>Stocks of small firms can earn abnormal returns, primarily in January</a:t>
            </a:r>
          </a:p>
          <a:p>
            <a:pPr lvl="1"/>
            <a:r>
              <a:rPr lang="en-US" smtClean="0"/>
              <a:t>Neglected-firm effect</a:t>
            </a:r>
          </a:p>
          <a:p>
            <a:pPr lvl="2"/>
            <a:r>
              <a:rPr lang="en-US" sz="2800" smtClean="0"/>
              <a:t>Stock of little-known firms can generate abnormal returns</a:t>
            </a:r>
          </a:p>
          <a:p>
            <a:pPr lvl="1"/>
            <a:r>
              <a:rPr lang="en-US" smtClean="0"/>
              <a:t>Book-to-market effect</a:t>
            </a:r>
          </a:p>
          <a:p>
            <a:pPr lvl="2"/>
            <a:r>
              <a:rPr lang="en-US" sz="2800" smtClean="0"/>
              <a:t>Shares of high book-to-market firms can generate abnormal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143000"/>
            <a:ext cx="8378825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en-US" smtClean="0"/>
              <a:t>Semistrong Tests: Market Anomalies</a:t>
            </a:r>
          </a:p>
          <a:p>
            <a:pPr lvl="1">
              <a:spcAft>
                <a:spcPct val="0"/>
              </a:spcAft>
            </a:pPr>
            <a:r>
              <a:rPr lang="en-US" smtClean="0"/>
              <a:t>Post-earnings announcement price drift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Sluggish response of stock price to firm’s earnings announcement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Abnormal return on announcement day, momentum continues past market price</a:t>
            </a:r>
          </a:p>
          <a:p>
            <a:pPr lvl="1">
              <a:spcAft>
                <a:spcPct val="0"/>
              </a:spcAft>
            </a:pPr>
            <a:r>
              <a:rPr lang="en-US" smtClean="0"/>
              <a:t>Bubbles and market efficiency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Speculative bubbles can raise prices above intrinsic value</a:t>
            </a:r>
          </a:p>
          <a:p>
            <a:pPr lvl="2">
              <a:spcAft>
                <a:spcPct val="0"/>
              </a:spcAft>
            </a:pPr>
            <a:r>
              <a:rPr lang="en-US" sz="2800" smtClean="0"/>
              <a:t>Even if prices are inaccurate, it can be difficult to take advantage of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Figure 8.3 Average Annual Return: Ten Size-Based Portfolios, 1926-2010</a:t>
            </a:r>
            <a:endParaRPr lang="en-US" sz="2800" dirty="0">
              <a:ea typeface="+mj-ea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066801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Figure 8.4 Average Annual Return as Function of Book-to-Market Ratio, 1926-2010 </a:t>
            </a:r>
            <a:endParaRPr lang="en-US" sz="2800" dirty="0">
              <a:ea typeface="+mj-ea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143000"/>
          <a:ext cx="86867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smtClean="0">
                <a:cs typeface="Aharoni"/>
              </a:rPr>
              <a:t>Figure 8.5 Cumulative Abnormal Returns after Earnings Announcements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66800"/>
            <a:ext cx="5672138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 smtClean="0">
                <a:cs typeface="Aharoni"/>
              </a:rPr>
              <a:t>8.1 Random Walks and Efficient Market Hypothesis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35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Random Walk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Notion that stock price changes are random</a:t>
            </a:r>
          </a:p>
          <a:p>
            <a:pPr marL="182563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Efficient Market Hypothesis (EMH)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Prices of securities fully reflect available information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Interpreting Anomalies</a:t>
            </a:r>
          </a:p>
          <a:p>
            <a:pPr lvl="1"/>
            <a:r>
              <a:rPr lang="en-US" smtClean="0"/>
              <a:t>Risk premiums or inefficiencies?</a:t>
            </a:r>
          </a:p>
          <a:p>
            <a:pPr lvl="2"/>
            <a:r>
              <a:rPr lang="en-US" sz="2800" smtClean="0"/>
              <a:t>Fama and French: Market phenomena can be explained as manifestations of risk premiums</a:t>
            </a:r>
          </a:p>
          <a:p>
            <a:pPr lvl="2"/>
            <a:r>
              <a:rPr lang="en-US" sz="2800" smtClean="0"/>
              <a:t>Lakonishok, Shleifer, and Vishny: Market phenomena are evidence of inefficient markets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8.3 Are Markets Efficient?</a:t>
            </a:r>
            <a:endParaRPr lang="en-US" dirty="0">
              <a:ea typeface="+mj-ea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Interpreting Anomalies</a:t>
            </a:r>
          </a:p>
          <a:p>
            <a:pPr lvl="1"/>
            <a:r>
              <a:rPr lang="en-US" smtClean="0"/>
              <a:t>Anomalies or data mining?</a:t>
            </a:r>
          </a:p>
          <a:p>
            <a:pPr lvl="2"/>
            <a:r>
              <a:rPr lang="en-US" sz="2800" smtClean="0"/>
              <a:t>Some anomalies have not shown staying power after being reported</a:t>
            </a:r>
          </a:p>
          <a:p>
            <a:pPr lvl="3"/>
            <a:r>
              <a:rPr lang="en-US" sz="2800" smtClean="0"/>
              <a:t>Small-firm effect</a:t>
            </a:r>
          </a:p>
          <a:p>
            <a:pPr lvl="3"/>
            <a:r>
              <a:rPr lang="en-US" sz="2800" smtClean="0"/>
              <a:t>Book-to-market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Figure 8.6 Return to Style Portfolio as Predictor of GDP Growth </a:t>
            </a:r>
            <a:endParaRPr lang="en-US" sz="2800" dirty="0">
              <a:ea typeface="+mj-ea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" y="1566863"/>
            <a:ext cx="78676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8.4 Mutual Fund and Analyst Performance</a:t>
            </a:r>
            <a:endParaRPr lang="en-US" sz="3600" dirty="0">
              <a:ea typeface="+mj-ea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0668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Stock Market Analysis</a:t>
            </a:r>
          </a:p>
          <a:p>
            <a:pPr lvl="1"/>
            <a:r>
              <a:rPr lang="en-US" smtClean="0"/>
              <a:t>Analysts are overly positive about firm prospects</a:t>
            </a:r>
          </a:p>
          <a:p>
            <a:pPr lvl="2"/>
            <a:r>
              <a:rPr lang="en-US" sz="2800" smtClean="0"/>
              <a:t>Womack: Positive changes associated with 5% increase, negative with 11% decrease</a:t>
            </a:r>
          </a:p>
          <a:p>
            <a:pPr lvl="2"/>
            <a:r>
              <a:rPr lang="en-US" sz="2800" smtClean="0"/>
              <a:t>Jegadeesh, Kim, Kristie, and Lee: Level of consensus is inconsistent predictor of future performance</a:t>
            </a:r>
          </a:p>
          <a:p>
            <a:pPr lvl="2"/>
            <a:r>
              <a:rPr lang="en-US" sz="2800" smtClean="0"/>
              <a:t>Barber, Lehavy, McNichols, and Trueman: Firms with most-favorable recommendations outperform firms with least-favorable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8.4 Mutual Fund and Analyst Performance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Mutual Fund Managers</a:t>
            </a:r>
          </a:p>
          <a:p>
            <a:pPr lvl="1"/>
            <a:r>
              <a:rPr lang="en-US" smtClean="0"/>
              <a:t>Today’s conventional model: Fama-French factors plus momentum factor</a:t>
            </a:r>
          </a:p>
          <a:p>
            <a:pPr lvl="1"/>
            <a:r>
              <a:rPr lang="en-US" smtClean="0"/>
              <a:t>Wermers: Funds show positive gross alphas; negative net alphas after controlling for fees, risk</a:t>
            </a:r>
          </a:p>
          <a:p>
            <a:pPr lvl="1"/>
            <a:r>
              <a:rPr lang="en-US" smtClean="0"/>
              <a:t>Carhart: Minor persistence in relative performance across managers, largely due to expense/transaction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8.4 Mutual Fund and Analyst Performance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Mutual Fund Managers</a:t>
            </a:r>
          </a:p>
          <a:p>
            <a:pPr lvl="1"/>
            <a:r>
              <a:rPr lang="en-US" smtClean="0"/>
              <a:t>Berk and Green: Skilled managers with abnormal performance will attract new funds until additional cost, complexity drives alphas to zero</a:t>
            </a:r>
          </a:p>
          <a:p>
            <a:pPr lvl="1"/>
            <a:r>
              <a:rPr lang="en-US" smtClean="0"/>
              <a:t>Chen, Ferson, and Peters: On average, bond mutual funds outperform passive bond indexes in gross returns, underperform once fees subtracted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400" smtClean="0">
                <a:cs typeface="Aharoni"/>
              </a:rPr>
              <a:t>8.4 Mutual Fund and Analyst Performance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95400"/>
            <a:ext cx="83788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Mutual Fund Managers</a:t>
            </a:r>
          </a:p>
          <a:p>
            <a:pPr lvl="1"/>
            <a:r>
              <a:rPr lang="en-US" smtClean="0"/>
              <a:t>Kosowski, Timmerman, Wermers, and White: Stock-pricing ability of minority of managers sufficient to cover costs; performance persists over time</a:t>
            </a:r>
          </a:p>
          <a:p>
            <a:pPr lvl="1"/>
            <a:r>
              <a:rPr lang="en-US" smtClean="0"/>
              <a:t>Samuelson: Records of most managers show no easy strategies for success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Figure 8.7 Mutual Fund Alphas Computed Using Four-Factor Model, 1993-2007</a:t>
            </a:r>
            <a:endParaRPr lang="en-US" sz="2800" dirty="0">
              <a:ea typeface="+mj-ea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525" y="1500188"/>
            <a:ext cx="8507413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cs typeface="Aharoni"/>
              </a:rPr>
              <a:t>Figure 8.8 Persistence of Mutual Fund Performance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81088"/>
            <a:ext cx="681990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smtClean="0">
                <a:cs typeface="Aharoni"/>
              </a:rPr>
              <a:t>Figure 8.9 Risk-Adjusted Performance in Ranking Quarter, Following Quarter</a:t>
            </a:r>
          </a:p>
        </p:txBody>
      </p:sp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225" y="1347788"/>
            <a:ext cx="70675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 smtClean="0">
                <a:cs typeface="Aharoni"/>
              </a:rPr>
              <a:t>Figure 8.1 Cumulative Abnormal Returns before Takeover Attempts: Target Companies</a:t>
            </a:r>
          </a:p>
        </p:txBody>
      </p:sp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143000"/>
            <a:ext cx="7043738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8.4 Mutual Fund and Analyst Performance</a:t>
            </a:r>
            <a:endParaRPr lang="en-US" sz="3600" dirty="0">
              <a:ea typeface="+mj-ea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95400"/>
            <a:ext cx="83788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So, Are Markets Efficient?</a:t>
            </a:r>
          </a:p>
          <a:p>
            <a:pPr lvl="1"/>
            <a:r>
              <a:rPr lang="en-US" smtClean="0"/>
              <a:t>Enough that only differentially superior information will earn money</a:t>
            </a:r>
          </a:p>
          <a:p>
            <a:pPr lvl="1"/>
            <a:r>
              <a:rPr lang="en-US" smtClean="0"/>
              <a:t>Professional manger’s margin of superiority likely too slight for statistical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smtClean="0">
                <a:cs typeface="Aharoni"/>
              </a:rPr>
              <a:t>Figure 8.2 Stock Price Reaction to CNBC Reports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7086600" cy="48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900" smtClean="0">
                <a:cs typeface="Aharoni"/>
              </a:rPr>
              <a:t>8.1 Random Walks and Efficient Market Hypothesis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Competition as Source of Efficiency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Investor competition should imply stock prices reflect available information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Investors exploit available profit opportunities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Competitive advantage can verge on insider trading</a:t>
            </a:r>
            <a:endParaRPr lang="en-US" sz="20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000" smtClean="0">
                <a:cs typeface="Aharoni"/>
              </a:rPr>
              <a:t>8.1 Random Walks and Efficient Market Hypothesis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12395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Versions of EMH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Weak-form EMH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Stock prices already reflect all information contained in history of trading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Semistrong-form EMH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Stock prices already reflect all public information</a:t>
            </a:r>
          </a:p>
          <a:p>
            <a:pPr marL="457200" lvl="1" indent="-180975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Strong-form EMH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Stock prices already reflect all relevant information, including inside information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8.2 Implications of the EMH</a:t>
            </a:r>
            <a:endParaRPr lang="en-US" dirty="0">
              <a:ea typeface="+mj-ea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302625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Technical Analysis</a:t>
            </a:r>
          </a:p>
          <a:p>
            <a:pPr lvl="1"/>
            <a:r>
              <a:rPr lang="en-US" smtClean="0"/>
              <a:t>Research on recurrent/predictable price patterns and on proxies for buy/sell pressure in market</a:t>
            </a:r>
          </a:p>
          <a:p>
            <a:r>
              <a:rPr lang="en-US" smtClean="0"/>
              <a:t>Resistance Level</a:t>
            </a:r>
          </a:p>
          <a:p>
            <a:pPr lvl="1"/>
            <a:r>
              <a:rPr lang="en-US" smtClean="0"/>
              <a:t>Unlikely for stock/index to rise above</a:t>
            </a:r>
          </a:p>
          <a:p>
            <a:r>
              <a:rPr lang="en-US" smtClean="0"/>
              <a:t>Support Level</a:t>
            </a:r>
          </a:p>
          <a:p>
            <a:pPr lvl="1"/>
            <a:r>
              <a:rPr lang="en-US" smtClean="0"/>
              <a:t>Unlikely for stock/index to fall below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Implications of the EMH</a:t>
            </a:r>
            <a:endParaRPr lang="en-US" dirty="0">
              <a:ea typeface="+mj-ea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95400"/>
            <a:ext cx="8378825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Fundamental Analysis</a:t>
            </a:r>
          </a:p>
          <a:p>
            <a:pPr lvl="1"/>
            <a:r>
              <a:rPr lang="en-US" smtClean="0"/>
              <a:t>Research on determinants of stock value, i.e. earnings, dividend prospects, future interest rate expectations and firm risk</a:t>
            </a:r>
          </a:p>
          <a:p>
            <a:pPr lvl="2"/>
            <a:r>
              <a:rPr lang="en-US" sz="2800" smtClean="0"/>
              <a:t>Assumes stock price equal to discounted value of expected future cash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50275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Implications of the EMH</a:t>
            </a:r>
            <a:endParaRPr lang="en-US" dirty="0">
              <a:ea typeface="+mj-ea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295400"/>
            <a:ext cx="86868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Active versus Passive Portfolio Management</a:t>
            </a:r>
          </a:p>
          <a:p>
            <a:pPr lvl="1"/>
            <a:r>
              <a:rPr lang="en-US" smtClean="0"/>
              <a:t>Passive investment strategy</a:t>
            </a:r>
          </a:p>
          <a:p>
            <a:pPr lvl="2"/>
            <a:r>
              <a:rPr lang="en-US" sz="2800" smtClean="0"/>
              <a:t>Buying well-diversified portfolio without attempting to find mispriced securities</a:t>
            </a:r>
          </a:p>
          <a:p>
            <a:pPr lvl="1"/>
            <a:r>
              <a:rPr lang="en-US" smtClean="0"/>
              <a:t>Index fund</a:t>
            </a:r>
          </a:p>
          <a:p>
            <a:pPr lvl="2"/>
            <a:r>
              <a:rPr lang="en-US" sz="2800" smtClean="0"/>
              <a:t>Mutual fund which holds shares in proportion to market index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e PPT design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885</Words>
  <Application>Microsoft Office PowerPoint</Application>
  <PresentationFormat>On-screen Show (4:3)</PresentationFormat>
  <Paragraphs>135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Microsoft YaHei</vt:lpstr>
      <vt:lpstr>Times New Roman</vt:lpstr>
      <vt:lpstr>Aharoni</vt:lpstr>
      <vt:lpstr>Lucida Sans Unicode</vt:lpstr>
      <vt:lpstr>ＭＳ Ｐゴシック</vt:lpstr>
      <vt:lpstr>9e PPT design template</vt:lpstr>
      <vt:lpstr>9e PPT design template</vt:lpstr>
      <vt:lpstr>9e PPT design template</vt:lpstr>
      <vt:lpstr>9e PPT design template</vt:lpstr>
      <vt:lpstr>Slide 1</vt:lpstr>
      <vt:lpstr>8.1 Random Walks and Efficient Market Hypothesis</vt:lpstr>
      <vt:lpstr>Figure 8.1 Cumulative Abnormal Returns before Takeover Attempts: Target Companies</vt:lpstr>
      <vt:lpstr>Figure 8.2 Stock Price Reaction to CNBC Reports</vt:lpstr>
      <vt:lpstr>8.1 Random Walks and Efficient Market Hypothesis</vt:lpstr>
      <vt:lpstr>8.1 Random Walks and Efficient Market Hypothesis</vt:lpstr>
      <vt:lpstr>8.2 Implications of the EMH</vt:lpstr>
      <vt:lpstr>Implications of the EMH</vt:lpstr>
      <vt:lpstr>Implications of the EMH</vt:lpstr>
      <vt:lpstr>8.2 Implications of the EMH</vt:lpstr>
      <vt:lpstr>8.3 Are Markets Efficient?</vt:lpstr>
      <vt:lpstr>8.3 Are Markets Efficient?</vt:lpstr>
      <vt:lpstr>8.3 Are Markets Efficient?</vt:lpstr>
      <vt:lpstr>8.3 Are Markets Efficient?</vt:lpstr>
      <vt:lpstr>8.3 Are Markets Efficient?</vt:lpstr>
      <vt:lpstr>8.3 Are Markets Efficient?</vt:lpstr>
      <vt:lpstr>Figure 8.3 Average Annual Return: Ten Size-Based Portfolios, 1926-2010</vt:lpstr>
      <vt:lpstr>Figure 8.4 Average Annual Return as Function of Book-to-Market Ratio, 1926-2010 </vt:lpstr>
      <vt:lpstr>Figure 8.5 Cumulative Abnormal Returns after Earnings Announcements</vt:lpstr>
      <vt:lpstr>8.3 Are Markets Efficient?</vt:lpstr>
      <vt:lpstr>8.3 Are Markets Efficient?</vt:lpstr>
      <vt:lpstr>Figure 8.6 Return to Style Portfolio as Predictor of GDP Growth </vt:lpstr>
      <vt:lpstr>8.4 Mutual Fund and Analyst Performance</vt:lpstr>
      <vt:lpstr>8.4 Mutual Fund and Analyst Performance</vt:lpstr>
      <vt:lpstr>8.4 Mutual Fund and Analyst Performance</vt:lpstr>
      <vt:lpstr>8.4 Mutual Fund and Analyst Performance</vt:lpstr>
      <vt:lpstr>Figure 8.7 Mutual Fund Alphas Computed Using Four-Factor Model, 1993-2007</vt:lpstr>
      <vt:lpstr>Figure 8.8 Persistence of Mutual Fund Performance</vt:lpstr>
      <vt:lpstr>Figure 8.9 Risk-Adjusted Performance in Ranking Quarter, Following Quarter</vt:lpstr>
      <vt:lpstr>8.4 Mutual Fund and Analyst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faiyaz.ahmed</cp:lastModifiedBy>
  <cp:revision>48</cp:revision>
  <cp:lastPrinted>1601-01-01T00:00:00Z</cp:lastPrinted>
  <dcterms:created xsi:type="dcterms:W3CDTF">1601-01-01T00:00:00Z</dcterms:created>
  <dcterms:modified xsi:type="dcterms:W3CDTF">2012-09-14T10:56:05Z</dcterms:modified>
</cp:coreProperties>
</file>