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7"/>
  </p:handoutMasterIdLst>
  <p:sldIdLst>
    <p:sldId id="256" r:id="rId2"/>
    <p:sldId id="259" r:id="rId3"/>
    <p:sldId id="257" r:id="rId4"/>
    <p:sldId id="258" r:id="rId5"/>
    <p:sldId id="29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2" r:id="rId19"/>
    <p:sldId id="27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9" r:id="rId29"/>
    <p:sldId id="287" r:id="rId30"/>
    <p:sldId id="283" r:id="rId31"/>
    <p:sldId id="284" r:id="rId32"/>
    <p:sldId id="285" r:id="rId33"/>
    <p:sldId id="286" r:id="rId34"/>
    <p:sldId id="288" r:id="rId35"/>
    <p:sldId id="29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53F85"/>
    <a:srgbClr val="BD130F"/>
    <a:srgbClr val="0B5B7F"/>
    <a:srgbClr val="9ED1EA"/>
    <a:srgbClr val="073D55"/>
    <a:srgbClr val="7C0D0A"/>
    <a:srgbClr val="992727"/>
    <a:srgbClr val="7B1F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9" autoAdjust="0"/>
  </p:normalViewPr>
  <p:slideViewPr>
    <p:cSldViewPr>
      <p:cViewPr>
        <p:scale>
          <a:sx n="50" d="100"/>
          <a:sy n="50" d="100"/>
        </p:scale>
        <p:origin x="-2256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069BEF-DC0E-44C0-AC2E-69A9FA43B76C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57CBEF-A5FD-4491-985A-8092E5EDC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8EACC4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 userDrawn="1"/>
        </p:nvSpPr>
        <p:spPr>
          <a:xfrm>
            <a:off x="6324600" y="2362200"/>
            <a:ext cx="2590800" cy="2590800"/>
          </a:xfrm>
          <a:prstGeom prst="ellipse">
            <a:avLst/>
          </a:prstGeom>
          <a:solidFill>
            <a:srgbClr val="8E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8"/>
          <p:cNvSpPr/>
          <p:nvPr userDrawn="1"/>
        </p:nvSpPr>
        <p:spPr>
          <a:xfrm>
            <a:off x="457200" y="1122363"/>
            <a:ext cx="7543800" cy="2154237"/>
          </a:xfrm>
          <a:prstGeom prst="roundRect">
            <a:avLst/>
          </a:prstGeom>
          <a:solidFill>
            <a:srgbClr val="BD130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7"/>
          <p:cNvCxnSpPr/>
          <p:nvPr/>
        </p:nvCxnSpPr>
        <p:spPr>
          <a:xfrm>
            <a:off x="457200" y="3398838"/>
            <a:ext cx="5638800" cy="0"/>
          </a:xfrm>
          <a:prstGeom prst="line">
            <a:avLst/>
          </a:prstGeom>
          <a:ln w="19050">
            <a:solidFill>
              <a:srgbClr val="0B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065"/>
          <p:cNvSpPr txBox="1">
            <a:spLocks noChangeArrowheads="1"/>
          </p:cNvSpPr>
          <p:nvPr userDrawn="1"/>
        </p:nvSpPr>
        <p:spPr bwMode="auto">
          <a:xfrm>
            <a:off x="92075" y="6553200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McGraw-Hill/Irwin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" name="Text Box 2066"/>
          <p:cNvSpPr txBox="1">
            <a:spLocks noChangeArrowheads="1"/>
          </p:cNvSpPr>
          <p:nvPr userDrawn="1"/>
        </p:nvSpPr>
        <p:spPr bwMode="auto">
          <a:xfrm>
            <a:off x="3397250" y="6537325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        Copyright © 2013 by The McGraw-Hill Companies, Inc. All rights reserved.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218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5486400" cy="205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3200" i="0" kern="1200" dirty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27975" y="6518275"/>
            <a:ext cx="1066800" cy="328613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>
                <a:solidFill>
                  <a:srgbClr val="FFFFFF"/>
                </a:solidFill>
                <a:latin typeface="Times New Roman" pitchFamily="18" charset="0"/>
                <a:ea typeface="Microsoft YaHei"/>
                <a:cs typeface="Microsoft YaHei"/>
              </a:rPr>
              <a:t>7-</a:t>
            </a:r>
            <a:fld id="{BF247C84-0BB3-4736-9899-3811B3D11916}" type="slidenum">
              <a:rPr lang="en-US" sz="1000" b="1">
                <a:solidFill>
                  <a:srgbClr val="FFFFFF"/>
                </a:solidFill>
                <a:latin typeface="Times New Roman" pitchFamily="18" charset="0"/>
                <a:ea typeface="Microsoft YaHei"/>
                <a:cs typeface="Microsoft YaHei"/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endParaRPr lang="en-US" sz="1000" b="1">
              <a:solidFill>
                <a:srgbClr val="FFFFFF"/>
              </a:solidFill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3631407"/>
            <a:ext cx="4708525" cy="1588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3175" y="6507163"/>
            <a:ext cx="4114800" cy="330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i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The McGraw-Hill Companies, © 2013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900988" y="6518275"/>
            <a:ext cx="1066800" cy="328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BCE1D6-E0ED-4823-8464-834F3E18550D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6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5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892E1F-BF58-4164-A9A2-9587834180C9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400"/>
            <a:ext cx="4114800" cy="330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513"/>
            <a:ext cx="1066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C78814-F294-423A-82EB-16695F5F8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925" y="152400"/>
            <a:ext cx="856615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0B5B7F"/>
          </a:solidFill>
          <a:latin typeface="+mj-lt"/>
          <a:ea typeface="Aharoni"/>
          <a:cs typeface="Aharoni" pitchFamily="2" charset="-79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0563" y="990600"/>
            <a:ext cx="6972300" cy="2287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B5B7F"/>
                </a:solidFill>
                <a:latin typeface="+mj-lt"/>
              </a:rPr>
              <a:t>Capital Asset Pricing and Arbitrage Pricing Theory</a:t>
            </a:r>
            <a:endParaRPr lang="en-US" sz="4800" dirty="0">
              <a:solidFill>
                <a:srgbClr val="0B5B7F"/>
              </a:solidFill>
              <a:latin typeface="+mj-lt"/>
            </a:endParaRPr>
          </a:p>
        </p:txBody>
      </p:sp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7239000" y="3124200"/>
            <a:ext cx="121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>
                <a:solidFill>
                  <a:srgbClr val="0B5B7F"/>
                </a:solidFill>
              </a:rPr>
              <a:t>7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546100" y="3592513"/>
            <a:ext cx="5181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B5B7F"/>
                </a:solidFill>
              </a:rPr>
              <a:t>Bodie, Kane, and Marcus</a:t>
            </a:r>
          </a:p>
          <a:p>
            <a:r>
              <a:rPr lang="en-US" sz="3200" i="1">
                <a:solidFill>
                  <a:srgbClr val="0B5B7F"/>
                </a:solidFill>
              </a:rPr>
              <a:t>Essentials of Investments, </a:t>
            </a:r>
            <a:r>
              <a:rPr lang="en-US" sz="3200">
                <a:solidFill>
                  <a:srgbClr val="0B5B7F"/>
                </a:solidFill>
              </a:rPr>
              <a:t>9</a:t>
            </a:r>
            <a:r>
              <a:rPr lang="en-US" sz="3200" baseline="30000">
                <a:solidFill>
                  <a:srgbClr val="0B5B7F"/>
                </a:solidFill>
              </a:rPr>
              <a:t>th</a:t>
            </a:r>
            <a:r>
              <a:rPr lang="en-US" sz="3200">
                <a:solidFill>
                  <a:srgbClr val="0B5B7F"/>
                </a:solidFill>
              </a:rPr>
              <a:t> Edition</a:t>
            </a:r>
            <a:endParaRPr lang="en-US" sz="3200" i="1">
              <a:solidFill>
                <a:srgbClr val="0B5B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7.1 The Capital Asset Pricing Model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2625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Security Market Line (SML)</a:t>
            </a:r>
          </a:p>
          <a:p>
            <a:pPr lvl="1"/>
            <a:r>
              <a:rPr lang="en-US" smtClean="0"/>
              <a:t>Represents expected return-beta relationship of CAPM</a:t>
            </a:r>
          </a:p>
          <a:p>
            <a:pPr lvl="1"/>
            <a:r>
              <a:rPr lang="en-US" smtClean="0"/>
              <a:t>Graphs individual asset risk premiums as function of asset risk</a:t>
            </a:r>
          </a:p>
          <a:p>
            <a:r>
              <a:rPr lang="en-US" smtClean="0"/>
              <a:t>Alpha</a:t>
            </a:r>
          </a:p>
          <a:p>
            <a:pPr lvl="1"/>
            <a:r>
              <a:rPr lang="en-US" smtClean="0"/>
              <a:t>Abnormal rate of return on security in excess of that predicted by equilibrium model (CAPM)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Figure 7.2 The SML and a Positive-Alpha Stock</a:t>
            </a:r>
            <a:endParaRPr lang="en-US" sz="3200" dirty="0">
              <a:ea typeface="+mj-ea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1738"/>
            <a:ext cx="6022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7.1 The Capital Asset Pricing Model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302625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Applications of CAPM</a:t>
            </a:r>
          </a:p>
          <a:p>
            <a:pPr lvl="1"/>
            <a:r>
              <a:rPr lang="en-US" smtClean="0"/>
              <a:t>Use SML as benchmark for fair return on risky asset</a:t>
            </a:r>
          </a:p>
          <a:p>
            <a:pPr lvl="1"/>
            <a:r>
              <a:rPr lang="en-US" smtClean="0"/>
              <a:t>SML provides “hurdle rate” for internal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7.2 CAPM and Index Models</a:t>
            </a:r>
            <a:endParaRPr lang="en-US" dirty="0">
              <a:ea typeface="+mj-ea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137684"/>
            <a:ext cx="8458200" cy="5257800"/>
          </a:xfrm>
          <a:prstGeom prst="rect">
            <a:avLst/>
          </a:prstGeom>
          <a:blipFill rotWithShape="1">
            <a:blip r:embed="rId2"/>
            <a:stretch>
              <a:fillRect l="-1298" t="-150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7.2 CAPM and Index Models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95400"/>
            <a:ext cx="8302337" cy="5029200"/>
          </a:xfrm>
          <a:blipFill rotWithShape="1">
            <a:blip r:embed="rId2"/>
            <a:stretch>
              <a:fillRect l="-1323" t="-1576" r="-1690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6889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100" smtClean="0">
                <a:cs typeface="Aharoni"/>
              </a:rPr>
              <a:t>Table 7.1 Monthly Return Statistics 01/06 - 12/10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371600"/>
          <a:ext cx="7720013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  <a:gridCol w="1295400"/>
                <a:gridCol w="1219200"/>
                <a:gridCol w="1167406"/>
              </a:tblGrid>
              <a:tr h="609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Statistic (%)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T-Bills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S&amp;P 500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Google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Average rate of return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 defTabSz="914400" fontAlgn="b">
                        <a:tabLst>
                          <a:tab pos="682625" algn="ctr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1.125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Average excess return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>
                        <a:tabLst>
                          <a:tab pos="682625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0.941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Standard deviation*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10.40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Geometric 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0.600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Cumulative total 5-year return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43.17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Gain Jan 2006-Oct 2007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70.42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Gain Nov 2007-May 2009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-38.87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-40.99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Gain June 2009-Dec 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42.36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* The rate on T-bills is known in advance, </a:t>
                      </a:r>
                      <a:r>
                        <a:rPr lang="en-US" sz="1400" u="none" strike="noStrike" dirty="0" smtClean="0">
                          <a:effectLst/>
                        </a:rPr>
                        <a:t>SD </a:t>
                      </a:r>
                      <a:r>
                        <a:rPr lang="en-US" sz="1400" u="none" strike="noStrike" dirty="0">
                          <a:effectLst/>
                        </a:rPr>
                        <a:t>does not reflect risk.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7.3A: Monthly Returns</a:t>
            </a:r>
            <a:endParaRPr lang="en-US" dirty="0">
              <a:ea typeface="+mj-ea"/>
            </a:endParaRPr>
          </a:p>
        </p:txBody>
      </p:sp>
      <p:graphicFrame>
        <p:nvGraphicFramePr>
          <p:cNvPr id="21506" name="Content Placeholder 3"/>
          <p:cNvGraphicFramePr>
            <a:graphicFrameLocks noGrp="1"/>
          </p:cNvGraphicFramePr>
          <p:nvPr>
            <p:ph idx="1"/>
          </p:nvPr>
        </p:nvGraphicFramePr>
        <p:xfrm>
          <a:off x="330200" y="1092200"/>
          <a:ext cx="8404225" cy="5054600"/>
        </p:xfrm>
        <a:graphic>
          <a:graphicData uri="http://schemas.openxmlformats.org/presentationml/2006/ole">
            <p:oleObj spid="_x0000_s21506" r:id="rId3" imgW="8407113" imgH="505402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800" smtClean="0">
                <a:cs typeface="Aharoni"/>
              </a:rPr>
              <a:t>Figure 7.3B Monthly Cumulative Returns</a:t>
            </a:r>
          </a:p>
        </p:txBody>
      </p:sp>
      <p:graphicFrame>
        <p:nvGraphicFramePr>
          <p:cNvPr id="22530" name="Content Placeholder 3"/>
          <p:cNvGraphicFramePr>
            <a:graphicFrameLocks noGrp="1"/>
          </p:cNvGraphicFramePr>
          <p:nvPr>
            <p:ph idx="1"/>
          </p:nvPr>
        </p:nvGraphicFramePr>
        <p:xfrm>
          <a:off x="403225" y="1092200"/>
          <a:ext cx="8331200" cy="4978400"/>
        </p:xfrm>
        <a:graphic>
          <a:graphicData uri="http://schemas.openxmlformats.org/presentationml/2006/ole">
            <p:oleObj spid="_x0000_s22530" r:id="rId3" imgW="8333954" imgH="498086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ea typeface="+mj-ea"/>
              </a:rPr>
              <a:t>Figure 7.4 Scatter Diagram/SCL: Google vs. S&amp;P 500, 01/06-12/10</a:t>
            </a:r>
            <a:endParaRPr lang="en-US" sz="2400" dirty="0">
              <a:ea typeface="+mj-ea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101725"/>
            <a:ext cx="8763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900" smtClean="0">
                <a:cs typeface="Aharoni"/>
              </a:rPr>
              <a:t>Table 7.2 SCL for Google (S&amp;P 500), 01/06-12/10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295400"/>
          <a:ext cx="8243888" cy="5119688"/>
        </p:xfrm>
        <a:graphic>
          <a:graphicData uri="http://schemas.openxmlformats.org/drawingml/2006/table">
            <a:tbl>
              <a:tblPr/>
              <a:tblGrid>
                <a:gridCol w="2057398"/>
                <a:gridCol w="812313"/>
                <a:gridCol w="116840"/>
                <a:gridCol w="1110599"/>
                <a:gridCol w="851656"/>
                <a:gridCol w="814629"/>
                <a:gridCol w="851656"/>
                <a:gridCol w="814629"/>
                <a:gridCol w="814629"/>
              </a:tblGrid>
              <a:tr h="38100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Linear Regression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698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Regression Statistics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0.5914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R-square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0.3497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Adjusted R-square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0.3385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of regression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8.4585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number of observations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8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Regression equation:  Google (excess return) = 0.8751 + 1.2031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×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S&amp;P 500 (excess return)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ANOVA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SS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-level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Regression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2231.50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2231.50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31.19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Residual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4149.65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71.55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6381.15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16"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Coefficients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 Error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-Statistic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-value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LCL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UCL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Intercept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0.8751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1.0920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0.8013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0.4262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-1.7375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3.4877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S&amp;P 500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1.2031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0.2154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5.5848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0.6877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1.7185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t-Statistic (2%)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2.3924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LCL - Lower confidence interval (95%)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1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UCL - Upper confidence interval (95%)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7.1 The Capital Asset Pricing Model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19200"/>
            <a:ext cx="8305800" cy="4876800"/>
          </a:xfrm>
          <a:blipFill rotWithShape="1">
            <a:blip r:embed="rId2"/>
            <a:stretch>
              <a:fillRect l="-1322" t="-1625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78238" y="2982913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7.2 CAPM and Index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7613"/>
            <a:ext cx="8302625" cy="5029200"/>
          </a:xfrm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Estimation results</a:t>
            </a:r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Security Characteristic Line (SCL)</a:t>
            </a:r>
          </a:p>
          <a:p>
            <a:pPr marL="731520" lvl="2" indent="-182880"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Plot of security’s expected excess return over risk-free rate as function of excess return on market</a:t>
            </a:r>
          </a:p>
          <a:p>
            <a:pPr marL="548640" lvl="2" indent="0" fontAlgn="auto">
              <a:buFont typeface="Arial" pitchFamily="34" charset="0"/>
              <a:buNone/>
              <a:defRPr/>
            </a:pPr>
            <a:r>
              <a:rPr lang="en-US" dirty="0"/>
              <a:t> </a:t>
            </a:r>
            <a:endParaRPr lang="en-US" dirty="0" smtClean="0"/>
          </a:p>
          <a:p>
            <a:pPr marL="731520" lvl="2" indent="-182880" fontAlgn="auto"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Required rate = Risk-free rate + </a:t>
            </a:r>
            <a:r>
              <a:rPr lang="el-GR" dirty="0" smtClean="0"/>
              <a:t>β</a:t>
            </a:r>
            <a:r>
              <a:rPr lang="en-US" dirty="0" smtClean="0"/>
              <a:t> x Expected excess return of index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38600"/>
            <a:ext cx="43005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7.2 CAPM and Index Models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2625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Predicting Betas</a:t>
            </a:r>
          </a:p>
          <a:p>
            <a:pPr lvl="1"/>
            <a:r>
              <a:rPr lang="en-US" smtClean="0"/>
              <a:t>Mean reversion</a:t>
            </a:r>
          </a:p>
          <a:p>
            <a:pPr lvl="2"/>
            <a:r>
              <a:rPr lang="en-US" sz="2800" smtClean="0"/>
              <a:t>Betas move towards mean over time</a:t>
            </a:r>
          </a:p>
          <a:p>
            <a:pPr lvl="2"/>
            <a:r>
              <a:rPr lang="en-US" sz="2800" smtClean="0"/>
              <a:t>To predict future betas, adjust estimates from historical data to account for regression towards 1.0</a:t>
            </a:r>
          </a:p>
          <a:p>
            <a:pPr marL="822325" lvl="3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7.3 CAPM and the Real World</a:t>
            </a:r>
            <a:endParaRPr lang="en-US" dirty="0">
              <a:ea typeface="+mj-ea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2625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CAPM is false based on validity of its assumptions</a:t>
            </a:r>
          </a:p>
          <a:p>
            <a:pPr lvl="1"/>
            <a:r>
              <a:rPr lang="en-US" smtClean="0"/>
              <a:t>Useful predictor of expected returns</a:t>
            </a:r>
          </a:p>
          <a:p>
            <a:pPr lvl="1"/>
            <a:r>
              <a:rPr lang="en-US" smtClean="0"/>
              <a:t>Untestable as a theory</a:t>
            </a:r>
          </a:p>
          <a:p>
            <a:pPr lvl="1"/>
            <a:r>
              <a:rPr lang="en-US" smtClean="0"/>
              <a:t>Principles still valid</a:t>
            </a:r>
          </a:p>
          <a:p>
            <a:pPr lvl="2"/>
            <a:r>
              <a:rPr lang="en-US" sz="2800" smtClean="0"/>
              <a:t>Investors should diversify</a:t>
            </a:r>
          </a:p>
          <a:p>
            <a:pPr lvl="2"/>
            <a:r>
              <a:rPr lang="en-US" sz="2800" smtClean="0"/>
              <a:t>Systematic risk is the risk that matters</a:t>
            </a:r>
          </a:p>
          <a:p>
            <a:pPr lvl="2"/>
            <a:r>
              <a:rPr lang="en-US" sz="2800" smtClean="0"/>
              <a:t>Well-diversified risky portfolio can be suitable for wide range of investors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7.4 Multifactor Models and CAPM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19200"/>
            <a:ext cx="8686800" cy="4876800"/>
          </a:xfrm>
          <a:blipFill rotWithShape="1">
            <a:blip r:embed="rId2"/>
            <a:stretch>
              <a:fillRect l="-1263" t="-1625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7.4 Multifactor Models and CAPM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19200"/>
            <a:ext cx="8763000" cy="5257800"/>
          </a:xfrm>
          <a:blipFill rotWithShape="1">
            <a:blip r:embed="rId2"/>
            <a:stretch>
              <a:fillRect l="-1253" t="-1506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000" smtClean="0">
                <a:cs typeface="Aharoni"/>
              </a:rPr>
              <a:t>Table 7.3 Monthly Rates of Return, 01/06-12/10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200"/>
          <a:ext cx="8610600" cy="5049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8039"/>
                <a:gridCol w="1692235"/>
                <a:gridCol w="1703443"/>
                <a:gridCol w="1748270"/>
                <a:gridCol w="1658614"/>
              </a:tblGrid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Monthly </a:t>
                      </a:r>
                      <a:r>
                        <a:rPr lang="en-US" sz="1600" u="none" strike="noStrike" dirty="0">
                          <a:effectLst/>
                        </a:rPr>
                        <a:t>Excess </a:t>
                      </a:r>
                      <a:r>
                        <a:rPr lang="en-US" sz="1600" u="none" strike="noStrike" dirty="0" smtClean="0">
                          <a:effectLst/>
                        </a:rPr>
                        <a:t>Return % </a:t>
                      </a:r>
                      <a:r>
                        <a:rPr lang="en-US" sz="1600" u="none" strike="noStrike" dirty="0"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Total Return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Security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Average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Standard Deviation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Geometric Average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Cumulative Return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T-bill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Market index 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19.51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SMB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20.70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HML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-2.06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Google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43.17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*Total return for SMB and HML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** Includes all NYSE, NASDAQ, and AMEX stocks.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Table 7.4 Regression Statistics: Alternative Specifications</a:t>
            </a:r>
            <a:endParaRPr lang="en-US" sz="2800" dirty="0">
              <a:ea typeface="+mj-e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839200" cy="4829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9294"/>
                <a:gridCol w="1596253"/>
                <a:gridCol w="1843735"/>
                <a:gridCol w="2709918"/>
              </a:tblGrid>
              <a:tr h="355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r>
                        <a:rPr lang="en-US" sz="1400" b="1" u="none" strike="noStrike" dirty="0" smtClean="0">
                          <a:effectLst/>
                        </a:rPr>
                        <a:t>Regression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statistics for: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1.A Single index with S&amp;P 500 as market proxy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1.B Single index with broad market index (NYSE+NASDAQ+AMEX)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2. </a:t>
                      </a:r>
                      <a:r>
                        <a:rPr lang="en-US" sz="1400" b="1" u="none" strike="noStrike" dirty="0" err="1">
                          <a:effectLst/>
                        </a:rPr>
                        <a:t>Fama</a:t>
                      </a:r>
                      <a:r>
                        <a:rPr lang="en-US" sz="1400" b="1" u="none" strike="noStrike" dirty="0">
                          <a:effectLst/>
                        </a:rPr>
                        <a:t> French three-factor model (Broad </a:t>
                      </a:r>
                      <a:r>
                        <a:rPr lang="en-US" sz="1400" b="1" u="none" strike="noStrike" dirty="0" err="1">
                          <a:effectLst/>
                        </a:rPr>
                        <a:t>Market+SMB+HML</a:t>
                      </a:r>
                      <a:r>
                        <a:rPr lang="en-US" sz="1400" b="1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4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Monthly returns January 2006 - December 2010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Single Index Specification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FF 3-Factor Specification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Estimate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S&amp;P 500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Broad Market Index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with Broad Market Index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Correlation coefficient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Adjusted R-Square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Residual SD = Regression SE (%)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Alpha = Intercept (%)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0.88 (1.09)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0.64 (1.08)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0.62 (0.99)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Market beta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1.20 (0.21)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1.16 (0.20)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1.51 (0.21)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SMB (size) beta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-0.20 (0.44)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HML (book to market) beta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-1.33 (0.37)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Standard errors in parenthesis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7.5 Arbitrage Pricing Theory</a:t>
            </a:r>
            <a:endParaRPr lang="en-US" dirty="0">
              <a:ea typeface="+mj-ea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xfrm>
            <a:off x="76200" y="1066800"/>
            <a:ext cx="91440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Arbitrage</a:t>
            </a:r>
          </a:p>
          <a:p>
            <a:pPr lvl="1"/>
            <a:r>
              <a:rPr lang="en-US" smtClean="0"/>
              <a:t>Relative mispricing creates riskless profit</a:t>
            </a:r>
          </a:p>
          <a:p>
            <a:r>
              <a:rPr lang="en-US" smtClean="0"/>
              <a:t>Arbitrage Pricing Theory (APT)</a:t>
            </a:r>
          </a:p>
          <a:p>
            <a:pPr lvl="1"/>
            <a:r>
              <a:rPr lang="en-US" smtClean="0"/>
              <a:t>Risk-return relationships from no-arbitrage considerations in large capital markets</a:t>
            </a:r>
          </a:p>
          <a:p>
            <a:r>
              <a:rPr lang="en-US" smtClean="0"/>
              <a:t>Well-diversified portfolio</a:t>
            </a:r>
          </a:p>
          <a:p>
            <a:pPr lvl="1"/>
            <a:r>
              <a:rPr lang="en-US" smtClean="0"/>
              <a:t>Nonsystematic risk is negligible</a:t>
            </a:r>
          </a:p>
          <a:p>
            <a:pPr lvl="1"/>
            <a:r>
              <a:rPr lang="en-US" smtClean="0"/>
              <a:t>Arbitrage portfolio</a:t>
            </a:r>
          </a:p>
          <a:p>
            <a:pPr lvl="1"/>
            <a:r>
              <a:rPr lang="en-US" smtClean="0"/>
              <a:t>Positive return, zero-net-investment, risk-free 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7.5 Arbitrage Pricing Theory</a:t>
            </a:r>
            <a:endParaRPr lang="en-US" dirty="0">
              <a:ea typeface="+mj-ea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371600"/>
            <a:ext cx="8226425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Calculating APT</a:t>
            </a:r>
          </a:p>
          <a:p>
            <a:pPr lvl="1"/>
            <a:r>
              <a:rPr lang="en-US" smtClean="0"/>
              <a:t> </a:t>
            </a:r>
          </a:p>
          <a:p>
            <a:r>
              <a:rPr lang="en-US" smtClean="0"/>
              <a:t>Returns on well-diversified portfolio</a:t>
            </a:r>
          </a:p>
          <a:p>
            <a:pPr lvl="1"/>
            <a:r>
              <a:rPr lang="en-US" smtClean="0"/>
              <a:t>  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2052638"/>
            <a:ext cx="3051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3352800"/>
            <a:ext cx="2752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Table 7.5 Portfolio Conversion</a:t>
            </a:r>
            <a:endParaRPr lang="en-US" sz="3600" dirty="0">
              <a:ea typeface="+mj-ea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2301875"/>
            <a:ext cx="903446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527050" y="4383088"/>
            <a:ext cx="807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*When alpha is negative, you would reverse the signs of each portfolio weight to achieve a portfolio </a:t>
            </a:r>
            <a:r>
              <a:rPr lang="en-US" i="1"/>
              <a:t>A </a:t>
            </a:r>
            <a:r>
              <a:rPr lang="en-US"/>
              <a:t>with positive alpha and no net investment.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9213" y="1211263"/>
            <a:ext cx="9034462" cy="1077912"/>
          </a:xfrm>
          <a:prstGeom prst="rect">
            <a:avLst/>
          </a:prstGeom>
          <a:solidFill>
            <a:srgbClr val="9ED1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Steps to convert a well-diversified portfolio into an arbitrage 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7.1 The Capital Asset Pricing Model</a:t>
            </a:r>
          </a:p>
        </p:txBody>
      </p:sp>
      <p:sp>
        <p:nvSpPr>
          <p:cNvPr id="8194" name="Content Placeholder 4"/>
          <p:cNvSpPr>
            <a:spLocks noGrp="1"/>
          </p:cNvSpPr>
          <p:nvPr>
            <p:ph idx="1"/>
          </p:nvPr>
        </p:nvSpPr>
        <p:spPr bwMode="auto">
          <a:xfrm>
            <a:off x="381000" y="1116013"/>
            <a:ext cx="8305800" cy="571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en-US" smtClean="0"/>
              <a:t>Assumptions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Markets are competitive, equally profitable</a:t>
            </a:r>
          </a:p>
          <a:p>
            <a:pPr lvl="2">
              <a:spcAft>
                <a:spcPct val="0"/>
              </a:spcAft>
            </a:pPr>
            <a:r>
              <a:rPr lang="en-US" smtClean="0"/>
              <a:t>No investor is wealthy enough to individually affect prices</a:t>
            </a:r>
          </a:p>
          <a:p>
            <a:pPr lvl="2">
              <a:spcAft>
                <a:spcPct val="0"/>
              </a:spcAft>
            </a:pPr>
            <a:r>
              <a:rPr lang="en-US" smtClean="0"/>
              <a:t>All information publicly available; all securities public</a:t>
            </a:r>
          </a:p>
          <a:p>
            <a:pPr lvl="2">
              <a:spcAft>
                <a:spcPct val="0"/>
              </a:spcAft>
            </a:pPr>
            <a:r>
              <a:rPr lang="en-US" smtClean="0"/>
              <a:t>No taxes on returns, no transaction costs</a:t>
            </a:r>
          </a:p>
          <a:p>
            <a:pPr lvl="2">
              <a:spcAft>
                <a:spcPct val="0"/>
              </a:spcAft>
            </a:pPr>
            <a:r>
              <a:rPr lang="en-US" smtClean="0"/>
              <a:t>Unlimited borrowing/lending at risk-free rate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Investors are alike except for initial wealth, risk aversion</a:t>
            </a:r>
          </a:p>
          <a:p>
            <a:pPr lvl="2">
              <a:spcAft>
                <a:spcPct val="0"/>
              </a:spcAft>
            </a:pPr>
            <a:r>
              <a:rPr lang="en-US" smtClean="0"/>
              <a:t>Investors plan for single-period horizon; they are rational, mean-variance optimizers</a:t>
            </a:r>
          </a:p>
          <a:p>
            <a:pPr lvl="3">
              <a:spcAft>
                <a:spcPct val="0"/>
              </a:spcAft>
            </a:pPr>
            <a:r>
              <a:rPr lang="en-US" smtClean="0"/>
              <a:t>Use same inputs, consider identical portfolio opportunity sets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779588"/>
            <a:ext cx="8493125" cy="381000"/>
          </a:xfrm>
          <a:prstGeom prst="rect">
            <a:avLst/>
          </a:prstGeom>
          <a:solidFill>
            <a:srgbClr val="9ED1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100" smtClean="0">
                <a:cs typeface="Aharoni"/>
              </a:rPr>
              <a:t>Table 7.6 Largest Capitalization Stocks in S&amp;P 500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82813"/>
            <a:ext cx="82200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457200" y="18288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Stock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4648200" y="18288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Stock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3733800" y="1828800"/>
            <a:ext cx="94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Weight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8001000" y="1828800"/>
            <a:ext cx="94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Table 7.7 Regression Statistics of S&amp;P 500 Portfolio on Benchmark Portfolio, 01/06-12/10</a:t>
            </a:r>
            <a:endParaRPr lang="en-US" sz="2800" dirty="0">
              <a:ea typeface="+mj-ea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371600"/>
          <a:ext cx="7391400" cy="4841875"/>
        </p:xfrm>
        <a:graphic>
          <a:graphicData uri="http://schemas.openxmlformats.org/drawingml/2006/table">
            <a:tbl>
              <a:tblPr/>
              <a:tblGrid>
                <a:gridCol w="2385123"/>
                <a:gridCol w="1229830"/>
                <a:gridCol w="118847"/>
                <a:gridCol w="1219200"/>
                <a:gridCol w="1345217"/>
                <a:gridCol w="1093181"/>
              </a:tblGrid>
              <a:tr h="52774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Linear Regression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Regression Statistics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0.9933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-square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0.9866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Adjusted </a:t>
                      </a: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-square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0.9864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Annualized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Regression SE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0.5968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2.067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number of observations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S&amp;P 500 = - 0.1909 + 0.9337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×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Benchmark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Coefficients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Standard Error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-stat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-level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Intercept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-0.1909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0.0771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-2.4752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0.0163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Benchmark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0.9337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0.0143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65.3434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Table 7.8 Annual Standard Deviation</a:t>
            </a:r>
            <a:endParaRPr lang="en-US" dirty="0">
              <a:ea typeface="+mj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905000"/>
          <a:ext cx="7620000" cy="2085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479"/>
                <a:gridCol w="1324721"/>
                <a:gridCol w="1881158"/>
                <a:gridCol w="1852643"/>
              </a:tblGrid>
              <a:tr h="8980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Period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Real Rate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Inflation Rate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Nominal Rate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244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1/1 </a:t>
                      </a:r>
                      <a:r>
                        <a:rPr lang="en-US" sz="2000" u="none" strike="noStrike" dirty="0" smtClean="0">
                          <a:effectLst/>
                        </a:rPr>
                        <a:t>/06 </a:t>
                      </a:r>
                      <a:r>
                        <a:rPr lang="en-US" sz="2000" u="none" strike="noStrike" dirty="0">
                          <a:effectLst/>
                        </a:rPr>
                        <a:t>- </a:t>
                      </a:r>
                      <a:r>
                        <a:rPr lang="en-US" sz="2000" u="none" strike="noStrike" dirty="0" smtClean="0">
                          <a:effectLst/>
                        </a:rPr>
                        <a:t>12/31/10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7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1/1/96 </a:t>
                      </a:r>
                      <a:r>
                        <a:rPr lang="en-US" sz="2000" u="none" strike="noStrike" dirty="0">
                          <a:effectLst/>
                        </a:rPr>
                        <a:t>- </a:t>
                      </a:r>
                      <a:r>
                        <a:rPr lang="en-US" sz="2000" u="none" strike="noStrike" dirty="0" smtClean="0">
                          <a:effectLst/>
                        </a:rPr>
                        <a:t>12/31/00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4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1/1/86 </a:t>
                      </a:r>
                      <a:r>
                        <a:rPr lang="en-US" sz="2000" u="none" strike="noStrike" dirty="0">
                          <a:effectLst/>
                        </a:rPr>
                        <a:t>- </a:t>
                      </a:r>
                      <a:r>
                        <a:rPr lang="en-US" sz="2000" u="none" strike="noStrike" dirty="0" smtClean="0">
                          <a:effectLst/>
                        </a:rPr>
                        <a:t>12/31/90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700" smtClean="0">
                <a:cs typeface="Aharoni"/>
              </a:rPr>
              <a:t>Figure 7.5 Security Characteristic Lines</a:t>
            </a: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500188"/>
            <a:ext cx="4573587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1489075"/>
            <a:ext cx="45624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7.5 Arbitrage Pricing Theory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455025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Multifactor Generalization of APT and CAPM</a:t>
            </a:r>
          </a:p>
          <a:p>
            <a:pPr lvl="1"/>
            <a:r>
              <a:rPr lang="en-US" smtClean="0"/>
              <a:t>Factor portfolio</a:t>
            </a:r>
          </a:p>
          <a:p>
            <a:pPr lvl="2"/>
            <a:r>
              <a:rPr lang="en-US" sz="2800" smtClean="0"/>
              <a:t>Well-diversified portfolio constructed to have beta of 1.0 on one factor and beta of zero on any other factor</a:t>
            </a:r>
          </a:p>
          <a:p>
            <a:pPr lvl="1"/>
            <a:r>
              <a:rPr lang="en-US" smtClean="0"/>
              <a:t>Two-Factor Model for APT</a:t>
            </a:r>
          </a:p>
          <a:p>
            <a:pPr lvl="2"/>
            <a:r>
              <a:rPr lang="en-US" smtClean="0"/>
              <a:t> 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495800"/>
            <a:ext cx="4471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500" smtClean="0">
                <a:cs typeface="Aharoni"/>
              </a:rPr>
              <a:t>Table 7.9 Constructing an Arbitrage Portfolio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88693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52400" y="1292225"/>
            <a:ext cx="8869363" cy="1076325"/>
          </a:xfrm>
          <a:prstGeom prst="rect">
            <a:avLst/>
          </a:prstGeom>
          <a:solidFill>
            <a:srgbClr val="9ED1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Constructing an arbitrage portfolio with two systemic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7.1 The Capital Asset Pricing Model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610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Hypothetical Equilibrium</a:t>
            </a:r>
          </a:p>
          <a:p>
            <a:pPr lvl="1"/>
            <a:r>
              <a:rPr lang="en-US" smtClean="0"/>
              <a:t>All investors choose to hold market portfolio</a:t>
            </a:r>
          </a:p>
          <a:p>
            <a:pPr lvl="1"/>
            <a:r>
              <a:rPr lang="en-US" smtClean="0"/>
              <a:t>Market portfolio is on efficient frontier, optimal risky 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7.1 The Capital Asset Pricing Model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610600" cy="548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Hypothetical Equilibrium</a:t>
            </a:r>
          </a:p>
          <a:p>
            <a:pPr lvl="1"/>
            <a:r>
              <a:rPr lang="en-US" smtClean="0"/>
              <a:t>Risk premium on market portfolio is proportional to variance of market portfolio and investor’s risk aversion</a:t>
            </a:r>
          </a:p>
          <a:p>
            <a:pPr lvl="1"/>
            <a:r>
              <a:rPr lang="en-US" smtClean="0"/>
              <a:t>Risk premium on individual assets </a:t>
            </a:r>
          </a:p>
          <a:p>
            <a:pPr lvl="2"/>
            <a:r>
              <a:rPr lang="en-US" sz="2800" smtClean="0"/>
              <a:t>Proportional to risk premium on market portfolio</a:t>
            </a:r>
          </a:p>
          <a:p>
            <a:pPr lvl="2"/>
            <a:r>
              <a:rPr lang="en-US" sz="2800" smtClean="0"/>
              <a:t>Proportional to beta coefficient of security on market 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3988"/>
            <a:ext cx="8855075" cy="8366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000" smtClean="0">
                <a:cs typeface="Aharoni"/>
              </a:rPr>
              <a:t>Figure 7.1 Efficient Frontier and Capital Market Line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194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7.1 The Capital Asset Pricing Model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2625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Passive Strategy is Efficient</a:t>
            </a:r>
          </a:p>
          <a:p>
            <a:pPr lvl="1"/>
            <a:r>
              <a:rPr lang="en-US" smtClean="0"/>
              <a:t>Mutual fund theorem: All investors desire same portfolio of risky assets, can be satisfied by single mutual fund composed of that portfolio</a:t>
            </a:r>
          </a:p>
          <a:p>
            <a:pPr lvl="1"/>
            <a:r>
              <a:rPr lang="en-US" smtClean="0"/>
              <a:t>If passive strategy is costless and efficient, why follow active strategy?</a:t>
            </a:r>
          </a:p>
          <a:p>
            <a:pPr lvl="2"/>
            <a:r>
              <a:rPr lang="en-US" sz="2800" smtClean="0"/>
              <a:t>If no one does security analysis, what brings about efficiency of market portfolio?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7.1 The Capital Asset Pricing Model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5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Risk Premium of Market Portfolio</a:t>
            </a:r>
          </a:p>
          <a:p>
            <a:pPr lvl="1"/>
            <a:r>
              <a:rPr lang="en-US" smtClean="0"/>
              <a:t>Demand drives prices, lowers expected rate of return/risk premiums</a:t>
            </a:r>
          </a:p>
          <a:p>
            <a:pPr lvl="1"/>
            <a:r>
              <a:rPr lang="en-US" smtClean="0"/>
              <a:t>When premiums fall, investors move funds into risk-free asset</a:t>
            </a:r>
          </a:p>
          <a:p>
            <a:pPr lvl="1"/>
            <a:r>
              <a:rPr lang="en-US" smtClean="0"/>
              <a:t>Equilibrium risk premium of market portfolio proportional to </a:t>
            </a:r>
          </a:p>
          <a:p>
            <a:pPr lvl="2"/>
            <a:r>
              <a:rPr lang="en-US" sz="2800" smtClean="0"/>
              <a:t>Risk of market</a:t>
            </a:r>
          </a:p>
          <a:p>
            <a:pPr lvl="2"/>
            <a:r>
              <a:rPr lang="en-US" sz="2800" smtClean="0"/>
              <a:t>Risk aversion of average investor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7.1 The Capital Asset Pricing Model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95400"/>
            <a:ext cx="8302337" cy="5410200"/>
          </a:xfrm>
          <a:blipFill rotWithShape="1">
            <a:blip r:embed="rId2"/>
            <a:stretch>
              <a:fillRect l="-1323" t="-1466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e PPT design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9e PPT design template</Template>
  <TotalTime>4381</TotalTime>
  <Words>1068</Words>
  <Application>Microsoft Office PowerPoint</Application>
  <PresentationFormat>On-screen Show (4:3)</PresentationFormat>
  <Paragraphs>381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Aharoni</vt:lpstr>
      <vt:lpstr>Calibri</vt:lpstr>
      <vt:lpstr>Times New Roman</vt:lpstr>
      <vt:lpstr>ＭＳ Ｐゴシック</vt:lpstr>
      <vt:lpstr>Microsoft YaHei</vt:lpstr>
      <vt:lpstr>Verdana</vt:lpstr>
      <vt:lpstr>9e PPT design template</vt:lpstr>
      <vt:lpstr>9e PPT design template</vt:lpstr>
      <vt:lpstr>9e PPT design template</vt:lpstr>
      <vt:lpstr>9e PPT design template</vt:lpstr>
      <vt:lpstr>Microsoft Excel Chart</vt:lpstr>
      <vt:lpstr>Slide 1</vt:lpstr>
      <vt:lpstr>7.1 The Capital Asset Pricing Model</vt:lpstr>
      <vt:lpstr>7.1 The Capital Asset Pricing Model</vt:lpstr>
      <vt:lpstr>7.1 The Capital Asset Pricing Model</vt:lpstr>
      <vt:lpstr>7.1 The Capital Asset Pricing Model</vt:lpstr>
      <vt:lpstr>Figure 7.1 Efficient Frontier and Capital Market Line</vt:lpstr>
      <vt:lpstr>7.1 The Capital Asset Pricing Model</vt:lpstr>
      <vt:lpstr>7.1 The Capital Asset Pricing Model</vt:lpstr>
      <vt:lpstr>7.1 The Capital Asset Pricing Model</vt:lpstr>
      <vt:lpstr>7.1 The Capital Asset Pricing Model</vt:lpstr>
      <vt:lpstr>Figure 7.2 The SML and a Positive-Alpha Stock</vt:lpstr>
      <vt:lpstr>7.1 The Capital Asset Pricing Model</vt:lpstr>
      <vt:lpstr>7.2 CAPM and Index Models</vt:lpstr>
      <vt:lpstr>7.2 CAPM and Index Models</vt:lpstr>
      <vt:lpstr>Table 7.1 Monthly Return Statistics 01/06 - 12/10</vt:lpstr>
      <vt:lpstr>Figure 7.3A: Monthly Returns</vt:lpstr>
      <vt:lpstr>Figure 7.3B Monthly Cumulative Returns</vt:lpstr>
      <vt:lpstr>Figure 7.4 Scatter Diagram/SCL: Google vs. S&amp;P 500, 01/06-12/10</vt:lpstr>
      <vt:lpstr>Table 7.2 SCL for Google (S&amp;P 500), 01/06-12/10</vt:lpstr>
      <vt:lpstr>7.2 CAPM and Index Models</vt:lpstr>
      <vt:lpstr>7.2 CAPM and Index Models</vt:lpstr>
      <vt:lpstr>7.3 CAPM and the Real World</vt:lpstr>
      <vt:lpstr>7.4 Multifactor Models and CAPM</vt:lpstr>
      <vt:lpstr>7.4 Multifactor Models and CAPM</vt:lpstr>
      <vt:lpstr>Table 7.3 Monthly Rates of Return, 01/06-12/10</vt:lpstr>
      <vt:lpstr>Table 7.4 Regression Statistics: Alternative Specifications</vt:lpstr>
      <vt:lpstr>7.5 Arbitrage Pricing Theory</vt:lpstr>
      <vt:lpstr>7.5 Arbitrage Pricing Theory</vt:lpstr>
      <vt:lpstr>Table 7.5 Portfolio Conversion</vt:lpstr>
      <vt:lpstr>Table 7.6 Largest Capitalization Stocks in S&amp;P 500</vt:lpstr>
      <vt:lpstr>Table 7.7 Regression Statistics of S&amp;P 500 Portfolio on Benchmark Portfolio, 01/06-12/10</vt:lpstr>
      <vt:lpstr>Table 7.8 Annual Standard Deviation</vt:lpstr>
      <vt:lpstr>Figure 7.5 Security Characteristic Lines</vt:lpstr>
      <vt:lpstr>7.5 Arbitrage Pricing Theory</vt:lpstr>
      <vt:lpstr>Table 7.9 Constructing an Arbitrage Portfolio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Bathurst, Noelle</dc:creator>
  <cp:lastModifiedBy>faiyaz.ahmed</cp:lastModifiedBy>
  <cp:revision>95</cp:revision>
  <dcterms:created xsi:type="dcterms:W3CDTF">2012-04-04T15:39:55Z</dcterms:created>
  <dcterms:modified xsi:type="dcterms:W3CDTF">2012-09-14T08:40:25Z</dcterms:modified>
</cp:coreProperties>
</file>