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8" r:id="rId4"/>
    <p:sldId id="259" r:id="rId5"/>
    <p:sldId id="299" r:id="rId6"/>
    <p:sldId id="261" r:id="rId7"/>
    <p:sldId id="262" r:id="rId8"/>
    <p:sldId id="265" r:id="rId9"/>
    <p:sldId id="264" r:id="rId10"/>
    <p:sldId id="263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7" r:id="rId31"/>
    <p:sldId id="288" r:id="rId32"/>
    <p:sldId id="300" r:id="rId33"/>
    <p:sldId id="289" r:id="rId34"/>
    <p:sldId id="290" r:id="rId35"/>
    <p:sldId id="291" r:id="rId36"/>
    <p:sldId id="292" r:id="rId37"/>
    <p:sldId id="293" r:id="rId38"/>
    <p:sldId id="294" r:id="rId39"/>
    <p:sldId id="297" r:id="rId40"/>
    <p:sldId id="298" r:id="rId41"/>
  </p:sldIdLst>
  <p:sldSz cx="9144000" cy="6858000" type="screen4x3"/>
  <p:notesSz cx="7004050" cy="9290050"/>
  <p:custDataLst>
    <p:tags r:id="rId4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B7F"/>
    <a:srgbClr val="053F85"/>
    <a:srgbClr val="073D55"/>
    <a:srgbClr val="7C0D0A"/>
    <a:srgbClr val="BD130F"/>
    <a:srgbClr val="992727"/>
    <a:srgbClr val="7B1F1F"/>
    <a:srgbClr val="057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8" autoAdjust="0"/>
    <p:restoredTop sz="94599" autoAdjust="0"/>
  </p:normalViewPr>
  <p:slideViewPr>
    <p:cSldViewPr>
      <p:cViewPr>
        <p:scale>
          <a:sx n="50" d="100"/>
          <a:sy n="50" d="100"/>
        </p:scale>
        <p:origin x="-2256" y="-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163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9A37FD-2FAB-448B-AA16-43F7FB27397F}" type="datetimeFigureOut">
              <a:rPr lang="en-US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3325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163" y="8823325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11B380-95D0-4097-92AC-8CE7A5F77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89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163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F30262-C295-4049-8BA3-166023E8B29B}" type="datetimeFigureOut">
              <a:rPr lang="en-US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5025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3250"/>
            <a:ext cx="5603875" cy="4179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325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163" y="8823325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209D49-73F9-4AD8-90A0-4F5AEB211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58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8EACC4">
            <a:alpha val="3803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9"/>
          <p:cNvSpPr/>
          <p:nvPr userDrawn="1"/>
        </p:nvSpPr>
        <p:spPr>
          <a:xfrm>
            <a:off x="6324600" y="2362200"/>
            <a:ext cx="2590800" cy="2590800"/>
          </a:xfrm>
          <a:prstGeom prst="ellipse">
            <a:avLst/>
          </a:prstGeom>
          <a:solidFill>
            <a:srgbClr val="8EAC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8"/>
          <p:cNvSpPr/>
          <p:nvPr userDrawn="1"/>
        </p:nvSpPr>
        <p:spPr>
          <a:xfrm>
            <a:off x="457200" y="1122363"/>
            <a:ext cx="7543800" cy="2154237"/>
          </a:xfrm>
          <a:prstGeom prst="roundRect">
            <a:avLst/>
          </a:prstGeom>
          <a:solidFill>
            <a:srgbClr val="BD130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7"/>
          <p:cNvCxnSpPr/>
          <p:nvPr/>
        </p:nvCxnSpPr>
        <p:spPr>
          <a:xfrm>
            <a:off x="457200" y="3398838"/>
            <a:ext cx="5638800" cy="0"/>
          </a:xfrm>
          <a:prstGeom prst="line">
            <a:avLst/>
          </a:prstGeom>
          <a:ln w="19050">
            <a:solidFill>
              <a:srgbClr val="0B5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2065"/>
          <p:cNvSpPr txBox="1">
            <a:spLocks noChangeArrowheads="1"/>
          </p:cNvSpPr>
          <p:nvPr userDrawn="1"/>
        </p:nvSpPr>
        <p:spPr bwMode="auto">
          <a:xfrm>
            <a:off x="92075" y="6553200"/>
            <a:ext cx="181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i="1">
                <a:solidFill>
                  <a:schemeClr val="bg1"/>
                </a:solidFill>
                <a:latin typeface="Times New Roman" pitchFamily="18" charset="0"/>
                <a:ea typeface="ＭＳ Ｐゴシック"/>
                <a:cs typeface="ＭＳ Ｐゴシック"/>
              </a:rPr>
              <a:t>McGraw-Hill/Irwin</a:t>
            </a:r>
            <a:endParaRPr lang="en-US" sz="10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8" name="Text Box 2066"/>
          <p:cNvSpPr txBox="1">
            <a:spLocks noChangeArrowheads="1"/>
          </p:cNvSpPr>
          <p:nvPr userDrawn="1"/>
        </p:nvSpPr>
        <p:spPr bwMode="auto">
          <a:xfrm>
            <a:off x="3397250" y="6537325"/>
            <a:ext cx="5730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1" i="1">
                <a:solidFill>
                  <a:schemeClr val="bg1"/>
                </a:solidFill>
                <a:latin typeface="Times New Roman" pitchFamily="18" charset="0"/>
                <a:ea typeface="ＭＳ Ｐゴシック"/>
                <a:cs typeface="ＭＳ Ｐゴシック"/>
              </a:rPr>
              <a:t>        Copyright © 2013 by The McGraw-Hill Companies, Inc. All rights reserved.</a:t>
            </a:r>
            <a:endParaRPr lang="en-US" sz="10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22218"/>
            <a:ext cx="7848600" cy="1927225"/>
          </a:xfrm>
        </p:spPr>
        <p:txBody>
          <a:bodyPr anchor="b">
            <a:noAutofit/>
          </a:bodyPr>
          <a:lstStyle>
            <a:lvl1pPr>
              <a:defRPr sz="48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505200"/>
            <a:ext cx="5486400" cy="2057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lang="en-US" sz="3200" i="0" kern="1200" dirty="0">
                <a:solidFill>
                  <a:srgbClr val="0B5B7F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0"/>
            <a:ext cx="9144000" cy="182563"/>
          </a:xfrm>
          <a:prstGeom prst="rect">
            <a:avLst/>
          </a:prstGeom>
          <a:solidFill>
            <a:srgbClr val="073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8"/>
          <p:cNvCxnSpPr/>
          <p:nvPr userDrawn="1"/>
        </p:nvCxnSpPr>
        <p:spPr>
          <a:xfrm>
            <a:off x="73025" y="990600"/>
            <a:ext cx="8991600" cy="0"/>
          </a:xfrm>
          <a:prstGeom prst="line">
            <a:avLst/>
          </a:prstGeom>
          <a:ln w="28575">
            <a:solidFill>
              <a:srgbClr val="BD13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9"/>
          <p:cNvSpPr/>
          <p:nvPr userDrawn="1"/>
        </p:nvSpPr>
        <p:spPr>
          <a:xfrm>
            <a:off x="0" y="6497638"/>
            <a:ext cx="9144000" cy="365125"/>
          </a:xfrm>
          <a:prstGeom prst="rect">
            <a:avLst/>
          </a:prstGeom>
          <a:solidFill>
            <a:srgbClr val="0B5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927975" y="6518275"/>
            <a:ext cx="1066800" cy="328613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000" b="1">
                <a:solidFill>
                  <a:srgbClr val="FFFFFF"/>
                </a:solidFill>
                <a:latin typeface="Times New Roman" pitchFamily="18" charset="0"/>
                <a:ea typeface="Microsoft YaHei"/>
                <a:cs typeface="Microsoft YaHei"/>
              </a:rPr>
              <a:t>6-</a:t>
            </a:r>
            <a:fld id="{BD2D34E0-9BB7-4A29-93A0-76EE2B11F5E0}" type="slidenum">
              <a:rPr lang="en-US" sz="1000" b="1">
                <a:solidFill>
                  <a:srgbClr val="FFFFFF"/>
                </a:solidFill>
                <a:latin typeface="Times New Roman" pitchFamily="18" charset="0"/>
                <a:ea typeface="Microsoft YaHei"/>
                <a:cs typeface="Microsoft YaHei"/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‹#›</a:t>
            </a:fld>
            <a:endParaRPr lang="en-US" sz="1000" b="1">
              <a:solidFill>
                <a:srgbClr val="FFFFFF"/>
              </a:solidFill>
              <a:latin typeface="Times New Roman" pitchFamily="18" charset="0"/>
              <a:ea typeface="Microsoft YaHei"/>
              <a:cs typeface="Microsoft YaHe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37" y="1143000"/>
            <a:ext cx="8229600" cy="4876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/>
            </a:lvl1pPr>
            <a:lvl2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800"/>
            </a:lvl2pPr>
            <a:lvl3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400"/>
            </a:lvl3pPr>
            <a:lvl4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000"/>
            </a:lvl4pPr>
            <a:lvl5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3631407"/>
            <a:ext cx="4708525" cy="1588"/>
          </a:xfrm>
          <a:prstGeom prst="line">
            <a:avLst/>
          </a:prstGeom>
          <a:ln w="28575">
            <a:solidFill>
              <a:srgbClr val="BD13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 userDrawn="1"/>
        </p:nvCxnSpPr>
        <p:spPr>
          <a:xfrm>
            <a:off x="73025" y="990600"/>
            <a:ext cx="8991600" cy="0"/>
          </a:xfrm>
          <a:prstGeom prst="line">
            <a:avLst/>
          </a:prstGeom>
          <a:ln w="28575">
            <a:solidFill>
              <a:srgbClr val="BD13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3"/>
          <p:cNvSpPr/>
          <p:nvPr userDrawn="1"/>
        </p:nvSpPr>
        <p:spPr>
          <a:xfrm>
            <a:off x="0" y="6497638"/>
            <a:ext cx="9144000" cy="365125"/>
          </a:xfrm>
          <a:prstGeom prst="rect">
            <a:avLst/>
          </a:prstGeom>
          <a:solidFill>
            <a:srgbClr val="0B5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-3175" y="6507163"/>
            <a:ext cx="4114800" cy="3302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50" i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/>
              <a:t>The McGraw-Hill Companies, © 2013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900988" y="6518275"/>
            <a:ext cx="1066800" cy="3286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F40B3E-AC69-44DC-9343-C7E0D584F6ED}" type="slidenum">
              <a:rPr lang="en-US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16"/>
          <p:cNvSpPr/>
          <p:nvPr userDrawn="1"/>
        </p:nvSpPr>
        <p:spPr>
          <a:xfrm>
            <a:off x="0" y="0"/>
            <a:ext cx="9144000" cy="182563"/>
          </a:xfrm>
          <a:prstGeom prst="rect">
            <a:avLst/>
          </a:prstGeom>
          <a:solidFill>
            <a:srgbClr val="073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1933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rgbClr val="0B5B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3933"/>
            <a:ext cx="3931920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BD130F"/>
              </a:buClr>
              <a:defRPr sz="2400"/>
            </a:lvl1pPr>
            <a:lvl2pPr>
              <a:buClr>
                <a:srgbClr val="BD130F"/>
              </a:buClr>
              <a:defRPr sz="2000"/>
            </a:lvl2pPr>
            <a:lvl3pPr>
              <a:buClr>
                <a:srgbClr val="BD130F"/>
              </a:buClr>
              <a:defRPr sz="1800"/>
            </a:lvl3pPr>
            <a:lvl4pPr>
              <a:buClr>
                <a:srgbClr val="BD130F"/>
              </a:buClr>
              <a:defRPr sz="1600"/>
            </a:lvl4pPr>
            <a:lvl5pPr>
              <a:buClr>
                <a:srgbClr val="BD130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91933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rgbClr val="0B5B7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053933"/>
            <a:ext cx="3931920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BD130F"/>
              </a:buClr>
              <a:defRPr sz="2400"/>
            </a:lvl1pPr>
            <a:lvl2pPr>
              <a:buClr>
                <a:srgbClr val="BD130F"/>
              </a:buClr>
              <a:defRPr sz="2000"/>
            </a:lvl2pPr>
            <a:lvl3pPr>
              <a:buClr>
                <a:srgbClr val="BD130F"/>
              </a:buClr>
              <a:defRPr sz="1800"/>
            </a:lvl3pPr>
            <a:lvl4pPr>
              <a:buClr>
                <a:srgbClr val="BD130F"/>
              </a:buClr>
              <a:defRPr sz="1600"/>
            </a:lvl4pPr>
            <a:lvl5pPr>
              <a:buClr>
                <a:srgbClr val="BD130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513513"/>
            <a:ext cx="2895600" cy="3286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CBE75D6-0A5D-46CA-98BB-F6FA404327B2}" type="datetimeFigureOut">
              <a:rPr lang="en-US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502400"/>
            <a:ext cx="4114800" cy="330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91400" y="6513513"/>
            <a:ext cx="1066800" cy="3286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6D76209-728B-4BEB-88BB-58E9E8BB6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925" y="152400"/>
            <a:ext cx="8566150" cy="836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0B5B7F"/>
          </a:solidFill>
          <a:latin typeface="+mj-lt"/>
          <a:ea typeface="Aharoni"/>
          <a:cs typeface="Aharoni" pitchFamily="2" charset="-79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9.png"/><Relationship Id="rId4" Type="http://schemas.openxmlformats.org/officeDocument/2006/relationships/oleObject" Target="../embeddings/Microsoft_Office_Excel_Worksheet1.xls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828800"/>
            <a:ext cx="6629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0B5B7F"/>
                </a:solidFill>
                <a:latin typeface="+mj-lt"/>
              </a:rPr>
              <a:t>Efficient Diversification</a:t>
            </a:r>
          </a:p>
        </p:txBody>
      </p:sp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7315200" y="3048000"/>
            <a:ext cx="1066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800">
                <a:solidFill>
                  <a:srgbClr val="0B5B7F"/>
                </a:solidFill>
              </a:rPr>
              <a:t>6</a:t>
            </a:r>
          </a:p>
        </p:txBody>
      </p:sp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546100" y="3592513"/>
            <a:ext cx="51816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B5B7F"/>
                </a:solidFill>
              </a:rPr>
              <a:t>Bodie, Kane, and Marcus</a:t>
            </a:r>
          </a:p>
          <a:p>
            <a:r>
              <a:rPr lang="en-US" sz="3200" i="1">
                <a:solidFill>
                  <a:srgbClr val="0B5B7F"/>
                </a:solidFill>
              </a:rPr>
              <a:t>Essentials of Investments, </a:t>
            </a:r>
            <a:r>
              <a:rPr lang="en-US" sz="3200">
                <a:solidFill>
                  <a:srgbClr val="0B5B7F"/>
                </a:solidFill>
              </a:rPr>
              <a:t>9</a:t>
            </a:r>
            <a:r>
              <a:rPr lang="en-US" sz="3200" baseline="30000">
                <a:solidFill>
                  <a:srgbClr val="0B5B7F"/>
                </a:solidFill>
              </a:rPr>
              <a:t>th</a:t>
            </a:r>
            <a:r>
              <a:rPr lang="en-US" sz="3200">
                <a:solidFill>
                  <a:srgbClr val="0B5B7F"/>
                </a:solidFill>
              </a:rPr>
              <a:t> Edition</a:t>
            </a:r>
            <a:endParaRPr lang="en-US" sz="3200" i="1">
              <a:solidFill>
                <a:srgbClr val="0B5B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Spreadsheet 6.4 Return Covariance</a:t>
            </a:r>
            <a:endParaRPr lang="en-US" dirty="0">
              <a:ea typeface="+mj-ea"/>
            </a:endParaRPr>
          </a:p>
        </p:txBody>
      </p:sp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905000"/>
            <a:ext cx="88773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66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400" smtClean="0">
                <a:cs typeface="Aharoni"/>
              </a:rPr>
              <a:t>6.2 Asset Allocation with Two Risky Assets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5257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Using Historical Data</a:t>
            </a:r>
          </a:p>
          <a:p>
            <a:pPr lvl="1" eaLnBrk="1" hangingPunct="1"/>
            <a:r>
              <a:rPr lang="en-US" smtClean="0"/>
              <a:t>Variability/covariability change slowly over time</a:t>
            </a:r>
          </a:p>
          <a:p>
            <a:pPr lvl="1" eaLnBrk="1" hangingPunct="1"/>
            <a:r>
              <a:rPr lang="en-US" smtClean="0"/>
              <a:t>Use realized returns to estimate</a:t>
            </a:r>
          </a:p>
          <a:p>
            <a:pPr lvl="2" eaLnBrk="1" hangingPunct="1"/>
            <a:r>
              <a:rPr lang="en-US" sz="2800" smtClean="0"/>
              <a:t>Cannot estimate averages precisely</a:t>
            </a:r>
          </a:p>
          <a:p>
            <a:pPr lvl="1" eaLnBrk="1" hangingPunct="1"/>
            <a:r>
              <a:rPr lang="en-US" smtClean="0"/>
              <a:t>Focus for risk on deviations of returns from average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400" smtClean="0">
                <a:cs typeface="Aharoni"/>
              </a:rPr>
              <a:t>6.2 Asset Allocation with Two Risky Assets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03338"/>
            <a:ext cx="8229600" cy="5295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Three Rules</a:t>
            </a:r>
          </a:p>
          <a:p>
            <a:pPr lvl="1" eaLnBrk="1" hangingPunct="1"/>
            <a:r>
              <a:rPr lang="en-US" sz="2400" smtClean="0"/>
              <a:t>RoR: Weighted average of returns on components, with investment proportions as weights</a:t>
            </a:r>
          </a:p>
          <a:p>
            <a:pPr lvl="1" eaLnBrk="1" hangingPunct="1">
              <a:buFont typeface="Arial" charset="0"/>
              <a:buNone/>
            </a:pPr>
            <a:endParaRPr lang="en-US" sz="2400" smtClean="0"/>
          </a:p>
          <a:p>
            <a:pPr lvl="1" eaLnBrk="1" hangingPunct="1"/>
            <a:r>
              <a:rPr lang="en-US" sz="2400" smtClean="0"/>
              <a:t>ERR: Weighted average of expected returns on components, with portfolio proportions as weights</a:t>
            </a:r>
          </a:p>
          <a:p>
            <a:pPr lvl="1" eaLnBrk="1" hangingPunct="1"/>
            <a:endParaRPr lang="en-US" sz="2400" smtClean="0"/>
          </a:p>
          <a:p>
            <a:pPr lvl="1" eaLnBrk="1" hangingPunct="1"/>
            <a:r>
              <a:rPr lang="en-US" sz="2400" smtClean="0"/>
              <a:t>Variance of RoR:</a:t>
            </a:r>
          </a:p>
        </p:txBody>
      </p:sp>
      <p:pic>
        <p:nvPicPr>
          <p:cNvPr id="19459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181600"/>
            <a:ext cx="785812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191000"/>
            <a:ext cx="4800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2727325"/>
            <a:ext cx="3371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400" smtClean="0">
                <a:cs typeface="Aharoni"/>
              </a:rPr>
              <a:t>6.2 Asset Allocation with Two Risky Assets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153400" cy="5181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Risk-Return Trade-Off</a:t>
            </a:r>
          </a:p>
          <a:p>
            <a:pPr lvl="1" eaLnBrk="1" hangingPunct="1"/>
            <a:r>
              <a:rPr lang="en-US" smtClean="0"/>
              <a:t>Investment opportunity set</a:t>
            </a:r>
          </a:p>
          <a:p>
            <a:pPr lvl="2" eaLnBrk="1" hangingPunct="1"/>
            <a:r>
              <a:rPr lang="en-US" smtClean="0"/>
              <a:t>Available portfolio risk-return combinations</a:t>
            </a:r>
          </a:p>
          <a:p>
            <a:pPr eaLnBrk="1" hangingPunct="1"/>
            <a:r>
              <a:rPr lang="en-US" smtClean="0"/>
              <a:t>Mean-Variance Criterion</a:t>
            </a:r>
          </a:p>
          <a:p>
            <a:pPr lvl="1" eaLnBrk="1" hangingPunct="1"/>
            <a:r>
              <a:rPr lang="en-US" smtClean="0"/>
              <a:t>If </a:t>
            </a:r>
            <a:r>
              <a:rPr lang="en-US" i="1" smtClean="0"/>
              <a:t>E(r</a:t>
            </a:r>
            <a:r>
              <a:rPr lang="en-US" i="1" baseline="-25000" smtClean="0"/>
              <a:t>A</a:t>
            </a:r>
            <a:r>
              <a:rPr lang="en-US" i="1" smtClean="0"/>
              <a:t>) ≥ E(r</a:t>
            </a:r>
            <a:r>
              <a:rPr lang="en-US" i="1" baseline="-25000" smtClean="0"/>
              <a:t>B</a:t>
            </a:r>
            <a:r>
              <a:rPr lang="en-US" i="1" smtClean="0"/>
              <a:t>) </a:t>
            </a:r>
            <a:r>
              <a:rPr lang="en-US" smtClean="0"/>
              <a:t>and </a:t>
            </a:r>
            <a:r>
              <a:rPr lang="el-GR" smtClean="0"/>
              <a:t>σ</a:t>
            </a:r>
            <a:r>
              <a:rPr lang="en-US" i="1" baseline="-25000" smtClean="0"/>
              <a:t>A</a:t>
            </a:r>
            <a:r>
              <a:rPr lang="en-US" i="1" smtClean="0"/>
              <a:t> ≤ </a:t>
            </a:r>
            <a:r>
              <a:rPr lang="el-GR" smtClean="0"/>
              <a:t>σ</a:t>
            </a:r>
            <a:r>
              <a:rPr lang="en-US" i="1" baseline="-25000" smtClean="0"/>
              <a:t>B</a:t>
            </a:r>
            <a:endParaRPr lang="en-US" i="1" smtClean="0"/>
          </a:p>
          <a:p>
            <a:pPr lvl="2" eaLnBrk="1" hangingPunct="1"/>
            <a:r>
              <a:rPr lang="en-US" smtClean="0"/>
              <a:t>Portfolio </a:t>
            </a:r>
            <a:r>
              <a:rPr lang="en-US" i="1" smtClean="0"/>
              <a:t>A</a:t>
            </a:r>
            <a:r>
              <a:rPr lang="en-US" smtClean="0"/>
              <a:t> dominates portfolio </a:t>
            </a:r>
            <a:r>
              <a:rPr lang="en-US" i="1" smtClean="0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3400" smtClean="0">
                <a:cs typeface="Aharoni"/>
              </a:rPr>
              <a:t>Spreadsheet 6.5 Investment Opportunity Set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975" y="1066800"/>
            <a:ext cx="70104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6613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3700" smtClean="0">
                <a:cs typeface="Aharoni"/>
              </a:rPr>
              <a:t>Figure 6.3 Investment Opportunity Set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84288"/>
            <a:ext cx="6573838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8366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</a:rPr>
              <a:t>Figure 6.4 </a:t>
            </a:r>
            <a:r>
              <a:rPr lang="en-US" sz="2800" smtClean="0">
                <a:ea typeface="+mj-ea"/>
              </a:rPr>
              <a:t>Opportunity Sets: Various </a:t>
            </a:r>
            <a:r>
              <a:rPr lang="en-US" sz="2800" dirty="0" smtClean="0">
                <a:ea typeface="+mj-ea"/>
              </a:rPr>
              <a:t>Correlation Coefficients</a:t>
            </a:r>
            <a:endParaRPr lang="en-US" sz="2800" dirty="0">
              <a:ea typeface="+mj-ea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8263" y="1098550"/>
            <a:ext cx="66484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66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ea typeface="+mj-ea"/>
              </a:rPr>
              <a:t>Spreadsheet 6.6 Opportunity Set -Various Correlation Coefficients</a:t>
            </a:r>
            <a:endParaRPr lang="en-US" sz="2400" dirty="0">
              <a:ea typeface="+mj-ea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067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836613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2800" smtClean="0">
                <a:cs typeface="Aharoni"/>
              </a:rPr>
              <a:t>6.3 The Optimal Risky Portfolio with a Risk-Free Asset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382000" cy="48006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defRPr/>
            </a:pPr>
            <a:r>
              <a:rPr lang="en-US" dirty="0" smtClean="0"/>
              <a:t>Slope of CAL is Sharpe Ratio of Risky Portfolio</a:t>
            </a:r>
          </a:p>
          <a:p>
            <a:pPr marL="628650" lvl="1" indent="400050" eaLnBrk="1" hangingPunct="1">
              <a:defRPr/>
            </a:pPr>
            <a:r>
              <a:rPr lang="en-US" dirty="0" smtClean="0"/>
              <a:t> </a:t>
            </a:r>
          </a:p>
          <a:p>
            <a:pPr eaLnBrk="1" hangingPunct="1">
              <a:defRPr/>
            </a:pPr>
            <a:endParaRPr lang="en-US" dirty="0" smtClean="0"/>
          </a:p>
          <a:p>
            <a:pPr marL="285750" lvl="1" indent="-285750" eaLnBrk="1" hangingPunct="1">
              <a:defRPr/>
            </a:pPr>
            <a:r>
              <a:rPr lang="en-US" sz="3200" dirty="0" smtClean="0"/>
              <a:t>Optimal </a:t>
            </a:r>
            <a:r>
              <a:rPr lang="en-US" sz="3200" dirty="0" smtClean="0"/>
              <a:t>Risky Portfolio</a:t>
            </a:r>
          </a:p>
          <a:p>
            <a:pPr marL="914400" lvl="2" indent="-366713" eaLnBrk="1" hangingPunct="1">
              <a:defRPr/>
            </a:pPr>
            <a:r>
              <a:rPr lang="en-US" sz="2800" dirty="0" smtClean="0"/>
              <a:t>Best combination of risky and safe assets to form portfolio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365375"/>
            <a:ext cx="25146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836613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2800" smtClean="0">
                <a:cs typeface="Aharoni"/>
              </a:rPr>
              <a:t>6.3 The Optimal Risky Portfolio with a Risk-Free Asset</a:t>
            </a:r>
          </a:p>
        </p:txBody>
      </p:sp>
      <p:sp>
        <p:nvSpPr>
          <p:cNvPr id="13351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461375" cy="480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Calculating Optimal Risky Portfolio</a:t>
            </a:r>
          </a:p>
          <a:p>
            <a:pPr lvl="1" eaLnBrk="1" hangingPunct="1"/>
            <a:r>
              <a:rPr lang="en-US" smtClean="0"/>
              <a:t>Two risky assets</a:t>
            </a:r>
          </a:p>
        </p:txBody>
      </p:sp>
      <p:graphicFrame>
        <p:nvGraphicFramePr>
          <p:cNvPr id="13348" name="Object 36"/>
          <p:cNvGraphicFramePr>
            <a:graphicFrameLocks noChangeAspect="1"/>
          </p:cNvGraphicFramePr>
          <p:nvPr/>
        </p:nvGraphicFramePr>
        <p:xfrm>
          <a:off x="914400" y="2819400"/>
          <a:ext cx="76358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" name="Equation" r:id="rId3" imgW="4330700" imgH="482600" progId="Equation.3">
                  <p:embed/>
                </p:oleObj>
              </mc:Choice>
              <mc:Fallback>
                <p:oleObj name="Equation" r:id="rId3" imgW="4330700" imgH="48260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819400"/>
                        <a:ext cx="7635875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49" name="Object 37"/>
          <p:cNvGraphicFramePr>
            <a:graphicFrameLocks noChangeAspect="1"/>
          </p:cNvGraphicFramePr>
          <p:nvPr/>
        </p:nvGraphicFramePr>
        <p:xfrm>
          <a:off x="1371600" y="3962400"/>
          <a:ext cx="11858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name="Equation" r:id="rId5" imgW="711200" imgH="228600" progId="Equation.3">
                  <p:embed/>
                </p:oleObj>
              </mc:Choice>
              <mc:Fallback>
                <p:oleObj name="Equation" r:id="rId5" imgW="711200" imgH="22860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962400"/>
                        <a:ext cx="1185863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6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6.1 Diversification and Portfolio Risk</a:t>
            </a:r>
            <a:endParaRPr lang="en-US" dirty="0">
              <a:ea typeface="+mj-ea"/>
            </a:endParaRPr>
          </a:p>
        </p:txBody>
      </p:sp>
      <p:sp>
        <p:nvSpPr>
          <p:cNvPr id="8194" name="Content Placeholder 4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41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Market/Systematic/Nondiversifiable Risk</a:t>
            </a:r>
          </a:p>
          <a:p>
            <a:pPr lvl="1" eaLnBrk="1" hangingPunct="1"/>
            <a:r>
              <a:rPr lang="en-US" smtClean="0"/>
              <a:t>Risk factors common to whole economy</a:t>
            </a:r>
          </a:p>
          <a:p>
            <a:pPr eaLnBrk="1" hangingPunct="1"/>
            <a:r>
              <a:rPr lang="en-US" smtClean="0"/>
              <a:t>Unique/Firm-Specific/Nonsystematic/ Diversifiable Risk</a:t>
            </a:r>
          </a:p>
          <a:p>
            <a:pPr lvl="1" eaLnBrk="1" hangingPunct="1"/>
            <a:r>
              <a:rPr lang="en-US" smtClean="0"/>
              <a:t>Risk that can be eliminated by diversification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6613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3700" smtClean="0">
                <a:cs typeface="Aharoni"/>
              </a:rPr>
              <a:t>Figure 6.5 Two Capital Allocation Lines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1295400"/>
            <a:ext cx="83058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6613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2900" smtClean="0">
                <a:cs typeface="Aharoni"/>
              </a:rPr>
              <a:t>Figure 6.6 Bond, Stock and T-Bill Optimal Allocation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013" y="1143000"/>
            <a:ext cx="76581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6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Figure 6.7 The Complete Portfolio</a:t>
            </a:r>
            <a:endParaRPr lang="en-US" dirty="0">
              <a:ea typeface="+mj-ea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84105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8366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</a:rPr>
              <a:t>Figure 6.8 Portfolio Composition: Asset Allocation Solution</a:t>
            </a:r>
            <a:endParaRPr lang="en-US" sz="2800" dirty="0">
              <a:ea typeface="+mj-ea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7863" y="1143000"/>
            <a:ext cx="524827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839200" cy="8366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000" smtClean="0">
                <a:cs typeface="Aharoni"/>
              </a:rPr>
              <a:t>6.4 Efficient Diversification with Many Risky Assets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2296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Efficient Frontier of Risky Assets</a:t>
            </a:r>
          </a:p>
          <a:p>
            <a:pPr lvl="1" eaLnBrk="1" hangingPunct="1"/>
            <a:r>
              <a:rPr lang="en-US" smtClean="0"/>
              <a:t>Graph representing set of portfolios that maximizes expected return at each level of portfolio risk</a:t>
            </a:r>
          </a:p>
          <a:p>
            <a:pPr lvl="2" eaLnBrk="1" hangingPunct="1"/>
            <a:r>
              <a:rPr lang="en-US" smtClean="0"/>
              <a:t>Three methods</a:t>
            </a:r>
          </a:p>
          <a:p>
            <a:pPr lvl="3" eaLnBrk="1" hangingPunct="1"/>
            <a:r>
              <a:rPr lang="en-US" smtClean="0"/>
              <a:t>Maximize risk premium for any level standard deviation</a:t>
            </a:r>
          </a:p>
          <a:p>
            <a:pPr lvl="3" eaLnBrk="1" hangingPunct="1"/>
            <a:r>
              <a:rPr lang="en-US" smtClean="0"/>
              <a:t>Minimize standard deviation for any level risk premium</a:t>
            </a:r>
          </a:p>
          <a:p>
            <a:pPr lvl="3" eaLnBrk="1" hangingPunct="1"/>
            <a:r>
              <a:rPr lang="en-US" smtClean="0"/>
              <a:t>Maximize Sharpe ratio for any standard deviation or risk premium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836613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3000" smtClean="0">
                <a:cs typeface="Aharoni"/>
              </a:rPr>
              <a:t>Figure 6.9 Portfolios Constructed with Three Stocks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125" y="1295400"/>
            <a:ext cx="7383463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66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</a:rPr>
              <a:t>Figure 6.10 Efficient Frontier: Risky and Individual Assets</a:t>
            </a:r>
            <a:endParaRPr lang="en-US" sz="2800" dirty="0">
              <a:ea typeface="+mj-ea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219200"/>
            <a:ext cx="64293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839200" cy="836613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3000" smtClean="0">
                <a:cs typeface="Aharoni"/>
              </a:rPr>
              <a:t>6.4 Efficient Diversification with Many Risky Assets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143000"/>
            <a:ext cx="8305800" cy="5257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Choosing Optimal Risky Portfolio</a:t>
            </a:r>
          </a:p>
          <a:p>
            <a:pPr lvl="1" eaLnBrk="1" hangingPunct="1"/>
            <a:r>
              <a:rPr lang="en-US" smtClean="0"/>
              <a:t>Optimal portfolio CAL tangent to efficient frontier </a:t>
            </a:r>
          </a:p>
          <a:p>
            <a:pPr eaLnBrk="1" hangingPunct="1"/>
            <a:r>
              <a:rPr lang="en-US" smtClean="0"/>
              <a:t>Preferred Complete Portfolio and Separation Property</a:t>
            </a:r>
          </a:p>
          <a:p>
            <a:pPr lvl="1" eaLnBrk="1" hangingPunct="1"/>
            <a:r>
              <a:rPr lang="en-US" smtClean="0"/>
              <a:t>Separation property: implies portfolio choice, separated into two tasks</a:t>
            </a:r>
          </a:p>
          <a:p>
            <a:pPr lvl="2" eaLnBrk="1" hangingPunct="1"/>
            <a:r>
              <a:rPr lang="en-US" smtClean="0"/>
              <a:t>Determination of optimal risky portfolio</a:t>
            </a:r>
          </a:p>
          <a:p>
            <a:pPr lvl="2" eaLnBrk="1" hangingPunct="1"/>
            <a:r>
              <a:rPr lang="en-US" smtClean="0"/>
              <a:t>Personal choice of best mix of risky portfolio and risk-free asset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6613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3000" smtClean="0">
                <a:cs typeface="Aharoni"/>
              </a:rPr>
              <a:t>6.4 Efficient Diversification with Many Risky Assets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219200"/>
            <a:ext cx="83058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Optimal Risky Portfolio: Illustration</a:t>
            </a:r>
          </a:p>
          <a:p>
            <a:pPr lvl="1" eaLnBrk="1" hangingPunct="1"/>
            <a:r>
              <a:rPr lang="en-US" smtClean="0"/>
              <a:t>Efficiently diversified global portfolio using stock market indices of six countries</a:t>
            </a:r>
          </a:p>
          <a:p>
            <a:pPr lvl="1" eaLnBrk="1" hangingPunct="1"/>
            <a:r>
              <a:rPr lang="en-US" smtClean="0"/>
              <a:t>Standard deviation and correlation estimated from historical data</a:t>
            </a:r>
          </a:p>
          <a:p>
            <a:pPr lvl="1" eaLnBrk="1" hangingPunct="1"/>
            <a:r>
              <a:rPr lang="en-US" smtClean="0"/>
              <a:t>Risk premium forecast generated from fundamental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66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300" smtClean="0">
                <a:cs typeface="Aharoni"/>
              </a:rPr>
              <a:t>Figure 6.11 Efficient Frontiers/CAL: Table 6.1</a:t>
            </a:r>
          </a:p>
        </p:txBody>
      </p:sp>
      <p:graphicFrame>
        <p:nvGraphicFramePr>
          <p:cNvPr id="37894" name="Object 6"/>
          <p:cNvGraphicFramePr>
            <a:graphicFrameLocks/>
          </p:cNvGraphicFramePr>
          <p:nvPr/>
        </p:nvGraphicFramePr>
        <p:xfrm>
          <a:off x="449263" y="1016000"/>
          <a:ext cx="8245475" cy="543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r:id="rId4" imgW="8242506" imgH="5432007" progId="Excel.Sheet.8">
                  <p:embed/>
                </p:oleObj>
              </mc:Choice>
              <mc:Fallback>
                <p:oleObj r:id="rId4" imgW="8242506" imgH="5432007" progId="Excel.Shee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3" y="1016000"/>
                        <a:ext cx="8245475" cy="543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8366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</a:rPr>
              <a:t>Figure 6.1 Risk as Function of Number of Stocks in Portfolio</a:t>
            </a:r>
            <a:endParaRPr lang="en-US" sz="2800" dirty="0">
              <a:ea typeface="+mj-ea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87475"/>
            <a:ext cx="8132763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6.5 A Single-Index Stock Market</a:t>
            </a:r>
            <a:endParaRPr lang="en-US" dirty="0">
              <a:ea typeface="+mj-ea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143000"/>
            <a:ext cx="8763000" cy="5257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smtClean="0"/>
              <a:t>Index model</a:t>
            </a:r>
          </a:p>
          <a:p>
            <a:pPr lvl="1" eaLnBrk="1" hangingPunct="1"/>
            <a:r>
              <a:rPr lang="en-US" sz="2000" smtClean="0"/>
              <a:t>Relates stock returns to returns on broad market index/firm-specific factors</a:t>
            </a:r>
          </a:p>
          <a:p>
            <a:pPr eaLnBrk="1" hangingPunct="1"/>
            <a:r>
              <a:rPr lang="en-US" sz="2400" smtClean="0"/>
              <a:t>Excess return</a:t>
            </a:r>
          </a:p>
          <a:p>
            <a:pPr lvl="1" eaLnBrk="1" hangingPunct="1"/>
            <a:r>
              <a:rPr lang="en-US" sz="2000" smtClean="0"/>
              <a:t>RoR in excess of risk-free rate</a:t>
            </a:r>
          </a:p>
          <a:p>
            <a:pPr eaLnBrk="1" hangingPunct="1"/>
            <a:r>
              <a:rPr lang="en-US" sz="2400" smtClean="0"/>
              <a:t>Beta</a:t>
            </a:r>
          </a:p>
          <a:p>
            <a:pPr lvl="1" eaLnBrk="1" hangingPunct="1"/>
            <a:r>
              <a:rPr lang="en-US" sz="2000" smtClean="0"/>
              <a:t>Sensitivity of security’s returns to market factor</a:t>
            </a:r>
          </a:p>
          <a:p>
            <a:pPr eaLnBrk="1" hangingPunct="1"/>
            <a:r>
              <a:rPr lang="en-US" sz="2400" smtClean="0"/>
              <a:t>Firm-specific or residual risk</a:t>
            </a:r>
          </a:p>
          <a:p>
            <a:pPr lvl="1" eaLnBrk="1" hangingPunct="1"/>
            <a:r>
              <a:rPr lang="en-US" sz="2000" smtClean="0"/>
              <a:t>Component of return variance independent of market factor</a:t>
            </a:r>
          </a:p>
          <a:p>
            <a:pPr eaLnBrk="1" hangingPunct="1"/>
            <a:r>
              <a:rPr lang="en-US" sz="2400" smtClean="0"/>
              <a:t>Alpha</a:t>
            </a:r>
          </a:p>
          <a:p>
            <a:pPr lvl="1" eaLnBrk="1" hangingPunct="1"/>
            <a:r>
              <a:rPr lang="en-US" sz="2000" smtClean="0"/>
              <a:t>Stock’s expected return beyond that induced by market index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6.5 A Single-Index Stock Market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81000" y="1143000"/>
            <a:ext cx="8763000" cy="5638800"/>
          </a:xfrm>
          <a:blipFill rotWithShape="1">
            <a:blip r:embed="rId2"/>
            <a:stretch>
              <a:fillRect l="-1253" t="-1405"/>
            </a:stretch>
          </a:blipFill>
        </p:spPr>
        <p:txBody>
          <a:bodyPr/>
          <a:lstStyle/>
          <a:p>
            <a:pPr marL="182880" indent="-182880" eaLnBrk="1" fontAlgn="auto" hangingPunct="1">
              <a:buFont typeface="Arial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6.5 A Single-Index Stock Market</a:t>
            </a:r>
            <a:endParaRPr lang="en-US" dirty="0">
              <a:ea typeface="+mj-ea"/>
            </a:endParaRPr>
          </a:p>
        </p:txBody>
      </p:sp>
      <p:sp>
        <p:nvSpPr>
          <p:cNvPr id="14356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143000"/>
            <a:ext cx="8302625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Excess Return</a:t>
            </a:r>
          </a:p>
          <a:p>
            <a:pPr lvl="1" eaLnBrk="1" hangingPunct="1"/>
            <a:r>
              <a:rPr lang="en-US" smtClean="0"/>
              <a:t>   </a:t>
            </a:r>
          </a:p>
          <a:p>
            <a:pPr lvl="1" eaLnBrk="1" hangingPunct="1"/>
            <a:r>
              <a:rPr lang="en-US" smtClean="0"/>
              <a:t>   </a:t>
            </a:r>
          </a:p>
          <a:p>
            <a:pPr lvl="1" eaLnBrk="1" hangingPunct="1"/>
            <a:r>
              <a:rPr lang="en-US" smtClean="0"/>
              <a:t>      </a:t>
            </a:r>
          </a:p>
          <a:p>
            <a:pPr lvl="1" eaLnBrk="1" hangingPunct="1"/>
            <a:r>
              <a:rPr lang="en-US" smtClean="0"/>
              <a:t>  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  </a:t>
            </a:r>
          </a:p>
          <a:p>
            <a:pPr lvl="1" eaLnBrk="1" hangingPunct="1"/>
            <a:endParaRPr lang="en-US" smtClean="0"/>
          </a:p>
        </p:txBody>
      </p:sp>
      <p:graphicFrame>
        <p:nvGraphicFramePr>
          <p:cNvPr id="14354" name="Object 18"/>
          <p:cNvGraphicFramePr>
            <a:graphicFrameLocks noChangeAspect="1"/>
          </p:cNvGraphicFramePr>
          <p:nvPr/>
        </p:nvGraphicFramePr>
        <p:xfrm>
          <a:off x="914400" y="1905000"/>
          <a:ext cx="7889875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3" imgW="3416300" imgH="1371600" progId="Equation.3">
                  <p:embed/>
                </p:oleObj>
              </mc:Choice>
              <mc:Fallback>
                <p:oleObj name="Equation" r:id="rId3" imgW="3416300" imgH="13716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05000"/>
                        <a:ext cx="7889875" cy="327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6.5 A Single-Index Stock Market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219200"/>
            <a:ext cx="8302625" cy="5410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Statistical and Graphical Representation of Single-Index Model</a:t>
            </a:r>
          </a:p>
          <a:p>
            <a:pPr lvl="1" eaLnBrk="1" hangingPunct="1"/>
            <a:r>
              <a:rPr lang="en-US" smtClean="0"/>
              <a:t>Security Characteristic Line (SCL)</a:t>
            </a:r>
          </a:p>
          <a:p>
            <a:pPr lvl="2" eaLnBrk="1" hangingPunct="1"/>
            <a:r>
              <a:rPr lang="en-US" smtClean="0"/>
              <a:t>Plot of security’s predicted excess return from excess return of market</a:t>
            </a:r>
          </a:p>
          <a:p>
            <a:pPr lvl="1" eaLnBrk="1" hangingPunct="1"/>
            <a:r>
              <a:rPr lang="en-US" smtClean="0"/>
              <a:t>Algebraic representation of regression line</a:t>
            </a:r>
          </a:p>
          <a:p>
            <a:pPr lvl="2" eaLnBrk="1" hangingPunct="1"/>
            <a:r>
              <a:rPr lang="en-US" smtClean="0"/>
              <a:t> 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433888"/>
            <a:ext cx="31813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6.5 A Single-Index Stock Market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219200"/>
            <a:ext cx="8302625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Statistical and Graphical Representation of Single-Index Model</a:t>
            </a:r>
          </a:p>
          <a:p>
            <a:pPr lvl="1" eaLnBrk="1" hangingPunct="1"/>
            <a:r>
              <a:rPr lang="en-US" smtClean="0"/>
              <a:t>Ratio of systematic variance to total variance</a:t>
            </a:r>
          </a:p>
          <a:p>
            <a:pPr lvl="2" eaLnBrk="1" hangingPunct="1"/>
            <a:r>
              <a:rPr lang="en-US" smtClean="0"/>
              <a:t> 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971800"/>
            <a:ext cx="5868988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Figure 6.12 Scatter Diagram for Dell</a:t>
            </a:r>
            <a:endParaRPr lang="en-US" dirty="0">
              <a:ea typeface="+mj-ea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143000"/>
            <a:ext cx="620077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smtClean="0">
                <a:cs typeface="Aharoni"/>
              </a:rPr>
              <a:t>Figure 6.13 Various Scatter Diagrams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6800"/>
            <a:ext cx="7729538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6.5 A Single-Index Stock Market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 bwMode="auto">
          <a:xfrm>
            <a:off x="304800" y="990600"/>
            <a:ext cx="8763000" cy="5410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Diversification in Single-Index Security Market</a:t>
            </a:r>
          </a:p>
          <a:p>
            <a:pPr lvl="1" eaLnBrk="1" hangingPunct="1"/>
            <a:r>
              <a:rPr lang="en-US" smtClean="0"/>
              <a:t>In portfolio of n securities with weights</a:t>
            </a:r>
          </a:p>
          <a:p>
            <a:pPr lvl="2" eaLnBrk="1" hangingPunct="1"/>
            <a:r>
              <a:rPr lang="en-US" smtClean="0"/>
              <a:t>In securities with nonsystematic risk</a:t>
            </a:r>
          </a:p>
          <a:p>
            <a:pPr lvl="2" eaLnBrk="1" hangingPunct="1"/>
            <a:r>
              <a:rPr lang="en-US" smtClean="0"/>
              <a:t>Nonsystematic portion of portfolio return</a:t>
            </a:r>
          </a:p>
          <a:p>
            <a:pPr lvl="3" eaLnBrk="1" hangingPunct="1"/>
            <a:r>
              <a:rPr lang="en-US" smtClean="0"/>
              <a:t> </a:t>
            </a:r>
          </a:p>
          <a:p>
            <a:pPr lvl="3" eaLnBrk="1" hangingPunct="1"/>
            <a:endParaRPr lang="en-US" smtClean="0"/>
          </a:p>
          <a:p>
            <a:pPr lvl="2" eaLnBrk="1" hangingPunct="1"/>
            <a:r>
              <a:rPr lang="en-US" smtClean="0"/>
              <a:t>Portfolio nonsystematic variance</a:t>
            </a:r>
          </a:p>
          <a:p>
            <a:pPr lvl="2" eaLnBrk="1" hangingPunct="1"/>
            <a:endParaRPr lang="en-US" smtClean="0"/>
          </a:p>
          <a:p>
            <a:pPr lvl="3" eaLnBrk="1" hangingPunct="1"/>
            <a:r>
              <a:rPr lang="en-US" smtClean="0"/>
              <a:t>   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1524000"/>
            <a:ext cx="1876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4100" y="2181225"/>
            <a:ext cx="466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6850" y="3111500"/>
            <a:ext cx="139065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0175" y="4762500"/>
            <a:ext cx="22669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6.5 A Single-Index Stock Market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371600"/>
            <a:ext cx="8748713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Using Security Analysis with Index Model</a:t>
            </a:r>
          </a:p>
          <a:p>
            <a:pPr lvl="1" eaLnBrk="1" hangingPunct="1"/>
            <a:r>
              <a:rPr lang="en-US" smtClean="0"/>
              <a:t>Information ratio</a:t>
            </a:r>
          </a:p>
          <a:p>
            <a:pPr lvl="2" eaLnBrk="1" hangingPunct="1"/>
            <a:r>
              <a:rPr lang="en-US" smtClean="0"/>
              <a:t>Ratio of alpha to standard deviation of residual</a:t>
            </a:r>
          </a:p>
          <a:p>
            <a:pPr lvl="1" eaLnBrk="1" hangingPunct="1"/>
            <a:r>
              <a:rPr lang="en-US" smtClean="0"/>
              <a:t>Active portfolio</a:t>
            </a:r>
          </a:p>
          <a:p>
            <a:pPr lvl="2" eaLnBrk="1" hangingPunct="1"/>
            <a:r>
              <a:rPr lang="en-US" smtClean="0"/>
              <a:t>Portfolio formed by optimally combining analyzed stocks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6.6 Risk of Long-Term Investments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81000" y="1295400"/>
            <a:ext cx="8302337" cy="5410200"/>
          </a:xfrm>
          <a:blipFill rotWithShape="1">
            <a:blip r:embed="rId2"/>
            <a:stretch>
              <a:fillRect l="-1323" t="-1466" r="-1910"/>
            </a:stretch>
          </a:blipFill>
        </p:spPr>
        <p:txBody>
          <a:bodyPr/>
          <a:lstStyle/>
          <a:p>
            <a:pPr marL="182880" indent="-182880" eaLnBrk="1" fontAlgn="auto" hangingPunct="1">
              <a:buFont typeface="Arial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82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3500" smtClean="0">
                <a:cs typeface="Aharoni"/>
              </a:rPr>
              <a:t>Figure 6.2 Risk versus Diversification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7363"/>
            <a:ext cx="91440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2700" smtClean="0">
                <a:cs typeface="Aharoni"/>
              </a:rPr>
              <a:t>Table 6.3 Two-Year Risk Premium, Variance, Sharpe Ratio, and Price of Risk for Three Strategies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88" y="1295400"/>
            <a:ext cx="863758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6613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3400" smtClean="0">
                <a:cs typeface="Aharoni"/>
              </a:rPr>
              <a:t>6.2 Asset Allocation with Two Risky Assets</a:t>
            </a:r>
          </a:p>
        </p:txBody>
      </p:sp>
      <p:sp>
        <p:nvSpPr>
          <p:cNvPr id="1129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95400"/>
            <a:ext cx="8308975" cy="52578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/>
              <a:t>Covariance and Correlation</a:t>
            </a:r>
          </a:p>
          <a:p>
            <a:pPr marL="685800" lvl="1" indent="-228600" eaLnBrk="1" hangingPunct="1">
              <a:defRPr/>
            </a:pPr>
            <a:r>
              <a:rPr lang="en-US" dirty="0" smtClean="0"/>
              <a:t>Portfolio risk depends on covariance between returns of assets</a:t>
            </a:r>
          </a:p>
          <a:p>
            <a:pPr marL="685800" lvl="1" indent="-228600" eaLnBrk="1" hangingPunct="1">
              <a:defRPr/>
            </a:pPr>
            <a:r>
              <a:rPr lang="en-US" dirty="0" smtClean="0"/>
              <a:t>Expected return on two-security portfolio</a:t>
            </a:r>
          </a:p>
          <a:p>
            <a:pPr marL="1073150" lvl="2" indent="-273050" eaLnBrk="1" hangingPunct="1">
              <a:tabLst>
                <a:tab pos="800100" algn="l"/>
              </a:tabLst>
              <a:defRPr/>
            </a:pPr>
            <a:r>
              <a:rPr lang="en-US" dirty="0" smtClean="0"/>
              <a:t>		     </a:t>
            </a:r>
          </a:p>
          <a:p>
            <a:pPr lvl="3" eaLnBrk="1" hangingPunct="1">
              <a:defRPr/>
            </a:pPr>
            <a:r>
              <a:rPr lang="en-US" dirty="0" smtClean="0"/>
              <a:t>  </a:t>
            </a:r>
          </a:p>
          <a:p>
            <a:pPr lvl="3" eaLnBrk="1" hangingPunct="1">
              <a:defRPr/>
            </a:pPr>
            <a:r>
              <a:rPr lang="en-US" dirty="0" smtClean="0"/>
              <a:t>  </a:t>
            </a:r>
          </a:p>
          <a:p>
            <a:pPr lvl="3" eaLnBrk="1" hangingPunct="1">
              <a:defRPr/>
            </a:pPr>
            <a:r>
              <a:rPr lang="en-US" dirty="0" smtClean="0"/>
              <a:t>   </a:t>
            </a:r>
          </a:p>
          <a:p>
            <a:pPr lvl="3" eaLnBrk="1" hangingPunct="1">
              <a:defRPr/>
            </a:pPr>
            <a:r>
              <a:rPr lang="en-US" dirty="0" smtClean="0"/>
              <a:t>     </a:t>
            </a:r>
          </a:p>
          <a:p>
            <a:pPr marL="547687" lvl="2" indent="0" eaLnBrk="1" hangingPunct="1">
              <a:buFont typeface="Arial" charset="0"/>
              <a:buNone/>
              <a:defRPr/>
            </a:pPr>
            <a:endParaRPr lang="en-US" dirty="0" smtClean="0"/>
          </a:p>
        </p:txBody>
      </p:sp>
      <p:graphicFrame>
        <p:nvGraphicFramePr>
          <p:cNvPr id="11300" name="Object 36"/>
          <p:cNvGraphicFramePr>
            <a:graphicFrameLocks noChangeAspect="1"/>
          </p:cNvGraphicFramePr>
          <p:nvPr/>
        </p:nvGraphicFramePr>
        <p:xfrm>
          <a:off x="1574800" y="4079875"/>
          <a:ext cx="3875088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Equation" r:id="rId3" imgW="2336800" imgH="914400" progId="Equation.3">
                  <p:embed/>
                </p:oleObj>
              </mc:Choice>
              <mc:Fallback>
                <p:oleObj name="Equation" r:id="rId3" imgW="2336800" imgH="91440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4079875"/>
                        <a:ext cx="3875088" cy="171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01" name="Object 37"/>
          <p:cNvGraphicFramePr>
            <a:graphicFrameLocks noChangeAspect="1"/>
          </p:cNvGraphicFramePr>
          <p:nvPr/>
        </p:nvGraphicFramePr>
        <p:xfrm>
          <a:off x="1536700" y="3460750"/>
          <a:ext cx="316230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Equation" r:id="rId5" imgW="1155700" imgH="457200" progId="Equation.3">
                  <p:embed/>
                </p:oleObj>
              </mc:Choice>
              <mc:Fallback>
                <p:oleObj name="Equation" r:id="rId5" imgW="1155700" imgH="45720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700" y="3460750"/>
                        <a:ext cx="3162300" cy="1173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66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400" smtClean="0">
                <a:cs typeface="Aharoni"/>
              </a:rPr>
              <a:t>6.2 Asset Allocation with Two Risky Assets</a:t>
            </a:r>
          </a:p>
        </p:txBody>
      </p:sp>
      <p:sp>
        <p:nvSpPr>
          <p:cNvPr id="1100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95400"/>
            <a:ext cx="82296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Covariance Calculations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Correlation Coefficient</a:t>
            </a:r>
          </a:p>
        </p:txBody>
      </p:sp>
      <p:graphicFrame>
        <p:nvGraphicFramePr>
          <p:cNvPr id="1096" name="Object 72"/>
          <p:cNvGraphicFramePr>
            <a:graphicFrameLocks noChangeAspect="1"/>
          </p:cNvGraphicFramePr>
          <p:nvPr/>
        </p:nvGraphicFramePr>
        <p:xfrm>
          <a:off x="781050" y="1981200"/>
          <a:ext cx="6613525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Equation" r:id="rId3" imgW="2959100" imgH="431800" progId="Equation.3">
                  <p:embed/>
                </p:oleObj>
              </mc:Choice>
              <mc:Fallback>
                <p:oleObj name="Equation" r:id="rId3" imgW="2959100" imgH="431800" progId="Equation.3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1981200"/>
                        <a:ext cx="6613525" cy="966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7" name="Object 73"/>
          <p:cNvGraphicFramePr>
            <a:graphicFrameLocks noChangeAspect="1"/>
          </p:cNvGraphicFramePr>
          <p:nvPr/>
        </p:nvGraphicFramePr>
        <p:xfrm>
          <a:off x="811213" y="3943350"/>
          <a:ext cx="237490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Equation" r:id="rId5" imgW="1079032" imgH="431613" progId="Equation.3">
                  <p:embed/>
                </p:oleObj>
              </mc:Choice>
              <mc:Fallback>
                <p:oleObj name="Equation" r:id="rId5" imgW="1079032" imgH="431613" progId="Equation.3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3943350"/>
                        <a:ext cx="2374900" cy="95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8" name="Object 74"/>
          <p:cNvGraphicFramePr>
            <a:graphicFrameLocks noChangeAspect="1"/>
          </p:cNvGraphicFramePr>
          <p:nvPr/>
        </p:nvGraphicFramePr>
        <p:xfrm>
          <a:off x="823913" y="5181600"/>
          <a:ext cx="29622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Equation" r:id="rId7" imgW="1346200" imgH="228600" progId="Equation.3">
                  <p:embed/>
                </p:oleObj>
              </mc:Choice>
              <mc:Fallback>
                <p:oleObj name="Equation" r:id="rId7" imgW="1346200" imgH="228600" progId="Equation.3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5181600"/>
                        <a:ext cx="2962275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6613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3300" smtClean="0">
                <a:cs typeface="Aharoni"/>
              </a:rPr>
              <a:t>Spreadsheet 6.1 Capital Market Expectations</a:t>
            </a:r>
          </a:p>
        </p:txBody>
      </p:sp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981200"/>
            <a:ext cx="88963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66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700" smtClean="0">
                <a:cs typeface="Aharoni"/>
              </a:rPr>
              <a:t>Spreadsheet 6.2 Variance of Returns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" y="1879600"/>
            <a:ext cx="8970963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66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800" smtClean="0">
                <a:cs typeface="Aharoni"/>
              </a:rPr>
              <a:t>Spreadsheet 6.3 Portfolio Performance</a:t>
            </a:r>
          </a:p>
        </p:txBody>
      </p:sp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1828800"/>
            <a:ext cx="91249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 - &amp;quot;6.1 Diversification and Portfolio Risk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Figure 6.1 Risk as Function of Number of Stocks in Portfolio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Figure 6.2 Risk versus Diversification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6.2 Asset Allocation with Two Risky Assets&amp;quot;&quot;/&gt;&lt;property id=&quot;20307&quot; value=&quot;299&quot;/&gt;&lt;/object&gt;&lt;object type=&quot;3&quot; unique_id=&quot;10009&quot;&gt;&lt;property id=&quot;20148&quot; value=&quot;5&quot;/&gt;&lt;property id=&quot;20300&quot; value=&quot;Slide 6 - &amp;quot;6.2 Asset Allocation with Two Risky Assets&amp;quot;&quot;/&gt;&lt;property id=&quot;20307&quot; value=&quot;261&quot;/&gt;&lt;/object&gt;&lt;object type=&quot;3&quot; unique_id=&quot;10010&quot;&gt;&lt;property id=&quot;20148&quot; value=&quot;5&quot;/&gt;&lt;property id=&quot;20300&quot; value=&quot;Slide 7 - &amp;quot;Spreadsheet 6.1 Capital Market Expectations&amp;quot;&quot;/&gt;&lt;property id=&quot;20307&quot; value=&quot;262&quot;/&gt;&lt;/object&gt;&lt;object type=&quot;3&quot; unique_id=&quot;10011&quot;&gt;&lt;property id=&quot;20148&quot; value=&quot;5&quot;/&gt;&lt;property id=&quot;20300&quot; value=&quot;Slide 8 - &amp;quot;Spreadsheet 6.2 Variance of Returns&amp;quot;&quot;/&gt;&lt;property id=&quot;20307&quot; value=&quot;265&quot;/&gt;&lt;/object&gt;&lt;object type=&quot;3&quot; unique_id=&quot;10012&quot;&gt;&lt;property id=&quot;20148&quot; value=&quot;5&quot;/&gt;&lt;property id=&quot;20300&quot; value=&quot;Slide 9 - &amp;quot;Spreadsheet 6.3 Portfolio Performance&amp;quot;&quot;/&gt;&lt;property id=&quot;20307&quot; value=&quot;264&quot;/&gt;&lt;/object&gt;&lt;object type=&quot;3&quot; unique_id=&quot;10013&quot;&gt;&lt;property id=&quot;20148&quot; value=&quot;5&quot;/&gt;&lt;property id=&quot;20300&quot; value=&quot;Slide 10 - &amp;quot;Spreadsheet 6.4 Return Covariance&amp;quot;&quot;/&gt;&lt;property id=&quot;20307&quot; value=&quot;263&quot;/&gt;&lt;/object&gt;&lt;object type=&quot;3&quot; unique_id=&quot;10014&quot;&gt;&lt;property id=&quot;20148&quot; value=&quot;5&quot;/&gt;&lt;property id=&quot;20300&quot; value=&quot;Slide 11 - &amp;quot;6.2 Asset Allocation with Two Risky Assets&amp;quot;&quot;/&gt;&lt;property id=&quot;20307&quot; value=&quot;266&quot;/&gt;&lt;/object&gt;&lt;object type=&quot;3&quot; unique_id=&quot;10015&quot;&gt;&lt;property id=&quot;20148&quot; value=&quot;5&quot;/&gt;&lt;property id=&quot;20300&quot; value=&quot;Slide 12 - &amp;quot;6.2 Asset Allocation with Two Risky Assets&amp;quot;&quot;/&gt;&lt;property id=&quot;20307&quot; value=&quot;267&quot;/&gt;&lt;/object&gt;&lt;object type=&quot;3&quot; unique_id=&quot;10016&quot;&gt;&lt;property id=&quot;20148&quot; value=&quot;5&quot;/&gt;&lt;property id=&quot;20300&quot; value=&quot;Slide 13 - &amp;quot;6.2 Asset Allocation with Two Risky Assets&amp;quot;&quot;/&gt;&lt;property id=&quot;20307&quot; value=&quot;268&quot;/&gt;&lt;/object&gt;&lt;object type=&quot;3&quot; unique_id=&quot;10017&quot;&gt;&lt;property id=&quot;20148&quot; value=&quot;5&quot;/&gt;&lt;property id=&quot;20300&quot; value=&quot;Slide 14 - &amp;quot;Spreadsheet 6.5 Investment Opportunity Set&amp;quot;&quot;/&gt;&lt;property id=&quot;20307&quot; value=&quot;269&quot;/&gt;&lt;/object&gt;&lt;object type=&quot;3&quot; unique_id=&quot;10018&quot;&gt;&lt;property id=&quot;20148&quot; value=&quot;5&quot;/&gt;&lt;property id=&quot;20300&quot; value=&quot;Slide 15 - &amp;quot;Figure 6.3 Investment Opportunity Set&amp;quot;&quot;/&gt;&lt;property id=&quot;20307&quot; value=&quot;272&quot;/&gt;&lt;/object&gt;&lt;object type=&quot;3&quot; unique_id=&quot;10019&quot;&gt;&lt;property id=&quot;20148&quot; value=&quot;5&quot;/&gt;&lt;property id=&quot;20300&quot; value=&quot;Slide 16 - &amp;quot;Figure 6.4 Opportunity Sets: Various Correlation Coefficients&amp;quot;&quot;/&gt;&lt;property id=&quot;20307&quot; value=&quot;270&quot;/&gt;&lt;/object&gt;&lt;object type=&quot;3&quot; unique_id=&quot;10020&quot;&gt;&lt;property id=&quot;20148&quot; value=&quot;5&quot;/&gt;&lt;property id=&quot;20300&quot; value=&quot;Slide 17 - &amp;quot;Spreadsheet 6.6 Opportunity Set -Various Correlation Coefficients&amp;quot;&quot;/&gt;&lt;property id=&quot;20307&quot; value=&quot;271&quot;/&gt;&lt;/object&gt;&lt;object type=&quot;3&quot; unique_id=&quot;10021&quot;&gt;&lt;property id=&quot;20148&quot; value=&quot;5&quot;/&gt;&lt;property id=&quot;20300&quot; value=&quot;Slide 18 - &amp;quot;6.3 The Optimal Risky Portfolio with a Risk-Free Asset&amp;quot;&quot;/&gt;&lt;property id=&quot;20307&quot; value=&quot;273&quot;/&gt;&lt;/object&gt;&lt;object type=&quot;3&quot; unique_id=&quot;10022&quot;&gt;&lt;property id=&quot;20148&quot; value=&quot;5&quot;/&gt;&lt;property id=&quot;20300&quot; value=&quot;Slide 19 - &amp;quot;6.3 The Optimal Risky Portfolio with a Risk-Free Asset&amp;quot;&quot;/&gt;&lt;property id=&quot;20307&quot; value=&quot;274&quot;/&gt;&lt;/object&gt;&lt;object type=&quot;3&quot; unique_id=&quot;10023&quot;&gt;&lt;property id=&quot;20148&quot; value=&quot;5&quot;/&gt;&lt;property id=&quot;20300&quot; value=&quot;Slide 20 - &amp;quot;Figure 6.5 Two Capital Allocation Lines&amp;quot;&quot;/&gt;&lt;property id=&quot;20307&quot; value=&quot;275&quot;/&gt;&lt;/object&gt;&lt;object type=&quot;3&quot; unique_id=&quot;10024&quot;&gt;&lt;property id=&quot;20148&quot; value=&quot;5&quot;/&gt;&lt;property id=&quot;20300&quot; value=&quot;Slide 21 - &amp;quot;Figure 6.6 Bond, Stock and T-Bill Optimal Allocation&amp;quot;&quot;/&gt;&lt;property id=&quot;20307&quot; value=&quot;276&quot;/&gt;&lt;/object&gt;&lt;object type=&quot;3&quot; unique_id=&quot;10025&quot;&gt;&lt;property id=&quot;20148&quot; value=&quot;5&quot;/&gt;&lt;property id=&quot;20300&quot; value=&quot;Slide 22 - &amp;quot;Figure 6.7 The Complete Portfolio&amp;quot;&quot;/&gt;&lt;property id=&quot;20307&quot; value=&quot;277&quot;/&gt;&lt;/object&gt;&lt;object type=&quot;3&quot; unique_id=&quot;10026&quot;&gt;&lt;property id=&quot;20148&quot; value=&quot;5&quot;/&gt;&lt;property id=&quot;20300&quot; value=&quot;Slide 23 - &amp;quot;Figure 6.8 Portfolio Composition: Asset Allocation Solution&amp;quot;&quot;/&gt;&lt;property id=&quot;20307&quot; value=&quot;278&quot;/&gt;&lt;/object&gt;&lt;object type=&quot;3&quot; unique_id=&quot;10027&quot;&gt;&lt;property id=&quot;20148&quot; value=&quot;5&quot;/&gt;&lt;property id=&quot;20300&quot; value=&quot;Slide 24 - &amp;quot;6.4 Efficient Diversification with Many Risky Assets&amp;quot;&quot;/&gt;&lt;property id=&quot;20307&quot; value=&quot;279&quot;/&gt;&lt;/object&gt;&lt;object type=&quot;3&quot; unique_id=&quot;10028&quot;&gt;&lt;property id=&quot;20148&quot; value=&quot;5&quot;/&gt;&lt;property id=&quot;20300&quot; value=&quot;Slide 25 - &amp;quot;Figure 6.9 Portfolios Constructed with Three Stocks&amp;quot;&quot;/&gt;&lt;property id=&quot;20307&quot; value=&quot;280&quot;/&gt;&lt;/object&gt;&lt;object type=&quot;3&quot; unique_id=&quot;10029&quot;&gt;&lt;property id=&quot;20148&quot; value=&quot;5&quot;/&gt;&lt;property id=&quot;20300&quot; value=&quot;Slide 26 - &amp;quot;Figure 6.10 Efficient Frontier: Risky and Individual Assets&amp;quot;&quot;/&gt;&lt;property id=&quot;20307&quot; value=&quot;281&quot;/&gt;&lt;/object&gt;&lt;object type=&quot;3&quot; unique_id=&quot;10030&quot;&gt;&lt;property id=&quot;20148&quot; value=&quot;5&quot;/&gt;&lt;property id=&quot;20300&quot; value=&quot;Slide 27 - &amp;quot;6.4 Efficient Diversification with Many Risky Assets&amp;quot;&quot;/&gt;&lt;property id=&quot;20307&quot; value=&quot;282&quot;/&gt;&lt;/object&gt;&lt;object type=&quot;3&quot; unique_id=&quot;10031&quot;&gt;&lt;property id=&quot;20148&quot; value=&quot;5&quot;/&gt;&lt;property id=&quot;20300&quot; value=&quot;Slide 28 - &amp;quot;6.4 Efficient Diversification with Many Risky Assets&amp;quot;&quot;/&gt;&lt;property id=&quot;20307&quot; value=&quot;283&quot;/&gt;&lt;/object&gt;&lt;object type=&quot;3&quot; unique_id=&quot;10032&quot;&gt;&lt;property id=&quot;20148&quot; value=&quot;5&quot;/&gt;&lt;property id=&quot;20300&quot; value=&quot;Slide 29 - &amp;quot;Figure 6.11 Efficient Frontiers/CAL: Table 6.1&amp;quot;&quot;/&gt;&lt;property id=&quot;20307&quot; value=&quot;285&quot;/&gt;&lt;/object&gt;&lt;object type=&quot;3&quot; unique_id=&quot;10033&quot;&gt;&lt;property id=&quot;20148&quot; value=&quot;5&quot;/&gt;&lt;property id=&quot;20300&quot; value=&quot;Slide 30 - &amp;quot;6.5 A Single-Index Stock Market&amp;quot;&quot;/&gt;&lt;property id=&quot;20307&quot; value=&quot;287&quot;/&gt;&lt;/object&gt;&lt;object type=&quot;3&quot; unique_id=&quot;10034&quot;&gt;&lt;property id=&quot;20148&quot; value=&quot;5&quot;/&gt;&lt;property id=&quot;20300&quot; value=&quot;Slide 31 - &amp;quot;6.5 A Single-Index Stock Market&amp;quot;&quot;/&gt;&lt;property id=&quot;20307&quot; value=&quot;288&quot;/&gt;&lt;/object&gt;&lt;object type=&quot;3&quot; unique_id=&quot;10035&quot;&gt;&lt;property id=&quot;20148&quot; value=&quot;5&quot;/&gt;&lt;property id=&quot;20300&quot; value=&quot;Slide 32 - &amp;quot;6.5 A Single-Index Stock Market&amp;quot;&quot;/&gt;&lt;property id=&quot;20307&quot; value=&quot;300&quot;/&gt;&lt;/object&gt;&lt;object type=&quot;3&quot; unique_id=&quot;10036&quot;&gt;&lt;property id=&quot;20148&quot; value=&quot;5&quot;/&gt;&lt;property id=&quot;20300&quot; value=&quot;Slide 33 - &amp;quot;6.5 A Single-Index Stock Market&amp;quot;&quot;/&gt;&lt;property id=&quot;20307&quot; value=&quot;289&quot;/&gt;&lt;/object&gt;&lt;object type=&quot;3&quot; unique_id=&quot;10037&quot;&gt;&lt;property id=&quot;20148&quot; value=&quot;5&quot;/&gt;&lt;property id=&quot;20300&quot; value=&quot;Slide 34 - &amp;quot;6.5 A Single-Index Stock Market&amp;quot;&quot;/&gt;&lt;property id=&quot;20307&quot; value=&quot;290&quot;/&gt;&lt;/object&gt;&lt;object type=&quot;3&quot; unique_id=&quot;10038&quot;&gt;&lt;property id=&quot;20148&quot; value=&quot;5&quot;/&gt;&lt;property id=&quot;20300&quot; value=&quot;Slide 35 - &amp;quot;Figure 6.12 Scatter Diagram for Dell&amp;quot;&quot;/&gt;&lt;property id=&quot;20307&quot; value=&quot;291&quot;/&gt;&lt;/object&gt;&lt;object type=&quot;3&quot; unique_id=&quot;10039&quot;&gt;&lt;property id=&quot;20148&quot; value=&quot;5&quot;/&gt;&lt;property id=&quot;20300&quot; value=&quot;Slide 36 - &amp;quot;Figure 6.13 Various Scatter Diagrams&amp;quot;&quot;/&gt;&lt;property id=&quot;20307&quot; value=&quot;292&quot;/&gt;&lt;/object&gt;&lt;object type=&quot;3&quot; unique_id=&quot;10040&quot;&gt;&lt;property id=&quot;20148&quot; value=&quot;5&quot;/&gt;&lt;property id=&quot;20300&quot; value=&quot;Slide 37 - &amp;quot;6.5 A Single-Index Stock Market&amp;quot;&quot;/&gt;&lt;property id=&quot;20307&quot; value=&quot;293&quot;/&gt;&lt;/object&gt;&lt;object type=&quot;3&quot; unique_id=&quot;10041&quot;&gt;&lt;property id=&quot;20148&quot; value=&quot;5&quot;/&gt;&lt;property id=&quot;20300&quot; value=&quot;Slide 38 - &amp;quot;6.5 A Single-Index Stock Market&amp;quot;&quot;/&gt;&lt;property id=&quot;20307&quot; value=&quot;294&quot;/&gt;&lt;/object&gt;&lt;object type=&quot;3&quot; unique_id=&quot;10042&quot;&gt;&lt;property id=&quot;20148&quot; value=&quot;5&quot;/&gt;&lt;property id=&quot;20300&quot; value=&quot;Slide 39 - &amp;quot;6.6 Risk of Long-Term Investments&amp;quot;&quot;/&gt;&lt;property id=&quot;20307&quot; value=&quot;297&quot;/&gt;&lt;/object&gt;&lt;object type=&quot;3&quot; unique_id=&quot;10043&quot;&gt;&lt;property id=&quot;20148&quot; value=&quot;5&quot;/&gt;&lt;property id=&quot;20300&quot; value=&quot;Slide 40 - &amp;quot;Table 6.3 Two-Year Risk Premium, Variance, Sharpe Ratio, and Price of Risk for Three Strategies&amp;quot;&quot;/&gt;&lt;property id=&quot;20307&quot; value=&quot;298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9e PPT design templat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9e PPT design template</Template>
  <TotalTime>1086</TotalTime>
  <Words>711</Words>
  <Application>Microsoft Office PowerPoint</Application>
  <PresentationFormat>On-screen Show (4:3)</PresentationFormat>
  <Paragraphs>140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9e PPT design template</vt:lpstr>
      <vt:lpstr>Equation</vt:lpstr>
      <vt:lpstr>Microsoft Excel Worksheet</vt:lpstr>
      <vt:lpstr>PowerPoint Presentation</vt:lpstr>
      <vt:lpstr>6.1 Diversification and Portfolio Risk</vt:lpstr>
      <vt:lpstr>Figure 6.1 Risk as Function of Number of Stocks in Portfolio</vt:lpstr>
      <vt:lpstr>Figure 6.2 Risk versus Diversification</vt:lpstr>
      <vt:lpstr>6.2 Asset Allocation with Two Risky Assets</vt:lpstr>
      <vt:lpstr>6.2 Asset Allocation with Two Risky Assets</vt:lpstr>
      <vt:lpstr>Spreadsheet 6.1 Capital Market Expectations</vt:lpstr>
      <vt:lpstr>Spreadsheet 6.2 Variance of Returns</vt:lpstr>
      <vt:lpstr>Spreadsheet 6.3 Portfolio Performance</vt:lpstr>
      <vt:lpstr>Spreadsheet 6.4 Return Covariance</vt:lpstr>
      <vt:lpstr>6.2 Asset Allocation with Two Risky Assets</vt:lpstr>
      <vt:lpstr>6.2 Asset Allocation with Two Risky Assets</vt:lpstr>
      <vt:lpstr>6.2 Asset Allocation with Two Risky Assets</vt:lpstr>
      <vt:lpstr>Spreadsheet 6.5 Investment Opportunity Set</vt:lpstr>
      <vt:lpstr>Figure 6.3 Investment Opportunity Set</vt:lpstr>
      <vt:lpstr>Figure 6.4 Opportunity Sets: Various Correlation Coefficients</vt:lpstr>
      <vt:lpstr>Spreadsheet 6.6 Opportunity Set -Various Correlation Coefficients</vt:lpstr>
      <vt:lpstr>6.3 The Optimal Risky Portfolio with a Risk-Free Asset</vt:lpstr>
      <vt:lpstr>6.3 The Optimal Risky Portfolio with a Risk-Free Asset</vt:lpstr>
      <vt:lpstr>Figure 6.5 Two Capital Allocation Lines</vt:lpstr>
      <vt:lpstr>Figure 6.6 Bond, Stock and T-Bill Optimal Allocation</vt:lpstr>
      <vt:lpstr>Figure 6.7 The Complete Portfolio</vt:lpstr>
      <vt:lpstr>Figure 6.8 Portfolio Composition: Asset Allocation Solution</vt:lpstr>
      <vt:lpstr>6.4 Efficient Diversification with Many Risky Assets</vt:lpstr>
      <vt:lpstr>Figure 6.9 Portfolios Constructed with Three Stocks</vt:lpstr>
      <vt:lpstr>Figure 6.10 Efficient Frontier: Risky and Individual Assets</vt:lpstr>
      <vt:lpstr>6.4 Efficient Diversification with Many Risky Assets</vt:lpstr>
      <vt:lpstr>6.4 Efficient Diversification with Many Risky Assets</vt:lpstr>
      <vt:lpstr>Figure 6.11 Efficient Frontiers/CAL: Table 6.1</vt:lpstr>
      <vt:lpstr>6.5 A Single-Index Stock Market</vt:lpstr>
      <vt:lpstr>6.5 A Single-Index Stock Market</vt:lpstr>
      <vt:lpstr>6.5 A Single-Index Stock Market</vt:lpstr>
      <vt:lpstr>6.5 A Single-Index Stock Market</vt:lpstr>
      <vt:lpstr>6.5 A Single-Index Stock Market</vt:lpstr>
      <vt:lpstr>Figure 6.12 Scatter Diagram for Dell</vt:lpstr>
      <vt:lpstr>Figure 6.13 Various Scatter Diagrams</vt:lpstr>
      <vt:lpstr>6.5 A Single-Index Stock Market</vt:lpstr>
      <vt:lpstr>6.5 A Single-Index Stock Market</vt:lpstr>
      <vt:lpstr>6.6 Risk of Long-Term Investments</vt:lpstr>
      <vt:lpstr>Table 6.3 Two-Year Risk Premium, Variance, Sharpe Ratio, and Price of Risk for Three Strategies</vt:lpstr>
    </vt:vector>
  </TitlesOfParts>
  <Company>The McGraw-Hill Companies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Bathurst, Noelle</dc:creator>
  <cp:lastModifiedBy>IT Operations</cp:lastModifiedBy>
  <cp:revision>81</cp:revision>
  <dcterms:created xsi:type="dcterms:W3CDTF">2012-04-04T15:39:55Z</dcterms:created>
  <dcterms:modified xsi:type="dcterms:W3CDTF">2012-09-17T09:29:37Z</dcterms:modified>
</cp:coreProperties>
</file>