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C0000"/>
    <a:srgbClr val="9ED1EA"/>
    <a:srgbClr val="0033CC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660"/>
  </p:normalViewPr>
  <p:slideViewPr>
    <p:cSldViewPr>
      <p:cViewPr>
        <p:scale>
          <a:sx n="50" d="100"/>
          <a:sy n="50" d="100"/>
        </p:scale>
        <p:origin x="-2256" y="-6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3D159678-A8BE-45E1-B8A1-F422B1DA3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5A59F17-C2D4-4C7D-8348-940E473715F0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7DAFE05-F6BC-47FB-8530-A1A132F267CA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4DAF235-1239-4D0E-9566-CCEC9D2B2CFB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4B97BE4-2268-43F9-A16F-6D58E603FE22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77B16F0-4DCA-4B24-9687-A58D2D995663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A70310A-C1F2-44C9-8CC3-9999F0540950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104AF69-04BD-460D-B031-69A3B0B06F68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B6A4402-5812-4860-A547-B41ACEFBB4EC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3FC88B6-261C-4E96-8DBC-C216E3E327E4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8D1544F-A6A9-4C3B-A488-1CB59BE3F94E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0C559CC-985A-422C-8C8D-D2872547C27B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EB4322A-3D52-42D9-9333-46F01D6F5636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39A28E4-E343-43F0-A3A8-3274958C6C58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21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94AD931-A9CB-4AE7-BC0C-980656391084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01A6071-A1AC-4BB3-BAF7-E5008E0E46A3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D445411-50A7-48F0-868A-2B79BE3F7E07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8A76DC1-3516-46D1-8FEE-A78AEDBC19D1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25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9023B55-EE2B-4D71-81AA-6DA9B6C2F2CB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26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FEE81D5-02F4-4C26-99F0-302D2753D171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27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2FCA40-FF09-45DA-8FA5-1A2C3C757B02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1DA00F4-B578-45DE-92A7-DD7ADD5F8335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6DF3839-4656-4453-A34F-604ADE2C3F75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D62864-6700-4D82-8FFF-ECF5F8E09679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3EB1B4E-9048-4378-AB9F-723F752BF1F0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A77F579-8E4A-4BD1-84F0-C18021BE6CDE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AAF57FF-4145-455E-86AF-949E7513D205}" type="slidenum">
              <a:rPr lang="en-US" smtClean="0">
                <a:latin typeface="Times New Roman" pitchFamily="18" charset="0"/>
                <a:ea typeface="Microsoft YaHei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US" smtClean="0">
              <a:latin typeface="Times New Roman" pitchFamily="18" charset="0"/>
              <a:ea typeface="Microsoft YaHei"/>
              <a:cs typeface="Lucida Sans Unicode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EACC4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 userDrawn="1"/>
        </p:nvSpPr>
        <p:spPr>
          <a:xfrm>
            <a:off x="6324600" y="2362200"/>
            <a:ext cx="2590800" cy="2590800"/>
          </a:xfrm>
          <a:prstGeom prst="ellipse">
            <a:avLst/>
          </a:prstGeom>
          <a:solidFill>
            <a:srgbClr val="8E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Rounded Rectangle 8"/>
          <p:cNvSpPr/>
          <p:nvPr userDrawn="1"/>
        </p:nvSpPr>
        <p:spPr>
          <a:xfrm>
            <a:off x="457200" y="1122363"/>
            <a:ext cx="7543800" cy="2154237"/>
          </a:xfrm>
          <a:prstGeom prst="roundRect">
            <a:avLst/>
          </a:prstGeom>
          <a:solidFill>
            <a:srgbClr val="BD130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cxnSp>
        <p:nvCxnSpPr>
          <p:cNvPr id="6" name="Straight Connector 7"/>
          <p:cNvCxnSpPr/>
          <p:nvPr/>
        </p:nvCxnSpPr>
        <p:spPr>
          <a:xfrm>
            <a:off x="457200" y="3398838"/>
            <a:ext cx="5638800" cy="0"/>
          </a:xfrm>
          <a:prstGeom prst="line">
            <a:avLst/>
          </a:prstGeom>
          <a:ln w="19050">
            <a:solidFill>
              <a:srgbClr val="0B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065"/>
          <p:cNvSpPr txBox="1">
            <a:spLocks noChangeArrowheads="1"/>
          </p:cNvSpPr>
          <p:nvPr userDrawn="1"/>
        </p:nvSpPr>
        <p:spPr bwMode="auto">
          <a:xfrm>
            <a:off x="92075" y="6553200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" name="Text Box 2066"/>
          <p:cNvSpPr txBox="1">
            <a:spLocks noChangeArrowheads="1"/>
          </p:cNvSpPr>
          <p:nvPr userDrawn="1"/>
        </p:nvSpPr>
        <p:spPr bwMode="auto">
          <a:xfrm>
            <a:off x="3397250" y="6537325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/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218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5486400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3200" i="0" kern="1200" dirty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27975" y="6518275"/>
            <a:ext cx="1066800" cy="328613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>
                <a:solidFill>
                  <a:srgbClr val="FFFFFF"/>
                </a:solidFill>
                <a:latin typeface="Times New Roman" pitchFamily="18" charset="0"/>
              </a:rPr>
              <a:t>5-</a:t>
            </a:r>
            <a:fld id="{34727845-02DD-4F09-9A22-C9C372F35617}" type="slidenum">
              <a:rPr lang="en-US" sz="1000" b="1">
                <a:solidFill>
                  <a:srgbClr val="FFFFFF"/>
                </a:solidFill>
                <a:latin typeface="Times New Roman" pitchFamily="18" charset="0"/>
              </a:rPr>
              <a:pPr algn="r" defTabSz="9144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en-US" sz="1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3631407"/>
            <a:ext cx="4708525" cy="1588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3175" y="6507163"/>
            <a:ext cx="4114800" cy="330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mtClean="0"/>
              <a:t>The McGraw-Hill Companies, © 2013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00988" y="6518275"/>
            <a:ext cx="1066800" cy="328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9C010C71-9EF0-4AF9-9757-728B5FD8A7D3}" type="slidenum">
              <a:rPr lang="en-US" smtClean="0"/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6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513"/>
            <a:ext cx="2895600" cy="32861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71C05381-8B8B-4F88-B210-F9A3AB0405DC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4114800" cy="330200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513"/>
            <a:ext cx="1066800" cy="32861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EE8588C2-8ED6-48AB-AEBE-DA9C3909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2363"/>
            <a:ext cx="7847013" cy="192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925" y="152400"/>
            <a:ext cx="85661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7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0B5B7F"/>
          </a:solidFill>
          <a:latin typeface="+mj-lt"/>
          <a:ea typeface="Aharoni"/>
          <a:cs typeface="Aharoni" pitchFamily="2" charset="-79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38200" y="1371600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800">
                <a:solidFill>
                  <a:srgbClr val="0B5B7F"/>
                </a:solidFill>
              </a:rPr>
              <a:t>Risk and Return: Past and Prologue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239000" y="3011488"/>
            <a:ext cx="914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en-US" sz="8800">
                <a:solidFill>
                  <a:srgbClr val="0B5B7F"/>
                </a:solidFill>
              </a:rPr>
              <a:t>5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533400" y="3581400"/>
            <a:ext cx="541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>
                <a:solidFill>
                  <a:srgbClr val="74879C"/>
                </a:solidFill>
              </a:rPr>
              <a:t>Bodie, Kane, and Marcus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 i="1">
                <a:solidFill>
                  <a:srgbClr val="74879C"/>
                </a:solidFill>
              </a:rPr>
              <a:t>Essentials of Investments, </a:t>
            </a:r>
            <a:r>
              <a:rPr lang="en-US" sz="3200">
                <a:solidFill>
                  <a:srgbClr val="74879C"/>
                </a:solidFill>
              </a:rPr>
              <a:t>9th Edition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mtClean="0">
                <a:ea typeface="+mj-ea"/>
              </a:rPr>
              <a:t>5.2 Risk and Risk Premiums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Normality over Time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When returns over very short time periods are normally distributed, HPRs up to 1 month can be treated as normal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Use continuously compounded rates where normality plays crucial role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mtClean="0">
                <a:ea typeface="+mj-ea"/>
              </a:rPr>
              <a:t>5.2 Risk and Risk Premiums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155700"/>
            <a:ext cx="85344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Deviation from Normality and Value at Risk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292934"/>
                </a:solidFill>
              </a:rPr>
              <a:t>Kurtosis: Measure of fatness of tails of probability distribution; indicates likelihood of extreme outcomes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292934"/>
                </a:solidFill>
              </a:rPr>
              <a:t>Skew: Measure of asymmetry of probability distribution</a:t>
            </a:r>
          </a:p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Using Time Series of Return</a:t>
            </a:r>
          </a:p>
          <a:p>
            <a:pPr marL="457200" lvl="1" indent="-180975"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292934"/>
                </a:solidFill>
              </a:rPr>
              <a:t>Scenario analysis derived from sample history of returns</a:t>
            </a:r>
          </a:p>
          <a:p>
            <a:pPr marL="457200" lvl="1" indent="-180975"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>
                <a:solidFill>
                  <a:srgbClr val="292934"/>
                </a:solidFill>
              </a:rPr>
              <a:t>Variance and standard deviation estimates from time series of returns: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245100"/>
            <a:ext cx="7724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dirty="0" smtClean="0">
                <a:ea typeface="+mj-ea"/>
              </a:rPr>
              <a:t>Figure 5.2 Comparing Scenario Analysis to Normal Distributions with Same Mean and Standard Deviation</a:t>
            </a:r>
          </a:p>
        </p:txBody>
      </p:sp>
      <p:graphicFrame>
        <p:nvGraphicFramePr>
          <p:cNvPr id="28674" name="Chart 3"/>
          <p:cNvGraphicFramePr>
            <a:graphicFrameLocks/>
          </p:cNvGraphicFramePr>
          <p:nvPr/>
        </p:nvGraphicFramePr>
        <p:xfrm>
          <a:off x="254000" y="1092200"/>
          <a:ext cx="8636000" cy="5359400"/>
        </p:xfrm>
        <a:graphic>
          <a:graphicData uri="http://schemas.openxmlformats.org/presentationml/2006/ole">
            <p:oleObj spid="_x0000_s28674" r:id="rId4" imgW="8632684" imgH="5358848" progId="Excel.Char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mtClean="0">
                <a:ea typeface="+mj-ea"/>
              </a:rPr>
              <a:t>5.2 Risk and Risk Premiums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Risk Premiums and Risk Aversion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Risk-free rate: Rate of return that can be earned with certainty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Risk premium: Expected return in excess of that on risk-free securities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Excess return: Rate of return in excess of risk-free rate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Risk aversion: Reluctance to accept risk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Price of risk: Ratio of risk premium to variance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mtClean="0">
                <a:ea typeface="+mj-ea"/>
              </a:rPr>
              <a:t>5.2 Risk and Risk Premiums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The Sharpe (Reward-to-Volatility) Ratio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Ratio of portfolio risk premium to standard deviation</a:t>
            </a:r>
          </a:p>
          <a:p>
            <a:pPr marL="182563" indent="-180975"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Mean-Variance Analysis</a:t>
            </a:r>
          </a:p>
          <a:p>
            <a:pPr marL="457200" lvl="1" indent="-180975"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Ranking portfolios by Sharpe ratios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mtClean="0">
                <a:ea typeface="+mj-ea"/>
              </a:rPr>
              <a:t>5.3 The Historical Record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10922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World and U.S. Risky Stock and Bond Portfolios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World Large stocks: 24 developed countries, about 6000 stocks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U.S. large stocks: Standard &amp; Poor's 500 largest cap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U.S. small stocks: Smallest 20% on NYSE, NASDAQ, and Amex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World bonds: Same countries as World Large stocks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U.S. Treasury bonds: Barclay's Long-Term Treasury Bond Index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90500"/>
            <a:ext cx="8686800" cy="762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>
                <a:cs typeface="Aharoni"/>
              </a:rPr>
              <a:t>Figure 5.4 Rates of Return on Stocks, Bonds, </a:t>
            </a:r>
            <a:br>
              <a:rPr lang="en-US" sz="2800" smtClean="0">
                <a:cs typeface="Aharoni"/>
              </a:rPr>
            </a:br>
            <a:r>
              <a:rPr lang="en-US" sz="2800" smtClean="0">
                <a:cs typeface="Aharoni"/>
              </a:rPr>
              <a:t>and Bills</a:t>
            </a:r>
          </a:p>
        </p:txBody>
      </p:sp>
      <p:graphicFrame>
        <p:nvGraphicFramePr>
          <p:cNvPr id="36866" name="Chart 4"/>
          <p:cNvGraphicFramePr>
            <a:graphicFrameLocks/>
          </p:cNvGraphicFramePr>
          <p:nvPr/>
        </p:nvGraphicFramePr>
        <p:xfrm>
          <a:off x="-50800" y="939800"/>
          <a:ext cx="9245600" cy="5588000"/>
        </p:xfrm>
        <a:graphic>
          <a:graphicData uri="http://schemas.openxmlformats.org/presentationml/2006/ole">
            <p:oleObj spid="_x0000_s36866" r:id="rId4" imgW="9242337" imgH="5590517" progId="Excel.Char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01088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>
                <a:ea typeface="+mj-ea"/>
              </a:rPr>
              <a:t>5.4 Inflation and Real Rates of Return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Equilibrium Nominal Rate of Interest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Fisher Equation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R</a:t>
            </a:r>
            <a:r>
              <a:rPr lang="en-US" sz="2800">
                <a:solidFill>
                  <a:srgbClr val="292934"/>
                </a:solidFill>
              </a:rPr>
              <a:t> = </a:t>
            </a:r>
            <a:r>
              <a:rPr lang="en-US" sz="2800" i="1">
                <a:solidFill>
                  <a:srgbClr val="292934"/>
                </a:solidFill>
              </a:rPr>
              <a:t>r</a:t>
            </a:r>
            <a:r>
              <a:rPr lang="en-US" sz="2800">
                <a:solidFill>
                  <a:srgbClr val="292934"/>
                </a:solidFill>
              </a:rPr>
              <a:t> + </a:t>
            </a:r>
            <a:r>
              <a:rPr lang="en-US" sz="2800" i="1">
                <a:solidFill>
                  <a:srgbClr val="292934"/>
                </a:solidFill>
              </a:rPr>
              <a:t>E</a:t>
            </a:r>
            <a:r>
              <a:rPr lang="en-US" sz="2800">
                <a:solidFill>
                  <a:srgbClr val="292934"/>
                </a:solidFill>
              </a:rPr>
              <a:t>(</a:t>
            </a:r>
            <a:r>
              <a:rPr lang="en-US" sz="2800" i="1">
                <a:solidFill>
                  <a:srgbClr val="292934"/>
                </a:solidFill>
              </a:rPr>
              <a:t>i</a:t>
            </a:r>
            <a:r>
              <a:rPr lang="en-US" sz="2800">
                <a:solidFill>
                  <a:srgbClr val="292934"/>
                </a:solidFill>
              </a:rPr>
              <a:t>)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E</a:t>
            </a:r>
            <a:r>
              <a:rPr lang="en-US" sz="2800">
                <a:solidFill>
                  <a:srgbClr val="292934"/>
                </a:solidFill>
              </a:rPr>
              <a:t>(</a:t>
            </a:r>
            <a:r>
              <a:rPr lang="en-US" sz="2800" i="1">
                <a:solidFill>
                  <a:srgbClr val="292934"/>
                </a:solidFill>
              </a:rPr>
              <a:t>i</a:t>
            </a:r>
            <a:r>
              <a:rPr lang="en-US" sz="2800">
                <a:solidFill>
                  <a:srgbClr val="292934"/>
                </a:solidFill>
              </a:rPr>
              <a:t>): Current expected inflation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R</a:t>
            </a:r>
            <a:r>
              <a:rPr lang="en-US" sz="2800">
                <a:solidFill>
                  <a:srgbClr val="292934"/>
                </a:solidFill>
              </a:rPr>
              <a:t>: Nominal interest rate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r</a:t>
            </a:r>
            <a:r>
              <a:rPr lang="en-US" sz="2800">
                <a:solidFill>
                  <a:srgbClr val="292934"/>
                </a:solidFill>
              </a:rPr>
              <a:t>: Real interest 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01088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>
                <a:ea typeface="+mj-ea"/>
              </a:rPr>
              <a:t>5.4 Inflation and Real Rates of Return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U.S. History of Interest Rates, Inflation, and Real Interest Rates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Since the 1950s, nominal rates have increased roughly in tandem with inflation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1930s/1940s: Volatile inflation affects real rates of return</a:t>
            </a:r>
          </a:p>
          <a:p>
            <a:pPr marL="457200" lvl="1" indent="-180975"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29293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 smtClean="0">
                <a:cs typeface="Aharoni"/>
              </a:rPr>
              <a:t>Figure 5.5 Interest Rates, Inflation, and Real Interest Rates 1926-2010</a:t>
            </a:r>
          </a:p>
        </p:txBody>
      </p:sp>
      <p:graphicFrame>
        <p:nvGraphicFramePr>
          <p:cNvPr id="43010" name="Chart 3"/>
          <p:cNvGraphicFramePr>
            <a:graphicFrameLocks/>
          </p:cNvGraphicFramePr>
          <p:nvPr/>
        </p:nvGraphicFramePr>
        <p:xfrm>
          <a:off x="-50800" y="939800"/>
          <a:ext cx="9245600" cy="5588000"/>
        </p:xfrm>
        <a:graphic>
          <a:graphicData uri="http://schemas.openxmlformats.org/presentationml/2006/ole">
            <p:oleObj spid="_x0000_s43010" r:id="rId4" imgW="9242337" imgH="5590517" progId="Excel.Char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>
                <a:ea typeface="+mj-ea"/>
              </a:rPr>
              <a:t>5.1 Rates of Return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Holding-Period Return (HPR)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Rate of return over given investment period</a:t>
            </a:r>
          </a:p>
          <a:p>
            <a:pPr marL="182563" indent="-180975"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HPR= [PS − PB + CF] / PB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PS = Sale price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PB = Buy price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CF = Cash flow during holding period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600" dirty="0" smtClean="0">
                <a:ea typeface="+mj-ea"/>
              </a:rPr>
              <a:t>5.5 Asset Allocation across Portfolios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Asset Allocation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Portfolio choice among broad investment classes</a:t>
            </a:r>
          </a:p>
          <a:p>
            <a:pPr marL="182563" indent="-180975"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Complete Portfolio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Entire portfolio, including risky and risk-free assets</a:t>
            </a:r>
          </a:p>
          <a:p>
            <a:pPr marL="182563" indent="-180975">
              <a:spcAft>
                <a:spcPts val="1425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Capital Allocation</a:t>
            </a:r>
          </a:p>
          <a:p>
            <a:pPr marL="457200" lvl="1" indent="-180975"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Choice between risky and risk-free assets</a:t>
            </a:r>
          </a:p>
          <a:p>
            <a:pPr marL="457200" lvl="1" indent="-180975"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>
              <a:solidFill>
                <a:srgbClr val="29293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The Risk-Free Asset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Treasury bonds (still affected by inflation)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Price-indexed government bonds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Money market instruments effectively risk-free</a:t>
            </a:r>
          </a:p>
          <a:p>
            <a:pPr marL="457200" lvl="1" indent="-180975">
              <a:spcAft>
                <a:spcPts val="1138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Risk of CDs and commercial paper is miniscule compared to most assets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600" dirty="0" smtClean="0">
                <a:ea typeface="+mj-ea"/>
              </a:rPr>
              <a:t>5.5 Asset Allocation across Portfolios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30200" y="1143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Portfolio Expected Return and Risk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P: </a:t>
            </a:r>
            <a:r>
              <a:rPr lang="en-US" sz="2800">
                <a:solidFill>
                  <a:srgbClr val="292934"/>
                </a:solidFill>
              </a:rPr>
              <a:t>portfolio composition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y</a:t>
            </a:r>
            <a:r>
              <a:rPr lang="en-US" sz="2800">
                <a:solidFill>
                  <a:srgbClr val="292934"/>
                </a:solidFill>
              </a:rPr>
              <a:t>: proportion of investment budget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r</a:t>
            </a:r>
            <a:r>
              <a:rPr lang="en-US" sz="2800" i="1" baseline="-25000">
                <a:solidFill>
                  <a:srgbClr val="292934"/>
                </a:solidFill>
              </a:rPr>
              <a:t>f</a:t>
            </a:r>
            <a:r>
              <a:rPr lang="en-US" sz="2800">
                <a:solidFill>
                  <a:srgbClr val="292934"/>
                </a:solidFill>
              </a:rPr>
              <a:t>: rate of return on risk-free asset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r</a:t>
            </a:r>
            <a:r>
              <a:rPr lang="en-US" sz="2800" i="1" baseline="-25000">
                <a:solidFill>
                  <a:srgbClr val="292934"/>
                </a:solidFill>
              </a:rPr>
              <a:t>p</a:t>
            </a:r>
            <a:r>
              <a:rPr lang="en-US" sz="2800">
                <a:solidFill>
                  <a:srgbClr val="292934"/>
                </a:solidFill>
              </a:rPr>
              <a:t>: actual rate of return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E(r</a:t>
            </a:r>
            <a:r>
              <a:rPr lang="en-US" sz="2800" i="1" baseline="-25000">
                <a:solidFill>
                  <a:srgbClr val="292934"/>
                </a:solidFill>
              </a:rPr>
              <a:t>p</a:t>
            </a:r>
            <a:r>
              <a:rPr lang="en-US" sz="2800" i="1">
                <a:solidFill>
                  <a:srgbClr val="292934"/>
                </a:solidFill>
              </a:rPr>
              <a:t>)</a:t>
            </a:r>
            <a:r>
              <a:rPr lang="en-US" sz="2800">
                <a:solidFill>
                  <a:srgbClr val="292934"/>
                </a:solidFill>
              </a:rPr>
              <a:t>: expected rate of return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σ</a:t>
            </a:r>
            <a:r>
              <a:rPr lang="en-US" sz="2800" i="1" baseline="-25000">
                <a:solidFill>
                  <a:srgbClr val="292934"/>
                </a:solidFill>
              </a:rPr>
              <a:t>p</a:t>
            </a:r>
            <a:r>
              <a:rPr lang="en-US" sz="2800">
                <a:solidFill>
                  <a:srgbClr val="292934"/>
                </a:solidFill>
              </a:rPr>
              <a:t>: standard deviation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E(r</a:t>
            </a:r>
            <a:r>
              <a:rPr lang="en-US" sz="2800" i="1" baseline="-25000">
                <a:solidFill>
                  <a:srgbClr val="292934"/>
                </a:solidFill>
              </a:rPr>
              <a:t>C</a:t>
            </a:r>
            <a:r>
              <a:rPr lang="en-US" sz="2800" i="1">
                <a:solidFill>
                  <a:srgbClr val="292934"/>
                </a:solidFill>
              </a:rPr>
              <a:t>)</a:t>
            </a:r>
            <a:r>
              <a:rPr lang="en-US" sz="2800">
                <a:solidFill>
                  <a:srgbClr val="292934"/>
                </a:solidFill>
              </a:rPr>
              <a:t>: return on complete portfolio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E(r</a:t>
            </a:r>
            <a:r>
              <a:rPr lang="en-US" sz="2800" i="1" baseline="-25000">
                <a:solidFill>
                  <a:srgbClr val="292934"/>
                </a:solidFill>
              </a:rPr>
              <a:t>C</a:t>
            </a:r>
            <a:r>
              <a:rPr lang="en-US" sz="2800" i="1">
                <a:solidFill>
                  <a:srgbClr val="292934"/>
                </a:solidFill>
              </a:rPr>
              <a:t>)</a:t>
            </a:r>
            <a:r>
              <a:rPr lang="en-US" sz="2800">
                <a:solidFill>
                  <a:srgbClr val="292934"/>
                </a:solidFill>
              </a:rPr>
              <a:t> = </a:t>
            </a:r>
            <a:r>
              <a:rPr lang="en-US" sz="2800" i="1">
                <a:solidFill>
                  <a:srgbClr val="292934"/>
                </a:solidFill>
              </a:rPr>
              <a:t>yE(r</a:t>
            </a:r>
            <a:r>
              <a:rPr lang="en-US" sz="2800" i="1" baseline="-25000">
                <a:solidFill>
                  <a:srgbClr val="292934"/>
                </a:solidFill>
              </a:rPr>
              <a:t>p</a:t>
            </a:r>
            <a:r>
              <a:rPr lang="en-US" sz="2800" i="1">
                <a:solidFill>
                  <a:srgbClr val="292934"/>
                </a:solidFill>
              </a:rPr>
              <a:t>) </a:t>
            </a:r>
            <a:r>
              <a:rPr lang="en-US" sz="2800">
                <a:solidFill>
                  <a:srgbClr val="292934"/>
                </a:solidFill>
              </a:rPr>
              <a:t>+ (1 − </a:t>
            </a:r>
            <a:r>
              <a:rPr lang="en-US" sz="2800" i="1">
                <a:solidFill>
                  <a:srgbClr val="292934"/>
                </a:solidFill>
              </a:rPr>
              <a:t>y</a:t>
            </a:r>
            <a:r>
              <a:rPr lang="en-US" sz="2800">
                <a:solidFill>
                  <a:srgbClr val="292934"/>
                </a:solidFill>
              </a:rPr>
              <a:t>)</a:t>
            </a:r>
            <a:r>
              <a:rPr lang="en-US" sz="2800" i="1">
                <a:solidFill>
                  <a:srgbClr val="292934"/>
                </a:solidFill>
              </a:rPr>
              <a:t>r</a:t>
            </a:r>
            <a:r>
              <a:rPr lang="en-US" sz="2800" i="1" baseline="-25000">
                <a:solidFill>
                  <a:srgbClr val="292934"/>
                </a:solidFill>
              </a:rPr>
              <a:t>f</a:t>
            </a:r>
          </a:p>
          <a:p>
            <a:pPr marL="457200" lvl="1" indent="0">
              <a:spcAft>
                <a:spcPts val="600"/>
              </a:spcAft>
              <a:buClr>
                <a:srgbClr val="C00000"/>
              </a:buClr>
              <a:buSzPct val="8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σ</a:t>
            </a:r>
            <a:r>
              <a:rPr lang="en-US" sz="2800" i="1" baseline="-25000">
                <a:solidFill>
                  <a:srgbClr val="292934"/>
                </a:solidFill>
              </a:rPr>
              <a:t>C</a:t>
            </a:r>
            <a:r>
              <a:rPr lang="en-US" sz="2800">
                <a:solidFill>
                  <a:srgbClr val="292934"/>
                </a:solidFill>
              </a:rPr>
              <a:t> = </a:t>
            </a:r>
            <a:r>
              <a:rPr lang="en-US" sz="2800" i="1">
                <a:solidFill>
                  <a:srgbClr val="292934"/>
                </a:solidFill>
              </a:rPr>
              <a:t>yσ</a:t>
            </a:r>
            <a:r>
              <a:rPr lang="en-US" sz="2800" i="1" baseline="-25000">
                <a:solidFill>
                  <a:srgbClr val="292934"/>
                </a:solidFill>
              </a:rPr>
              <a:t>rp</a:t>
            </a:r>
            <a:r>
              <a:rPr lang="en-US" sz="2800" i="1">
                <a:solidFill>
                  <a:srgbClr val="292934"/>
                </a:solidFill>
              </a:rPr>
              <a:t> </a:t>
            </a:r>
            <a:r>
              <a:rPr lang="en-US" sz="2800">
                <a:solidFill>
                  <a:srgbClr val="292934"/>
                </a:solidFill>
              </a:rPr>
              <a:t>+ (1 − </a:t>
            </a:r>
            <a:r>
              <a:rPr lang="en-US" sz="2800" i="1">
                <a:solidFill>
                  <a:srgbClr val="292934"/>
                </a:solidFill>
              </a:rPr>
              <a:t>y</a:t>
            </a:r>
            <a:r>
              <a:rPr lang="en-US" sz="2800">
                <a:solidFill>
                  <a:srgbClr val="292934"/>
                </a:solidFill>
              </a:rPr>
              <a:t>)</a:t>
            </a:r>
            <a:r>
              <a:rPr lang="en-US" sz="2800" i="1" baseline="-25000">
                <a:solidFill>
                  <a:srgbClr val="292934"/>
                </a:solidFill>
              </a:rPr>
              <a:t> </a:t>
            </a:r>
            <a:r>
              <a:rPr lang="en-US" sz="2800" i="1">
                <a:solidFill>
                  <a:srgbClr val="292934"/>
                </a:solidFill>
              </a:rPr>
              <a:t>σ</a:t>
            </a:r>
            <a:r>
              <a:rPr lang="en-US" sz="2800" i="1" baseline="-25000">
                <a:solidFill>
                  <a:srgbClr val="292934"/>
                </a:solidFill>
              </a:rPr>
              <a:t>rf</a:t>
            </a:r>
            <a:endParaRPr lang="en-US" sz="2800" i="1">
              <a:solidFill>
                <a:srgbClr val="292934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600" dirty="0" smtClean="0">
                <a:ea typeface="+mj-ea"/>
              </a:rPr>
              <a:t>5.5 Asset Allocation Across Portfolios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53488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mtClean="0">
                <a:ea typeface="+mj-ea"/>
              </a:rPr>
              <a:t>Figure 5.6 Investment Opportunity Set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790098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Capital Allocation Line (CAL)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Plot of risk-return combinations available by varying allocation between risky and risk-free</a:t>
            </a:r>
          </a:p>
          <a:p>
            <a:pPr marL="182563" indent="-180975"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Risk Aversion and Capital Allocation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i="1">
                <a:solidFill>
                  <a:srgbClr val="292934"/>
                </a:solidFill>
              </a:rPr>
              <a:t>y</a:t>
            </a:r>
            <a:r>
              <a:rPr lang="en-US" sz="2800">
                <a:solidFill>
                  <a:srgbClr val="292934"/>
                </a:solidFill>
              </a:rPr>
              <a:t>: Preferred capital allocation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34938"/>
            <a:ext cx="8915400" cy="8366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600" dirty="0" smtClean="0">
                <a:ea typeface="+mj-ea"/>
              </a:rPr>
              <a:t>5.5 Asset Allocation across Portfolios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 smtClean="0">
                <a:cs typeface="Aharoni"/>
              </a:rPr>
              <a:t>5.6 Passive Strategies and the Capital Market Line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12065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Passive Strategy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Investment policy that avoids security analysis</a:t>
            </a:r>
          </a:p>
          <a:p>
            <a:pPr marL="182563" indent="-180975">
              <a:spcBef>
                <a:spcPts val="63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Capital Market Line (CML)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Capital allocation line using market-index portfolio as risky asset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smtClean="0">
                <a:cs typeface="Aharoni"/>
              </a:rPr>
              <a:t>Table 5.4 Excess Return Statistics for S&amp;P 500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981200"/>
          <a:ext cx="7086600" cy="2378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320"/>
                <a:gridCol w="1240155"/>
                <a:gridCol w="1240155"/>
                <a:gridCol w="1860232"/>
                <a:gridCol w="1328738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Excess Return (%)</a:t>
                      </a:r>
                      <a:endParaRPr lang="en-US" sz="2000" b="1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Average</a:t>
                      </a:r>
                      <a:endParaRPr lang="en-US" sz="2000" b="1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Std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Dev</a:t>
                      </a:r>
                      <a:endParaRPr lang="en-US" sz="2000" b="1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Sharpe Ratio</a:t>
                      </a:r>
                      <a:endParaRPr lang="en-US" sz="2000" b="1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5% </a:t>
                      </a:r>
                      <a:r>
                        <a:rPr lang="en-US" sz="2000" b="1" dirty="0" err="1" smtClean="0"/>
                        <a:t>VaR</a:t>
                      </a:r>
                      <a:endParaRPr lang="en-US" sz="2000" b="1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1926-2010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8.00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20.70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.39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−36.86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1926-1955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11.67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25.40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.46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−53.43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1956-1985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5.01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17.58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.28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−30.51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1986-2010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7.19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17.83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.40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−42.28</a:t>
                      </a:r>
                      <a:endParaRPr lang="en-US" sz="2000" dirty="0"/>
                    </a:p>
                  </a:txBody>
                  <a:tcPr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Cost and Benefits of Passive Investing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Passive investing is inexpensive and simple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Expense ratio of active mutual fund averages 1%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Expense ratio of hedge fund averages 1%-2%, plus 10% of returns above risk-free rate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Active management offers potential for higher returns 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306388"/>
            <a:ext cx="88534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>
                <a:solidFill>
                  <a:srgbClr val="0B5B7F"/>
                </a:solidFill>
              </a:rPr>
              <a:t>5.6 Passive Strategies and the Capital Market 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mtClean="0">
                <a:ea typeface="+mj-ea"/>
              </a:rPr>
              <a:t>5.1 Rates of Return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292934"/>
                </a:solidFill>
              </a:rPr>
              <a:t>Measuring Investment Returns over Multiple Periods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Arithmetic average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292934"/>
                </a:solidFill>
              </a:rPr>
              <a:t>Sum of returns in each period divided by number of periods</a:t>
            </a:r>
          </a:p>
          <a:p>
            <a:pPr marL="457200" lvl="1" indent="-18097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Geometric average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292934"/>
                </a:solidFill>
              </a:rPr>
              <a:t>Single per-period return; gives same cumulative performance as sequence of actual returns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292934"/>
                </a:solidFill>
              </a:rPr>
              <a:t>Compound period-by-period returns; find per-period rate that compounds to same final value</a:t>
            </a:r>
          </a:p>
          <a:p>
            <a:pPr marL="457200" lvl="1" indent="-180975"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292934"/>
                </a:solidFill>
              </a:rPr>
              <a:t>Dollar-weighted average return</a:t>
            </a:r>
          </a:p>
          <a:p>
            <a:pPr marL="730250" lvl="2" indent="-180975"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solidFill>
                  <a:srgbClr val="292934"/>
                </a:solidFill>
              </a:rPr>
              <a:t>Internal rate of return on investment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dirty="0" smtClean="0">
                <a:ea typeface="+mj-ea"/>
              </a:rPr>
              <a:t>Table 5.1 Quarterly Cash Flows/Rates of Return of a Mutual Fund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228600" y="1841500"/>
          <a:ext cx="8688388" cy="3125788"/>
        </p:xfrm>
        <a:graphic>
          <a:graphicData uri="http://schemas.openxmlformats.org/drawingml/2006/table">
            <a:tbl>
              <a:tblPr/>
              <a:tblGrid>
                <a:gridCol w="4419600"/>
                <a:gridCol w="1067197"/>
                <a:gridCol w="1067197"/>
                <a:gridCol w="1067197"/>
                <a:gridCol w="1067197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1st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2nd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3rd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4th Quarter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Assets under management at start of quarter ($ million)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0.8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Holding-period return (%)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800" dirty="0" smtClean="0">
                          <a:solidFill>
                            <a:srgbClr val="292934"/>
                          </a:solidFill>
                        </a:rPr>
                        <a:t>−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20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Total assets before net inflows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0.96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Net inflow ($ million)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0.1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0.5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800" dirty="0" smtClean="0">
                          <a:solidFill>
                            <a:srgbClr val="292934"/>
                          </a:solidFill>
                        </a:rPr>
                        <a:t>−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0.8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Assets under management at end of quarter ($ million)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0.8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0"/>
                          <a:cs typeface="Microsoft YaHei" charset="0"/>
                        </a:rPr>
                        <a:t>1.56</a:t>
                      </a: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5.1 Rates of Return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92934"/>
                </a:solidFill>
              </a:rPr>
              <a:t>Conventions for Annualizing Rates of Return</a:t>
            </a:r>
          </a:p>
          <a:p>
            <a:pPr lvl="1"/>
            <a:r>
              <a:rPr lang="en-US" smtClean="0">
                <a:solidFill>
                  <a:srgbClr val="292934"/>
                </a:solidFill>
              </a:rPr>
              <a:t>APR = Per-period rate × Periods per year</a:t>
            </a:r>
          </a:p>
          <a:p>
            <a:pPr lvl="2"/>
            <a:r>
              <a:rPr lang="en-US" smtClean="0">
                <a:solidFill>
                  <a:srgbClr val="292934"/>
                </a:solidFill>
              </a:rPr>
              <a:t>1 + EAR = (1 + Rate per period)</a:t>
            </a:r>
          </a:p>
          <a:p>
            <a:pPr lvl="2"/>
            <a:r>
              <a:rPr lang="en-US" smtClean="0">
                <a:solidFill>
                  <a:srgbClr val="292934"/>
                </a:solidFill>
              </a:rPr>
              <a:t>1 + EAR = (1 + Rate per period)</a:t>
            </a:r>
            <a:r>
              <a:rPr lang="en-US" i="1" baseline="30000" smtClean="0">
                <a:solidFill>
                  <a:srgbClr val="292934"/>
                </a:solidFill>
              </a:rPr>
              <a:t>n</a:t>
            </a:r>
            <a:r>
              <a:rPr lang="en-US" i="1" smtClean="0">
                <a:solidFill>
                  <a:srgbClr val="292934"/>
                </a:solidFill>
              </a:rPr>
              <a:t> </a:t>
            </a:r>
            <a:r>
              <a:rPr lang="en-US" smtClean="0">
                <a:solidFill>
                  <a:srgbClr val="292934"/>
                </a:solidFill>
              </a:rPr>
              <a:t>= (1 +         )</a:t>
            </a:r>
            <a:r>
              <a:rPr lang="en-US" i="1" baseline="30000" smtClean="0">
                <a:solidFill>
                  <a:srgbClr val="292934"/>
                </a:solidFill>
              </a:rPr>
              <a:t>n</a:t>
            </a:r>
          </a:p>
          <a:p>
            <a:pPr lvl="2"/>
            <a:r>
              <a:rPr lang="en-US" smtClean="0">
                <a:solidFill>
                  <a:srgbClr val="292934"/>
                </a:solidFill>
              </a:rPr>
              <a:t>APR = [(1 + EAR)</a:t>
            </a:r>
            <a:r>
              <a:rPr lang="en-US" baseline="30000" smtClean="0">
                <a:solidFill>
                  <a:srgbClr val="292934"/>
                </a:solidFill>
              </a:rPr>
              <a:t>1/</a:t>
            </a:r>
            <a:r>
              <a:rPr lang="en-US" i="1" baseline="30000" smtClean="0">
                <a:solidFill>
                  <a:srgbClr val="292934"/>
                </a:solidFill>
              </a:rPr>
              <a:t>n</a:t>
            </a:r>
            <a:r>
              <a:rPr lang="en-US" i="1" smtClean="0">
                <a:solidFill>
                  <a:srgbClr val="292934"/>
                </a:solidFill>
              </a:rPr>
              <a:t> </a:t>
            </a:r>
            <a:r>
              <a:rPr lang="en-US" smtClean="0">
                <a:solidFill>
                  <a:srgbClr val="292934"/>
                </a:solidFill>
              </a:rPr>
              <a:t>– 1]</a:t>
            </a:r>
            <a:r>
              <a:rPr lang="en-US" i="1" baseline="30000" smtClean="0">
                <a:solidFill>
                  <a:srgbClr val="292934"/>
                </a:solidFill>
              </a:rPr>
              <a:t>n</a:t>
            </a:r>
            <a:endParaRPr lang="en-US" smtClean="0">
              <a:solidFill>
                <a:srgbClr val="292934"/>
              </a:solidFill>
            </a:endParaRPr>
          </a:p>
          <a:p>
            <a:pPr lvl="2"/>
            <a:r>
              <a:rPr lang="en-US" smtClean="0">
                <a:solidFill>
                  <a:srgbClr val="292934"/>
                </a:solidFill>
              </a:rPr>
              <a:t>Continuous compounding: 1 + EAR = </a:t>
            </a:r>
            <a:r>
              <a:rPr lang="en-US" i="1" smtClean="0">
                <a:solidFill>
                  <a:srgbClr val="292934"/>
                </a:solidFill>
              </a:rPr>
              <a:t>e</a:t>
            </a:r>
            <a:r>
              <a:rPr lang="en-US" baseline="30000" smtClean="0">
                <a:solidFill>
                  <a:srgbClr val="292934"/>
                </a:solidFill>
              </a:rPr>
              <a:t>APR</a:t>
            </a:r>
            <a:endParaRPr lang="en-US" smtClean="0">
              <a:solidFill>
                <a:srgbClr val="292934"/>
              </a:solidFill>
            </a:endParaRPr>
          </a:p>
          <a:p>
            <a:pPr lvl="2"/>
            <a:endParaRPr lang="en-US" smtClean="0"/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629400" y="3338513"/>
            <a:ext cx="7620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u="sng"/>
              <a:t>APR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/>
              <a:t>  </a:t>
            </a:r>
            <a:r>
              <a:rPr lang="en-US" sz="2000" i="1"/>
              <a:t>n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mtClean="0">
                <a:ea typeface="+mj-ea"/>
              </a:rPr>
              <a:t>5.2 Risk and Risk Premiums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182563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292934"/>
                </a:solidFill>
              </a:rPr>
              <a:t>Scenario Analysis and Probability Distributions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292934"/>
                </a:solidFill>
              </a:rPr>
              <a:t>Scenario analysis: Possible economic scenarios; specify likelihood and HPR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292934"/>
                </a:solidFill>
              </a:rPr>
              <a:t>Probability distribution: Possible outcomes with probabilities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292934"/>
                </a:solidFill>
              </a:rPr>
              <a:t>Expected return: Mean value of distribution of HPR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292934"/>
                </a:solidFill>
              </a:rPr>
              <a:t>Variance: Expected value of squared deviation from mean</a:t>
            </a:r>
          </a:p>
          <a:p>
            <a:pPr marL="457200" lvl="1" indent="-180975"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292934"/>
                </a:solidFill>
              </a:rPr>
              <a:t>Standard deviation: Square root of variance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3988"/>
            <a:ext cx="8686800" cy="8366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000" smtClean="0">
                <a:cs typeface="Aharoni"/>
              </a:rPr>
              <a:t>Spreadsheet 5.1 Scenario Analysis for the </a:t>
            </a:r>
            <a:br>
              <a:rPr lang="en-US" sz="3000" smtClean="0">
                <a:cs typeface="Aharoni"/>
              </a:rPr>
            </a:br>
            <a:r>
              <a:rPr lang="en-US" sz="3000" smtClean="0">
                <a:cs typeface="Aharoni"/>
              </a:rPr>
              <a:t>Stock Market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089150"/>
            <a:ext cx="9067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>
                <a:ea typeface="+mj-ea"/>
              </a:rPr>
              <a:t>5.2 Risk and Risk Premiums</a:t>
            </a:r>
          </a:p>
        </p:txBody>
      </p:sp>
      <p:sp>
        <p:nvSpPr>
          <p:cNvPr id="2053" name="Text 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143000"/>
            <a:ext cx="8534400" cy="4876800"/>
          </a:xfrm>
          <a:prstGeom prst="rect">
            <a:avLst/>
          </a:prstGeom>
          <a:blipFill rotWithShape="1">
            <a:blip r:embed="rId3"/>
            <a:stretch>
              <a:fillRect l="-1286" t="-1750"/>
            </a:stretch>
          </a:blip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>
                <a:noFill/>
                <a:ea typeface="Microsoft YaHei" charset="-122"/>
                <a:cs typeface="+mn-cs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smtClean="0">
                <a:cs typeface="Aharoni"/>
              </a:rPr>
              <a:t>Figure 5.1 Normal Distribution with Mean Return 10% and Standard Deviation 20%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370013"/>
            <a:ext cx="874712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e PPT design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905</Words>
  <Application>Microsoft Office PowerPoint</Application>
  <PresentationFormat>On-screen Show (4:3)</PresentationFormat>
  <Paragraphs>206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Microsoft YaHei</vt:lpstr>
      <vt:lpstr>Times New Roman</vt:lpstr>
      <vt:lpstr>Aharoni</vt:lpstr>
      <vt:lpstr>ＭＳ Ｐゴシック</vt:lpstr>
      <vt:lpstr>Lucida Sans Unicode</vt:lpstr>
      <vt:lpstr>9e PPT design template</vt:lpstr>
      <vt:lpstr>9e PPT design template</vt:lpstr>
      <vt:lpstr>9e PPT design template</vt:lpstr>
      <vt:lpstr>9e PPT design template</vt:lpstr>
      <vt:lpstr>Microsoft Excel Chart</vt:lpstr>
      <vt:lpstr>Slide 1</vt:lpstr>
      <vt:lpstr>5.1 Rates of Return</vt:lpstr>
      <vt:lpstr>5.1 Rates of Return</vt:lpstr>
      <vt:lpstr>Table 5.1 Quarterly Cash Flows/Rates of Return of a Mutual Fund</vt:lpstr>
      <vt:lpstr>5.1 Rates of Return</vt:lpstr>
      <vt:lpstr>5.2 Risk and Risk Premiums</vt:lpstr>
      <vt:lpstr>Spreadsheet 5.1 Scenario Analysis for the  Stock Market</vt:lpstr>
      <vt:lpstr>5.2 Risk and Risk Premiums</vt:lpstr>
      <vt:lpstr>Figure 5.1 Normal Distribution with Mean Return 10% and Standard Deviation 20%</vt:lpstr>
      <vt:lpstr>5.2 Risk and Risk Premiums</vt:lpstr>
      <vt:lpstr>5.2 Risk and Risk Premiums</vt:lpstr>
      <vt:lpstr>Figure 5.2 Comparing Scenario Analysis to Normal Distributions with Same Mean and Standard Deviation</vt:lpstr>
      <vt:lpstr>5.2 Risk and Risk Premiums</vt:lpstr>
      <vt:lpstr>5.2 Risk and Risk Premiums</vt:lpstr>
      <vt:lpstr>5.3 The Historical Record</vt:lpstr>
      <vt:lpstr>Figure 5.4 Rates of Return on Stocks, Bonds,  and Bills</vt:lpstr>
      <vt:lpstr>5.4 Inflation and Real Rates of Return</vt:lpstr>
      <vt:lpstr>5.4 Inflation and Real Rates of Return</vt:lpstr>
      <vt:lpstr>Figure 5.5 Interest Rates, Inflation, and Real Interest Rates 1926-2010</vt:lpstr>
      <vt:lpstr>5.5 Asset Allocation across Portfolios</vt:lpstr>
      <vt:lpstr>5.5 Asset Allocation across Portfolios</vt:lpstr>
      <vt:lpstr>5.5 Asset Allocation Across Portfolios</vt:lpstr>
      <vt:lpstr>Figure 5.6 Investment Opportunity Set</vt:lpstr>
      <vt:lpstr>5.5 Asset Allocation across Portfolios</vt:lpstr>
      <vt:lpstr>5.6 Passive Strategies and the Capital Market Line</vt:lpstr>
      <vt:lpstr>Table 5.4 Excess Return Statistics for S&amp;P 500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faiyaz.ahmed</cp:lastModifiedBy>
  <cp:revision>44</cp:revision>
  <cp:lastPrinted>1601-01-01T00:00:00Z</cp:lastPrinted>
  <dcterms:created xsi:type="dcterms:W3CDTF">1601-01-01T00:00:00Z</dcterms:created>
  <dcterms:modified xsi:type="dcterms:W3CDTF">2012-09-14T07:46:44Z</dcterms:modified>
</cp:coreProperties>
</file>