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ED1EA"/>
    <a:srgbClr val="CEE4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2542" autoAdjust="0"/>
  </p:normalViewPr>
  <p:slideViewPr>
    <p:cSldViewPr>
      <p:cViewPr>
        <p:scale>
          <a:sx n="50" d="100"/>
          <a:sy n="50" d="100"/>
        </p:scale>
        <p:origin x="-2256" y="-6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7BD105D-4B24-4146-9F51-643D6B83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9FCD68C-B495-44B0-B732-0352B4E65805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19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1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197C517-035C-4E3C-B27B-34691729D92C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9E522EB-5083-4BBF-AF3A-389D130EAB55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12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969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97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054A678-DF4A-4A3E-B799-659BB1A9E98F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80AD3C1-296B-482A-A034-E51C98405B8A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3379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37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92744FF-5408-4E8D-AFAD-C212FC42B5CD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15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CFC71F8-7A8E-40BF-8231-7233A8B4F5F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16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3789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7896AE02-6C71-4FE5-81E0-DE589838A9D8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17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3993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99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F7C853B-44F7-475A-A1EC-239BCD836DEC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4198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541D8BB-6E0A-4FE9-AF31-0A8F2849BF93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051BAF8-ECDD-4BED-8EE6-7C5F1A517B7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20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B050ACD9-2FDD-477D-A824-518EE54FAEBE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1024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889CEC9-D418-4371-B062-4CF2DABC1624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4813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81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72889AD0-4F67-4501-99A0-159E07F5DA1D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22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5017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018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411163" y="4800600"/>
            <a:ext cx="6218237" cy="4525963"/>
          </a:xfrm>
          <a:noFill/>
        </p:spPr>
        <p:txBody>
          <a:bodyPr tIns="17640"/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000" smtClean="0">
              <a:latin typeface="Arial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DC384A7-B8BB-4380-BF63-A95303EB463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23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5222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222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411163" y="4800600"/>
            <a:ext cx="6218237" cy="4525963"/>
          </a:xfrm>
          <a:noFill/>
        </p:spPr>
        <p:txBody>
          <a:bodyPr tIns="17640"/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000" smtClean="0">
              <a:latin typeface="Arial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BC4C28E-FAFE-48B4-B71C-D8A7ACCE7347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24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5427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42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6752792-23BA-4AE0-ACAC-E0CF4250F012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25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5632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63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199ADAA-D362-4F55-B57B-160F4DC9A367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26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5837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83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BF3C48B0-5CCB-4030-A215-E67546E80C8A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27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6041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0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475B0FB-DC4E-4916-8A2E-1B0C79606C5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28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6246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24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344704E-882E-46C7-92F9-0C61949BE206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29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029D62EB-B003-46DF-A35B-A219B504145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30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6656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65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0E791F8-79A1-49E5-A286-33CAA3C9651B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1229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2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54A2D97-830E-402A-A0FA-08F2A7EC33E7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31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6861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86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542A96D6-CC3C-48A9-B46A-5BFFA35962AB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32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7065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06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7495DA7-7527-4D62-951D-6706B00BBE43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33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7270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27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1DF9089-DC6B-4BF6-ABB0-45217872D79A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34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7475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47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517655F-9416-4B23-BB88-84A7EFEE2CE1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35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A1E1B00-9B9D-4D00-8926-598EA27CD9FC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36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7885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B91268C-F8CA-4CF9-A15A-CD2CE374D2A5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37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089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09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C08BD2A-EF7E-4660-A218-7D48ECCEDEE9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38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5CF8BE5-7AAC-400B-A2B1-D3B90332335B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39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499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49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F4D343F-D0C8-4CF9-A89E-60A2168BA540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40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704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8AEBBEC-21E8-4258-BFC7-0445B7583723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1433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A750416-FA4A-4E6F-9C68-C8CE250077C7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41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8909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90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120480C-3ABC-46D5-8DE1-F9E3E7843D50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42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E4C93B0-10B5-463E-ACB5-9694FDE1B145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43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9318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31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9475C23-3A32-4845-9B03-B2933979B845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ED27CB0-4DDC-4567-BF84-FC0BC449C010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18435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9DE3B01-1324-4EC9-A9F3-26DCDECDAA5D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7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048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eaLnBrk="1" hangingPunct="1">
              <a:spcBef>
                <a:spcPct val="0"/>
              </a:spcBef>
            </a:pPr>
            <a:endParaRPr lang="en-US" sz="2000" smtClean="0">
              <a:latin typeface="Arial" charset="0"/>
              <a:ea typeface="Microsoft YaHei"/>
              <a:cs typeface="Microsoft YaHei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5000" rIns="90000" bIns="45000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9A352142-427B-4B9A-9410-C7E61A2D9C5C}" type="slidenum">
              <a:rPr lang="en-US">
                <a:solidFill>
                  <a:srgbClr val="292934"/>
                </a:solidFill>
                <a:latin typeface="+mn-lt" charset="0"/>
                <a:ea typeface="Microsoft YaHei" charset="-122"/>
                <a:cs typeface="+mn-cs"/>
              </a:rPr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7</a:t>
            </a:fld>
            <a:endParaRPr lang="en-US">
              <a:solidFill>
                <a:srgbClr val="292934"/>
              </a:solidFill>
              <a:latin typeface="+mn-lt" charset="0"/>
              <a:ea typeface="Microsoft YaHei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C468B6E-2BD4-464D-98B3-4D445B76B90D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8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2531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25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425CB9D-3A1B-4370-B73E-37EB6BD4B29D}" type="slidenum">
              <a:rPr lang="en-US" smtClean="0">
                <a:latin typeface="Times New Roman" pitchFamily="18" charset="0"/>
                <a:ea typeface="Microsoft YaHei"/>
                <a:cs typeface="Microsoft YaHei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5603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560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eaLnBrk="1" hangingPunct="1">
              <a:spcBef>
                <a:spcPct val="0"/>
              </a:spcBef>
            </a:pPr>
            <a:endParaRPr lang="en-US" sz="2000" smtClean="0">
              <a:latin typeface="Arial" charset="0"/>
              <a:ea typeface="Microsoft YaHei"/>
              <a:cs typeface="Microsoft YaHei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5000" rIns="90000" bIns="45000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CAC6E3AF-D1BD-44CF-B811-4033FE50FA40}" type="slidenum">
              <a:rPr lang="en-US">
                <a:solidFill>
                  <a:srgbClr val="292934"/>
                </a:solidFill>
                <a:latin typeface="+mn-lt" charset="0"/>
                <a:ea typeface="Microsoft YaHei" charset="-122"/>
                <a:cs typeface="+mn-cs"/>
              </a:rPr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10</a:t>
            </a:fld>
            <a:endParaRPr lang="en-US">
              <a:solidFill>
                <a:srgbClr val="292934"/>
              </a:solidFill>
              <a:latin typeface="+mn-lt" charset="0"/>
              <a:ea typeface="Microsoft YaHei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EACC4">
            <a:alpha val="3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 userDrawn="1"/>
        </p:nvSpPr>
        <p:spPr>
          <a:xfrm>
            <a:off x="6324600" y="2362200"/>
            <a:ext cx="2590800" cy="2590800"/>
          </a:xfrm>
          <a:prstGeom prst="ellipse">
            <a:avLst/>
          </a:prstGeom>
          <a:solidFill>
            <a:srgbClr val="8EA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Rounded Rectangle 8"/>
          <p:cNvSpPr/>
          <p:nvPr userDrawn="1"/>
        </p:nvSpPr>
        <p:spPr>
          <a:xfrm>
            <a:off x="457200" y="1122363"/>
            <a:ext cx="7543800" cy="2154237"/>
          </a:xfrm>
          <a:prstGeom prst="roundRect">
            <a:avLst/>
          </a:prstGeom>
          <a:solidFill>
            <a:srgbClr val="BD130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cxnSp>
        <p:nvCxnSpPr>
          <p:cNvPr id="6" name="Straight Connector 7"/>
          <p:cNvCxnSpPr/>
          <p:nvPr/>
        </p:nvCxnSpPr>
        <p:spPr>
          <a:xfrm>
            <a:off x="457200" y="3398838"/>
            <a:ext cx="5638800" cy="0"/>
          </a:xfrm>
          <a:prstGeom prst="line">
            <a:avLst/>
          </a:prstGeom>
          <a:ln w="19050">
            <a:solidFill>
              <a:srgbClr val="0B5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8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Copyright © 2013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218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5486400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200" i="0" kern="1200" dirty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927975" y="6518275"/>
            <a:ext cx="1066800" cy="328613"/>
          </a:xfrm>
          <a:prstGeom prst="rect">
            <a:avLst/>
          </a:prstGeom>
        </p:spPr>
        <p:txBody>
          <a:bodyPr anchor="ctr"/>
          <a:lstStyle/>
          <a:p>
            <a:pPr algn="r" defTabSz="91440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t>3-</a:t>
            </a:r>
            <a:fld id="{A3B9178D-D381-47FD-A98E-59391DD5375F}" type="slidenum"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pPr algn="r" defTabSz="91440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7" y="1143000"/>
            <a:ext cx="8229600" cy="4876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/>
            </a:lvl1pPr>
            <a:lvl2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800"/>
            </a:lvl2pPr>
            <a:lvl3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400"/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3631407"/>
            <a:ext cx="4708525" cy="1588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3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3175" y="6507163"/>
            <a:ext cx="4114800" cy="3302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50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mtClean="0"/>
              <a:t>The McGraw-Hill Companies, © 2013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900988" y="6518275"/>
            <a:ext cx="1066800" cy="3286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D4EC95C9-CF11-414F-B1DF-557EB8007AF1}" type="slidenum">
              <a:rPr lang="en-US" smtClean="0"/>
              <a:pPr algn="r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6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B5B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513513"/>
            <a:ext cx="2895600" cy="328612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0FEFABA3-944E-4FA2-90EB-7D884497F456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02400"/>
            <a:ext cx="4114800" cy="330200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91400" y="6513513"/>
            <a:ext cx="1066800" cy="328612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D8C094B8-A350-445D-BF27-6A8F0E4CF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2363"/>
            <a:ext cx="7847013" cy="192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25" y="152400"/>
            <a:ext cx="8566150" cy="836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2" r:id="rId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0B5B7F"/>
          </a:solidFill>
          <a:latin typeface="+mj-lt"/>
          <a:ea typeface="Aharoni"/>
          <a:cs typeface="Aharoni" pitchFamily="2" charset="-79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85800" y="1828800"/>
            <a:ext cx="6629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800">
                <a:solidFill>
                  <a:srgbClr val="0B5B7F"/>
                </a:solidFill>
              </a:rPr>
              <a:t>Securities Markets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223125" y="3048000"/>
            <a:ext cx="914400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</a:tabLst>
            </a:pPr>
            <a:r>
              <a:rPr lang="en-US" sz="8800">
                <a:solidFill>
                  <a:srgbClr val="0B5B7F"/>
                </a:solidFill>
              </a:rPr>
              <a:t>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46100" y="3592513"/>
            <a:ext cx="5181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3200">
                <a:solidFill>
                  <a:srgbClr val="74879C"/>
                </a:solidFill>
              </a:rPr>
              <a:t>Bodie, Kane, and Marcus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3200" i="1">
                <a:solidFill>
                  <a:srgbClr val="74879C"/>
                </a:solidFill>
              </a:rPr>
              <a:t>Essentials of Investments, </a:t>
            </a:r>
            <a:r>
              <a:rPr lang="en-US" sz="3200">
                <a:solidFill>
                  <a:srgbClr val="74879C"/>
                </a:solidFill>
              </a:rPr>
              <a:t>9th Edition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>
                <a:ea typeface="+mj-ea"/>
              </a:rPr>
              <a:t>3.2 How Securities </a:t>
            </a:r>
            <a:r>
              <a:rPr lang="en-US" dirty="0" smtClean="0">
                <a:ea typeface="+mj-ea"/>
              </a:rPr>
              <a:t>Are </a:t>
            </a:r>
            <a:r>
              <a:rPr lang="en-US" dirty="0">
                <a:ea typeface="+mj-ea"/>
              </a:rPr>
              <a:t>Traded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39738" y="1203325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Functions of Financial Markets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Overall purpose: Facilitate low-cost investment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Bring together buyers and sellers at low cost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Provide adequate liquidity by minimizing time and cost to trade and promoting price continuity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Set and update prices of financial assets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Reduce information costs associated with investing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>
                <a:ea typeface="+mj-ea"/>
              </a:rPr>
              <a:t>3.2 How Securities </a:t>
            </a:r>
            <a:r>
              <a:rPr lang="en-US" dirty="0" smtClean="0">
                <a:ea typeface="+mj-ea"/>
              </a:rPr>
              <a:t>Are </a:t>
            </a:r>
            <a:r>
              <a:rPr lang="en-US" dirty="0">
                <a:ea typeface="+mj-ea"/>
              </a:rPr>
              <a:t>Traded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4025" y="10668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Types of Markets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Direct Search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Buyers and sellers locate one another on their own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Brokered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Third-party assistance in locating buyer or seller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Dealer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Third party acts as intermediate buyer/seller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Auction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Brokers and dealers trade in one location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Trading is more or less continuous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>
                <a:ea typeface="+mj-ea"/>
              </a:rPr>
              <a:t>3.2 How Securities </a:t>
            </a:r>
            <a:r>
              <a:rPr lang="en-US" dirty="0" smtClean="0">
                <a:ea typeface="+mj-ea"/>
              </a:rPr>
              <a:t>Are </a:t>
            </a:r>
            <a:r>
              <a:rPr lang="en-US" dirty="0">
                <a:ea typeface="+mj-ea"/>
              </a:rPr>
              <a:t>Traded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Types of Orders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Market order: Execute immediately at best price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Bid price: price at which dealer will buy security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Ask price: price at which dealer will sell security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Price-contingent order: Buy/sell at specified price or better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Limit buy/sell order: specifies price at which investor will buy/sell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Stop order: not to be executed until price point hit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ea typeface="+mj-ea"/>
              </a:rPr>
              <a:t>Figure 3.3 Average Market Depth for Large (S&amp;P 500) and Small (</a:t>
            </a:r>
            <a:r>
              <a:rPr lang="en-US" sz="2800" dirty="0" err="1">
                <a:ea typeface="+mj-ea"/>
              </a:rPr>
              <a:t>Russel</a:t>
            </a:r>
            <a:r>
              <a:rPr lang="en-US" sz="2800" dirty="0">
                <a:ea typeface="+mj-ea"/>
              </a:rPr>
              <a:t> 2000) </a:t>
            </a:r>
            <a:r>
              <a:rPr lang="en-US" sz="2800" dirty="0" smtClean="0">
                <a:ea typeface="+mj-ea"/>
              </a:rPr>
              <a:t>Firms</a:t>
            </a:r>
            <a:endParaRPr lang="en-US" sz="2800" dirty="0">
              <a:ea typeface="+mj-ea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143000"/>
            <a:ext cx="58737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>
                <a:ea typeface="+mj-ea"/>
              </a:rPr>
              <a:t>Figure 3.4 Limit Order Book for Intel on the NYSE Arca Market, July 22, 2011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143000"/>
            <a:ext cx="867886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>
                <a:ea typeface="+mj-ea"/>
              </a:rPr>
              <a:t>3.2 How Securities </a:t>
            </a:r>
            <a:r>
              <a:rPr lang="en-US" dirty="0" smtClean="0">
                <a:ea typeface="+mj-ea"/>
              </a:rPr>
              <a:t>Are </a:t>
            </a:r>
            <a:r>
              <a:rPr lang="en-US" dirty="0">
                <a:ea typeface="+mj-ea"/>
              </a:rPr>
              <a:t>Traded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1166813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Trading Mechanisms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Dealer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Over-the-counter (OTC) market: Informal network of brokers/dealers who negotiate securities sales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NASDAQ stock market: Computer-linked price quotation system for OTC market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Electronic communication networks (ECNs)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Computer networks that allow direct trading without market makers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Specialist markets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Specialist: Makes market in shares of one or more firms; maintains “fair and orderly market” by dealing personally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Figure 3.5 Price-Contingent Orders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95400"/>
            <a:ext cx="7543800" cy="496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3.3 The Rise of Electronic Trading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Timeline of Market Changes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1969: Instinet (first ECN) established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1975: Fixed commissions on NYSE eliminated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Congress amends Securities and Exchange Act to create National Market System (NMS)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1994: NASDAQ scandal</a:t>
            </a:r>
          </a:p>
          <a:p>
            <a:pPr marL="730250" lvl="2" indent="-180975"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 institutes new order-handling rules</a:t>
            </a:r>
          </a:p>
          <a:p>
            <a:pPr marL="730250" lvl="2" indent="-180975"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NASDAQ integrates ECN quotes into display</a:t>
            </a:r>
          </a:p>
          <a:p>
            <a:pPr marL="730250" lvl="2" indent="-180975"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 adopts Regulation Alternative Trading Systems, giving ECNs ability to register as stock exchanges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3.3 The Rise of Electronic Trading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Timeline of Market Changes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1997: SEC drops minimum tick size from 1/8 to 1/16 of $1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2000: National Association of Securities Dealers splits from NASDAQ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2001: Minimum tick size $.01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2006: NYSE acquires Archipelago Exchanges and renames it NYSE Arca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 adopts Regulation NMS, requiring exchanges to honor quotes of other exchanges</a:t>
            </a:r>
          </a:p>
          <a:p>
            <a:pPr marL="730250" lvl="2" indent="-180975"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7325"/>
            <a:ext cx="9144000" cy="803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100" smtClean="0">
                <a:cs typeface="Aharoni"/>
              </a:rPr>
              <a:t>Figure 3.6 Effective Spread vs. Minimum Tick Size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" y="1066800"/>
            <a:ext cx="87630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3.1 How Firms Issue Securities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60375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Primary vs. Secondary Market Security Sales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Primary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New issue created/sold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Key factor: Issuer receives proceeds from sale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Public offerings: Registered with SEC; sale made to investing public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Private offerings: Not registered; sold only to limited number of investors with restrictions on resale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Secondary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Existing owner sells to another party</a:t>
            </a:r>
          </a:p>
          <a:p>
            <a:pPr marL="730250" lvl="2" indent="-180975">
              <a:spcBef>
                <a:spcPts val="400"/>
              </a:spcBef>
              <a:spcAft>
                <a:spcPts val="60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Issuing firm doesn’t receive proceeds, is not directly involved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3.4 U.S. Markets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NASDAQ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Approximately 3,000 firms</a:t>
            </a:r>
          </a:p>
          <a:p>
            <a:pPr marL="182563" indent="-180975"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New York Stock Exchange (NYSE)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Stock exchanges: Secondary markets where already-issued securities are bought and sold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NYSE is largest U.S. Stock exchange</a:t>
            </a:r>
          </a:p>
          <a:p>
            <a:pPr marL="182563" indent="-180975"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ECNs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Latency: Time it takes to accept, process, and deliver a trading order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-9525" y="242888"/>
            <a:ext cx="9144000" cy="762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700" smtClean="0">
                <a:cs typeface="Aharoni"/>
              </a:rPr>
              <a:t>Figure 3.7 Market Share of Trading in NYSE-Listed Shares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1143000"/>
            <a:ext cx="8458200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3.5 New Trading Strategies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Algorithmic Trading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Use of computer programs to make rapid trading decisions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High-frequency trading: Uses computer programs to make very rapid trading decisions in order to compete for very small profits</a:t>
            </a:r>
          </a:p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Dark Pools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ECNs where participants can buy/sell large blocks of securities anonymously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Blocks: Transactions of at least 10,000 shares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32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99513" cy="9874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700" smtClean="0">
                <a:cs typeface="Aharoni"/>
              </a:rPr>
              <a:t>Figure 3.8 Market Capitalization of Major World Stock Exchanges, 2011</a:t>
            </a:r>
          </a:p>
        </p:txBody>
      </p:sp>
      <p:pic>
        <p:nvPicPr>
          <p:cNvPr id="51202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143000"/>
            <a:ext cx="864711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3.6 Globalization of Stock Markets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Moving to automated electronic trading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Current trends will eventually result in 24-hour global markets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Moving toward market consolidation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3.7 Trading Costs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Commission: Fee paid to broker for making transaction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Spread: Cost of trading with dealer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Bid: Price at which dealer will buy from you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Ask: Price at which dealer will sell to you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Spread: Ask — bid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Combination: On some trades both are paid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54025" y="1273175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Margin: Describes securities purchased with money borrowed in part from broker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Net worth of investor's account</a:t>
            </a:r>
          </a:p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Initial Margin Requirement (IMR)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Minimum set by Federal Reserve under Regulation T, currently 50% for stocks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Minimum % initial investor equity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1 − IMR = Maximum % amount investor can borrow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54025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Equity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Position value – Borrowing + Additional cash</a:t>
            </a:r>
          </a:p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Maintenance Margin Requirement (MMR)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Minimum amount equity can be before additional funds must be put into account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Exchanges mandate minimum 25%</a:t>
            </a:r>
          </a:p>
          <a:p>
            <a:pPr marL="182563" indent="-180975"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Margin Call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Notification from broker that you must put up additional funds or have position liquidated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If Equity / Market value </a:t>
            </a:r>
            <a:r>
              <a:rPr lang="en-US" sz="3200" b="1">
                <a:solidFill>
                  <a:srgbClr val="292934"/>
                </a:solidFill>
                <a:latin typeface="Symbol" pitchFamily="18" charset="2"/>
                <a:ea typeface="SimSun"/>
                <a:cs typeface="SimSun"/>
              </a:rPr>
              <a:t> </a:t>
            </a:r>
            <a:r>
              <a:rPr lang="en-US" sz="3200">
                <a:solidFill>
                  <a:srgbClr val="292934"/>
                </a:solidFill>
                <a:ea typeface="SimSun"/>
                <a:cs typeface="SimSun"/>
              </a:rPr>
              <a:t>MMR, then margin call occurs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(Market value – Borrowed) / Market Value </a:t>
            </a:r>
            <a:r>
              <a:rPr lang="en-US" sz="3200" b="1">
                <a:solidFill>
                  <a:srgbClr val="292934"/>
                </a:solidFill>
                <a:latin typeface="Symbol" pitchFamily="18" charset="2"/>
                <a:ea typeface="SimSun"/>
                <a:cs typeface="SimSun"/>
              </a:rPr>
              <a:t> </a:t>
            </a:r>
            <a:r>
              <a:rPr lang="en-US" sz="3200">
                <a:solidFill>
                  <a:srgbClr val="292934"/>
                </a:solidFill>
                <a:ea typeface="SimSun"/>
                <a:cs typeface="SimSun"/>
              </a:rPr>
              <a:t>MMR; solve for market value</a:t>
            </a:r>
          </a:p>
          <a:p>
            <a:pPr marL="182563" indent="-180975"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A margin call will occur when: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Market value = Borrowed/(1 − MMR)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54025" y="1273175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Margin Trading: Initial Conditions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X Corp: Stock price = $70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50%: Initial margin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40%: Maintenance margin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1000 shares purchased</a:t>
            </a: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1219200" y="4724400"/>
          <a:ext cx="6862763" cy="1316038"/>
        </p:xfrm>
        <a:graphic>
          <a:graphicData uri="http://schemas.openxmlformats.org/drawingml/2006/table">
            <a:tbl>
              <a:tblPr/>
              <a:tblGrid>
                <a:gridCol w="1981200"/>
                <a:gridCol w="1450182"/>
                <a:gridCol w="1978818"/>
                <a:gridCol w="1452564"/>
              </a:tblGrid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Initial Position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Stock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$70,000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Borrowed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$35,000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Equity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$35,000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3.1 How Firms Issue Securities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Privately Held Firms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Up to 499 shareholders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Fewer obligations to release financial statements to public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Private placement: Primary offerings sold directly to a small group of investors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4025" y="1219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Stock price falls to $60 per share 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Position value – Borrowing + Additional cash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Margin %: $25,000/$60,000 = 41.67%</a:t>
            </a:r>
          </a:p>
          <a:p>
            <a:pPr marL="182563" indent="-180975"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How far can price fall before margin call?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Market value = $35,000/(1 – .40) = $58,333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/>
        </p:nvGraphicFramePr>
        <p:xfrm>
          <a:off x="914400" y="4724400"/>
          <a:ext cx="7162800" cy="1263650"/>
        </p:xfrm>
        <a:graphic>
          <a:graphicData uri="http://schemas.openxmlformats.org/drawingml/2006/table">
            <a:tbl>
              <a:tblPr/>
              <a:tblGrid>
                <a:gridCol w="2133600"/>
                <a:gridCol w="1447800"/>
                <a:gridCol w="2133600"/>
                <a:gridCol w="1447800"/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New Position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Stock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$60,000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Borrowed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$35,000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Equity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charset="-122"/>
                        </a:rPr>
                        <a:t>$25,000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With 1,000 shares, stock price for margin call is $58,333/1,000 = $58.33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Margin % = $23,333/$58,333 = 40%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To restore IMR, equity = ½ x $58,333 = $29,167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/>
        </p:nvGraphicFramePr>
        <p:xfrm>
          <a:off x="914400" y="4572000"/>
          <a:ext cx="7070725" cy="1263650"/>
        </p:xfrm>
        <a:graphic>
          <a:graphicData uri="http://schemas.openxmlformats.org/drawingml/2006/table">
            <a:tbl>
              <a:tblPr/>
              <a:tblGrid>
                <a:gridCol w="2116138"/>
                <a:gridCol w="1465262"/>
                <a:gridCol w="1981200"/>
                <a:gridCol w="1508125"/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New Position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Stock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$60,000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Borrowed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$35,000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Equity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$23,333</a:t>
                      </a:r>
                    </a:p>
                  </a:txBody>
                  <a:tcPr marL="90000" marR="90000" marT="6091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3.8 Buying on Margin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454025" y="1219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Buy at $70 per share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Borrow at 7% APR interest cost if using margin; use full amount margin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APRs (365-day year)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/>
        </p:nvGraphicFramePr>
        <p:xfrm>
          <a:off x="1219200" y="3810000"/>
          <a:ext cx="6223000" cy="1998663"/>
        </p:xfrm>
        <a:graphic>
          <a:graphicData uri="http://schemas.openxmlformats.org/drawingml/2006/table">
            <a:tbl>
              <a:tblPr/>
              <a:tblGrid>
                <a:gridCol w="2565400"/>
                <a:gridCol w="1905000"/>
                <a:gridCol w="1752600"/>
              </a:tblGrid>
              <a:tr h="6398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Buy at $70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Sell at $72 in 90 days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Sell at $68 in 90 days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No margin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11.59%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−11.59%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Margin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16.17%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−30.17%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Leverage factor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1.4x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2.6x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3200" dirty="0">
                <a:ea typeface="+mj-ea"/>
              </a:rPr>
              <a:t>Table 3.1 Illustration of Buying Stock on Margin</a:t>
            </a:r>
          </a:p>
        </p:txBody>
      </p:sp>
      <p:pic>
        <p:nvPicPr>
          <p:cNvPr id="7168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425" y="2119313"/>
            <a:ext cx="76771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Sale of shares not owned by investor but borrowed through broker and later purchased to replace loan</a:t>
            </a:r>
          </a:p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Mechanics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Borrow stock from broker; must post margin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Broker sells stock, and deposits proceeds/margin in margin account (you cannot withdraw proceeds until you “cover”)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Covering or closing out position: Buy stock; broker returns title to party from which it was borrowed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Round Trips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Long position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Buy first, sell later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Bullish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Short position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Sell first, buy later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Bearish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“Round trip” is a purchase and a sale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Required initial margin: Usually 50%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More for low-priced stocks</a:t>
            </a:r>
          </a:p>
          <a:p>
            <a:pPr marL="182563" indent="-180975"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Liable for any cash flows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Dividend on stock</a:t>
            </a:r>
          </a:p>
          <a:p>
            <a:pPr marL="182563" indent="-180975"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Zero tick, uptick rule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Eliminated by SEC in July 2007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Short-sale maintenance margin requirements (equity)</a:t>
            </a: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/>
        </p:nvGraphicFramePr>
        <p:xfrm>
          <a:off x="1878013" y="2514600"/>
          <a:ext cx="5387975" cy="2655888"/>
        </p:xfrm>
        <a:graphic>
          <a:graphicData uri="http://schemas.openxmlformats.org/drawingml/2006/table">
            <a:tbl>
              <a:tblPr/>
              <a:tblGrid>
                <a:gridCol w="2198687"/>
                <a:gridCol w="3190875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Price</a:t>
                      </a:r>
                    </a:p>
                  </a:txBody>
                  <a:tcPr marL="90000" marR="90000" marT="67968" marB="46800" anchor="ctr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MMR</a:t>
                      </a:r>
                    </a:p>
                  </a:txBody>
                  <a:tcPr marL="90000" marR="90000" marT="67968" marB="46800" anchor="ctr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357188" algn="l"/>
                          <a:tab pos="757238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&lt; $2.50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66675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$2.50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357188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$2.50-$5.00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266700" algn="l"/>
                          <a:tab pos="66675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100% market value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357188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$5.00-$16.75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66675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$5.00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357188" algn="l"/>
                          <a:tab pos="757238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&gt; $16.75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266700" algn="l"/>
                          <a:tab pos="66675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Times New Roman" pitchFamily="16" charset="0"/>
                        </a:rPr>
                        <a:t>	30% market value</a:t>
                      </a:r>
                    </a:p>
                  </a:txBody>
                  <a:tcPr marL="90000" marR="90000" marT="67968" marB="46800" horzOverflow="overflow">
                    <a:lnL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Example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You sell 100 short shares of stock at $60 per share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$6,000 must be pledged to broker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You must also pledge 50% margin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You put up $3,000; now you have $9,000 in margin account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Short sale equity = Total margin account – Market value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Example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Maintenance margin for short sale of stock with price </a:t>
            </a:r>
            <a:r>
              <a:rPr lang="en-US" sz="2800">
                <a:solidFill>
                  <a:srgbClr val="000000"/>
                </a:solidFill>
                <a:ea typeface="SimSun"/>
                <a:cs typeface="SimSun"/>
              </a:rPr>
              <a:t>&gt; </a:t>
            </a:r>
            <a:r>
              <a:rPr lang="en-US" sz="2800">
                <a:solidFill>
                  <a:srgbClr val="292934"/>
                </a:solidFill>
                <a:ea typeface="SimSun"/>
                <a:cs typeface="SimSun"/>
              </a:rPr>
              <a:t>$16.75 is 30% market value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30% x $6,000 = $1,800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You have $1,200 excess margin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What price for margin call?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3.1 How Firms Issue Securities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Publicly Traded Companies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Sell securities to the general public; allow investors to trade shares in securities markets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Initial public offering: First sale of stock by a formerly private company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Underwriters: Purchase securities from issuing company and resell them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Prospectus: Description of firm and security being issued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3.9 Short Sales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Example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When equity </a:t>
            </a:r>
            <a:r>
              <a:rPr lang="en-US" sz="2800">
                <a:solidFill>
                  <a:srgbClr val="000000"/>
                </a:solidFill>
                <a:latin typeface="Symbol" pitchFamily="18" charset="2"/>
                <a:ea typeface="SimSun"/>
                <a:cs typeface="SimSun"/>
              </a:rPr>
              <a:t> </a:t>
            </a:r>
            <a:r>
              <a:rPr lang="en-US" sz="2800">
                <a:solidFill>
                  <a:srgbClr val="000000"/>
                </a:solidFill>
                <a:ea typeface="SimSun"/>
                <a:cs typeface="SimSun"/>
              </a:rPr>
              <a:t>(.30 x Market value)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Equity = Total margin account – Market value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When Market value = Total margin account / (1 + MMR)</a:t>
            </a:r>
          </a:p>
          <a:p>
            <a:pPr marL="730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Market value = $9,000/(1 + 0.30) = $6,923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Price for margin call: $6,293/100 shares = $69.23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>
                <a:ea typeface="+mj-ea"/>
              </a:rPr>
              <a:t>3.9 Short Sales</a:t>
            </a: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Example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If this occurs: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Equity = $9,000 </a:t>
            </a:r>
            <a:r>
              <a:rPr lang="en-US" sz="2800">
                <a:solidFill>
                  <a:srgbClr val="000000"/>
                </a:solidFill>
              </a:rPr>
              <a:t>−</a:t>
            </a:r>
            <a:r>
              <a:rPr lang="en-US" sz="2800">
                <a:solidFill>
                  <a:srgbClr val="292934"/>
                </a:solidFill>
              </a:rPr>
              <a:t> $6,923 = $2,077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Equity as % market value = $2,077/$6,923 = 30%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To restore 50% initial margin:</a:t>
            </a:r>
          </a:p>
          <a:p>
            <a:pPr marL="730250" lvl="2" indent="-180975">
              <a:spcAft>
                <a:spcPts val="850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($6,923/2) </a:t>
            </a:r>
            <a:r>
              <a:rPr lang="en-US" sz="2800">
                <a:solidFill>
                  <a:srgbClr val="000000"/>
                </a:solidFill>
              </a:rPr>
              <a:t>−</a:t>
            </a:r>
            <a:r>
              <a:rPr lang="en-US" sz="2800">
                <a:solidFill>
                  <a:srgbClr val="292934"/>
                </a:solidFill>
              </a:rPr>
              <a:t> $2,077 = $1,384.50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90513" y="152400"/>
            <a:ext cx="8562975" cy="762000"/>
          </a:xfrm>
        </p:spPr>
        <p:txBody>
          <a:bodyPr wrap="square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500" smtClean="0">
                <a:cs typeface="Aharoni"/>
              </a:rPr>
              <a:t>Table 3.2 Cash Flows from Purchasing vs. Short-Selling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8788" y="1447800"/>
          <a:ext cx="8229600" cy="397827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09255"/>
                <a:gridCol w="3927763"/>
                <a:gridCol w="2992582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Purchase of Stock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Cash Flow*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Buy</a:t>
                      </a:r>
                      <a:r>
                        <a:rPr lang="en-US" baseline="0" dirty="0" smtClean="0"/>
                        <a:t>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− </a:t>
                      </a:r>
                      <a:r>
                        <a:rPr lang="en-US" dirty="0" smtClean="0"/>
                        <a:t>Initial 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 dividend, sell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Ending price + Dividend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Profit =</a:t>
                      </a:r>
                      <a:r>
                        <a:rPr lang="en-US" baseline="0" dirty="0" smtClean="0"/>
                        <a:t> (Ending price + Dividend) – Initial price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Short Sale of Stock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Cash Flow*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Borrow share; sell 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 Initial 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Repay dividend and buy share to replace share originally borrowed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− </a:t>
                      </a:r>
                      <a:r>
                        <a:rPr lang="en-US" dirty="0" smtClean="0"/>
                        <a:t>(Ending price + Dividend)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Profit =</a:t>
                      </a:r>
                      <a:r>
                        <a:rPr lang="en-US" baseline="0" dirty="0" smtClean="0"/>
                        <a:t> Initial price – (Ending price + Dividend)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150" name="TextBox 2"/>
          <p:cNvSpPr txBox="1">
            <a:spLocks noChangeArrowheads="1"/>
          </p:cNvSpPr>
          <p:nvPr/>
        </p:nvSpPr>
        <p:spPr bwMode="auto">
          <a:xfrm>
            <a:off x="381000" y="6019800"/>
            <a:ext cx="7239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/>
              <a:t>*Note: A negative cash flow implies a cash </a:t>
            </a:r>
            <a:r>
              <a:rPr lang="en-US" i="1"/>
              <a:t>outflow</a:t>
            </a:r>
            <a:r>
              <a:rPr lang="en-US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>
                <a:ea typeface="+mj-ea"/>
              </a:rPr>
              <a:t>3.10 Regulation of Securities Markets</a:t>
            </a: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Self-Regulation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The Sarbanes-Oxley Act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Insider Trading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Inside information: Nonpublic knowledge about a corporation possessed by officers, major owners, etc., with privileged access to information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ea typeface="+mj-ea"/>
              </a:rPr>
              <a:t>Figure 3.1 Relationship </a:t>
            </a:r>
            <a:r>
              <a:rPr lang="en-US" sz="2800" dirty="0" smtClean="0">
                <a:ea typeface="+mj-ea"/>
              </a:rPr>
              <a:t>among </a:t>
            </a:r>
            <a:r>
              <a:rPr lang="en-US" sz="2800" dirty="0">
                <a:ea typeface="+mj-ea"/>
              </a:rPr>
              <a:t>a Firm Issuing Securities, the </a:t>
            </a:r>
            <a:r>
              <a:rPr lang="en-US" sz="2800" dirty="0" smtClean="0">
                <a:ea typeface="+mj-ea"/>
              </a:rPr>
              <a:t>Underwriters, </a:t>
            </a:r>
            <a:r>
              <a:rPr lang="en-US" sz="2800" dirty="0">
                <a:ea typeface="+mj-ea"/>
              </a:rPr>
              <a:t>and the Public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475" y="1573213"/>
            <a:ext cx="8670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3.1 How Firms Issue Securities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1963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Shelf Registration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 Rule 415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Security is preregistered and then may be offered at any time within the next two years</a:t>
            </a:r>
          </a:p>
          <a:p>
            <a:pPr marL="1004888" lvl="3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24-hour notice: Any or all of preregistered amount may be offered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Introduced in 1982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Allows timing of issues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>
                <a:ea typeface="+mj-ea"/>
              </a:rPr>
              <a:t>3.1 How Firms Issue Securities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4025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Initial Public Offerings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Issuer and banker put on “road show”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Purpose: Bookbuilding and pricing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Underpricing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Post-initial sale returns average 10% or more—“winner’s curse” problem?</a:t>
            </a:r>
          </a:p>
          <a:p>
            <a:pPr marL="730250" lvl="2" indent="-180975">
              <a:spcBef>
                <a:spcPts val="400"/>
              </a:spcBef>
              <a:spcAft>
                <a:spcPts val="1425"/>
              </a:spcAft>
              <a:buClr>
                <a:srgbClr val="C00000"/>
              </a:buClr>
              <a:buSzPct val="9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Easier to market issue; costly to issuing firm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ea typeface="+mj-ea"/>
              </a:rPr>
              <a:t>Figure 3.2 Average </a:t>
            </a:r>
            <a:r>
              <a:rPr lang="en-US" sz="2800" dirty="0" smtClean="0">
                <a:ea typeface="+mj-ea"/>
              </a:rPr>
              <a:t>First-Day </a:t>
            </a:r>
            <a:r>
              <a:rPr lang="en-US" sz="2800" dirty="0">
                <a:ea typeface="+mj-ea"/>
              </a:rPr>
              <a:t>Returns for European </a:t>
            </a:r>
            <a:r>
              <a:rPr lang="en-US" sz="2800" dirty="0" smtClean="0">
                <a:ea typeface="+mj-ea"/>
              </a:rPr>
              <a:t>IPOs</a:t>
            </a:r>
            <a:endParaRPr lang="en-US" sz="2800" dirty="0">
              <a:ea typeface="+mj-ea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143000"/>
            <a:ext cx="5715000" cy="514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ea typeface="+mj-ea"/>
              </a:rPr>
              <a:t>Figure 3.2 Average </a:t>
            </a:r>
            <a:r>
              <a:rPr lang="en-US" sz="2800" dirty="0" smtClean="0">
                <a:ea typeface="+mj-ea"/>
              </a:rPr>
              <a:t>First-Day </a:t>
            </a:r>
            <a:r>
              <a:rPr lang="en-US" sz="2800" dirty="0">
                <a:ea typeface="+mj-ea"/>
              </a:rPr>
              <a:t>Returns for </a:t>
            </a:r>
            <a:r>
              <a:rPr lang="en-US" sz="2800" dirty="0" smtClean="0">
                <a:ea typeface="+mj-ea"/>
              </a:rPr>
              <a:t>Non-European </a:t>
            </a:r>
            <a:r>
              <a:rPr lang="en-US" sz="2800" dirty="0">
                <a:ea typeface="+mj-ea"/>
              </a:rPr>
              <a:t>IPOs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147763"/>
            <a:ext cx="5562600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9e PPT design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1563</Words>
  <Application>Microsoft Office PowerPoint</Application>
  <PresentationFormat>On-screen Show (4:3)</PresentationFormat>
  <Paragraphs>333</Paragraphs>
  <Slides>43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Arial</vt:lpstr>
      <vt:lpstr>Microsoft YaHei</vt:lpstr>
      <vt:lpstr>Times New Roman</vt:lpstr>
      <vt:lpstr>Aharoni</vt:lpstr>
      <vt:lpstr>ＭＳ Ｐゴシック</vt:lpstr>
      <vt:lpstr>Symbol</vt:lpstr>
      <vt:lpstr>SimSun</vt:lpstr>
      <vt:lpstr>Calibri</vt:lpstr>
      <vt:lpstr>1_9e PPT design template</vt:lpstr>
      <vt:lpstr>1_9e PPT design template</vt:lpstr>
      <vt:lpstr>1_9e PPT design template</vt:lpstr>
      <vt:lpstr>1_9e PPT design template</vt:lpstr>
      <vt:lpstr>Slide 1</vt:lpstr>
      <vt:lpstr>3.1 How Firms Issue Securities</vt:lpstr>
      <vt:lpstr>3.1 How Firms Issue Securities</vt:lpstr>
      <vt:lpstr>3.1 How Firms Issue Securities</vt:lpstr>
      <vt:lpstr>Figure 3.1 Relationship among a Firm Issuing Securities, the Underwriters, and the Public</vt:lpstr>
      <vt:lpstr>3.1 How Firms Issue Securities</vt:lpstr>
      <vt:lpstr>3.1 How Firms Issue Securities</vt:lpstr>
      <vt:lpstr>Figure 3.2 Average First-Day Returns for European IPOs</vt:lpstr>
      <vt:lpstr>Figure 3.2 Average First-Day Returns for Non-European IPOs</vt:lpstr>
      <vt:lpstr>3.2 How Securities Are Traded</vt:lpstr>
      <vt:lpstr>3.2 How Securities Are Traded</vt:lpstr>
      <vt:lpstr>3.2 How Securities Are Traded</vt:lpstr>
      <vt:lpstr>Figure 3.3 Average Market Depth for Large (S&amp;P 500) and Small (Russel 2000) Firms</vt:lpstr>
      <vt:lpstr>Figure 3.4 Limit Order Book for Intel on the NYSE Arca Market, July 22, 2011</vt:lpstr>
      <vt:lpstr>3.2 How Securities Are Traded</vt:lpstr>
      <vt:lpstr>Figure 3.5 Price-Contingent Orders</vt:lpstr>
      <vt:lpstr>3.3 The Rise of Electronic Trading</vt:lpstr>
      <vt:lpstr>3.3 The Rise of Electronic Trading</vt:lpstr>
      <vt:lpstr>Figure 3.6 Effective Spread vs. Minimum Tick Size</vt:lpstr>
      <vt:lpstr>3.4 U.S. Markets</vt:lpstr>
      <vt:lpstr>Figure 3.7 Market Share of Trading in NYSE-Listed Shares</vt:lpstr>
      <vt:lpstr>3.5 New Trading Strategies</vt:lpstr>
      <vt:lpstr>Figure 3.8 Market Capitalization of Major World Stock Exchanges, 2011</vt:lpstr>
      <vt:lpstr>3.6 Globalization of Stock Markets</vt:lpstr>
      <vt:lpstr>3.7 Trading Costs</vt:lpstr>
      <vt:lpstr>3.8 Buying on Margin</vt:lpstr>
      <vt:lpstr>3.8 Buying on Margin</vt:lpstr>
      <vt:lpstr>3.8 Buying on Margin</vt:lpstr>
      <vt:lpstr>3.8 Buying on Margin</vt:lpstr>
      <vt:lpstr>3.8 Buying on Margin</vt:lpstr>
      <vt:lpstr>3.8 Buying on Margin</vt:lpstr>
      <vt:lpstr>3.8 Buying on Margin</vt:lpstr>
      <vt:lpstr>Table 3.1 Illustration of Buying Stock on Margin</vt:lpstr>
      <vt:lpstr>3.9 Short Sales</vt:lpstr>
      <vt:lpstr>3.9 Short Sales</vt:lpstr>
      <vt:lpstr>3.9 Short Sales</vt:lpstr>
      <vt:lpstr>3.9 Short Sales</vt:lpstr>
      <vt:lpstr>3.9 Short Sales</vt:lpstr>
      <vt:lpstr>3.9 Short Sales</vt:lpstr>
      <vt:lpstr>3.9 Short Sales</vt:lpstr>
      <vt:lpstr>3.9 Short Sales</vt:lpstr>
      <vt:lpstr>Table 3.2 Cash Flows from Purchasing vs. Short-Selling</vt:lpstr>
      <vt:lpstr>3.10 Regulation of Securities Markets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faiyaz.ahmed</cp:lastModifiedBy>
  <cp:revision>21</cp:revision>
  <cp:lastPrinted>1601-01-01T00:00:00Z</cp:lastPrinted>
  <dcterms:created xsi:type="dcterms:W3CDTF">1601-01-01T00:00:00Z</dcterms:created>
  <dcterms:modified xsi:type="dcterms:W3CDTF">2012-09-14T07:34:25Z</dcterms:modified>
</cp:coreProperties>
</file>