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8" r:id="rId1"/>
  </p:sldMasterIdLst>
  <p:notesMasterIdLst>
    <p:notesMasterId r:id="rId38"/>
  </p:notesMasterIdLst>
  <p:sldIdLst>
    <p:sldId id="302" r:id="rId2"/>
    <p:sldId id="257" r:id="rId3"/>
    <p:sldId id="30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92" r:id="rId27"/>
    <p:sldId id="281" r:id="rId28"/>
    <p:sldId id="298" r:id="rId29"/>
    <p:sldId id="296" r:id="rId30"/>
    <p:sldId id="299" r:id="rId31"/>
    <p:sldId id="297" r:id="rId32"/>
    <p:sldId id="300" r:id="rId33"/>
    <p:sldId id="293" r:id="rId34"/>
    <p:sldId id="294" r:id="rId35"/>
    <p:sldId id="295" r:id="rId36"/>
    <p:sldId id="291" r:id="rId37"/>
  </p:sldIdLst>
  <p:sldSz cx="9144000" cy="6858000" type="screen4x3"/>
  <p:notesSz cx="7772400" cy="10058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1pPr>
    <a:lvl2pPr marL="742950" indent="-28575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2pPr>
    <a:lvl3pPr marL="11430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3pPr>
    <a:lvl4pPr marL="16002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4pPr>
    <a:lvl5pPr marL="2057400" indent="-228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icrosoft YaHei"/>
        <a:cs typeface="Microsoft YaHei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/>
        <a:cs typeface="Microsoft YaHe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ED1EA"/>
    <a:srgbClr val="009ED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18" autoAdjust="0"/>
    <p:restoredTop sz="94653" autoAdjust="0"/>
  </p:normalViewPr>
  <p:slideViewPr>
    <p:cSldViewPr>
      <p:cViewPr>
        <p:scale>
          <a:sx n="50" d="100"/>
          <a:sy n="50" d="100"/>
        </p:scale>
        <p:origin x="-2256" y="-92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7613" cy="377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6650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71850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Lucida Sans Unicode" charset="0"/>
              </a:defRPr>
            </a:lvl1pPr>
          </a:lstStyle>
          <a:p>
            <a:pPr>
              <a:defRPr/>
            </a:pPr>
            <a:fld id="{CD4D9772-0ACA-4A95-9B5F-1F15ECF28D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7297C6B-4631-4D75-9DB9-A833AB61D226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CA5AF2D-A098-405B-B2EE-9B876C7CC253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11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C880CD1-4339-4E3D-858A-1DC5BF07E263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12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032EA1E-8002-4CFA-A281-38304F5D5C06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13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17B7E20-341C-44E5-BB10-C7CCB0BE3D14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14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B1E1305-53D5-4E4D-A54F-7A66E146F1B4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15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A31DC6C-CC14-4BC8-A0BE-D6AD2AA22EAA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16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94FC378-1014-499E-91E4-A7235B0A3AC5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17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6DC3BDF-6D7C-423B-BDED-E009CC85244A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18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21205D09-65BC-4AA5-8B32-27F5F97A81CE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19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6723B7B-6A6F-4560-A49D-62C8F1DD1D17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20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5E4667C-B70B-4B0D-BAF7-E839CD161832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3690365-B881-4A2D-9931-81CA235D4894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21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9D0CAD-BAE1-4F2C-88DA-ED62920A310D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22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C8721E73-E9F1-4613-BD1D-24A069AF0869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23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4473B31-FB45-48F6-B0B7-5609B5E424A5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24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56ABAD4-7545-492B-8379-5CCCD1896C15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25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BFA5B75-58C8-422C-9D88-252EB5974A11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26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FB8B9EE-8BEC-4540-B87E-F076374193CC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27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583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83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A1B4E6D-BB20-41AE-9892-2C6C1B5C5263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28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999174D-A416-4A29-BF35-902533285A3A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29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2E2F2B-5081-43EC-97C8-7A11DD6F12C4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30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D14A908B-EC4A-4504-9220-357870CFF651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12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2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7B6D3DBB-54B3-4AEF-B9BC-9491EA58A58D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31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995C29A-6100-400D-B4B4-60F790C9AF5B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32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686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86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158294D-FDA1-43B1-B84E-C9225E238622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36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35B0FCB-B2F1-42BB-8721-E8AA565BCAAE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33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E130A6D-6ACD-41C4-8E36-A2114F597A1A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5275BBD-9D47-4C96-A83D-275FB7E4BF96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52F1DB73-614D-4A0A-B603-CAB2235FB39C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8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1C41A4-7D5C-47CA-9EC8-A553D39A8B5E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FF6C7E7A-6F7A-4339-9E3F-0941582E6FBB}" type="slidenum">
              <a:rPr lang="en-US" smtClean="0">
                <a:latin typeface="Times New Roman" pitchFamily="18" charset="0"/>
                <a:ea typeface="Microsoft YaHei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US" smtClean="0">
              <a:latin typeface="Times New Roman" pitchFamily="18" charset="0"/>
              <a:ea typeface="Microsoft YaHei"/>
              <a:cs typeface="Lucida Sans Unicode" pitchFamily="34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8EACC4">
            <a:alpha val="38039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324600" y="2362200"/>
            <a:ext cx="2590800" cy="2590800"/>
          </a:xfrm>
          <a:prstGeom prst="ellipse">
            <a:avLst/>
          </a:prstGeom>
          <a:solidFill>
            <a:srgbClr val="8EAC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57200" y="1122363"/>
            <a:ext cx="7543800" cy="2154237"/>
          </a:xfrm>
          <a:prstGeom prst="roundRect">
            <a:avLst/>
          </a:prstGeom>
          <a:solidFill>
            <a:srgbClr val="BD130F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" y="3398838"/>
            <a:ext cx="5638800" cy="0"/>
          </a:xfrm>
          <a:prstGeom prst="line">
            <a:avLst/>
          </a:prstGeom>
          <a:ln w="19050">
            <a:solidFill>
              <a:srgbClr val="0B5B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2065"/>
          <p:cNvSpPr txBox="1">
            <a:spLocks noChangeArrowheads="1"/>
          </p:cNvSpPr>
          <p:nvPr userDrawn="1"/>
        </p:nvSpPr>
        <p:spPr bwMode="auto">
          <a:xfrm>
            <a:off x="92075" y="6553200"/>
            <a:ext cx="18129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McGraw-Hill/Irwin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8" name="Text Box 2066"/>
          <p:cNvSpPr txBox="1">
            <a:spLocks noChangeArrowheads="1"/>
          </p:cNvSpPr>
          <p:nvPr userDrawn="1"/>
        </p:nvSpPr>
        <p:spPr bwMode="auto">
          <a:xfrm>
            <a:off x="3397250" y="6537325"/>
            <a:ext cx="573087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14400">
              <a:defRPr/>
            </a:pPr>
            <a:r>
              <a:rPr lang="en-US" sz="1000" b="1" i="1">
                <a:solidFill>
                  <a:schemeClr val="bg1"/>
                </a:solidFill>
                <a:latin typeface="Times New Roman" pitchFamily="18" charset="0"/>
                <a:ea typeface="ＭＳ Ｐゴシック"/>
                <a:cs typeface="ＭＳ Ｐゴシック"/>
              </a:rPr>
              <a:t>        Copyright © 2013 by The McGraw-Hill Companies, Inc. All rights reserved.</a:t>
            </a:r>
            <a:endParaRPr lang="en-US" sz="1000" b="1" i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ea typeface="ＭＳ Ｐゴシック"/>
              <a:cs typeface="ＭＳ Ｐゴシック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22218"/>
            <a:ext cx="7848600" cy="1927225"/>
          </a:xfrm>
        </p:spPr>
        <p:txBody>
          <a:bodyPr anchor="b">
            <a:noAutofit/>
          </a:bodyPr>
          <a:lstStyle>
            <a:lvl1pPr>
              <a:defRPr sz="48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5486400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lang="en-US" sz="3200" i="0" kern="1200" dirty="0">
                <a:solidFill>
                  <a:srgbClr val="0B5B7F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182563"/>
          </a:xfrm>
          <a:prstGeom prst="rect">
            <a:avLst/>
          </a:prstGeom>
          <a:solidFill>
            <a:srgbClr val="073D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73025" y="990600"/>
            <a:ext cx="8991600" cy="0"/>
          </a:xfrm>
          <a:prstGeom prst="line">
            <a:avLst/>
          </a:prstGeom>
          <a:ln w="28575">
            <a:solidFill>
              <a:srgbClr val="BD13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6497638"/>
            <a:ext cx="9144000" cy="365125"/>
          </a:xfrm>
          <a:prstGeom prst="rect">
            <a:avLst/>
          </a:prstGeom>
          <a:solidFill>
            <a:srgbClr val="0B5B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7927975" y="6518275"/>
            <a:ext cx="1066800" cy="328613"/>
          </a:xfrm>
          <a:prstGeom prst="rect">
            <a:avLst/>
          </a:prstGeom>
        </p:spPr>
        <p:txBody>
          <a:bodyPr anchor="ctr"/>
          <a:lstStyle/>
          <a:p>
            <a:pPr algn="r" defTabSz="91440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r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t>1-</a:t>
            </a:r>
            <a:fld id="{126B59AB-30C7-4C06-80E4-1C8F9970BF06}" type="slidenum">
              <a:rPr lang="en-US" sz="1000" b="1">
                <a:solidFill>
                  <a:srgbClr val="FFFFFF"/>
                </a:solidFill>
                <a:latin typeface="Times New Roman" pitchFamily="18" charset="0"/>
              </a:rPr>
              <a:pPr algn="r" defTabSz="914400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defRPr/>
              </a:pPr>
              <a:t>‹#›</a:t>
            </a:fld>
            <a:endParaRPr lang="en-US" sz="1000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737" y="1143000"/>
            <a:ext cx="8229600" cy="4876800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/>
            </a:lvl1pPr>
            <a:lvl2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800"/>
            </a:lvl2pPr>
            <a:lvl3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400"/>
            </a:lvl3pPr>
            <a:lvl4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2000"/>
            </a:lvl4pPr>
            <a:lvl5pPr>
              <a:spcBef>
                <a:spcPts val="600"/>
              </a:spcBef>
              <a:spcAft>
                <a:spcPts val="600"/>
              </a:spcAft>
              <a:buClr>
                <a:srgbClr val="BD130F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8925" y="152400"/>
            <a:ext cx="8566150" cy="8366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rgbClr val="0B5B7F"/>
          </a:solidFill>
          <a:latin typeface="+mj-lt"/>
          <a:ea typeface="Aharoni"/>
          <a:cs typeface="Aharoni" pitchFamily="2" charset="-79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ea typeface="Aharoni"/>
          <a:cs typeface="Aharoni" pitchFamily="2" charset="-79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ea typeface="Aharoni"/>
          <a:cs typeface="Aharoni" pitchFamily="2" charset="-79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ea typeface="Aharoni"/>
          <a:cs typeface="Aharoni" pitchFamily="2" charset="-79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ea typeface="Aharoni"/>
          <a:cs typeface="Aharoni" pitchFamily="2" charset="-79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cs typeface="Aharoni" pitchFamily="2" charset="-79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cs typeface="Aharoni" pitchFamily="2" charset="-79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cs typeface="Aharoni" pitchFamily="2" charset="-79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B5B7F"/>
          </a:solidFill>
          <a:latin typeface="Arial" pitchFamily="34" charset="0"/>
          <a:cs typeface="Aharoni" pitchFamily="2" charset="-79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dic.gov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Box 3"/>
          <p:cNvSpPr txBox="1">
            <a:spLocks noChangeArrowheads="1"/>
          </p:cNvSpPr>
          <p:nvPr/>
        </p:nvSpPr>
        <p:spPr bwMode="auto">
          <a:xfrm>
            <a:off x="685800" y="1295400"/>
            <a:ext cx="6629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</a:pPr>
            <a:r>
              <a:rPr lang="en-US" sz="4800">
                <a:solidFill>
                  <a:srgbClr val="0B5B7F"/>
                </a:solidFill>
              </a:rPr>
              <a:t>Investments: Background and Issues</a:t>
            </a:r>
          </a:p>
        </p:txBody>
      </p:sp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6858000" y="3124200"/>
            <a:ext cx="14478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8800">
                <a:solidFill>
                  <a:srgbClr val="0B5B7F"/>
                </a:solidFill>
              </a:rPr>
              <a:t> 1</a:t>
            </a:r>
          </a:p>
        </p:txBody>
      </p:sp>
      <p:sp>
        <p:nvSpPr>
          <p:cNvPr id="5123" name="TextBox 5"/>
          <p:cNvSpPr txBox="1">
            <a:spLocks noChangeArrowheads="1"/>
          </p:cNvSpPr>
          <p:nvPr/>
        </p:nvSpPr>
        <p:spPr bwMode="auto">
          <a:xfrm>
            <a:off x="546100" y="3592513"/>
            <a:ext cx="518160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0B5B7F"/>
                </a:solidFill>
              </a:rPr>
              <a:t>Bodie, Kane, and Marcus</a:t>
            </a:r>
          </a:p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3200" i="1">
                <a:solidFill>
                  <a:srgbClr val="0B5B7F"/>
                </a:solidFill>
              </a:rPr>
              <a:t>Essentials of Investments, </a:t>
            </a:r>
            <a:r>
              <a:rPr lang="en-US" sz="3200">
                <a:solidFill>
                  <a:srgbClr val="0B5B7F"/>
                </a:solidFill>
              </a:rPr>
              <a:t>9</a:t>
            </a:r>
            <a:r>
              <a:rPr lang="en-US" sz="3200" baseline="30000">
                <a:solidFill>
                  <a:srgbClr val="0B5B7F"/>
                </a:solidFill>
              </a:rPr>
              <a:t>th</a:t>
            </a:r>
            <a:r>
              <a:rPr lang="en-US" sz="3200">
                <a:solidFill>
                  <a:srgbClr val="0B5B7F"/>
                </a:solidFill>
              </a:rPr>
              <a:t> Edition</a:t>
            </a:r>
            <a:endParaRPr lang="en-US" sz="3200" i="1">
              <a:solidFill>
                <a:srgbClr val="0B5B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Separation of Ownership and Management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Large size of firms requires separate principals and agents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Mitigating Factors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  <a:cs typeface="Arial" charset="0"/>
              </a:rPr>
              <a:t>Performance-based compensation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  <a:cs typeface="Arial" charset="0"/>
              </a:rPr>
              <a:t>Boards of directors may fire managers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  <a:cs typeface="Arial" charset="0"/>
              </a:rPr>
              <a:t>Threat of takeovers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2"/>
          <p:cNvSpPr txBox="1">
            <a:spLocks noChangeArrowheads="1"/>
          </p:cNvSpPr>
          <p:nvPr/>
        </p:nvSpPr>
        <p:spPr bwMode="auto">
          <a:xfrm>
            <a:off x="228600" y="990600"/>
            <a:ext cx="8763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Example 1.1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 February 2008, Microsoft offered to buy Yahoo at $31 per share when Yahoo was trading at $19.18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Yahoo rejected the offer, holding out for $37 a share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Proxy fight to seize control of Yahoo's board and force Yahoo to accept offer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Proxy failed; Yahoo stock fell from $29 to $21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Did Yahoo managers act in the best interests of their shareholders?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2"/>
          <p:cNvSpPr txBox="1">
            <a:spLocks noChangeArrowheads="1"/>
          </p:cNvSpPr>
          <p:nvPr/>
        </p:nvSpPr>
        <p:spPr bwMode="auto">
          <a:xfrm>
            <a:off x="434975" y="10668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Corporate Governance and Corporate Ethics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Businesses and markets require trust to operate efficiently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Without trust additional laws and regulations are required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Laws and regulations are costly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Governance and ethics failures cost the economy billions, if not trillions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Eroding public support and confidence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8458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Corporate Governance and Corporate Ethics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Accounting scandals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Enron, WorldCom, Rite-Aid, HealthSouth, Global Crossing, Qwest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Misleading research reports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Citicorp, Merrill Lynch, others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Auditors: Watchdogs or consultants?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Arthur Andersen and Enron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8534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Corporate Governance and Corporate Ethics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Sarbanes-Oxley Act: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Requires more independent directors on company boards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Requires CFO to personally verify the financial statements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Created new oversight board for the accounting/audit industry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Charged board with maintaining a culture of high ethical standards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292934"/>
              </a:solidFill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1.4 The Investment Process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446088" y="1143000"/>
            <a:ext cx="82296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200" dirty="0">
                <a:solidFill>
                  <a:srgbClr val="292934"/>
                </a:solidFill>
                <a:ea typeface="Microsoft YaHei" charset="-122"/>
                <a:cs typeface="+mn-cs"/>
              </a:rPr>
              <a:t>Asset Allocation</a:t>
            </a:r>
          </a:p>
          <a:p>
            <a:pPr marL="463550" indent="-17462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ea typeface="Microsoft YaHei" charset="-122"/>
                <a:cs typeface="+mn-cs"/>
              </a:rPr>
              <a:t>Primary determinant of a portfolio's return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ea typeface="Microsoft YaHei" charset="-122"/>
                <a:cs typeface="+mn-cs"/>
              </a:rPr>
              <a:t>Percentage of fund in asset classes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292934"/>
                </a:solidFill>
                <a:ea typeface="Microsoft YaHei" charset="-122"/>
                <a:cs typeface="+mn-cs"/>
              </a:rPr>
              <a:t>Stocks 60%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292934"/>
                </a:solidFill>
                <a:ea typeface="Microsoft YaHei" charset="-122"/>
                <a:cs typeface="+mn-cs"/>
              </a:rPr>
              <a:t>Bonds 30%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292934"/>
                </a:solidFill>
                <a:ea typeface="Microsoft YaHei" charset="-122"/>
                <a:cs typeface="+mn-cs"/>
              </a:rPr>
              <a:t>Alternative assets 6%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292934"/>
                </a:solidFill>
                <a:ea typeface="Microsoft YaHei" charset="-122"/>
                <a:cs typeface="+mn-cs"/>
              </a:rPr>
              <a:t>Money market securities 4%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800" dirty="0">
                <a:solidFill>
                  <a:srgbClr val="292934"/>
                </a:solidFill>
                <a:ea typeface="Microsoft YaHei" charset="-122"/>
                <a:cs typeface="+mn-cs"/>
              </a:rPr>
              <a:t>Security selection and analysis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400" dirty="0">
                <a:solidFill>
                  <a:srgbClr val="292934"/>
                </a:solidFill>
                <a:ea typeface="Microsoft YaHei" charset="-122"/>
                <a:cs typeface="+mn-cs"/>
              </a:rPr>
              <a:t>Choosing specific securities within asset class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1.5 Markets Are Competitive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4800" y="9906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Risk-Return Trade-Off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Assets with higher expected returns have higher risk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292934"/>
              </a:solidFill>
            </a:endParaRP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292934"/>
              </a:solidFill>
            </a:endParaRP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Stock portfolio loses money 1 of 4 years on average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Bonds 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Have lower average rates of return (under 6%)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Have not lost more than 13% of their value in any one year</a:t>
            </a:r>
          </a:p>
        </p:txBody>
      </p:sp>
      <p:graphicFrame>
        <p:nvGraphicFramePr>
          <p:cNvPr id="2" name="Group 3"/>
          <p:cNvGraphicFramePr>
            <a:graphicFrameLocks noGrp="1"/>
          </p:cNvGraphicFramePr>
          <p:nvPr/>
        </p:nvGraphicFramePr>
        <p:xfrm>
          <a:off x="304800" y="2667000"/>
          <a:ext cx="8458200" cy="900113"/>
        </p:xfrm>
        <a:graphic>
          <a:graphicData uri="http://schemas.openxmlformats.org/drawingml/2006/table">
            <a:tbl>
              <a:tblPr/>
              <a:tblGrid>
                <a:gridCol w="1246751"/>
                <a:gridCol w="2982349"/>
                <a:gridCol w="2114550"/>
                <a:gridCol w="2114550"/>
              </a:tblGrid>
              <a:tr h="50673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charset="-122"/>
                        <a:cs typeface="+mn-cs"/>
                      </a:endParaRPr>
                    </a:p>
                  </a:txBody>
                  <a:tcPr marL="90000" marR="90000" marT="6267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Average  Annual Return</a:t>
                      </a:r>
                    </a:p>
                  </a:txBody>
                  <a:tcPr marL="90000" marR="90000" marT="62676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Minimum (1931)</a:t>
                      </a:r>
                    </a:p>
                  </a:txBody>
                  <a:tcPr marL="90000" marR="90000" marT="62676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Maximum (1933)</a:t>
                      </a:r>
                    </a:p>
                  </a:txBody>
                  <a:tcPr marL="90000" marR="90000" marT="62676" marB="4680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  <a:tr h="30969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Stocks</a:t>
                      </a:r>
                    </a:p>
                  </a:txBody>
                  <a:tcPr marL="90000" marR="90000" marT="6267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About 12%</a:t>
                      </a:r>
                    </a:p>
                  </a:txBody>
                  <a:tcPr marL="90000" marR="90000" marT="6267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−46%</a:t>
                      </a:r>
                    </a:p>
                  </a:txBody>
                  <a:tcPr marL="90000" marR="90000" marT="6267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</a:tabLst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charset="-122"/>
                          <a:cs typeface="+mn-cs"/>
                        </a:rPr>
                        <a:t>55%</a:t>
                      </a:r>
                    </a:p>
                  </a:txBody>
                  <a:tcPr marL="90000" marR="90000" marT="62676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ED1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1.5 Markets Are Competitive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Risk-Return Trade-Off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How do we measure risk?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How does diversification affect risk?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1.5 Markets Are Competitive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Efficient Markets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Securities should be neither underpriced nor overpriced on average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Security prices should reflect all information available to investors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Choice of appropriate investment-management style based on belief in market efficiency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1.5 Markets Are Competitive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Active versus Passive Management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Active management (inefficient markets)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Finding undervalued securities (security selection)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Market timing (asset allocation)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Passive management (efficient markets)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No attempt to find undervalued securities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No attempt to time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Holding a diversified portfolio</a:t>
            </a:r>
          </a:p>
          <a:p>
            <a:pPr marL="1314450" lvl="3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000">
                <a:solidFill>
                  <a:srgbClr val="292934"/>
                </a:solidFill>
              </a:rPr>
              <a:t>Indexing; constructing “efficient” portfolio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1.1 Real versus Financial Assets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57200" y="1100138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Nature of Investment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Reduce current consumption for greater future consumption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Real Assets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Used to produce goods and services: Property, plants and equipment, human capital, etc.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Financial Assets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Claims on real assets or claims on real-asset income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1.6 The Players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Business Firms (net borrowers)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Households (net savers)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Governments (can be both borrowers and savers)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Financial Intermediaries (connectors of borrowers and lenders)</a:t>
            </a:r>
          </a:p>
          <a:p>
            <a:pPr marL="457200" lvl="1" indent="-180975"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Commercial banks</a:t>
            </a:r>
          </a:p>
          <a:p>
            <a:pPr marL="457200" lvl="1" indent="-180975"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Investment companies</a:t>
            </a:r>
          </a:p>
          <a:p>
            <a:pPr marL="457200" lvl="1" indent="-180975"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Insurance companies</a:t>
            </a:r>
          </a:p>
          <a:p>
            <a:pPr marL="457200" lvl="1" indent="-180975"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Pension funds</a:t>
            </a:r>
          </a:p>
          <a:p>
            <a:pPr marL="457200" lvl="1" indent="-180975"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Hedge funds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1.6 The Players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Investment Bankers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Firms that specialize in primary market transactions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Primary market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Newly issued securities offered to public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Investment banker typically “underwrites” issue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Secondary market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Preexisting securities traded among investors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1.6 The Players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434975" y="1143000"/>
            <a:ext cx="84804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lIns="90000" tIns="45000" rIns="90000" bIns="45000"/>
          <a:lstStyle>
            <a:lvl1pPr marL="182563" indent="-18097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1pPr>
            <a:lvl2pPr marL="457200" indent="-18097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2pPr>
            <a:lvl3pPr marL="857250" indent="-18097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3pPr>
            <a:lvl4pPr marL="1314450" indent="-180975"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3200" dirty="0">
                <a:solidFill>
                  <a:srgbClr val="292934"/>
                </a:solidFill>
                <a:cs typeface="+mn-cs"/>
              </a:rPr>
              <a:t>Investment </a:t>
            </a:r>
            <a:r>
              <a:rPr lang="en-US" sz="3200" dirty="0" smtClean="0">
                <a:solidFill>
                  <a:srgbClr val="292934"/>
                </a:solidFill>
                <a:cs typeface="+mn-cs"/>
              </a:rPr>
              <a:t>Bankers</a:t>
            </a:r>
            <a:endParaRPr lang="en-US" sz="3200" dirty="0">
              <a:solidFill>
                <a:srgbClr val="292934"/>
              </a:solidFill>
              <a:cs typeface="+mn-cs"/>
            </a:endParaRPr>
          </a:p>
          <a:p>
            <a:pPr lvl="1" eaLnBrk="1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292934"/>
                </a:solidFill>
                <a:cs typeface="+mn-cs"/>
              </a:rPr>
              <a:t>Commercial and investment banks' functions and organizations separated by law </a:t>
            </a:r>
            <a:r>
              <a:rPr lang="en-US" sz="2400" dirty="0" smtClean="0">
                <a:solidFill>
                  <a:srgbClr val="292934"/>
                </a:solidFill>
                <a:cs typeface="+mn-cs"/>
              </a:rPr>
              <a:t>1933-1999</a:t>
            </a:r>
            <a:endParaRPr lang="en-US" sz="2400" dirty="0">
              <a:solidFill>
                <a:srgbClr val="292934"/>
              </a:solidFill>
              <a:cs typeface="+mn-cs"/>
            </a:endParaRPr>
          </a:p>
          <a:p>
            <a:pPr lvl="1" eaLnBrk="1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292934"/>
                </a:solidFill>
                <a:cs typeface="+mn-cs"/>
              </a:rPr>
              <a:t>Post-1999: Large </a:t>
            </a:r>
            <a:r>
              <a:rPr lang="en-US" sz="2400" dirty="0">
                <a:solidFill>
                  <a:srgbClr val="292934"/>
                </a:solidFill>
                <a:cs typeface="+mn-cs"/>
              </a:rPr>
              <a:t>investment banks independent from commercial banks </a:t>
            </a:r>
          </a:p>
          <a:p>
            <a:pPr lvl="3" eaLnBrk="1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292934"/>
                </a:solidFill>
                <a:cs typeface="+mn-cs"/>
              </a:rPr>
              <a:t>Large commercial banks increased investment-banking </a:t>
            </a:r>
            <a:r>
              <a:rPr lang="en-US" sz="2400" dirty="0" smtClean="0">
                <a:solidFill>
                  <a:srgbClr val="292934"/>
                </a:solidFill>
                <a:cs typeface="+mn-cs"/>
              </a:rPr>
              <a:t>activities, </a:t>
            </a:r>
            <a:r>
              <a:rPr lang="en-US" sz="2400" dirty="0">
                <a:solidFill>
                  <a:srgbClr val="292934"/>
                </a:solidFill>
                <a:cs typeface="+mn-cs"/>
              </a:rPr>
              <a:t>pressuring investment banks’ profit margins </a:t>
            </a:r>
          </a:p>
          <a:p>
            <a:pPr marL="619125" lvl="1" indent="-342900" eaLnBrk="1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292934"/>
                </a:solidFill>
                <a:cs typeface="+mn-cs"/>
              </a:rPr>
              <a:t>September 2008: Mortgage-market </a:t>
            </a:r>
            <a:r>
              <a:rPr lang="en-US" sz="2400" dirty="0">
                <a:solidFill>
                  <a:srgbClr val="292934"/>
                </a:solidFill>
                <a:cs typeface="+mn-cs"/>
              </a:rPr>
              <a:t>collapse</a:t>
            </a:r>
          </a:p>
          <a:p>
            <a:pPr lvl="3" eaLnBrk="1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292934"/>
                </a:solidFill>
                <a:cs typeface="+mn-cs"/>
              </a:rPr>
              <a:t>Major investment banks bankrupt; purchased/reorganized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1.6 The Players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Investment Bankers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Investment banks may become commercial banks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Obtain deposit funding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Have access to government assistance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Major banks now under stricter commercial bank regulations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184150"/>
            <a:ext cx="90678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2900" smtClean="0">
                <a:cs typeface="Aharoni"/>
              </a:rPr>
              <a:t>Table 1.3 Balance Sheet of Commercial Banks, 2011</a:t>
            </a:r>
          </a:p>
        </p:txBody>
      </p:sp>
      <p:graphicFrame>
        <p:nvGraphicFramePr>
          <p:cNvPr id="51373" name="Group 173"/>
          <p:cNvGraphicFramePr>
            <a:graphicFrameLocks noGrp="1"/>
          </p:cNvGraphicFramePr>
          <p:nvPr/>
        </p:nvGraphicFramePr>
        <p:xfrm>
          <a:off x="228600" y="1371600"/>
          <a:ext cx="8610600" cy="4673600"/>
        </p:xfrm>
        <a:graphic>
          <a:graphicData uri="http://schemas.openxmlformats.org/drawingml/2006/table">
            <a:tbl>
              <a:tblPr/>
              <a:tblGrid>
                <a:gridCol w="2057400"/>
                <a:gridCol w="914400"/>
                <a:gridCol w="790575"/>
                <a:gridCol w="352425"/>
                <a:gridCol w="2819400"/>
                <a:gridCol w="838200"/>
                <a:gridCol w="83820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$ Billion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% Total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Liabilities and Net Worth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$ Billion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% Total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Real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Liabilities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Equipment and premises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110.4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0.9%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Deposits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8,674.6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71.4%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 real estate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46.6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0.4%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Debt and other borrowed funds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1,291.8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10.6%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Total real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157.0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1.3%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Federal funds and repurchase agreements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499.1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4.1%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308.4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2.5%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Total liabilities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10,773.9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88.6%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Financial assets 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Cash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1,066.3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8.8%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Investment securities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2,406.1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19.8%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Loans and leases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6,279.1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51.6%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 financial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1,153.9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9.5%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</a:t>
                      </a: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Total financial assets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10,905.4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89.7%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Other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Intangible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373.9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3.1%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721.0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5.9%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Total other assets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1,094.9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9.0%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</a:t>
                      </a: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Net worth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1,383.4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11.4%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   TOTAL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12,157.3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100.0%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12,157.3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100.0%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Note: Column sums may differ from total because of rounding error.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SOURCE: Federal Deposit Insurance Corporation, 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  <a:hlinkClick r:id="rId3"/>
                        </a:rPr>
                        <a:t>www.fdic.gov</a:t>
                      </a: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, July 2011.</a:t>
                      </a:r>
                    </a:p>
                  </a:txBody>
                  <a:tcPr marL="8000" marR="8000" marT="8000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3175" y="152400"/>
            <a:ext cx="9144000" cy="836613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/>
            </a:pPr>
            <a:r>
              <a:rPr lang="en-US" sz="2500" smtClean="0">
                <a:cs typeface="Aharoni"/>
              </a:rPr>
              <a:t>Table 1.4 Balance Sheet of Nonfinancial U.S. Business, 2011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219200"/>
          <a:ext cx="8763000" cy="3878263"/>
        </p:xfrm>
        <a:graphic>
          <a:graphicData uri="http://schemas.openxmlformats.org/drawingml/2006/table">
            <a:tbl>
              <a:tblPr/>
              <a:tblGrid>
                <a:gridCol w="1386524"/>
                <a:gridCol w="1051876"/>
                <a:gridCol w="838200"/>
                <a:gridCol w="937925"/>
                <a:gridCol w="509875"/>
                <a:gridCol w="1113373"/>
                <a:gridCol w="811624"/>
                <a:gridCol w="284803"/>
                <a:gridCol w="205552"/>
                <a:gridCol w="811624"/>
                <a:gridCol w="811624"/>
              </a:tblGrid>
              <a:tr h="237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Geneva"/>
                        </a:rPr>
                        <a:t>Assets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Geneva"/>
                        </a:rPr>
                        <a:t>$ Billion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Geneva"/>
                        </a:rPr>
                        <a:t>% Total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latin typeface="Geneva"/>
                        </a:rPr>
                        <a:t>Liabilities and</a:t>
                      </a:r>
                      <a:r>
                        <a:rPr lang="en-US" sz="1400" b="1" i="0" u="none" strike="noStrike" baseline="0" dirty="0" smtClean="0">
                          <a:latin typeface="Geneva"/>
                        </a:rPr>
                        <a:t> </a:t>
                      </a:r>
                      <a:r>
                        <a:rPr lang="en-US" sz="1400" b="1" i="0" u="none" strike="noStrike" dirty="0" smtClean="0">
                          <a:latin typeface="Geneva"/>
                        </a:rPr>
                        <a:t>Net </a:t>
                      </a:r>
                      <a:r>
                        <a:rPr lang="en-US" sz="1400" b="1" i="0" u="none" strike="noStrike" dirty="0">
                          <a:latin typeface="Geneva"/>
                        </a:rPr>
                        <a:t>Worth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Geneva"/>
                        </a:rPr>
                        <a:t>$ Billion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latin typeface="Geneva"/>
                        </a:rPr>
                        <a:t>% Total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Geneva"/>
                        </a:rPr>
                        <a:t>Real assets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Geneva"/>
                        </a:rPr>
                        <a:t>Liabilities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Equipment and software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4,109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14.6%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Bonds and mortgages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5,321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18.9%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Real estate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7,676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27.2%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Bank loans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538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1.9%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Inventories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1,876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6.7%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Other loans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1,227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4.4%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latin typeface="Geneva"/>
                        </a:rPr>
                        <a:t>      Total real assets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13,661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48.5%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Trade debt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1,863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6.6%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Other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4,559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16.2%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Geneva"/>
                        </a:rPr>
                        <a:t>Financial assets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latin typeface="Geneva"/>
                        </a:rPr>
                        <a:t>      Total liabilities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13,509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47.9%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Deposits and cash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1,009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3.6%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Marketable securities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899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3.2%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Trade and consumer credit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2,388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8.5%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Geneva"/>
                        </a:rPr>
                        <a:t>   Other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10,239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36.3%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latin typeface="Geneva"/>
                        </a:rPr>
                        <a:t>      Total financial assets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14,535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51.5%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latin typeface="Geneva"/>
                        </a:rPr>
                        <a:t>         TOTAL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28,196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100.0%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200" b="0" i="1" u="none" strike="noStrike" dirty="0">
                          <a:latin typeface="Geneva"/>
                        </a:rPr>
                        <a:t>      Net worth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14,687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52.1%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13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28,196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latin typeface="Geneva"/>
                        </a:rPr>
                        <a:t>100.0%</a:t>
                      </a: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26309">
                <a:tc gridSpan="11"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latin typeface="Geneva"/>
                        </a:rPr>
                        <a:t>Note: Column sums may differ from total because of rounding error. </a:t>
                      </a:r>
                      <a:endParaRPr lang="en-US" sz="1000" b="0" i="0" u="none" strike="noStrike" dirty="0" smtClean="0">
                        <a:latin typeface="Geneva"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dirty="0" smtClean="0">
                          <a:latin typeface="Geneva"/>
                        </a:rPr>
                        <a:t>SOURCE:</a:t>
                      </a:r>
                      <a:r>
                        <a:rPr lang="en-US" sz="1000" b="0" i="0" u="none" strike="noStrike" baseline="0" dirty="0" smtClean="0">
                          <a:latin typeface="Geneva"/>
                        </a:rPr>
                        <a:t> </a:t>
                      </a:r>
                      <a:r>
                        <a:rPr lang="en-US" sz="1000" b="0" i="1" u="none" strike="noStrike" dirty="0" smtClean="0">
                          <a:latin typeface="Geneva"/>
                        </a:rPr>
                        <a:t>Flow of Funds Accounts of the United States</a:t>
                      </a:r>
                      <a:r>
                        <a:rPr lang="en-US" sz="1000" b="0" i="0" u="none" strike="noStrike" dirty="0" smtClean="0">
                          <a:latin typeface="Geneva"/>
                        </a:rPr>
                        <a:t>,</a:t>
                      </a:r>
                      <a:r>
                        <a:rPr lang="en-US" sz="1000" b="0" i="0" u="none" strike="noStrike" baseline="0" dirty="0" smtClean="0">
                          <a:latin typeface="Geneva"/>
                        </a:rPr>
                        <a:t> </a:t>
                      </a:r>
                      <a:r>
                        <a:rPr lang="en-US" sz="1000" b="0" i="0" u="none" strike="noStrike" dirty="0" smtClean="0">
                          <a:latin typeface="Geneva"/>
                        </a:rPr>
                        <a:t>Board of Governors of the Federal Reserve System, June 2011.</a:t>
                      </a:r>
                      <a:endParaRPr lang="en-US" sz="1000" b="0" i="1" u="none" strike="noStrike" dirty="0" smtClean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8826" marR="8826" marT="88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1.6 The Players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465138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Venture Capital and Private Equity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Venture capital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Investment to finance new firm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Private equity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Investments in companies not traded on stock exchange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Changes in Housing Finance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Low interest rates and a stable economy created housing market boom, driving investors to find higher-yield investments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1970s: Fannie Mae and Freddie Mac bundle mortgage loans into tradable pools (securitization)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Subprime loans: Loans above 80% of home value, no underwriting criteria, higher default risk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Mortgage Derivatives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CDOs: Consolidated default risk of loans onto one class of investor, divided payment into tranches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Ratings agencies paid by issuers; pressured to give high ratings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000">
              <a:solidFill>
                <a:srgbClr val="292934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7200" y="1219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Credit Default Swaps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Insurance contract against the default of borrowers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Issuers ramped up risk to unsupportable levels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AIG sold $400 billion in CDS contracts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" y="225425"/>
            <a:ext cx="9067800" cy="688975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200" smtClean="0">
                <a:cs typeface="Aharoni"/>
              </a:rPr>
              <a:t>Table 1.1 Balance Sheet, U.S. Households, 2011</a:t>
            </a: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457200" y="9906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93A299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en-US" sz="2400">
              <a:solidFill>
                <a:srgbClr val="292934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2900" y="1295400"/>
          <a:ext cx="8458200" cy="5137150"/>
        </p:xfrm>
        <a:graphic>
          <a:graphicData uri="http://schemas.openxmlformats.org/drawingml/2006/table">
            <a:tbl>
              <a:tblPr/>
              <a:tblGrid>
                <a:gridCol w="2387600"/>
                <a:gridCol w="946150"/>
                <a:gridCol w="866775"/>
                <a:gridCol w="395288"/>
                <a:gridCol w="2109787"/>
                <a:gridCol w="914400"/>
                <a:gridCol w="838200"/>
              </a:tblGrid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Assets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$ Billion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% Total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Liabilities and Net Worth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$ Billion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% Total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Real assets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Real estate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18,117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25.2%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Mortgages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10,215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14.2%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Consumer durables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4,665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6.5%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Consumer credit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2,404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3.3%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303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0.4%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Bank and other loans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384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0.5%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   Total real assets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23,085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32.1%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Security credit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316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0.4%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Other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556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0.8%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Total liabilities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13,875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19.3%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Financial assets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Deposits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8,038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11.2%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Life insurance reserves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1,298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1.8%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Pension reserves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13,419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18.7%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Corporate equity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8,792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12.2%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Equity in noncorp. business 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6,585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9.2%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Mutual fund shares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5,050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7.0%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73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Debt securities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4,129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5.7%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Other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1,536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2.1%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Total financial assets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48,847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67.9%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Net worth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58,058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80.7%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         TOTAL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71,932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100.0%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71,932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100.0%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neva"/>
                        <a:ea typeface="Microsoft YaHei"/>
                        <a:cs typeface="Microsoft YaHei"/>
                      </a:endParaRP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Note: Column sums may differ from total because of rounding error.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SOURCE: </a:t>
                      </a: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Flow of Funds Accounts of the United States, 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neva"/>
                          <a:ea typeface="Microsoft YaHei"/>
                          <a:cs typeface="Microsoft YaHei"/>
                        </a:rPr>
                        <a:t>Board of Governors of the Federal Reserve System, June 2011.</a:t>
                      </a:r>
                    </a:p>
                  </a:txBody>
                  <a:tcPr marL="8514" marR="8514" marT="8515" marB="0"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Systemic Risk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Risk of breakdown in financial system — spillover effects from one market into others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Banks highly leveraged; assets less liquid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Formal exchange trading replaced by over-the-counter markets — no margin for insolvency protection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The Shoe Drops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September 7, 2008: Fannie Mae and Freddie Mac put into conservatorship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Lehman Brothers and Merrill Lynch verged on bankruptcy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September 17: Government lends $85 billion to AIG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Money market panic freezes short-term financing market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1.7 The Financial Crisis of 2008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Dodd-Frank Reform Act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Called for stricter rules for bank capital, liquidity, risk management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Mandated increased transparency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Clarified regulatory system</a:t>
            </a:r>
          </a:p>
          <a:p>
            <a:pPr marL="925513" lvl="1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Volcker Rule: Limited banks’ ability to trade for own account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2500" smtClean="0">
                <a:cs typeface="Aharoni"/>
              </a:rPr>
              <a:t>Figure 1.1 Short-Term LIBOR and Treasury-Bill Rates and the TED Spread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295400"/>
            <a:ext cx="79279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Figure 1.2 Cumulative Returns</a:t>
            </a:r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05000"/>
            <a:ext cx="723265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659" name="TextBox 2"/>
          <p:cNvSpPr txBox="1">
            <a:spLocks noChangeArrowheads="1"/>
          </p:cNvSpPr>
          <p:nvPr/>
        </p:nvSpPr>
        <p:spPr bwMode="auto">
          <a:xfrm>
            <a:off x="1254125" y="1147763"/>
            <a:ext cx="65532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sz="2400"/>
              <a:t>Cumulative returns on a $1 investment in the S&amp;P 500 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sz="3000" smtClean="0">
                <a:cs typeface="Aharoni"/>
              </a:rPr>
              <a:t>Figure 1.3 Case-Shiller Index of U.S. Housing Prices</a:t>
            </a:r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71600"/>
            <a:ext cx="77724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1.8 Text Outline</a:t>
            </a: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One: Introduction to Financial Markets, Securities, and Trading Methods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Two: Modern Portfolio Theory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Three: Debt Securities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Four: Equity Security Analysis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Five: Derivative Markets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Part Six: Active Investment Management Strategies: Performance Evaluation, Global Investing, Taxes, and the Investment Process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1.1 Real versus Financial Assets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All financial assets (owner of the claim) are offset by a financial liability (issuer of the claim)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When all balance sheets are aggegated, only real assets remain</a:t>
            </a:r>
          </a:p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Net wealth of economy: Sum of real assets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mtClean="0">
                <a:ea typeface="+mj-ea"/>
              </a:rPr>
              <a:t>Table 1.2 Domestic Net Worth, 2011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05000" y="1524000"/>
          <a:ext cx="5181600" cy="3960813"/>
        </p:xfrm>
        <a:graphic>
          <a:graphicData uri="http://schemas.openxmlformats.org/drawingml/2006/table">
            <a:tbl>
              <a:tblPr/>
              <a:tblGrid>
                <a:gridCol w="1355452"/>
                <a:gridCol w="1440967"/>
                <a:gridCol w="1315962"/>
                <a:gridCol w="657981"/>
                <a:gridCol w="411238"/>
              </a:tblGrid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Geneva"/>
                        </a:rPr>
                        <a:t>Assets 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1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>
                          <a:latin typeface="Geneva"/>
                        </a:rPr>
                        <a:t>$ Billion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Geneva"/>
                        </a:rPr>
                        <a:t>   Commercial real estate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Geneva"/>
                        </a:rPr>
                        <a:t>14,248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Geneva"/>
                        </a:rPr>
                        <a:t>   Residential real estate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Geneva"/>
                        </a:rPr>
                        <a:t>18,117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Geneva"/>
                        </a:rPr>
                        <a:t>   Equipment </a:t>
                      </a:r>
                      <a:r>
                        <a:rPr lang="en-US" sz="1800" b="0" i="0" u="none" strike="noStrike" dirty="0" smtClean="0">
                          <a:latin typeface="Geneva"/>
                        </a:rPr>
                        <a:t>and </a:t>
                      </a:r>
                      <a:r>
                        <a:rPr lang="en-US" sz="1800" b="0" i="0" u="none" strike="noStrike" dirty="0">
                          <a:latin typeface="Geneva"/>
                        </a:rPr>
                        <a:t>software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Geneva"/>
                        </a:rPr>
                        <a:t>4,413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Geneva"/>
                        </a:rPr>
                        <a:t>   Inventories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>
                          <a:latin typeface="Geneva"/>
                        </a:rPr>
                        <a:t>1,974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latin typeface="Geneva"/>
                        </a:rPr>
                        <a:t>   Consumer durables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Geneva"/>
                        </a:rPr>
                        <a:t>4,665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1" u="none" strike="noStrike" dirty="0">
                          <a:latin typeface="Geneva"/>
                        </a:rPr>
                        <a:t>      </a:t>
                      </a:r>
                      <a:r>
                        <a:rPr lang="en-US" sz="1800" b="0" i="1" u="none" strike="noStrike" dirty="0" smtClean="0">
                          <a:latin typeface="Geneva"/>
                        </a:rPr>
                        <a:t>   TOTAL</a:t>
                      </a:r>
                      <a:endParaRPr lang="en-US" sz="1800" b="0" i="1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latin typeface="Geneva"/>
                        </a:rPr>
                        <a:t>43,417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 smtClean="0">
                        <a:latin typeface="Geneva"/>
                      </a:endParaRPr>
                    </a:p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1000">
                <a:tc gridSpan="5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 smtClean="0">
                        <a:latin typeface="Geneva"/>
                      </a:endParaRPr>
                    </a:p>
                    <a:p>
                      <a:pPr algn="l" fontAlgn="b"/>
                      <a:r>
                        <a:rPr lang="en-US" sz="1200" b="0" i="0" u="none" strike="noStrike" dirty="0" smtClean="0">
                          <a:latin typeface="Geneva"/>
                        </a:rPr>
                        <a:t>Note</a:t>
                      </a:r>
                      <a:r>
                        <a:rPr lang="en-US" sz="1200" b="0" i="0" u="none" strike="noStrike" dirty="0">
                          <a:latin typeface="Geneva"/>
                        </a:rPr>
                        <a:t>: Column sums may differ from total because of rounding error. </a:t>
                      </a:r>
                      <a:endParaRPr lang="en-US" sz="1200" b="0" i="0" u="none" strike="noStrike" dirty="0" smtClean="0">
                        <a:latin typeface="Geneva"/>
                      </a:endParaRPr>
                    </a:p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1000">
                <a:tc gridSpan="5"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latin typeface="Geneva"/>
                        </a:rPr>
                        <a:t>SOURCE</a:t>
                      </a:r>
                      <a:r>
                        <a:rPr lang="en-US" sz="1200" b="0" i="0" u="none" strike="noStrike" dirty="0" smtClean="0">
                          <a:latin typeface="Geneva"/>
                        </a:rPr>
                        <a:t>: </a:t>
                      </a:r>
                      <a:r>
                        <a:rPr lang="en-US" sz="1200" b="0" i="1" u="none" strike="noStrike" dirty="0" smtClean="0">
                          <a:latin typeface="Geneva"/>
                        </a:rPr>
                        <a:t>Flow of Funds Accounts of the United States,</a:t>
                      </a:r>
                      <a:r>
                        <a:rPr lang="en-US" sz="1200" b="0" i="0" u="none" strike="noStrike" dirty="0" smtClean="0">
                          <a:latin typeface="Geneva"/>
                        </a:rPr>
                        <a:t> Board of Governors of the Federal Reserve System, June 2011.</a:t>
                      </a:r>
                      <a:endParaRPr lang="en-US" sz="1200" b="0" i="1" u="none" strike="noStrike" dirty="0" smtClean="0">
                        <a:latin typeface="Geneva"/>
                      </a:endParaRPr>
                    </a:p>
                    <a:p>
                      <a:pPr algn="l" fontAlgn="b"/>
                      <a:endParaRPr lang="en-US" sz="1200" b="0" i="0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000" b="0" i="1" u="none" strike="noStrike" dirty="0">
                        <a:latin typeface="Geneva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/>
          </p:nvPr>
        </p:nvSpPr>
        <p:spPr>
          <a:xfrm>
            <a:off x="288925" y="152400"/>
            <a:ext cx="8564563" cy="836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dirty="0" smtClean="0">
                <a:ea typeface="+mj-ea"/>
              </a:rPr>
              <a:t>1.2 Financial Assets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4800" y="1066800"/>
            <a:ext cx="8763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Major Classes of Financial Assets or Securities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Fixed-income (debt) securities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Money market instruments</a:t>
            </a:r>
          </a:p>
          <a:p>
            <a:pPr marL="1314450" lvl="3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200">
                <a:solidFill>
                  <a:srgbClr val="292934"/>
                </a:solidFill>
              </a:rPr>
              <a:t>Bank certificates of deposit, T-bills, commercial paper, etc.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Bonds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Preferred stock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Common stock (equity)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Ownership stake in entity, residual cash flow</a:t>
            </a:r>
          </a:p>
          <a:p>
            <a:pPr marL="457200" lvl="1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Derivative securities</a:t>
            </a:r>
          </a:p>
          <a:p>
            <a:pPr marL="857250" lvl="2" indent="-180975">
              <a:spcBef>
                <a:spcPts val="488"/>
              </a:spcBef>
              <a:spcAft>
                <a:spcPts val="600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Contract, value derived from underlying market condition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Informational Role of Financial Markets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Do market prices equal the fair value estimate of a security's expected future risky cash flows?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Can we rely on markets to allocate capital to the best uses?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Other mechanisms to allocate capital?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solidFill>
                  <a:srgbClr val="292934"/>
                </a:solidFill>
              </a:rPr>
              <a:t>Advantages/disadvantages of other systems?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Consumption Timing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Consumption smoothes over time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When current basic needs are met, shift consumption through time by investing surplus</a:t>
            </a:r>
          </a:p>
        </p:txBody>
      </p:sp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marL="182563" indent="-180975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solidFill>
                  <a:srgbClr val="292934"/>
                </a:solidFill>
              </a:rPr>
              <a:t>Risk Allocation</a:t>
            </a:r>
          </a:p>
          <a:p>
            <a:pPr marL="457200" lvl="1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Investors can choose desired risk level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Bond vs. stock of company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Bank CD vs. company bond</a:t>
            </a:r>
          </a:p>
          <a:p>
            <a:pPr marL="857250" lvl="2" indent="-180975">
              <a:spcBef>
                <a:spcPts val="488"/>
              </a:spcBef>
              <a:spcAft>
                <a:spcPts val="1425"/>
              </a:spcAft>
              <a:buClr>
                <a:srgbClr val="C00000"/>
              </a:buClr>
              <a:buSzPct val="85000"/>
              <a:buFont typeface="Arial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800">
                <a:solidFill>
                  <a:srgbClr val="292934"/>
                </a:solidFill>
              </a:rPr>
              <a:t>Risk-and-return trade-off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149225" y="152400"/>
            <a:ext cx="8853488" cy="836613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US" sz="3600" smtClean="0">
                <a:cs typeface="Aharoni"/>
              </a:rPr>
              <a:t>1.3 Financial Markets and the Economy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e PPT design templat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1617</Words>
  <Application>Microsoft Office PowerPoint</Application>
  <PresentationFormat>On-screen Show (4:3)</PresentationFormat>
  <Paragraphs>463</Paragraphs>
  <Slides>36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Arial</vt:lpstr>
      <vt:lpstr>Microsoft YaHei</vt:lpstr>
      <vt:lpstr>Aharoni</vt:lpstr>
      <vt:lpstr>Times New Roman</vt:lpstr>
      <vt:lpstr>ＭＳ Ｐゴシック</vt:lpstr>
      <vt:lpstr>Lucida Sans Unicode</vt:lpstr>
      <vt:lpstr>Geneva</vt:lpstr>
      <vt:lpstr>SimSun</vt:lpstr>
      <vt:lpstr>9e PPT design template</vt:lpstr>
      <vt:lpstr>9e PPT design template</vt:lpstr>
      <vt:lpstr>9e PPT design template</vt:lpstr>
      <vt:lpstr>Slide 1</vt:lpstr>
      <vt:lpstr>1.1 Real versus Financial Assets</vt:lpstr>
      <vt:lpstr>Table 1.1 Balance Sheet, U.S. Households, 2011</vt:lpstr>
      <vt:lpstr>1.1 Real versus Financial Assets</vt:lpstr>
      <vt:lpstr>Table 1.2 Domestic Net Worth, 2011</vt:lpstr>
      <vt:lpstr>1.2 Financial Assets</vt:lpstr>
      <vt:lpstr>1.3 Financial Markets and the Economy</vt:lpstr>
      <vt:lpstr>1.3 Financial Markets and the Economy</vt:lpstr>
      <vt:lpstr>1.3 Financial Markets and the Economy</vt:lpstr>
      <vt:lpstr>1.3 Financial Markets and the Economy</vt:lpstr>
      <vt:lpstr>1.3 Financial Markets and the Economy</vt:lpstr>
      <vt:lpstr>1.3 Financial Markets and the Economy</vt:lpstr>
      <vt:lpstr>1.3 Financial Markets and the Economy</vt:lpstr>
      <vt:lpstr>1.3 Financial Markets and the Economy</vt:lpstr>
      <vt:lpstr>1.4 The Investment Process</vt:lpstr>
      <vt:lpstr>1.5 Markets Are Competitive</vt:lpstr>
      <vt:lpstr>1.5 Markets Are Competitive</vt:lpstr>
      <vt:lpstr>1.5 Markets Are Competitive</vt:lpstr>
      <vt:lpstr>1.5 Markets Are Competitive</vt:lpstr>
      <vt:lpstr>1.6 The Players</vt:lpstr>
      <vt:lpstr>1.6 The Players</vt:lpstr>
      <vt:lpstr>1.6 The Players</vt:lpstr>
      <vt:lpstr>1.6 The Players</vt:lpstr>
      <vt:lpstr>Table 1.3 Balance Sheet of Commercial Banks, 2011</vt:lpstr>
      <vt:lpstr>Table 1.4 Balance Sheet of Nonfinancial U.S. Business, 2011</vt:lpstr>
      <vt:lpstr>1.6 The Players</vt:lpstr>
      <vt:lpstr>1.7 The Financial Crisis of 2008</vt:lpstr>
      <vt:lpstr>1.7 The Financial Crisis of 2008</vt:lpstr>
      <vt:lpstr>1.7 The Financial Crisis of 2008</vt:lpstr>
      <vt:lpstr>1.7 The Financial Crisis of 2008</vt:lpstr>
      <vt:lpstr>1.7 The Financial Crisis of 2008</vt:lpstr>
      <vt:lpstr>1.7 The Financial Crisis of 2008</vt:lpstr>
      <vt:lpstr>Figure 1.1 Short-Term LIBOR and Treasury-Bill Rates and the TED Spread</vt:lpstr>
      <vt:lpstr>Figure 1.2 Cumulative Returns</vt:lpstr>
      <vt:lpstr>Figure 1.3 Case-Shiller Index of U.S. Housing Prices</vt:lpstr>
      <vt:lpstr>1.8 Text Outline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 Fenaughty</dc:creator>
  <cp:lastModifiedBy>faiyaz.ahmed</cp:lastModifiedBy>
  <cp:revision>85</cp:revision>
  <cp:lastPrinted>1601-01-01T00:00:00Z</cp:lastPrinted>
  <dcterms:created xsi:type="dcterms:W3CDTF">2012-03-08T02:08:27Z</dcterms:created>
  <dcterms:modified xsi:type="dcterms:W3CDTF">2013-02-07T05:36:08Z</dcterms:modified>
</cp:coreProperties>
</file>