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81" r:id="rId2"/>
    <p:sldId id="282" r:id="rId3"/>
    <p:sldId id="259" r:id="rId4"/>
    <p:sldId id="273" r:id="rId5"/>
    <p:sldId id="291" r:id="rId6"/>
    <p:sldId id="260" r:id="rId7"/>
    <p:sldId id="272" r:id="rId8"/>
    <p:sldId id="275" r:id="rId9"/>
    <p:sldId id="288" r:id="rId10"/>
    <p:sldId id="279" r:id="rId11"/>
    <p:sldId id="280" r:id="rId12"/>
    <p:sldId id="277" r:id="rId13"/>
    <p:sldId id="261" r:id="rId14"/>
    <p:sldId id="271" r:id="rId15"/>
    <p:sldId id="266" r:id="rId16"/>
    <p:sldId id="269" r:id="rId17"/>
    <p:sldId id="263" r:id="rId18"/>
    <p:sldId id="276" r:id="rId19"/>
    <p:sldId id="265" r:id="rId20"/>
    <p:sldId id="292" r:id="rId21"/>
    <p:sldId id="289" r:id="rId22"/>
    <p:sldId id="290" r:id="rId23"/>
    <p:sldId id="274" r:id="rId24"/>
    <p:sldId id="267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7478-C957-4B6B-B784-CD08945EE3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A35A-A30A-4927-AE04-A340E93067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A4769-6194-4675-8040-E917A63190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4C72F-4498-4FEC-A214-61CA5412B6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3840-E1CA-4222-BF93-2C31F78E39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9F68-2DE0-4DE7-BD1B-59B071C820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3C21-93B2-4E40-983C-42D7C613FD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58100-FBCF-4E1B-A525-0D719DAE6D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E4F3-6BBC-4C5F-AE6A-A902A697B5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6E44-5F59-4EF5-BBCB-9A52A1DC6D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C7AD-D47A-45F7-B6F6-E20F2A33686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63F9F-D0A3-4BAA-82C9-DB372B0EC0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TRANSFORM BOUNDARIES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Masdouq</a:t>
            </a:r>
            <a:r>
              <a:rPr lang="en-US" dirty="0" smtClean="0"/>
              <a:t> Al-</a:t>
            </a:r>
            <a:r>
              <a:rPr lang="en-US" dirty="0" err="1" smtClean="0"/>
              <a:t>Taj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part of Great Syrian-African Rift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Great Syrian-African Rift (length 6000 km): starts from SE Africa (Mozambique) forming East African rift system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Gulf of Aden (Afar triple junction, hot spot) 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…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</a:t>
            </a:r>
            <a:endParaRPr lang="en-US" sz="2400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Sea (2000 km, age (30 M a and it is divergent boundary with max. depth 2200 m)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(DST with length 1100 km) starting from Gulf of Aqaba (width 14-26 km, age (1-1.6) Ma) 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Aqaba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Wadi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Araba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Dead sea  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Jordan Valley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Lebanon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Syria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 turkey (East Anatolian fault).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a93f9eb-76ac-4545-8b1f-852936af0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3988" y="0"/>
            <a:ext cx="6296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Nd9GcQm_eqF2DjLEA4I6dDJXzkI2wogoYXzUclfqm7OFKimaECPIfH-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3152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Rot="1" noChangeArrowheads="1"/>
          </p:cNvSpPr>
          <p:nvPr/>
        </p:nvSpPr>
        <p:spPr bwMode="auto">
          <a:xfrm>
            <a:off x="457200" y="990600"/>
            <a:ext cx="86868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Type of fault is: </a:t>
            </a: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Transform Fault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length :~ 1100 km 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Yearly Displacment of fault : 2 - 10 mm/year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Type 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of </a:t>
            </a: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displacement : Left-lateral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fr-F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type of deformation :localised deformation</a:t>
            </a: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990600"/>
            <a:ext cx="83058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 slip rate of 4.9 </a:t>
            </a:r>
            <a:r>
              <a:rPr lang="en-US" sz="3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0.2</a:t>
            </a:r>
            <a:r>
              <a:rPr lang="en-US" sz="3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mm/yr in the last 47 ka was estimated based on field evidence of offset streams and paleoclimatic reconstructions (Ferry et al., 2007).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626350" cy="9350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Lateral displacement of dst</a:t>
            </a:r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545137"/>
          </a:xfrm>
        </p:spPr>
        <p:txBody>
          <a:bodyPr/>
          <a:lstStyle/>
          <a:p>
            <a:pPr marL="609600" indent="-609600" algn="l" rtl="0"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 smtClean="0">
                <a:solidFill>
                  <a:srgbClr val="FF6600"/>
                </a:solidFill>
                <a:effectLst/>
              </a:rPr>
              <a:t>*The accumulated displacement dating from M. Miocene to recent is about 107km,</a:t>
            </a:r>
            <a:r>
              <a:rPr lang="en-US" altLang="en-US" sz="2400" smtClean="0">
                <a:solidFill>
                  <a:srgbClr val="000000"/>
                </a:solidFill>
                <a:effectLst/>
              </a:rPr>
              <a:t>  </a:t>
            </a:r>
          </a:p>
          <a:p>
            <a:pPr marL="609600" indent="-609600" algn="l" rtl="0"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b="1" smtClean="0">
                <a:solidFill>
                  <a:srgbClr val="000000"/>
                </a:solidFill>
                <a:effectLst/>
              </a:rPr>
              <a:t>* Lateral displacement on the DST occurred in two steps:</a:t>
            </a:r>
          </a:p>
          <a:p>
            <a:pPr marL="609600" indent="-609600" algn="l" rtl="0"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400" smtClean="0">
                <a:solidFill>
                  <a:srgbClr val="000000"/>
                </a:solidFill>
                <a:effectLst/>
              </a:rPr>
              <a:t>* </a:t>
            </a:r>
            <a:r>
              <a:rPr lang="en-US" altLang="en-US" sz="2800" b="1" smtClean="0">
                <a:solidFill>
                  <a:srgbClr val="FFFF00"/>
                </a:solidFill>
                <a:effectLst/>
              </a:rPr>
              <a:t>62 km of offset by M. Miocene with 3 degree anticlockwise rotation</a:t>
            </a:r>
          </a:p>
          <a:p>
            <a:pPr marL="609600" indent="-609600" algn="l" rtl="0" eaLnBrk="1" hangingPunct="1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2800" b="1" smtClean="0">
                <a:solidFill>
                  <a:srgbClr val="FFFF00"/>
                </a:solidFill>
                <a:effectLst/>
              </a:rPr>
              <a:t>* 45 km of offset 2.5 degree anticlockwise rotation since the pliocene to the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700"/>
            <a:ext cx="7912100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u="sng" dirty="0" smtClean="0">
                <a:solidFill>
                  <a:schemeClr val="accent2"/>
                </a:solidFill>
              </a:rPr>
              <a:t>DST FAULT ZONE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838200"/>
            <a:ext cx="8540750" cy="5943600"/>
          </a:xfrm>
        </p:spPr>
        <p:txBody>
          <a:bodyPr/>
          <a:lstStyle/>
          <a:p>
            <a:pPr marL="609600" indent="-60960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The DST CONSIST of </a:t>
            </a:r>
            <a:r>
              <a:rPr lang="en-US" b="1" i="1" dirty="0" smtClean="0">
                <a:solidFill>
                  <a:srgbClr val="FFFF00"/>
                </a:solidFill>
              </a:rPr>
              <a:t>en </a:t>
            </a:r>
            <a:r>
              <a:rPr lang="en-US" b="1" i="1" dirty="0" err="1" smtClean="0">
                <a:solidFill>
                  <a:srgbClr val="FFFF00"/>
                </a:solidFill>
              </a:rPr>
              <a:t>echeoln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fault  with step overs: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1. Gulf of Aqaba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(Tiran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Aragonese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Elat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Aqaba)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pull-apart basins).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2.Wadi Araba Fault (WAF) 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Dead Sea 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3. Jordan Valley Fault (JVF).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Tiberias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Lake </a:t>
            </a:r>
          </a:p>
          <a:p>
            <a:pPr marL="0" indent="0" algn="l" rtl="0" eaLnBrk="1" hangingPunct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95375"/>
            <a:ext cx="8153400" cy="11096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FFFFFF"/>
                </a:solidFill>
              </a:rPr>
              <a:t>Formation of Pull-apart basin</a:t>
            </a:r>
            <a:r>
              <a:rPr lang="en-US" sz="4000" smtClean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63713" y="3284538"/>
            <a:ext cx="5113337" cy="1008062"/>
            <a:chOff x="2976" y="3024"/>
            <a:chExt cx="2592" cy="336"/>
          </a:xfrm>
        </p:grpSpPr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>
              <a:off x="2976" y="331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4320" y="3072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4224" y="3072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H="1">
              <a:off x="4512" y="3024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0800000" flipH="1">
              <a:off x="3648" y="3360"/>
              <a:ext cx="2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J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ANd9GcTGOQ10exqVyoTWJVXF85wKuqYm0EHoOsFkVy49tX_fHoDlz2tICeORF-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5562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124075" y="655638"/>
            <a:ext cx="518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altLang="en-US" sz="2800" b="1">
                <a:solidFill>
                  <a:srgbClr val="FFFFCC"/>
                </a:solidFill>
                <a:latin typeface="Georgia" pitchFamily="18" charset="0"/>
                <a:cs typeface="Times New Roman" pitchFamily="18" charset="0"/>
              </a:rPr>
              <a:t>DEAD SEA TRANSFORM IN WADI ARABA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654175"/>
            <a:ext cx="88963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rtl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Dead Sea Transform (DST) in Wadi Araba (about 200 km) shows the detailed distribution of the transform and its subsidiary fractures.</a:t>
            </a:r>
          </a:p>
          <a:p>
            <a:pPr marL="342900" indent="-342900" algn="just" rtl="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The Dead Sea Transform in Wadi Araba is represented by two major active strike slip faults:</a:t>
            </a:r>
          </a:p>
          <a:p>
            <a:pPr marL="342900" indent="-342900" algn="just" rtl="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 southern one extends from Gulf of Aqaba to Jabel  Ar Risha in central Wadi Araba</a:t>
            </a:r>
          </a:p>
          <a:p>
            <a:pPr marL="342900" indent="-342900" algn="just" rtl="0">
              <a:lnSpc>
                <a:spcPct val="12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the northern one extends from Jabal Ar Risha to Khunaizira fault scrap and end on the northeastern corner of the Dead Sea.</a:t>
            </a:r>
          </a:p>
          <a:p>
            <a:pPr marL="342900" indent="-342900" algn="just" rtl="0">
              <a:lnSpc>
                <a:spcPct val="120000"/>
              </a:lnSpc>
              <a:spcBef>
                <a:spcPct val="50000"/>
              </a:spcBef>
              <a:defRPr/>
            </a:pP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an0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"/>
            <a:ext cx="693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66800" y="4876800"/>
            <a:ext cx="7391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latin typeface="Arial" pitchFamily="34" charset="0"/>
              </a:rPr>
              <a:t>Transform-fault boundary where the North American and Pacific plates are moving ____ each other.</a:t>
            </a:r>
          </a:p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latin typeface="Arial" pitchFamily="34" charset="0"/>
              </a:rPr>
              <a:t>Example: ________________ in California and the </a:t>
            </a:r>
            <a:r>
              <a:rPr lang="en-US" altLang="en-US" sz="2400" u="sng">
                <a:latin typeface="Arial" pitchFamily="34" charset="0"/>
              </a:rPr>
              <a:t>Dead Sea Transform fault system</a:t>
            </a:r>
            <a:r>
              <a:rPr lang="en-US" altLang="en-US" sz="2400">
                <a:latin typeface="Arial" pitchFamily="34" charset="0"/>
              </a:rPr>
              <a:t> in Jordan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816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Arial" pitchFamily="34" charset="0"/>
              </a:rPr>
              <a:t>past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5715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chemeClr val="tx2"/>
                </a:solidFill>
                <a:latin typeface="Arial" pitchFamily="34" charset="0"/>
              </a:rPr>
              <a:t>San Andreas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Untitled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0"/>
            <a:ext cx="366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altLang="en-US" sz="2800" b="1">
                <a:solidFill>
                  <a:schemeClr val="hlink"/>
                </a:solidFill>
              </a:rPr>
              <a:t>Geological and structural setting of the Dead Sea</a:t>
            </a:r>
          </a:p>
          <a:p>
            <a:pPr algn="l" rtl="0"/>
            <a:r>
              <a:rPr lang="en-US" altLang="en-US" sz="2800" b="1">
                <a:solidFill>
                  <a:schemeClr val="hlink"/>
                </a:solidFill>
              </a:rPr>
              <a:t>basin: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676400"/>
            <a:ext cx="91440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altLang="en-US" sz="2800"/>
              <a:t>* The Dead Sea basin is the most prominent</a:t>
            </a:r>
          </a:p>
          <a:p>
            <a:pPr algn="l" rtl="0"/>
            <a:r>
              <a:rPr lang="en-US" altLang="en-US" sz="2800"/>
              <a:t>morphotectonic pull-apart basin along the Dead Sea rift.</a:t>
            </a:r>
          </a:p>
          <a:p>
            <a:pPr algn="l" rtl="0"/>
            <a:endParaRPr lang="en-US" altLang="en-US" sz="2800"/>
          </a:p>
          <a:p>
            <a:pPr algn="l" rtl="0"/>
            <a:r>
              <a:rPr lang="en-US" altLang="en-US" sz="2800"/>
              <a:t>* The basin is about 135 km long, 10-20 km wide and is, at least 8.5 km deep. The basin formed between sinistral, left- stepping en-echelon strike slip faults.</a:t>
            </a:r>
          </a:p>
          <a:p>
            <a:pPr algn="l" rtl="0">
              <a:buFontTx/>
              <a:buChar char="•"/>
            </a:pPr>
            <a:endParaRPr lang="en-US" altLang="en-US" sz="2800"/>
          </a:p>
          <a:p>
            <a:pPr algn="l"/>
            <a:r>
              <a:rPr lang="en-US" altLang="en-US" sz="2800"/>
              <a:t>* The steps may have migrated northward with</a:t>
            </a:r>
          </a:p>
          <a:p>
            <a:pPr algn="l"/>
            <a:r>
              <a:rPr lang="en-US" altLang="en-US" sz="2800"/>
              <a:t>time, because of the depocenter shift towards</a:t>
            </a:r>
          </a:p>
          <a:p>
            <a:pPr algn="l"/>
            <a:r>
              <a:rPr lang="en-US" altLang="en-US" sz="2800"/>
              <a:t>north. The center of the Dead Sea basin has a full</a:t>
            </a:r>
          </a:p>
          <a:p>
            <a:pPr algn="l"/>
            <a:r>
              <a:rPr lang="en-US" altLang="en-US" sz="2800"/>
              <a:t>Pull-apart geometry.</a:t>
            </a:r>
          </a:p>
          <a:p>
            <a:pPr algn="l" rtl="0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6775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6" descr="Figure_JVED.jpg"/>
          <p:cNvPicPr>
            <a:picLocks noChangeAspect="1"/>
          </p:cNvPicPr>
          <p:nvPr/>
        </p:nvPicPr>
        <p:blipFill>
          <a:blip r:embed="rId2"/>
          <a:srcRect r="78368"/>
          <a:stretch>
            <a:fillRect/>
          </a:stretch>
        </p:blipFill>
        <p:spPr bwMode="auto">
          <a:xfrm>
            <a:off x="2895600" y="0"/>
            <a:ext cx="3013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Georgia" pitchFamily="18" charset="0"/>
              </a:rPr>
              <a:t>Displacement magnitudes around Dead Sea transform </a:t>
            </a:r>
          </a:p>
        </p:txBody>
      </p:sp>
      <p:pic>
        <p:nvPicPr>
          <p:cNvPr id="26627" name="Picture 3" descr="AirPhotos_LateralOffsets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844675"/>
            <a:ext cx="6408737" cy="4537075"/>
          </a:xfr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16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815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 b="1" dirty="0"/>
              <a:t>Plate Boundaries Review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924800" cy="4114800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altLang="en-US" sz="2600" dirty="0"/>
              <a:t>Places where plates move apart are called </a:t>
            </a:r>
            <a:r>
              <a:rPr lang="en-US" altLang="en-US" sz="2600" dirty="0">
                <a:solidFill>
                  <a:srgbClr val="FF3300"/>
                </a:solidFill>
              </a:rPr>
              <a:t>___________</a:t>
            </a:r>
            <a:r>
              <a:rPr lang="en-US" altLang="en-US" sz="2600" dirty="0"/>
              <a:t> boundaries.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altLang="en-US" sz="2600" dirty="0"/>
              <a:t>When continental plates diverge a </a:t>
            </a:r>
            <a:r>
              <a:rPr lang="en-US" altLang="en-US" sz="2600" dirty="0">
                <a:solidFill>
                  <a:srgbClr val="FF3300"/>
                </a:solidFill>
              </a:rPr>
              <a:t>___________ </a:t>
            </a:r>
            <a:r>
              <a:rPr lang="en-US" altLang="en-US" sz="2600" dirty="0"/>
              <a:t>is formed.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altLang="en-US" sz="2600" dirty="0"/>
              <a:t>When two oceanic plates converge what is created?     </a:t>
            </a:r>
            <a:r>
              <a:rPr lang="en-US" altLang="en-US" sz="2600" dirty="0">
                <a:solidFill>
                  <a:srgbClr val="FF3300"/>
                </a:solidFill>
              </a:rPr>
              <a:t>_________________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altLang="en-US" sz="2600" dirty="0"/>
              <a:t>The Appalachians formed mainly from continental plate collisions and therefore are a </a:t>
            </a:r>
            <a:r>
              <a:rPr lang="en-US" altLang="en-US" sz="2600" dirty="0">
                <a:solidFill>
                  <a:srgbClr val="FF3300"/>
                </a:solidFill>
              </a:rPr>
              <a:t>__________</a:t>
            </a:r>
            <a:r>
              <a:rPr lang="en-US" altLang="en-US" sz="2600" dirty="0"/>
              <a:t> mountain range.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The force moving the plates is ____________ </a:t>
            </a:r>
          </a:p>
          <a:p>
            <a:pPr algn="l" rtl="0">
              <a:lnSpc>
                <a:spcPct val="90000"/>
              </a:lnSpc>
              <a:buFontTx/>
              <a:buNone/>
              <a:defRPr/>
            </a:pPr>
            <a:endParaRPr lang="en-US" altLang="en-US" sz="2800" dirty="0">
              <a:solidFill>
                <a:srgbClr val="FFFF00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19800" y="5486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itchFamily="34" charset="0"/>
              </a:rPr>
              <a:t>Convection currents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19200" y="220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itchFamily="34" charset="0"/>
              </a:rPr>
              <a:t>divergent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24600" y="266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itchFamily="34" charset="0"/>
              </a:rPr>
              <a:t>rift valley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667000" y="38862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itchFamily="34" charset="0"/>
              </a:rPr>
              <a:t>an island arc and a trench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6294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  <a:latin typeface="Arial" pitchFamily="34" charset="0"/>
              </a:rPr>
              <a:t>folded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700" y="0"/>
            <a:ext cx="439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838200"/>
            <a:ext cx="3505200" cy="338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alt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Triple Junction</a:t>
            </a:r>
          </a:p>
          <a:p>
            <a:pPr algn="l" rtl="0">
              <a:defRPr/>
            </a:pPr>
            <a:r>
              <a:rPr lang="en-US" alt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F=Transform</a:t>
            </a:r>
          </a:p>
          <a:p>
            <a:pPr algn="l" rtl="0">
              <a:defRPr/>
            </a:pPr>
            <a:r>
              <a:rPr lang="en-US" alt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T=Trench</a:t>
            </a:r>
          </a:p>
          <a:p>
            <a:pPr algn="l" rtl="0">
              <a:defRPr/>
            </a:pPr>
            <a:r>
              <a:rPr lang="en-US" alt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R=Ridge</a:t>
            </a:r>
          </a:p>
          <a:p>
            <a:pPr algn="l" rtl="0">
              <a:defRPr/>
            </a:pPr>
            <a:endParaRPr lang="en-US" altLang="en-US" sz="26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algn="ctr">
              <a:defRPr/>
            </a:pPr>
            <a:r>
              <a:rPr lang="en-US" altLang="en-US" sz="2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RRR </a:t>
            </a:r>
            <a:r>
              <a:rPr lang="en-US" altLang="en-US" sz="2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is the most stable</a:t>
            </a:r>
            <a:endParaRPr lang="en-US" altLang="en-US" sz="2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  <a:p>
            <a:pPr algn="ctr">
              <a:defRPr/>
            </a:pPr>
            <a:endParaRPr lang="en-US" sz="2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8200" y="0"/>
            <a:ext cx="494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3400" y="457200"/>
            <a:ext cx="82391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RTF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pace_view_sm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48600" cy="683736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08_1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772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3"/>
            <a:ext cx="92043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middle_eastpl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291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0"/>
            <a:ext cx="3221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Seismites</a:t>
            </a:r>
          </a:p>
        </p:txBody>
      </p:sp>
      <p:pic>
        <p:nvPicPr>
          <p:cNvPr id="10243" name="Picture 6" descr="ANd9GcQQmpNQ8llSAFkUTAtoJbqhaNoXlkl_6CCcP41K_Yippjv-_iZ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57400"/>
            <a:ext cx="5943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76250"/>
            <a:ext cx="8510588" cy="11826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</a:rPr>
              <a:t>THE ACTIVE SINISTRAL MOVEMANT OF THE FAULT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43075"/>
            <a:ext cx="8035925" cy="4810125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	The Active sinistral movement along the transform is represented in many </a:t>
            </a:r>
            <a:r>
              <a:rPr lang="en-US" sz="2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morphotectonics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 features as: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</a:endParaRP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	</a:t>
            </a: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1.Faults scraps.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2.Sag Ponds.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3.Pressure Ridge.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4.Offset of stream courses.</a:t>
            </a:r>
          </a:p>
          <a:p>
            <a:pPr marL="609600" indent="-609600" algn="l" rtl="0" eaLnBrk="1" hangingPunct="1">
              <a:lnSpc>
                <a:spcPct val="80000"/>
              </a:lnSpc>
              <a:defRPr/>
            </a:pPr>
            <a:r>
              <a:rPr lang="en-US" sz="3600" dirty="0" smtClean="0">
                <a:solidFill>
                  <a:srgbClr val="FFFF00"/>
                </a:solidFill>
                <a:latin typeface="Georgia" pitchFamily="18" charset="0"/>
              </a:rPr>
              <a:t>5.Offset of recent alluvial fan surfaces.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276</TotalTime>
  <Words>520</Words>
  <Application>Microsoft Office PowerPoint</Application>
  <PresentationFormat>On-screen Show (4:3)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Tahoma</vt:lpstr>
      <vt:lpstr>Arial</vt:lpstr>
      <vt:lpstr>Wingdings</vt:lpstr>
      <vt:lpstr>Calibri</vt:lpstr>
      <vt:lpstr>Georgia</vt:lpstr>
      <vt:lpstr>Symbol</vt:lpstr>
      <vt:lpstr>Times New Roman</vt:lpstr>
      <vt:lpstr>Ocean</vt:lpstr>
      <vt:lpstr>TRANSFORM BOUNDARIES</vt:lpstr>
      <vt:lpstr>Slide 2</vt:lpstr>
      <vt:lpstr>Slide 3</vt:lpstr>
      <vt:lpstr>Slide 4</vt:lpstr>
      <vt:lpstr>Slide 5</vt:lpstr>
      <vt:lpstr>Slide 6</vt:lpstr>
      <vt:lpstr>Slide 7</vt:lpstr>
      <vt:lpstr>Seismites</vt:lpstr>
      <vt:lpstr>THE ACTIVE SINISTRAL MOVEMANT OF THE FAULT </vt:lpstr>
      <vt:lpstr>It is part of Great Syrian-African Rift</vt:lpstr>
      <vt:lpstr>Slide 11</vt:lpstr>
      <vt:lpstr>Slide 12</vt:lpstr>
      <vt:lpstr>Slide 13</vt:lpstr>
      <vt:lpstr>Slide 14</vt:lpstr>
      <vt:lpstr>Lateral displacement of dst </vt:lpstr>
      <vt:lpstr>DST FAULT ZONE </vt:lpstr>
      <vt:lpstr>Formation of Pull-apart basin </vt:lpstr>
      <vt:lpstr>Slide 18</vt:lpstr>
      <vt:lpstr>Slide 19</vt:lpstr>
      <vt:lpstr>Slide 20</vt:lpstr>
      <vt:lpstr>Slide 21</vt:lpstr>
      <vt:lpstr>Slide 22</vt:lpstr>
      <vt:lpstr>Slide 23</vt:lpstr>
      <vt:lpstr>Displacement magnitudes around Dead Sea transform </vt:lpstr>
      <vt:lpstr>Slide 25</vt:lpstr>
      <vt:lpstr>Plate Boundaries Review</vt:lpstr>
      <vt:lpstr>Slide 27</vt:lpstr>
      <vt:lpstr>Slide 28</vt:lpstr>
    </vt:vector>
  </TitlesOfParts>
  <Company>H. 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masdouq</dc:creator>
  <cp:lastModifiedBy>User</cp:lastModifiedBy>
  <cp:revision>24</cp:revision>
  <dcterms:created xsi:type="dcterms:W3CDTF">2010-11-09T21:06:00Z</dcterms:created>
  <dcterms:modified xsi:type="dcterms:W3CDTF">2016-11-24T12:44:58Z</dcterms:modified>
</cp:coreProperties>
</file>