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3" r:id="rId2"/>
    <p:sldMasterId id="2147483747" r:id="rId3"/>
  </p:sldMasterIdLst>
  <p:notesMasterIdLst>
    <p:notesMasterId r:id="rId79"/>
  </p:notesMasterIdLst>
  <p:sldIdLst>
    <p:sldId id="256" r:id="rId4"/>
    <p:sldId id="257" r:id="rId5"/>
    <p:sldId id="305" r:id="rId6"/>
    <p:sldId id="306" r:id="rId7"/>
    <p:sldId id="258" r:id="rId8"/>
    <p:sldId id="302" r:id="rId9"/>
    <p:sldId id="291" r:id="rId10"/>
    <p:sldId id="281" r:id="rId11"/>
    <p:sldId id="259" r:id="rId12"/>
    <p:sldId id="290" r:id="rId13"/>
    <p:sldId id="260" r:id="rId14"/>
    <p:sldId id="292" r:id="rId15"/>
    <p:sldId id="308" r:id="rId16"/>
    <p:sldId id="263" r:id="rId17"/>
    <p:sldId id="262" r:id="rId18"/>
    <p:sldId id="261" r:id="rId19"/>
    <p:sldId id="328" r:id="rId20"/>
    <p:sldId id="311" r:id="rId21"/>
    <p:sldId id="283" r:id="rId22"/>
    <p:sldId id="267" r:id="rId23"/>
    <p:sldId id="284" r:id="rId24"/>
    <p:sldId id="312" r:id="rId25"/>
    <p:sldId id="268" r:id="rId26"/>
    <p:sldId id="294" r:id="rId27"/>
    <p:sldId id="313" r:id="rId28"/>
    <p:sldId id="314" r:id="rId29"/>
    <p:sldId id="265" r:id="rId30"/>
    <p:sldId id="282" r:id="rId31"/>
    <p:sldId id="293" r:id="rId32"/>
    <p:sldId id="288" r:id="rId33"/>
    <p:sldId id="329" r:id="rId34"/>
    <p:sldId id="315" r:id="rId35"/>
    <p:sldId id="266" r:id="rId36"/>
    <p:sldId id="316" r:id="rId37"/>
    <p:sldId id="307" r:id="rId38"/>
    <p:sldId id="295" r:id="rId39"/>
    <p:sldId id="270" r:id="rId40"/>
    <p:sldId id="296" r:id="rId41"/>
    <p:sldId id="317" r:id="rId42"/>
    <p:sldId id="318" r:id="rId43"/>
    <p:sldId id="322" r:id="rId44"/>
    <p:sldId id="325" r:id="rId45"/>
    <p:sldId id="289" r:id="rId46"/>
    <p:sldId id="310" r:id="rId47"/>
    <p:sldId id="309" r:id="rId48"/>
    <p:sldId id="297" r:id="rId49"/>
    <p:sldId id="298" r:id="rId50"/>
    <p:sldId id="300" r:id="rId51"/>
    <p:sldId id="301" r:id="rId52"/>
    <p:sldId id="350" r:id="rId53"/>
    <p:sldId id="304" r:id="rId54"/>
    <p:sldId id="299" r:id="rId55"/>
    <p:sldId id="323" r:id="rId56"/>
    <p:sldId id="324" r:id="rId57"/>
    <p:sldId id="327" r:id="rId58"/>
    <p:sldId id="330" r:id="rId59"/>
    <p:sldId id="331" r:id="rId60"/>
    <p:sldId id="332" r:id="rId61"/>
    <p:sldId id="349"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r" defTabSz="914400" rtl="1" eaLnBrk="1" latinLnBrk="0" hangingPunct="1">
      <a:defRPr sz="2400" kern="1200">
        <a:solidFill>
          <a:schemeClr val="tx1"/>
        </a:solidFill>
        <a:latin typeface="Times New Roman" pitchFamily="18" charset="0"/>
        <a:ea typeface="+mn-ea"/>
        <a:cs typeface="+mn-cs"/>
      </a:defRPr>
    </a:lvl6pPr>
    <a:lvl7pPr marL="2743200" algn="r" defTabSz="914400" rtl="1" eaLnBrk="1" latinLnBrk="0" hangingPunct="1">
      <a:defRPr sz="2400" kern="1200">
        <a:solidFill>
          <a:schemeClr val="tx1"/>
        </a:solidFill>
        <a:latin typeface="Times New Roman" pitchFamily="18" charset="0"/>
        <a:ea typeface="+mn-ea"/>
        <a:cs typeface="+mn-cs"/>
      </a:defRPr>
    </a:lvl7pPr>
    <a:lvl8pPr marL="3200400" algn="r" defTabSz="914400" rtl="1" eaLnBrk="1" latinLnBrk="0" hangingPunct="1">
      <a:defRPr sz="2400" kern="1200">
        <a:solidFill>
          <a:schemeClr val="tx1"/>
        </a:solidFill>
        <a:latin typeface="Times New Roman" pitchFamily="18" charset="0"/>
        <a:ea typeface="+mn-ea"/>
        <a:cs typeface="+mn-cs"/>
      </a:defRPr>
    </a:lvl8pPr>
    <a:lvl9pPr marL="3657600" algn="r" defTabSz="914400" rtl="1"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66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44" autoAdjust="0"/>
    <p:restoredTop sz="94660"/>
  </p:normalViewPr>
  <p:slideViewPr>
    <p:cSldViewPr>
      <p:cViewPr varScale="1">
        <p:scale>
          <a:sx n="122" d="100"/>
          <a:sy n="122" d="100"/>
        </p:scale>
        <p:origin x="-1320" y="-9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100" d="100"/>
        <a:sy n="100" d="100"/>
      </p:scale>
      <p:origin x="0" y="2111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_rels/viewProps.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19.xml"/><Relationship Id="rId7" Type="http://schemas.openxmlformats.org/officeDocument/2006/relationships/slide" Target="slides/slide28.xml"/><Relationship Id="rId2" Type="http://schemas.openxmlformats.org/officeDocument/2006/relationships/slide" Target="slides/slide11.xml"/><Relationship Id="rId1" Type="http://schemas.openxmlformats.org/officeDocument/2006/relationships/slide" Target="slides/slide8.xml"/><Relationship Id="rId6" Type="http://schemas.openxmlformats.org/officeDocument/2006/relationships/slide" Target="slides/slide27.xml"/><Relationship Id="rId5" Type="http://schemas.openxmlformats.org/officeDocument/2006/relationships/slide" Target="slides/slide23.xml"/><Relationship Id="rId10" Type="http://schemas.openxmlformats.org/officeDocument/2006/relationships/slide" Target="slides/slide43.xml"/><Relationship Id="rId4" Type="http://schemas.openxmlformats.org/officeDocument/2006/relationships/slide" Target="slides/slide21.xml"/><Relationship Id="rId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65539" name="Rectangle 3"/>
          <p:cNvSpPr>
            <a:spLocks noGrp="1" noChangeArrowheads="1"/>
          </p:cNvSpPr>
          <p:nvPr>
            <p:ph type="dt" idx="1"/>
          </p:nvPr>
        </p:nvSpPr>
        <p:spPr bwMode="auto">
          <a:xfrm>
            <a:off x="1588"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8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6"/>
          <p:cNvSpPr>
            <a:spLocks noGrp="1" noChangeArrowheads="1"/>
          </p:cNvSpPr>
          <p:nvPr>
            <p:ph type="ftr" sz="quarter" idx="4"/>
          </p:nvPr>
        </p:nvSpPr>
        <p:spPr bwMode="auto">
          <a:xfrm>
            <a:off x="388620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endParaRPr lang="en-US"/>
          </a:p>
        </p:txBody>
      </p:sp>
      <p:sp>
        <p:nvSpPr>
          <p:cNvPr id="65543" name="Rectangle 7"/>
          <p:cNvSpPr>
            <a:spLocks noGrp="1" noChangeArrowheads="1"/>
          </p:cNvSpPr>
          <p:nvPr>
            <p:ph type="sldNum" sz="quarter" idx="5"/>
          </p:nvPr>
        </p:nvSpPr>
        <p:spPr bwMode="auto">
          <a:xfrm>
            <a:off x="1588"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cs typeface="Times New Roman" pitchFamily="18" charset="0"/>
              </a:defRPr>
            </a:lvl1pPr>
          </a:lstStyle>
          <a:p>
            <a:pPr>
              <a:defRPr/>
            </a:pPr>
            <a:fld id="{A223D13D-9356-4D3D-A5C0-FF61970A9F2B}" type="slidenum">
              <a:rPr lang="ar-SA" altLang="en-US"/>
              <a:pPr>
                <a:defRPr/>
              </a:pPr>
              <a:t>‹#›</a:t>
            </a:fld>
            <a:endParaRPr lang="en-US" altLang="en-US">
              <a:cs typeface="+mn-cs"/>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566EA917-C467-4AE9-8F6D-829BF0B1F2FF}" type="slidenum">
              <a:rPr lang="ar-SA" altLang="en-US" smtClean="0"/>
              <a:pPr/>
              <a:t>45</a:t>
            </a:fld>
            <a:endParaRPr lang="en-US"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p:spPr>
        <p:txBody>
          <a:bodyPr/>
          <a:lstStyle/>
          <a:p>
            <a:pPr eaLnBrk="1" hangingPunct="1"/>
            <a:r>
              <a:rPr lang="en-US" altLang="en-US" smtClean="0"/>
              <a:t>Photo: http://www.isgs.uiuc.edu/dinos/SIU-course/may12-02-siutripplan/indexfiles/P1010006.JPG.html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miter lim="800000"/>
            <a:headEnd/>
            <a:tailEnd/>
          </a:ln>
        </p:spPr>
        <p:txBody>
          <a:bodyPr/>
          <a:lstStyle/>
          <a:p>
            <a:fld id="{A949EF3F-76BF-42A2-8C68-FE3CB785D569}" type="slidenum">
              <a:rPr lang="en-US" altLang="en-US" smtClean="0">
                <a:solidFill>
                  <a:srgbClr val="000000"/>
                </a:solidFill>
              </a:rPr>
              <a:pPr/>
              <a:t>63</a:t>
            </a:fld>
            <a:endParaRPr lang="en-US" altLang="en-US" smtClean="0">
              <a:solidFill>
                <a:srgbClr val="000000"/>
              </a:solidFill>
            </a:endParaRPr>
          </a:p>
        </p:txBody>
      </p:sp>
      <p:sp>
        <p:nvSpPr>
          <p:cNvPr id="120835" name="Rectangle 2"/>
          <p:cNvSpPr>
            <a:spLocks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r>
              <a:rPr lang="en-US" altLang="en-US" smtClean="0"/>
              <a:t>Note that arclength was sometimes referred to as wavelength in older studies, and that is the case in 10.30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AAE39FF9-0515-43CA-A065-AC6B1DC914E8}" type="slidenum">
              <a:rPr lang="en-US" altLang="en-US" smtClean="0">
                <a:solidFill>
                  <a:srgbClr val="000000"/>
                </a:solidFill>
              </a:rPr>
              <a:pPr/>
              <a:t>74</a:t>
            </a:fld>
            <a:endParaRPr lang="en-US" altLang="en-US" smtClean="0">
              <a:solidFill>
                <a:srgbClr val="000000"/>
              </a:solidFill>
            </a:endParaRPr>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r>
              <a:rPr lang="en-US" altLang="en-US" smtClean="0"/>
              <a:t>Source: Source: http://earthobservatory.nasa.gov/Newsroom/NewImages/images.php3?img_id=10307</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0912E68D-7FA7-4932-B67D-8DFC32FF4AC6}" type="slidenum">
              <a:rPr lang="ar-SA"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A7337881-8683-4301-A0CA-423337FC690C}" type="slidenum">
              <a:rPr lang="ar-SA"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8F351F45-D370-412F-8B61-567F7ECDE1BB}" type="slidenum">
              <a:rPr lang="ar-SA"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83A6634C-A4E9-4619-8A24-DE2FDB2E7B1B}" type="slidenum">
              <a:rPr lang="ar-SA"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C03BF1D1-97C1-4BAF-B85A-26745C1C3710}"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8906160A-FA6F-40DB-BDB3-B543D1C009B6}"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ACD41657-A179-4947-97E6-9ABB64D716E7}"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15E5EF78-5203-47BB-8155-C2A0A00A8E82}"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8" name="Footer Placeholder 7"/>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13631626-37B0-402A-9DC2-D0A98F55B184}"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4" name="Footer Placeholder 3"/>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FD2FB040-D703-4C27-A353-856F150DC22F}"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3" name="Footer Placeholder 2"/>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9AD0FA16-9E75-4D1D-BFCE-85578B12EB6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9FCFDB26-8349-4C1A-AFE6-14974E699C71}" type="slidenum">
              <a:rPr lang="ar-SA"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CEF7ED72-55AD-418A-B053-757F71E5106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6150D82C-60DE-48AA-AA78-13AE070B1F10}"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EE2D3953-B87A-47E9-9D66-A8A1505A300B}"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3263D48C-A6DA-4A6F-A873-FC9B3A0FC36C}"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8DAC4BC4-5C5C-4B03-8E55-ABE7827F5C13}" type="slidenum">
              <a:rPr lang="en-US" altLang="en-US"/>
              <a:pPr>
                <a:defRPr/>
              </a:pPr>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a:lvl1pPr>
          </a:lstStyle>
          <a:p>
            <a:pPr>
              <a:defRPr/>
            </a:pPr>
            <a:fld id="{DF9A8926-A4CC-4718-AAF5-1C4CBA9DEB27}" type="slidenum">
              <a:rPr lang="en-US" altLang="en-US"/>
              <a:pPr>
                <a:defRPr/>
              </a:pPr>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D4B640DF-5986-40DF-9ECC-D5589581AC55}" type="slidenum">
              <a:rPr lang="ar-SA" altLang="en-US"/>
              <a:pPr>
                <a:defRPr/>
              </a:pPr>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C21F32E3-1880-45DE-8B27-41F4D64A8EBF}" type="slidenum">
              <a:rPr lang="ar-SA" altLang="en-US"/>
              <a:pPr>
                <a:defRPr/>
              </a:pPr>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6AE15FF1-14B7-4087-BDE7-63EE4F6ACE1A}" type="slidenum">
              <a:rPr lang="ar-SA"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8F29BB85-B530-411E-8898-6BA252CF078B}" type="slidenum">
              <a:rPr lang="ar-SA"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CEAECEF-F018-472D-9674-01E2457A4397}" type="slidenum">
              <a:rPr lang="ar-SA"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527557AE-1467-4245-8EC2-A31F97EB7590}" type="slidenum">
              <a:rPr lang="ar-SA" altLang="en-US"/>
              <a:pPr>
                <a:defRPr/>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E037DA13-1923-4B85-A39E-BFDD09B95B16}" type="slidenum">
              <a:rPr lang="ar-SA"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A53D39E4-8B4A-4D96-9A95-938E55922DED}" type="slidenum">
              <a:rPr lang="ar-SA"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D537056A-F40B-429A-BF1E-9468437FD868}" type="slidenum">
              <a:rPr lang="ar-SA"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B5814B8A-37E2-4DE9-9DDB-1FD759853AB9}" type="slidenum">
              <a:rPr lang="ar-SA"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D043017B-AAD4-4929-A8D6-4DBA22E436CB}" type="slidenum">
              <a:rPr lang="ar-SA"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B1B2740-89A0-40DA-86CA-CD45F8928171}" type="slidenum">
              <a:rPr lang="ar-SA"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A929B756-F3C5-4FD4-84AE-05C3C8B29F62}" type="slidenum">
              <a:rPr lang="ar-SA"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837E20E-3FD3-4023-9039-AC2C75FB3A06}" type="slidenum">
              <a:rPr lang="ar-SA"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8" name="Footer Placeholder 7"/>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7623695-A6C2-47DC-96F9-5684699BB8C7}" type="slidenum">
              <a:rPr lang="ar-SA"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4" name="Footer Placeholder 3"/>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6EBD38D5-1D60-41CC-9067-2E9E0F60FFCA}" type="slidenum">
              <a:rPr lang="ar-SA"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3" name="Footer Placeholder 2"/>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2884272-8F0E-4335-90BF-43C93457BBE7}" type="slidenum">
              <a:rPr lang="ar-SA"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2F0A6388-3886-45EB-806B-04B0D69F26F3}" type="slidenum">
              <a:rPr lang="ar-SA"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6" name="Footer Placeholder 5"/>
          <p:cNvSpPr>
            <a:spLocks noGrp="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endParaRPr 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a:defRPr/>
            </a:pPr>
            <a:fld id="{0B16396C-E74F-4A56-A8AE-F8DE57FCC0AA}" type="slidenum">
              <a:rPr lang="ar-SA"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6699FF"/>
            </a:gs>
            <a:gs pos="100000">
              <a:srgbClr val="4C73B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Times New Roman" pitchFamily="18" charset="0"/>
              </a:defRPr>
            </a:lvl1pPr>
          </a:lstStyle>
          <a:p>
            <a:pPr>
              <a:defRPr/>
            </a:pPr>
            <a:fld id="{5D0C2F76-6CE2-4F7C-AAE0-7F074EA98730}" type="slidenum">
              <a:rPr lang="ar-SA" altLang="en-US"/>
              <a:pPr>
                <a:defRPr/>
              </a:pPr>
              <a:t>‹#›</a:t>
            </a:fld>
            <a:endParaRPr lang="en-US" altLang="en-US">
              <a:cs typeface="+mn-cs"/>
            </a:endParaRPr>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B2D86B6-DE06-4CB9-BE67-3835616CAC3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6699FF"/>
            </a:gs>
            <a:gs pos="100000">
              <a:srgbClr val="4C73BF"/>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Times New Roman" pitchFamily="18" charset="0"/>
              </a:defRPr>
            </a:lvl1pPr>
          </a:lstStyle>
          <a:p>
            <a:pPr>
              <a:defRPr/>
            </a:pPr>
            <a:fld id="{A04A6FA6-8E0F-44D0-A3E9-50B969BFFB8A}" type="slidenum">
              <a:rPr lang="ar-SA" altLang="en-US"/>
              <a:pPr>
                <a:defRPr/>
              </a:pPr>
              <a:t>‹#›</a:t>
            </a:fld>
            <a:endParaRPr lang="en-US" altLang="en-US">
              <a:cs typeface="+mn-cs"/>
            </a:endParaRPr>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4.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hyperlink" Target="landsat_art_malaspina_lrg.jpg"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1027" descr="10"/>
          <p:cNvPicPr>
            <a:picLocks noChangeAspect="1" noChangeArrowheads="1"/>
          </p:cNvPicPr>
          <p:nvPr/>
        </p:nvPicPr>
        <p:blipFill>
          <a:blip r:embed="rId2"/>
          <a:srcRect/>
          <a:stretch>
            <a:fillRect/>
          </a:stretch>
        </p:blipFill>
        <p:spPr bwMode="auto">
          <a:xfrm>
            <a:off x="0" y="0"/>
            <a:ext cx="9144000" cy="6907213"/>
          </a:xfrm>
          <a:prstGeom prst="rect">
            <a:avLst/>
          </a:prstGeom>
          <a:noFill/>
          <a:ln w="9525">
            <a:noFill/>
            <a:miter lim="800000"/>
            <a:headEnd/>
            <a:tailEnd/>
          </a:ln>
        </p:spPr>
      </p:pic>
      <p:sp>
        <p:nvSpPr>
          <p:cNvPr id="41987" name="Rectangle 1029"/>
          <p:cNvSpPr>
            <a:spLocks noChangeArrowheads="1"/>
          </p:cNvSpPr>
          <p:nvPr/>
        </p:nvSpPr>
        <p:spPr bwMode="auto">
          <a:xfrm>
            <a:off x="990600" y="990600"/>
            <a:ext cx="7772400" cy="1143000"/>
          </a:xfrm>
          <a:prstGeom prst="rect">
            <a:avLst/>
          </a:prstGeom>
          <a:noFill/>
          <a:ln w="9525">
            <a:noFill/>
            <a:miter lim="800000"/>
            <a:headEnd/>
            <a:tailEnd/>
          </a:ln>
          <a:effectLst/>
        </p:spPr>
        <p:txBody>
          <a:bodyPr anchor="ctr"/>
          <a:lstStyle/>
          <a:p>
            <a:pPr algn="ctr" eaLnBrk="1" hangingPunct="1"/>
            <a:r>
              <a:rPr lang="en-US" altLang="en-US" sz="6600" b="1">
                <a:solidFill>
                  <a:srgbClr val="FFFF00"/>
                </a:solidFill>
              </a:rPr>
              <a:t>CHAPTER 10</a:t>
            </a:r>
          </a:p>
        </p:txBody>
      </p:sp>
      <p:sp>
        <p:nvSpPr>
          <p:cNvPr id="41988" name="Rectangle 1030"/>
          <p:cNvSpPr>
            <a:spLocks noChangeArrowheads="1"/>
          </p:cNvSpPr>
          <p:nvPr/>
        </p:nvSpPr>
        <p:spPr bwMode="auto">
          <a:xfrm>
            <a:off x="1828800" y="2895600"/>
            <a:ext cx="6089650" cy="914400"/>
          </a:xfrm>
          <a:prstGeom prst="rect">
            <a:avLst/>
          </a:prstGeom>
          <a:noFill/>
          <a:ln w="9525">
            <a:noFill/>
            <a:miter lim="800000"/>
            <a:headEnd/>
            <a:tailEnd/>
          </a:ln>
          <a:effectLst/>
        </p:spPr>
        <p:txBody>
          <a:bodyPr wrap="none">
            <a:spAutoFit/>
          </a:bodyPr>
          <a:lstStyle/>
          <a:p>
            <a:pPr algn="ctr" eaLnBrk="1" hangingPunct="1">
              <a:spcBef>
                <a:spcPct val="20000"/>
              </a:spcBef>
            </a:pPr>
            <a:r>
              <a:rPr lang="en-US" altLang="en-US" sz="5400" b="1">
                <a:solidFill>
                  <a:srgbClr val="FFFF00"/>
                </a:solidFill>
                <a:latin typeface="Arial" pitchFamily="34" charset="0"/>
                <a:cs typeface="Arial" pitchFamily="34" charset="0"/>
              </a:rPr>
              <a:t>Folds and Folding</a:t>
            </a:r>
          </a:p>
        </p:txBody>
      </p:sp>
      <p:pic>
        <p:nvPicPr>
          <p:cNvPr id="41989" name="Picture 1032"/>
          <p:cNvPicPr>
            <a:picLocks noChangeAspect="1" noChangeArrowheads="1"/>
          </p:cNvPicPr>
          <p:nvPr/>
        </p:nvPicPr>
        <p:blipFill>
          <a:blip r:embed="rId3"/>
          <a:srcRect/>
          <a:stretch>
            <a:fillRect/>
          </a:stretch>
        </p:blipFill>
        <p:spPr bwMode="auto">
          <a:xfrm>
            <a:off x="4495800" y="3352800"/>
            <a:ext cx="152400" cy="152400"/>
          </a:xfrm>
          <a:prstGeom prst="rect">
            <a:avLst/>
          </a:prstGeom>
          <a:noFill/>
          <a:ln w="9525">
            <a:noFill/>
            <a:miter lim="800000"/>
            <a:headEnd/>
            <a:tailEnd/>
          </a:ln>
          <a:effectLst/>
        </p:spPr>
      </p:pic>
      <p:pic>
        <p:nvPicPr>
          <p:cNvPr id="41990" name="Picture 1033"/>
          <p:cNvPicPr>
            <a:picLocks noChangeAspect="1" noChangeArrowheads="1"/>
          </p:cNvPicPr>
          <p:nvPr/>
        </p:nvPicPr>
        <p:blipFill>
          <a:blip r:embed="rId3"/>
          <a:srcRect/>
          <a:stretch>
            <a:fillRect/>
          </a:stretch>
        </p:blipFill>
        <p:spPr bwMode="auto">
          <a:xfrm>
            <a:off x="4495800" y="3352800"/>
            <a:ext cx="152400" cy="152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81000" y="457200"/>
            <a:ext cx="7616825" cy="579438"/>
          </a:xfrm>
          <a:prstGeom prst="rect">
            <a:avLst/>
          </a:prstGeom>
          <a:noFill/>
          <a:ln w="9525">
            <a:noFill/>
            <a:miter lim="800000"/>
            <a:headEnd/>
            <a:tailEnd/>
          </a:ln>
          <a:effectLst/>
        </p:spPr>
        <p:txBody>
          <a:bodyPr wrap="none" anchor="ctr">
            <a:spAutoFit/>
          </a:bodyPr>
          <a:lstStyle/>
          <a:p>
            <a:pPr algn="justLow" eaLnBrk="1" hangingPunct="1"/>
            <a:r>
              <a:rPr lang="en-US" altLang="en-US" sz="3200" b="1">
                <a:solidFill>
                  <a:srgbClr val="FFFF00"/>
                </a:solidFill>
              </a:rPr>
              <a:t>Profile plane</a:t>
            </a:r>
            <a:r>
              <a:rPr lang="en-US" altLang="en-US" sz="3200"/>
              <a:t>: the surface ┴ to the hinge line.</a:t>
            </a:r>
          </a:p>
        </p:txBody>
      </p:sp>
      <p:pic>
        <p:nvPicPr>
          <p:cNvPr id="51203" name="Picture 5" descr="f3a1"/>
          <p:cNvPicPr>
            <a:picLocks noChangeAspect="1" noChangeArrowheads="1"/>
          </p:cNvPicPr>
          <p:nvPr/>
        </p:nvPicPr>
        <p:blipFill>
          <a:blip r:embed="rId2"/>
          <a:srcRect/>
          <a:stretch>
            <a:fillRect/>
          </a:stretch>
        </p:blipFill>
        <p:spPr bwMode="auto">
          <a:xfrm>
            <a:off x="3200400" y="2133600"/>
            <a:ext cx="3124200" cy="1790700"/>
          </a:xfrm>
          <a:prstGeom prst="rect">
            <a:avLst/>
          </a:prstGeom>
          <a:noFill/>
          <a:ln w="9525">
            <a:noFill/>
            <a:miter lim="800000"/>
            <a:headEnd/>
            <a:tailEnd/>
          </a:ln>
        </p:spPr>
      </p:pic>
      <p:pic>
        <p:nvPicPr>
          <p:cNvPr id="51204" name="Picture 6" descr="f3a2"/>
          <p:cNvPicPr>
            <a:picLocks noChangeAspect="1" noChangeArrowheads="1"/>
          </p:cNvPicPr>
          <p:nvPr/>
        </p:nvPicPr>
        <p:blipFill>
          <a:blip r:embed="rId3"/>
          <a:srcRect/>
          <a:stretch>
            <a:fillRect/>
          </a:stretch>
        </p:blipFill>
        <p:spPr bwMode="auto">
          <a:xfrm>
            <a:off x="3810000" y="4038600"/>
            <a:ext cx="1409700" cy="2289175"/>
          </a:xfrm>
          <a:prstGeom prst="rect">
            <a:avLst/>
          </a:prstGeom>
          <a:noFill/>
          <a:ln w="9525">
            <a:noFill/>
            <a:miter lim="800000"/>
            <a:headEnd/>
            <a:tailEnd/>
          </a:ln>
        </p:spPr>
      </p:pic>
      <p:pic>
        <p:nvPicPr>
          <p:cNvPr id="51205" name="Picture 7" descr="f3a4"/>
          <p:cNvPicPr>
            <a:picLocks noChangeAspect="1" noChangeArrowheads="1"/>
          </p:cNvPicPr>
          <p:nvPr/>
        </p:nvPicPr>
        <p:blipFill>
          <a:blip r:embed="rId4"/>
          <a:srcRect/>
          <a:stretch>
            <a:fillRect/>
          </a:stretch>
        </p:blipFill>
        <p:spPr bwMode="auto">
          <a:xfrm>
            <a:off x="2971800" y="1143000"/>
            <a:ext cx="4038600" cy="84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304800" y="228600"/>
            <a:ext cx="8382000" cy="6400800"/>
          </a:xfrm>
        </p:spPr>
        <p:txBody>
          <a:bodyPr/>
          <a:lstStyle/>
          <a:p>
            <a:pPr eaLnBrk="1" hangingPunct="1">
              <a:lnSpc>
                <a:spcPct val="90000"/>
              </a:lnSpc>
            </a:pPr>
            <a:r>
              <a:rPr lang="en-US" altLang="en-US" b="1" smtClean="0">
                <a:solidFill>
                  <a:srgbClr val="FFFF00"/>
                </a:solidFill>
              </a:rPr>
              <a:t>Interlimb angle</a:t>
            </a:r>
            <a:r>
              <a:rPr lang="en-US" altLang="en-US" b="1" smtClean="0"/>
              <a:t>:</a:t>
            </a:r>
            <a:r>
              <a:rPr lang="en-US" altLang="en-US" smtClean="0"/>
              <a:t> the angle </a:t>
            </a:r>
          </a:p>
          <a:p>
            <a:pPr eaLnBrk="1" hangingPunct="1">
              <a:lnSpc>
                <a:spcPct val="90000"/>
              </a:lnSpc>
              <a:buFontTx/>
              <a:buNone/>
            </a:pPr>
            <a:r>
              <a:rPr lang="en-US" altLang="en-US" smtClean="0"/>
              <a:t>between fold limbs in the</a:t>
            </a:r>
          </a:p>
          <a:p>
            <a:pPr eaLnBrk="1" hangingPunct="1">
              <a:lnSpc>
                <a:spcPct val="90000"/>
              </a:lnSpc>
              <a:buFontTx/>
              <a:buNone/>
            </a:pPr>
            <a:r>
              <a:rPr lang="en-US" altLang="en-US" smtClean="0"/>
              <a:t> profile plane.</a:t>
            </a:r>
          </a:p>
          <a:p>
            <a:pPr eaLnBrk="1" hangingPunct="1">
              <a:lnSpc>
                <a:spcPct val="90000"/>
              </a:lnSpc>
            </a:pPr>
            <a:r>
              <a:rPr lang="en-US" altLang="en-US" b="1" smtClean="0">
                <a:solidFill>
                  <a:srgbClr val="FFFF00"/>
                </a:solidFill>
              </a:rPr>
              <a:t>Wavelength</a:t>
            </a:r>
            <a:r>
              <a:rPr lang="en-US" altLang="en-US" b="1" smtClean="0"/>
              <a:t>:</a:t>
            </a:r>
            <a:r>
              <a:rPr lang="en-US" altLang="en-US" smtClean="0"/>
              <a:t> the distance between two</a:t>
            </a:r>
          </a:p>
          <a:p>
            <a:pPr eaLnBrk="1" hangingPunct="1">
              <a:lnSpc>
                <a:spcPct val="90000"/>
              </a:lnSpc>
              <a:buFontTx/>
              <a:buNone/>
            </a:pPr>
            <a:r>
              <a:rPr lang="en-US" altLang="en-US" smtClean="0"/>
              <a:t>hinges of the same orientation.</a:t>
            </a:r>
          </a:p>
          <a:p>
            <a:pPr eaLnBrk="1" hangingPunct="1">
              <a:lnSpc>
                <a:spcPct val="90000"/>
              </a:lnSpc>
            </a:pPr>
            <a:r>
              <a:rPr lang="en-US" altLang="en-US" b="1" smtClean="0">
                <a:solidFill>
                  <a:srgbClr val="FFFF00"/>
                </a:solidFill>
              </a:rPr>
              <a:t>Amplitude</a:t>
            </a:r>
            <a:r>
              <a:rPr lang="en-US" altLang="en-US" b="1" smtClean="0"/>
              <a:t>:</a:t>
            </a:r>
            <a:r>
              <a:rPr lang="en-US" altLang="en-US" smtClean="0"/>
              <a:t> </a:t>
            </a:r>
            <a:r>
              <a:rPr lang="en-US" altLang="en-US" sz="2800" smtClean="0"/>
              <a:t>half the  height of the structure measured from crest to trough.</a:t>
            </a:r>
          </a:p>
          <a:p>
            <a:pPr eaLnBrk="1" hangingPunct="1">
              <a:lnSpc>
                <a:spcPct val="90000"/>
              </a:lnSpc>
            </a:pPr>
            <a:r>
              <a:rPr lang="en-US" altLang="en-US" b="1" smtClean="0">
                <a:solidFill>
                  <a:srgbClr val="FFFF00"/>
                </a:solidFill>
              </a:rPr>
              <a:t>Arc length</a:t>
            </a:r>
            <a:r>
              <a:rPr lang="en-US" altLang="en-US" b="1" smtClean="0"/>
              <a:t>:</a:t>
            </a:r>
            <a:r>
              <a:rPr lang="en-US" altLang="en-US" smtClean="0"/>
              <a:t> the distance</a:t>
            </a:r>
          </a:p>
          <a:p>
            <a:pPr eaLnBrk="1" hangingPunct="1">
              <a:lnSpc>
                <a:spcPct val="90000"/>
              </a:lnSpc>
              <a:buFontTx/>
              <a:buNone/>
            </a:pPr>
            <a:r>
              <a:rPr lang="en-US" altLang="en-US" smtClean="0"/>
              <a:t>between two adjacent</a:t>
            </a:r>
          </a:p>
          <a:p>
            <a:pPr eaLnBrk="1" hangingPunct="1">
              <a:lnSpc>
                <a:spcPct val="90000"/>
              </a:lnSpc>
              <a:buFontTx/>
              <a:buNone/>
            </a:pPr>
            <a:r>
              <a:rPr lang="en-US" altLang="en-US" smtClean="0"/>
              <a:t>fold hinges of the same </a:t>
            </a:r>
          </a:p>
          <a:p>
            <a:pPr eaLnBrk="1" hangingPunct="1">
              <a:lnSpc>
                <a:spcPct val="90000"/>
              </a:lnSpc>
              <a:buFontTx/>
              <a:buNone/>
            </a:pPr>
            <a:r>
              <a:rPr lang="en-US" altLang="en-US" smtClean="0"/>
              <a:t>orientation as measured </a:t>
            </a:r>
          </a:p>
          <a:p>
            <a:pPr eaLnBrk="1" hangingPunct="1">
              <a:lnSpc>
                <a:spcPct val="90000"/>
              </a:lnSpc>
              <a:buFontTx/>
              <a:buNone/>
            </a:pPr>
            <a:r>
              <a:rPr lang="en-US" altLang="en-US" smtClean="0"/>
              <a:t>along the folded surface.</a:t>
            </a:r>
          </a:p>
        </p:txBody>
      </p:sp>
      <p:pic>
        <p:nvPicPr>
          <p:cNvPr id="52227" name="Picture 5" descr="f3aa"/>
          <p:cNvPicPr>
            <a:picLocks noChangeAspect="1" noChangeArrowheads="1"/>
          </p:cNvPicPr>
          <p:nvPr/>
        </p:nvPicPr>
        <p:blipFill>
          <a:blip r:embed="rId2"/>
          <a:srcRect/>
          <a:stretch>
            <a:fillRect/>
          </a:stretch>
        </p:blipFill>
        <p:spPr bwMode="auto">
          <a:xfrm>
            <a:off x="7372350" y="1905000"/>
            <a:ext cx="1771650" cy="1828800"/>
          </a:xfrm>
          <a:prstGeom prst="rect">
            <a:avLst/>
          </a:prstGeom>
          <a:noFill/>
          <a:ln w="9525">
            <a:noFill/>
            <a:miter lim="800000"/>
            <a:headEnd/>
            <a:tailEnd/>
          </a:ln>
        </p:spPr>
      </p:pic>
      <p:pic>
        <p:nvPicPr>
          <p:cNvPr id="52228" name="Picture 6" descr="10"/>
          <p:cNvPicPr>
            <a:picLocks noChangeAspect="1" noChangeArrowheads="1"/>
          </p:cNvPicPr>
          <p:nvPr/>
        </p:nvPicPr>
        <p:blipFill>
          <a:blip r:embed="rId3"/>
          <a:srcRect/>
          <a:stretch>
            <a:fillRect/>
          </a:stretch>
        </p:blipFill>
        <p:spPr bwMode="auto">
          <a:xfrm>
            <a:off x="4876800" y="3886200"/>
            <a:ext cx="42672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0" y="287338"/>
            <a:ext cx="9144000" cy="3538537"/>
          </a:xfrm>
          <a:prstGeom prst="rect">
            <a:avLst/>
          </a:prstGeom>
          <a:noFill/>
          <a:ln w="9525">
            <a:noFill/>
            <a:miter lim="800000"/>
            <a:headEnd/>
            <a:tailEnd/>
          </a:ln>
          <a:effectLst/>
        </p:spPr>
        <p:txBody>
          <a:bodyPr anchor="ctr">
            <a:spAutoFit/>
          </a:bodyPr>
          <a:lstStyle/>
          <a:p>
            <a:pPr eaLnBrk="1" hangingPunct="1"/>
            <a:r>
              <a:rPr lang="en-US" altLang="en-US"/>
              <a:t> </a:t>
            </a:r>
            <a:r>
              <a:rPr lang="en-US" altLang="en-US" sz="3200"/>
              <a:t>- </a:t>
            </a:r>
            <a:r>
              <a:rPr lang="en-US" altLang="en-US" sz="3200">
                <a:solidFill>
                  <a:srgbClr val="FFFF00"/>
                </a:solidFill>
              </a:rPr>
              <a:t>Harmonic fold</a:t>
            </a:r>
            <a:r>
              <a:rPr lang="en-US" altLang="en-US" sz="3200"/>
              <a:t>: layers in the fold have the same amplitude and wave length. </a:t>
            </a:r>
          </a:p>
          <a:p>
            <a:pPr eaLnBrk="1" hangingPunct="1"/>
            <a:r>
              <a:rPr lang="en-US" altLang="en-US" sz="3200"/>
              <a:t> - </a:t>
            </a:r>
            <a:r>
              <a:rPr lang="en-US" altLang="en-US" sz="3200">
                <a:solidFill>
                  <a:srgbClr val="FFFF00"/>
                </a:solidFill>
              </a:rPr>
              <a:t>Disharmonic fold</a:t>
            </a:r>
            <a:r>
              <a:rPr lang="en-US" altLang="en-US" sz="3200"/>
              <a:t>: some layer in fold have different wave lengths or amplitudes.  </a:t>
            </a:r>
          </a:p>
          <a:p>
            <a:pPr eaLnBrk="1" hangingPunct="1"/>
            <a:endParaRPr lang="en-US" altLang="en-US" sz="3200"/>
          </a:p>
          <a:p>
            <a:pPr eaLnBrk="1" hangingPunct="1"/>
            <a:r>
              <a:rPr lang="en-US" altLang="en-US" sz="3200"/>
              <a:t>  * </a:t>
            </a:r>
            <a:r>
              <a:rPr lang="en-US" altLang="en-US" sz="3200">
                <a:solidFill>
                  <a:srgbClr val="FFFF00"/>
                </a:solidFill>
              </a:rPr>
              <a:t>Median surface</a:t>
            </a:r>
            <a:r>
              <a:rPr lang="en-US" altLang="en-US" sz="3200"/>
              <a:t>: the surface that passes through the inflection points on opposing limbs.</a:t>
            </a:r>
          </a:p>
        </p:txBody>
      </p:sp>
      <p:pic>
        <p:nvPicPr>
          <p:cNvPr id="53251" name="Picture 5"/>
          <p:cNvPicPr>
            <a:picLocks noChangeAspect="1" noChangeArrowheads="1"/>
          </p:cNvPicPr>
          <p:nvPr/>
        </p:nvPicPr>
        <p:blipFill>
          <a:blip r:embed="rId2"/>
          <a:srcRect/>
          <a:stretch>
            <a:fillRect/>
          </a:stretch>
        </p:blipFill>
        <p:spPr bwMode="auto">
          <a:xfrm>
            <a:off x="3124200" y="3873500"/>
            <a:ext cx="3048000" cy="298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304800" y="304800"/>
            <a:ext cx="2119313" cy="1200150"/>
          </a:xfrm>
          <a:prstGeom prst="rect">
            <a:avLst/>
          </a:prstGeom>
          <a:noFill/>
          <a:ln w="9525">
            <a:noFill/>
            <a:miter lim="800000"/>
            <a:headEnd/>
            <a:tailEnd/>
          </a:ln>
          <a:effectLst/>
        </p:spPr>
        <p:txBody>
          <a:bodyPr>
            <a:spAutoFit/>
          </a:bodyPr>
          <a:lstStyle/>
          <a:p>
            <a:pPr eaLnBrk="1" hangingPunct="1"/>
            <a:r>
              <a:rPr lang="en-US" altLang="en-US" b="1">
                <a:solidFill>
                  <a:srgbClr val="FFFF00"/>
                </a:solidFill>
              </a:rPr>
              <a:t>Crest and</a:t>
            </a:r>
          </a:p>
          <a:p>
            <a:pPr eaLnBrk="1" hangingPunct="1"/>
            <a:endParaRPr lang="en-US" altLang="en-US" b="1">
              <a:solidFill>
                <a:srgbClr val="FFFF00"/>
              </a:solidFill>
            </a:endParaRPr>
          </a:p>
          <a:p>
            <a:pPr eaLnBrk="1" hangingPunct="1"/>
            <a:r>
              <a:rPr lang="en-US" altLang="en-US" b="1">
                <a:solidFill>
                  <a:srgbClr val="FFFF00"/>
                </a:solidFill>
              </a:rPr>
              <a:t>Trough</a:t>
            </a:r>
          </a:p>
        </p:txBody>
      </p:sp>
      <p:pic>
        <p:nvPicPr>
          <p:cNvPr id="54275" name="Picture 5"/>
          <p:cNvPicPr>
            <a:picLocks noChangeAspect="1" noChangeArrowheads="1"/>
          </p:cNvPicPr>
          <p:nvPr/>
        </p:nvPicPr>
        <p:blipFill>
          <a:blip r:embed="rId2"/>
          <a:srcRect/>
          <a:stretch>
            <a:fillRect/>
          </a:stretch>
        </p:blipFill>
        <p:spPr bwMode="auto">
          <a:xfrm>
            <a:off x="2424113" y="0"/>
            <a:ext cx="671988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6019800" cy="1143000"/>
          </a:xfrm>
        </p:spPr>
        <p:txBody>
          <a:bodyPr/>
          <a:lstStyle/>
          <a:p>
            <a:pPr marL="838200" indent="-838200" eaLnBrk="1" hangingPunct="1"/>
            <a:r>
              <a:rPr lang="en-US" altLang="en-US" b="1" smtClean="0"/>
              <a:t>Fold shape in 3D</a:t>
            </a:r>
          </a:p>
        </p:txBody>
      </p:sp>
      <p:sp>
        <p:nvSpPr>
          <p:cNvPr id="55299" name="Rectangle 3"/>
          <p:cNvSpPr>
            <a:spLocks noGrp="1" noChangeArrowheads="1"/>
          </p:cNvSpPr>
          <p:nvPr>
            <p:ph type="body" idx="1"/>
          </p:nvPr>
        </p:nvSpPr>
        <p:spPr>
          <a:xfrm>
            <a:off x="304800" y="1143000"/>
            <a:ext cx="8305800" cy="5105400"/>
          </a:xfrm>
        </p:spPr>
        <p:txBody>
          <a:bodyPr/>
          <a:lstStyle/>
          <a:p>
            <a:pPr eaLnBrk="1" hangingPunct="1"/>
            <a:r>
              <a:rPr lang="en-US" altLang="en-US" b="1" smtClean="0"/>
              <a:t>Cylindrical fold:</a:t>
            </a:r>
            <a:r>
              <a:rPr lang="en-US" altLang="en-US" smtClean="0"/>
              <a:t> a fold which can be generated by moving the fold axis parallel to itself. The majority of folds approximate to this form. </a:t>
            </a:r>
          </a:p>
          <a:p>
            <a:pPr eaLnBrk="1" hangingPunct="1"/>
            <a:r>
              <a:rPr lang="en-US" altLang="en-US" b="1" smtClean="0"/>
              <a:t>Conical fold:</a:t>
            </a:r>
            <a:r>
              <a:rPr lang="en-US" altLang="en-US" smtClean="0"/>
              <a:t> a fold which is non-cylindrical and whose folded surface forms part of a cone.</a:t>
            </a:r>
          </a:p>
          <a:p>
            <a:pPr eaLnBrk="1" hangingPunct="1">
              <a:buFontTx/>
              <a:buNone/>
            </a:pPr>
            <a:endParaRPr lang="en-US" altLang="en-US" smtClean="0"/>
          </a:p>
        </p:txBody>
      </p:sp>
      <p:pic>
        <p:nvPicPr>
          <p:cNvPr id="55300" name="Picture 4" descr="f1b"/>
          <p:cNvPicPr>
            <a:picLocks noChangeAspect="1" noChangeArrowheads="1"/>
          </p:cNvPicPr>
          <p:nvPr/>
        </p:nvPicPr>
        <p:blipFill>
          <a:blip r:embed="rId2"/>
          <a:srcRect/>
          <a:stretch>
            <a:fillRect/>
          </a:stretch>
        </p:blipFill>
        <p:spPr bwMode="auto">
          <a:xfrm>
            <a:off x="5994400" y="0"/>
            <a:ext cx="3149600" cy="1211263"/>
          </a:xfrm>
          <a:prstGeom prst="rect">
            <a:avLst/>
          </a:prstGeom>
          <a:noFill/>
          <a:ln w="9525">
            <a:noFill/>
            <a:miter lim="800000"/>
            <a:headEnd/>
            <a:tailEnd/>
          </a:ln>
        </p:spPr>
      </p:pic>
      <p:pic>
        <p:nvPicPr>
          <p:cNvPr id="55301" name="Picture 5" descr="f1d"/>
          <p:cNvPicPr>
            <a:picLocks noChangeAspect="1" noChangeArrowheads="1"/>
          </p:cNvPicPr>
          <p:nvPr/>
        </p:nvPicPr>
        <p:blipFill>
          <a:blip r:embed="rId3"/>
          <a:srcRect/>
          <a:stretch>
            <a:fillRect/>
          </a:stretch>
        </p:blipFill>
        <p:spPr bwMode="auto">
          <a:xfrm>
            <a:off x="1371600" y="4208463"/>
            <a:ext cx="2895600" cy="2649537"/>
          </a:xfrm>
          <a:prstGeom prst="rect">
            <a:avLst/>
          </a:prstGeom>
          <a:noFill/>
          <a:ln w="9525">
            <a:noFill/>
            <a:miter lim="800000"/>
            <a:headEnd/>
            <a:tailEnd/>
          </a:ln>
        </p:spPr>
      </p:pic>
      <p:pic>
        <p:nvPicPr>
          <p:cNvPr id="55302" name="Picture 6" descr="f1e"/>
          <p:cNvPicPr>
            <a:picLocks noChangeAspect="1" noChangeArrowheads="1"/>
          </p:cNvPicPr>
          <p:nvPr/>
        </p:nvPicPr>
        <p:blipFill>
          <a:blip r:embed="rId4"/>
          <a:srcRect/>
          <a:stretch>
            <a:fillRect/>
          </a:stretch>
        </p:blipFill>
        <p:spPr bwMode="auto">
          <a:xfrm>
            <a:off x="4648200" y="4229100"/>
            <a:ext cx="3152775"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1143000"/>
          </a:xfrm>
        </p:spPr>
        <p:txBody>
          <a:bodyPr/>
          <a:lstStyle/>
          <a:p>
            <a:pPr eaLnBrk="1" hangingPunct="1">
              <a:defRPr/>
            </a:pPr>
            <a:r>
              <a:rPr lang="en-US" b="1" dirty="0" smtClean="0">
                <a:solidFill>
                  <a:srgbClr val="C00000"/>
                </a:solidFill>
                <a:effectLst>
                  <a:outerShdw blurRad="38100" dist="38100" dir="2700000" algn="tl">
                    <a:srgbClr val="000000">
                      <a:alpha val="43137"/>
                    </a:srgbClr>
                  </a:outerShdw>
                </a:effectLst>
              </a:rPr>
              <a:t>Fold Classification</a:t>
            </a:r>
          </a:p>
        </p:txBody>
      </p:sp>
      <p:sp>
        <p:nvSpPr>
          <p:cNvPr id="56323" name="Rectangle 3"/>
          <p:cNvSpPr>
            <a:spLocks noGrp="1" noChangeArrowheads="1"/>
          </p:cNvSpPr>
          <p:nvPr>
            <p:ph type="body" idx="1"/>
          </p:nvPr>
        </p:nvSpPr>
        <p:spPr>
          <a:xfrm>
            <a:off x="0" y="1295400"/>
            <a:ext cx="9144000" cy="5181600"/>
          </a:xfrm>
        </p:spPr>
        <p:txBody>
          <a:bodyPr/>
          <a:lstStyle/>
          <a:p>
            <a:pPr marL="609600" indent="-609600" eaLnBrk="1" hangingPunct="1">
              <a:buFontTx/>
              <a:buNone/>
            </a:pPr>
            <a:r>
              <a:rPr lang="en-US" altLang="en-US" b="1" i="1" smtClean="0"/>
              <a:t>Fold classified based on 4 main features:</a:t>
            </a:r>
          </a:p>
          <a:p>
            <a:pPr marL="609600" indent="-609600" eaLnBrk="1" hangingPunct="1">
              <a:buFontTx/>
              <a:buAutoNum type="arabicPeriod"/>
            </a:pPr>
            <a:r>
              <a:rPr lang="en-US" altLang="en-US" sz="3600" b="1" smtClean="0"/>
              <a:t>Direction of closing or facing.</a:t>
            </a:r>
          </a:p>
          <a:p>
            <a:pPr marL="609600" indent="-609600" eaLnBrk="1" hangingPunct="1">
              <a:buFontTx/>
              <a:buAutoNum type="arabicPeriod"/>
            </a:pPr>
            <a:r>
              <a:rPr lang="en-US" altLang="en-US" sz="3600" b="1" smtClean="0"/>
              <a:t>Attitude of axial surface and hinge line.</a:t>
            </a:r>
          </a:p>
          <a:p>
            <a:pPr marL="609600" indent="-609600" eaLnBrk="1" hangingPunct="1">
              <a:buFontTx/>
              <a:buAutoNum type="arabicPeriod"/>
            </a:pPr>
            <a:r>
              <a:rPr lang="en-US" altLang="en-US" sz="3600" b="1" smtClean="0"/>
              <a:t>Size of inter-limb angle.</a:t>
            </a:r>
          </a:p>
          <a:p>
            <a:pPr marL="609600" indent="-609600" eaLnBrk="1" hangingPunct="1">
              <a:buFontTx/>
              <a:buAutoNum type="arabicPeriod"/>
            </a:pPr>
            <a:r>
              <a:rPr lang="en-US" altLang="en-US" sz="3600" b="1" smtClean="0"/>
              <a:t> Shape of profile.</a:t>
            </a:r>
          </a:p>
          <a:p>
            <a:pPr marL="609600" indent="-609600" eaLnBrk="1" hangingPunct="1">
              <a:buFontTx/>
              <a:buNone/>
            </a:pPr>
            <a:endParaRPr lang="en-US" altLang="en-US" sz="4000" b="1"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0"/>
            <a:ext cx="7772400" cy="1143000"/>
          </a:xfrm>
        </p:spPr>
        <p:txBody>
          <a:bodyPr/>
          <a:lstStyle/>
          <a:p>
            <a:pPr eaLnBrk="1" hangingPunct="1"/>
            <a:r>
              <a:rPr lang="en-US" altLang="en-US" b="1" smtClean="0">
                <a:solidFill>
                  <a:srgbClr val="C00000"/>
                </a:solidFill>
              </a:rPr>
              <a:t>1. Fold Closure and Facing</a:t>
            </a:r>
            <a:br>
              <a:rPr lang="en-US" altLang="en-US" b="1" smtClean="0">
                <a:solidFill>
                  <a:srgbClr val="C00000"/>
                </a:solidFill>
              </a:rPr>
            </a:br>
            <a:r>
              <a:rPr lang="en-US" altLang="en-US" sz="3200" b="1" smtClean="0"/>
              <a:t>Facing means younging direction.</a:t>
            </a:r>
          </a:p>
        </p:txBody>
      </p:sp>
      <p:sp>
        <p:nvSpPr>
          <p:cNvPr id="57347" name="Rectangle 3"/>
          <p:cNvSpPr>
            <a:spLocks noGrp="1" noChangeArrowheads="1"/>
          </p:cNvSpPr>
          <p:nvPr>
            <p:ph type="body" idx="1"/>
          </p:nvPr>
        </p:nvSpPr>
        <p:spPr>
          <a:xfrm>
            <a:off x="152400" y="1219200"/>
            <a:ext cx="8839200" cy="5334000"/>
          </a:xfrm>
        </p:spPr>
        <p:txBody>
          <a:bodyPr/>
          <a:lstStyle/>
          <a:p>
            <a:pPr eaLnBrk="1" hangingPunct="1"/>
            <a:r>
              <a:rPr lang="en-US" altLang="en-US" sz="2800" b="1" smtClean="0"/>
              <a:t>Antiform:</a:t>
            </a:r>
            <a:r>
              <a:rPr lang="en-US" altLang="en-US" sz="2800" smtClean="0"/>
              <a:t> The limbs dip away from the center of the fold and close upward (a).</a:t>
            </a:r>
          </a:p>
          <a:p>
            <a:pPr eaLnBrk="1" hangingPunct="1"/>
            <a:r>
              <a:rPr lang="en-US" altLang="en-US" sz="2800" b="1" smtClean="0"/>
              <a:t>Synform:</a:t>
            </a:r>
            <a:r>
              <a:rPr lang="en-US" altLang="en-US" sz="2800" smtClean="0"/>
              <a:t> The limbs dip toward the center of the fold and close downward (b).</a:t>
            </a:r>
          </a:p>
          <a:p>
            <a:pPr eaLnBrk="1" hangingPunct="1"/>
            <a:r>
              <a:rPr lang="en-US" altLang="en-US" sz="2800" b="1" smtClean="0"/>
              <a:t>Neutral</a:t>
            </a:r>
            <a:r>
              <a:rPr lang="en-US" altLang="en-US" sz="2800" smtClean="0"/>
              <a:t>: the limbs close sideway (c).</a:t>
            </a:r>
          </a:p>
          <a:p>
            <a:pPr eaLnBrk="1" hangingPunct="1"/>
            <a:r>
              <a:rPr lang="en-US" altLang="en-US" sz="2800" smtClean="0">
                <a:solidFill>
                  <a:srgbClr val="C00000"/>
                </a:solidFill>
              </a:rPr>
              <a:t>If the younging direction of rock is known</a:t>
            </a:r>
            <a:r>
              <a:rPr lang="en-US" altLang="en-US" sz="2800" b="1" i="1" smtClean="0">
                <a:solidFill>
                  <a:srgbClr val="C00000"/>
                </a:solidFill>
              </a:rPr>
              <a:t>, antiform </a:t>
            </a:r>
            <a:r>
              <a:rPr lang="en-US" altLang="en-US" sz="2800" smtClean="0">
                <a:solidFill>
                  <a:srgbClr val="C00000"/>
                </a:solidFill>
              </a:rPr>
              <a:t>is called</a:t>
            </a:r>
            <a:r>
              <a:rPr lang="en-US" altLang="en-US" sz="2800" b="1" i="1" smtClean="0">
                <a:solidFill>
                  <a:srgbClr val="C00000"/>
                </a:solidFill>
              </a:rPr>
              <a:t> (anticline) </a:t>
            </a:r>
            <a:r>
              <a:rPr lang="en-US" altLang="en-US" sz="2800" smtClean="0">
                <a:solidFill>
                  <a:srgbClr val="C00000"/>
                </a:solidFill>
              </a:rPr>
              <a:t>and</a:t>
            </a:r>
            <a:r>
              <a:rPr lang="en-US" altLang="en-US" sz="2800" b="1" i="1" smtClean="0">
                <a:solidFill>
                  <a:srgbClr val="C00000"/>
                </a:solidFill>
              </a:rPr>
              <a:t> synform </a:t>
            </a:r>
            <a:r>
              <a:rPr lang="en-US" altLang="en-US" sz="2800" smtClean="0">
                <a:solidFill>
                  <a:srgbClr val="C00000"/>
                </a:solidFill>
              </a:rPr>
              <a:t>is called </a:t>
            </a:r>
            <a:r>
              <a:rPr lang="en-US" altLang="en-US" sz="2800" b="1" i="1" smtClean="0">
                <a:solidFill>
                  <a:srgbClr val="C00000"/>
                </a:solidFill>
              </a:rPr>
              <a:t>(syncline).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3"/>
          <p:cNvPicPr>
            <a:picLocks noGrp="1" noChangeAspect="1"/>
          </p:cNvPicPr>
          <p:nvPr>
            <p:ph idx="1"/>
          </p:nvPr>
        </p:nvPicPr>
        <p:blipFill>
          <a:blip r:embed="rId2"/>
          <a:srcRect/>
          <a:stretch>
            <a:fillRect/>
          </a:stretch>
        </p:blipFill>
        <p:spPr>
          <a:xfrm>
            <a:off x="5791200" y="0"/>
            <a:ext cx="2590800" cy="2667000"/>
          </a:xfrm>
        </p:spPr>
      </p:pic>
      <p:pic>
        <p:nvPicPr>
          <p:cNvPr id="58371" name="Picture 4"/>
          <p:cNvPicPr>
            <a:picLocks noChangeAspect="1"/>
          </p:cNvPicPr>
          <p:nvPr/>
        </p:nvPicPr>
        <p:blipFill>
          <a:blip r:embed="rId3"/>
          <a:srcRect/>
          <a:stretch>
            <a:fillRect/>
          </a:stretch>
        </p:blipFill>
        <p:spPr bwMode="auto">
          <a:xfrm>
            <a:off x="-36513" y="0"/>
            <a:ext cx="5751513" cy="2667000"/>
          </a:xfrm>
          <a:prstGeom prst="rect">
            <a:avLst/>
          </a:prstGeom>
          <a:noFill/>
          <a:ln w="9525">
            <a:noFill/>
            <a:miter lim="800000"/>
            <a:headEnd/>
            <a:tailEnd/>
          </a:ln>
        </p:spPr>
      </p:pic>
      <p:pic>
        <p:nvPicPr>
          <p:cNvPr id="58372" name="Picture 5"/>
          <p:cNvPicPr>
            <a:picLocks noChangeAspect="1"/>
          </p:cNvPicPr>
          <p:nvPr/>
        </p:nvPicPr>
        <p:blipFill>
          <a:blip r:embed="rId4"/>
          <a:srcRect b="9102"/>
          <a:stretch>
            <a:fillRect/>
          </a:stretch>
        </p:blipFill>
        <p:spPr bwMode="auto">
          <a:xfrm>
            <a:off x="-36513" y="4705350"/>
            <a:ext cx="4200526" cy="1957388"/>
          </a:xfrm>
          <a:prstGeom prst="rect">
            <a:avLst/>
          </a:prstGeom>
          <a:noFill/>
          <a:ln w="9525">
            <a:noFill/>
            <a:miter lim="800000"/>
            <a:headEnd/>
            <a:tailEnd/>
          </a:ln>
        </p:spPr>
      </p:pic>
      <p:sp>
        <p:nvSpPr>
          <p:cNvPr id="58373" name="Rectangle 6"/>
          <p:cNvSpPr>
            <a:spLocks noChangeArrowheads="1"/>
          </p:cNvSpPr>
          <p:nvPr/>
        </p:nvSpPr>
        <p:spPr bwMode="auto">
          <a:xfrm>
            <a:off x="6815138" y="2205038"/>
            <a:ext cx="728662" cy="338137"/>
          </a:xfrm>
          <a:prstGeom prst="rect">
            <a:avLst/>
          </a:prstGeom>
          <a:noFill/>
          <a:ln w="9525">
            <a:noFill/>
            <a:miter lim="800000"/>
            <a:headEnd/>
            <a:tailEnd/>
          </a:ln>
        </p:spPr>
        <p:txBody>
          <a:bodyPr>
            <a:spAutoFit/>
          </a:bodyPr>
          <a:lstStyle/>
          <a:p>
            <a:r>
              <a:rPr lang="en-US" altLang="en-US" sz="1600"/>
              <a:t>(c)</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0" y="1703388"/>
            <a:ext cx="9144000" cy="34528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533400" y="381000"/>
            <a:ext cx="7772400" cy="2743200"/>
          </a:xfrm>
        </p:spPr>
        <p:txBody>
          <a:bodyPr/>
          <a:lstStyle/>
          <a:p>
            <a:pPr eaLnBrk="1" hangingPunct="1"/>
            <a:r>
              <a:rPr lang="en-US" altLang="en-US" b="1" smtClean="0"/>
              <a:t>Upward-facing:</a:t>
            </a:r>
            <a:r>
              <a:rPr lang="en-US" altLang="en-US" smtClean="0"/>
              <a:t> rocks younging upward. </a:t>
            </a:r>
          </a:p>
          <a:p>
            <a:pPr eaLnBrk="1" hangingPunct="1"/>
            <a:r>
              <a:rPr lang="en-US" altLang="en-US" b="1" smtClean="0"/>
              <a:t>Downward-facing:</a:t>
            </a:r>
            <a:r>
              <a:rPr lang="en-US" altLang="en-US" smtClean="0"/>
              <a:t> rocks overturned and younging downwards.</a:t>
            </a:r>
          </a:p>
          <a:p>
            <a:pPr eaLnBrk="1" hangingPunct="1"/>
            <a:endParaRPr lang="en-US" altLang="en-US" smtClean="0"/>
          </a:p>
        </p:txBody>
      </p:sp>
      <p:pic>
        <p:nvPicPr>
          <p:cNvPr id="60419" name="Picture 4" descr="10"/>
          <p:cNvPicPr>
            <a:picLocks noChangeAspect="1" noChangeArrowheads="1"/>
          </p:cNvPicPr>
          <p:nvPr/>
        </p:nvPicPr>
        <p:blipFill>
          <a:blip r:embed="rId2"/>
          <a:srcRect/>
          <a:stretch>
            <a:fillRect/>
          </a:stretch>
        </p:blipFill>
        <p:spPr bwMode="auto">
          <a:xfrm>
            <a:off x="0" y="2057400"/>
            <a:ext cx="9144000" cy="483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0"/>
            <a:ext cx="7772400" cy="838200"/>
          </a:xfrm>
        </p:spPr>
        <p:txBody>
          <a:bodyPr/>
          <a:lstStyle/>
          <a:p>
            <a:pPr eaLnBrk="1" hangingPunct="1"/>
            <a:r>
              <a:rPr lang="en-US" altLang="en-US" b="1" dirty="0" smtClean="0"/>
              <a:t>Folds</a:t>
            </a:r>
          </a:p>
        </p:txBody>
      </p:sp>
      <p:sp>
        <p:nvSpPr>
          <p:cNvPr id="43011" name="Rectangle 3"/>
          <p:cNvSpPr>
            <a:spLocks noGrp="1" noChangeArrowheads="1"/>
          </p:cNvSpPr>
          <p:nvPr>
            <p:ph type="body" idx="1"/>
          </p:nvPr>
        </p:nvSpPr>
        <p:spPr>
          <a:xfrm>
            <a:off x="0" y="685800"/>
            <a:ext cx="8534400" cy="5715000"/>
          </a:xfrm>
        </p:spPr>
        <p:txBody>
          <a:bodyPr/>
          <a:lstStyle/>
          <a:p>
            <a:pPr eaLnBrk="1" hangingPunct="1"/>
            <a:r>
              <a:rPr lang="en-US" altLang="en-US" dirty="0" smtClean="0"/>
              <a:t>A </a:t>
            </a:r>
            <a:r>
              <a:rPr lang="en-US" altLang="en-US" b="1" dirty="0" smtClean="0"/>
              <a:t>fold</a:t>
            </a:r>
            <a:r>
              <a:rPr lang="en-US" altLang="en-US" dirty="0" smtClean="0"/>
              <a:t> is a </a:t>
            </a:r>
            <a:r>
              <a:rPr lang="en-US" altLang="en-US" b="1" i="1" dirty="0" smtClean="0"/>
              <a:t>structural feature</a:t>
            </a:r>
            <a:r>
              <a:rPr lang="en-US" altLang="en-US" dirty="0" smtClean="0"/>
              <a:t> that is formed when planar surfaces are </a:t>
            </a:r>
            <a:r>
              <a:rPr lang="en-US" altLang="en-US" b="1" i="1" dirty="0" smtClean="0"/>
              <a:t>bent or curved</a:t>
            </a:r>
            <a:r>
              <a:rPr lang="en-US" altLang="en-US" dirty="0" smtClean="0"/>
              <a:t>.</a:t>
            </a:r>
          </a:p>
          <a:p>
            <a:pPr eaLnBrk="1" hangingPunct="1"/>
            <a:r>
              <a:rPr lang="en-US" altLang="en-US" dirty="0" smtClean="0"/>
              <a:t>In fact, if such </a:t>
            </a:r>
            <a:r>
              <a:rPr lang="en-US" altLang="en-US" b="1" i="1" dirty="0" smtClean="0"/>
              <a:t>surfaces</a:t>
            </a:r>
            <a:r>
              <a:rPr lang="en-US" altLang="en-US" dirty="0" smtClean="0"/>
              <a:t> are not available, (e. g., </a:t>
            </a:r>
            <a:r>
              <a:rPr lang="en-US" altLang="en-US" b="1" i="1" dirty="0" smtClean="0"/>
              <a:t>bedding, cleavage, inclusions</a:t>
            </a:r>
            <a:r>
              <a:rPr lang="en-US" altLang="en-US" dirty="0" smtClean="0"/>
              <a:t>), you will not see folds even though the rock is deformed.</a:t>
            </a:r>
          </a:p>
          <a:p>
            <a:pPr eaLnBrk="1" hangingPunct="1"/>
            <a:r>
              <a:rPr lang="en-US" altLang="en-US" b="1" dirty="0" smtClean="0"/>
              <a:t>Folding</a:t>
            </a:r>
            <a:r>
              <a:rPr lang="en-US" altLang="en-US" dirty="0" smtClean="0"/>
              <a:t> is a </a:t>
            </a:r>
            <a:r>
              <a:rPr lang="en-US" altLang="en-US" b="1" i="1" dirty="0" smtClean="0">
                <a:solidFill>
                  <a:srgbClr val="FFFF00"/>
                </a:solidFill>
              </a:rPr>
              <a:t>ductile deformation</a:t>
            </a:r>
          </a:p>
          <a:p>
            <a:pPr eaLnBrk="1" hangingPunct="1">
              <a:buFontTx/>
              <a:buNone/>
            </a:pPr>
            <a:r>
              <a:rPr lang="en-US" altLang="en-US" dirty="0" smtClean="0"/>
              <a:t>because it can develop </a:t>
            </a:r>
          </a:p>
          <a:p>
            <a:pPr eaLnBrk="1" hangingPunct="1">
              <a:buFontTx/>
              <a:buNone/>
            </a:pPr>
            <a:r>
              <a:rPr lang="en-US" altLang="en-US" dirty="0" smtClean="0">
                <a:solidFill>
                  <a:srgbClr val="FFFF00"/>
                </a:solidFill>
              </a:rPr>
              <a:t>without </a:t>
            </a:r>
            <a:r>
              <a:rPr lang="en-US" altLang="en-US" b="1" i="1" dirty="0" smtClean="0">
                <a:solidFill>
                  <a:srgbClr val="FFFF00"/>
                </a:solidFill>
              </a:rPr>
              <a:t>fracturing</a:t>
            </a:r>
            <a:r>
              <a:rPr lang="en-US" altLang="en-US" dirty="0" smtClean="0"/>
              <a:t>, and </a:t>
            </a:r>
          </a:p>
          <a:p>
            <a:pPr eaLnBrk="1" hangingPunct="1">
              <a:buFontTx/>
              <a:buNone/>
            </a:pPr>
            <a:r>
              <a:rPr lang="en-US" altLang="en-US" dirty="0" smtClean="0"/>
              <a:t>deformation is distributed </a:t>
            </a:r>
          </a:p>
          <a:p>
            <a:pPr eaLnBrk="1" hangingPunct="1">
              <a:buFontTx/>
              <a:buNone/>
            </a:pPr>
            <a:r>
              <a:rPr lang="en-US" altLang="en-US" dirty="0" smtClean="0"/>
              <a:t>over the entire structure.</a:t>
            </a:r>
          </a:p>
        </p:txBody>
      </p:sp>
      <p:pic>
        <p:nvPicPr>
          <p:cNvPr id="43012" name="Picture 4" descr="10"/>
          <p:cNvPicPr>
            <a:picLocks noChangeAspect="1" noChangeArrowheads="1"/>
          </p:cNvPicPr>
          <p:nvPr/>
        </p:nvPicPr>
        <p:blipFill>
          <a:blip r:embed="rId2" cstate="print"/>
          <a:srcRect b="21716"/>
          <a:stretch>
            <a:fillRect/>
          </a:stretch>
        </p:blipFill>
        <p:spPr bwMode="auto">
          <a:xfrm>
            <a:off x="5029200" y="4114800"/>
            <a:ext cx="4038600" cy="2613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09600" y="0"/>
            <a:ext cx="7772400" cy="1143000"/>
          </a:xfrm>
        </p:spPr>
        <p:txBody>
          <a:bodyPr/>
          <a:lstStyle/>
          <a:p>
            <a:pPr eaLnBrk="1" hangingPunct="1"/>
            <a:r>
              <a:rPr lang="en-US" altLang="en-US" b="1" smtClean="0">
                <a:solidFill>
                  <a:srgbClr val="C00000"/>
                </a:solidFill>
              </a:rPr>
              <a:t>2. Fold Attitude</a:t>
            </a:r>
          </a:p>
        </p:txBody>
      </p:sp>
      <p:sp>
        <p:nvSpPr>
          <p:cNvPr id="61443" name="Rectangle 3"/>
          <p:cNvSpPr>
            <a:spLocks noGrp="1" noChangeArrowheads="1"/>
          </p:cNvSpPr>
          <p:nvPr>
            <p:ph type="body" idx="1"/>
          </p:nvPr>
        </p:nvSpPr>
        <p:spPr>
          <a:xfrm>
            <a:off x="0" y="1066800"/>
            <a:ext cx="8534400" cy="5486400"/>
          </a:xfrm>
        </p:spPr>
        <p:txBody>
          <a:bodyPr/>
          <a:lstStyle/>
          <a:p>
            <a:pPr eaLnBrk="1" hangingPunct="1"/>
            <a:r>
              <a:rPr lang="en-US" altLang="en-US" b="1" i="1" smtClean="0"/>
              <a:t>The orientation of a fold is defined by</a:t>
            </a:r>
          </a:p>
          <a:p>
            <a:pPr eaLnBrk="1" hangingPunct="1">
              <a:buFontTx/>
              <a:buNone/>
            </a:pPr>
            <a:r>
              <a:rPr lang="en-US" altLang="en-US" b="1" i="1" smtClean="0">
                <a:solidFill>
                  <a:srgbClr val="C00000"/>
                </a:solidFill>
              </a:rPr>
              <a:t> (i) the attitude of its </a:t>
            </a:r>
            <a:r>
              <a:rPr lang="en-US" altLang="en-US" b="1" i="1" u="sng" smtClean="0">
                <a:solidFill>
                  <a:srgbClr val="C00000"/>
                </a:solidFill>
              </a:rPr>
              <a:t>axial surface</a:t>
            </a:r>
            <a:r>
              <a:rPr lang="en-US" altLang="en-US" b="1" i="1" smtClean="0">
                <a:solidFill>
                  <a:srgbClr val="C00000"/>
                </a:solidFill>
              </a:rPr>
              <a:t> and </a:t>
            </a:r>
          </a:p>
          <a:p>
            <a:pPr eaLnBrk="1" hangingPunct="1">
              <a:buFontTx/>
              <a:buNone/>
            </a:pPr>
            <a:r>
              <a:rPr lang="en-US" altLang="en-US" b="1" i="1" smtClean="0">
                <a:solidFill>
                  <a:srgbClr val="C00000"/>
                </a:solidFill>
              </a:rPr>
              <a:t>(ii) the </a:t>
            </a:r>
            <a:r>
              <a:rPr lang="en-US" altLang="en-US" b="1" i="1" u="sng" smtClean="0">
                <a:solidFill>
                  <a:srgbClr val="C00000"/>
                </a:solidFill>
              </a:rPr>
              <a:t>plunge of its axis</a:t>
            </a:r>
            <a:r>
              <a:rPr lang="en-US" altLang="en-US" b="1" i="1" smtClean="0">
                <a:solidFill>
                  <a:srgbClr val="C00000"/>
                </a:solidFill>
              </a:rPr>
              <a:t>.</a:t>
            </a:r>
          </a:p>
          <a:p>
            <a:pPr eaLnBrk="1" hangingPunct="1">
              <a:buFontTx/>
              <a:buNone/>
            </a:pPr>
            <a:r>
              <a:rPr lang="en-US" altLang="en-US" b="1" i="1" smtClean="0"/>
              <a:t>* the attitude of its axial surface </a:t>
            </a:r>
          </a:p>
          <a:p>
            <a:pPr eaLnBrk="1" hangingPunct="1"/>
            <a:r>
              <a:rPr lang="en-US" altLang="en-US" b="1" smtClean="0"/>
              <a:t>Upright fold:</a:t>
            </a:r>
            <a:r>
              <a:rPr lang="en-US" altLang="en-US" smtClean="0"/>
              <a:t> the axial surface is nearly vertical.</a:t>
            </a:r>
          </a:p>
          <a:p>
            <a:pPr eaLnBrk="1" hangingPunct="1"/>
            <a:r>
              <a:rPr lang="en-US" altLang="en-US" b="1" smtClean="0"/>
              <a:t>Inclined fold:</a:t>
            </a:r>
            <a:r>
              <a:rPr lang="en-US" altLang="en-US" smtClean="0"/>
              <a:t> the dip of the axial surface lies between 10</a:t>
            </a:r>
            <a:r>
              <a:rPr lang="en-US" altLang="en-US" smtClean="0">
                <a:cs typeface="Times New Roman" pitchFamily="18" charset="0"/>
              </a:rPr>
              <a:t>°</a:t>
            </a:r>
            <a:r>
              <a:rPr lang="en-US" altLang="en-US" smtClean="0"/>
              <a:t> and 80</a:t>
            </a:r>
            <a:r>
              <a:rPr lang="en-US" altLang="en-US" smtClean="0">
                <a:cs typeface="Times New Roman" pitchFamily="18" charset="0"/>
              </a:rPr>
              <a:t>°.</a:t>
            </a:r>
          </a:p>
        </p:txBody>
      </p:sp>
      <p:pic>
        <p:nvPicPr>
          <p:cNvPr id="61444" name="Picture 4" descr="f2a1"/>
          <p:cNvPicPr>
            <a:picLocks noChangeAspect="1" noChangeArrowheads="1"/>
          </p:cNvPicPr>
          <p:nvPr/>
        </p:nvPicPr>
        <p:blipFill>
          <a:blip r:embed="rId2"/>
          <a:srcRect/>
          <a:stretch>
            <a:fillRect/>
          </a:stretch>
        </p:blipFill>
        <p:spPr bwMode="auto">
          <a:xfrm>
            <a:off x="4337050" y="4706938"/>
            <a:ext cx="4800600" cy="2151062"/>
          </a:xfrm>
          <a:prstGeom prst="rect">
            <a:avLst/>
          </a:prstGeom>
          <a:noFill/>
          <a:ln w="9525">
            <a:noFill/>
            <a:miter lim="800000"/>
            <a:headEnd/>
            <a:tailEnd/>
          </a:ln>
        </p:spPr>
      </p:pic>
      <p:cxnSp>
        <p:nvCxnSpPr>
          <p:cNvPr id="3" name="Straight Connector 2"/>
          <p:cNvCxnSpPr/>
          <p:nvPr/>
        </p:nvCxnSpPr>
        <p:spPr>
          <a:xfrm>
            <a:off x="0" y="2895600"/>
            <a:ext cx="9137650" cy="0"/>
          </a:xfrm>
          <a:prstGeom prst="line">
            <a:avLst/>
          </a:prstGeom>
          <a:ln w="57150"/>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0" y="304800"/>
            <a:ext cx="8305800" cy="5867400"/>
          </a:xfrm>
        </p:spPr>
        <p:txBody>
          <a:bodyPr/>
          <a:lstStyle/>
          <a:p>
            <a:pPr eaLnBrk="1" hangingPunct="1"/>
            <a:r>
              <a:rPr lang="en-US" altLang="en-US" b="1" smtClean="0">
                <a:cs typeface="Times New Roman" pitchFamily="18" charset="0"/>
              </a:rPr>
              <a:t>Overturned fold:</a:t>
            </a:r>
            <a:r>
              <a:rPr lang="en-US" altLang="en-US" smtClean="0">
                <a:cs typeface="Times New Roman" pitchFamily="18" charset="0"/>
              </a:rPr>
              <a:t> an inclined </a:t>
            </a:r>
          </a:p>
          <a:p>
            <a:pPr eaLnBrk="1" hangingPunct="1">
              <a:buFontTx/>
              <a:buNone/>
            </a:pPr>
            <a:r>
              <a:rPr lang="en-US" altLang="en-US" smtClean="0">
                <a:cs typeface="Times New Roman" pitchFamily="18" charset="0"/>
              </a:rPr>
              <a:t>fold whose limbs dip in the </a:t>
            </a:r>
          </a:p>
          <a:p>
            <a:pPr eaLnBrk="1" hangingPunct="1">
              <a:buFontTx/>
              <a:buNone/>
            </a:pPr>
            <a:r>
              <a:rPr lang="en-US" altLang="en-US" smtClean="0">
                <a:cs typeface="Times New Roman" pitchFamily="18" charset="0"/>
              </a:rPr>
              <a:t>same direction.</a:t>
            </a:r>
          </a:p>
          <a:p>
            <a:pPr eaLnBrk="1" hangingPunct="1">
              <a:buFontTx/>
              <a:buNone/>
            </a:pPr>
            <a:endParaRPr lang="en-US" altLang="en-US" b="1" smtClean="0"/>
          </a:p>
          <a:p>
            <a:pPr eaLnBrk="1" hangingPunct="1"/>
            <a:r>
              <a:rPr lang="en-US" altLang="en-US" b="1" smtClean="0"/>
              <a:t>Recumbent fold:</a:t>
            </a:r>
            <a:r>
              <a:rPr lang="en-US" altLang="en-US" smtClean="0"/>
              <a:t> the axial </a:t>
            </a:r>
          </a:p>
          <a:p>
            <a:pPr eaLnBrk="1" hangingPunct="1">
              <a:buFontTx/>
              <a:buNone/>
            </a:pPr>
            <a:r>
              <a:rPr lang="en-US" altLang="en-US" smtClean="0"/>
              <a:t>surface is nearly horizontal.</a:t>
            </a:r>
          </a:p>
        </p:txBody>
      </p:sp>
      <p:pic>
        <p:nvPicPr>
          <p:cNvPr id="62467" name="Picture 5" descr="f2c"/>
          <p:cNvPicPr>
            <a:picLocks noChangeAspect="1" noChangeArrowheads="1"/>
          </p:cNvPicPr>
          <p:nvPr/>
        </p:nvPicPr>
        <p:blipFill>
          <a:blip r:embed="rId2"/>
          <a:srcRect/>
          <a:stretch>
            <a:fillRect/>
          </a:stretch>
        </p:blipFill>
        <p:spPr bwMode="auto">
          <a:xfrm>
            <a:off x="5867400" y="3646488"/>
            <a:ext cx="3276600" cy="3211512"/>
          </a:xfrm>
          <a:prstGeom prst="rect">
            <a:avLst/>
          </a:prstGeom>
          <a:noFill/>
          <a:ln w="9525">
            <a:noFill/>
            <a:miter lim="800000"/>
            <a:headEnd/>
            <a:tailEnd/>
          </a:ln>
        </p:spPr>
      </p:pic>
      <p:pic>
        <p:nvPicPr>
          <p:cNvPr id="62468" name="Picture 6" descr="f2d"/>
          <p:cNvPicPr>
            <a:picLocks noChangeAspect="1" noChangeArrowheads="1"/>
          </p:cNvPicPr>
          <p:nvPr/>
        </p:nvPicPr>
        <p:blipFill>
          <a:blip r:embed="rId3"/>
          <a:srcRect/>
          <a:stretch>
            <a:fillRect/>
          </a:stretch>
        </p:blipFill>
        <p:spPr bwMode="auto">
          <a:xfrm>
            <a:off x="5867400" y="0"/>
            <a:ext cx="3276600" cy="2917825"/>
          </a:xfrm>
          <a:prstGeom prst="rect">
            <a:avLst/>
          </a:prstGeom>
          <a:noFill/>
          <a:ln w="9525">
            <a:noFill/>
            <a:miter lim="800000"/>
            <a:headEnd/>
            <a:tailEnd/>
          </a:ln>
        </p:spPr>
      </p:pic>
      <p:pic>
        <p:nvPicPr>
          <p:cNvPr id="62469" name="Picture 2" descr="f2a2"/>
          <p:cNvPicPr>
            <a:picLocks noChangeAspect="1" noChangeArrowheads="1"/>
          </p:cNvPicPr>
          <p:nvPr/>
        </p:nvPicPr>
        <p:blipFill>
          <a:blip r:embed="rId4"/>
          <a:srcRect/>
          <a:stretch>
            <a:fillRect/>
          </a:stretch>
        </p:blipFill>
        <p:spPr bwMode="auto">
          <a:xfrm>
            <a:off x="0" y="4448175"/>
            <a:ext cx="5867400"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srcRect/>
          <a:stretch>
            <a:fillRect/>
          </a:stretch>
        </p:blipFill>
        <p:spPr bwMode="auto">
          <a:xfrm>
            <a:off x="1066800" y="947738"/>
            <a:ext cx="6705600" cy="5200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0" y="152400"/>
            <a:ext cx="8915400" cy="6705600"/>
          </a:xfrm>
        </p:spPr>
        <p:txBody>
          <a:bodyPr/>
          <a:lstStyle/>
          <a:p>
            <a:pPr algn="ctr" eaLnBrk="1" hangingPunct="1">
              <a:buFontTx/>
              <a:buNone/>
            </a:pPr>
            <a:r>
              <a:rPr lang="en-US" altLang="en-US" sz="4000" b="1" smtClean="0"/>
              <a:t>Plunging (Fold axis)</a:t>
            </a:r>
          </a:p>
          <a:p>
            <a:pPr eaLnBrk="1" hangingPunct="1"/>
            <a:r>
              <a:rPr lang="en-US" altLang="en-US" b="1" smtClean="0"/>
              <a:t>Horizontal fold:</a:t>
            </a:r>
            <a:r>
              <a:rPr lang="en-US" altLang="en-US" smtClean="0"/>
              <a:t> the fold axis is nearly horizontal.</a:t>
            </a:r>
          </a:p>
          <a:p>
            <a:pPr eaLnBrk="1" hangingPunct="1"/>
            <a:r>
              <a:rPr lang="en-US" altLang="en-US" b="1" smtClean="0"/>
              <a:t>Gently plunging fold:</a:t>
            </a:r>
          </a:p>
          <a:p>
            <a:pPr eaLnBrk="1" hangingPunct="1">
              <a:buFontTx/>
              <a:buNone/>
            </a:pPr>
            <a:r>
              <a:rPr lang="en-US" altLang="en-US" smtClean="0"/>
              <a:t> the plunge of the fold axis</a:t>
            </a:r>
          </a:p>
          <a:p>
            <a:pPr eaLnBrk="1" hangingPunct="1">
              <a:buFontTx/>
              <a:buNone/>
            </a:pPr>
            <a:r>
              <a:rPr lang="en-US" altLang="en-US" smtClean="0"/>
              <a:t>  lies between 10</a:t>
            </a:r>
            <a:r>
              <a:rPr lang="en-US" altLang="en-US" smtClean="0">
                <a:cs typeface="Times New Roman" pitchFamily="18" charset="0"/>
              </a:rPr>
              <a:t>°</a:t>
            </a:r>
            <a:r>
              <a:rPr lang="en-US" altLang="en-US" smtClean="0"/>
              <a:t> – 45</a:t>
            </a:r>
            <a:r>
              <a:rPr lang="en-US" altLang="en-US" smtClean="0">
                <a:cs typeface="Times New Roman" pitchFamily="18" charset="0"/>
              </a:rPr>
              <a:t>°</a:t>
            </a:r>
            <a:r>
              <a:rPr lang="en-US" altLang="en-US" smtClean="0"/>
              <a:t>.</a:t>
            </a:r>
          </a:p>
          <a:p>
            <a:pPr eaLnBrk="1" hangingPunct="1"/>
            <a:r>
              <a:rPr lang="en-US" altLang="en-US" b="1" smtClean="0"/>
              <a:t>Steeply plunge:</a:t>
            </a:r>
            <a:r>
              <a:rPr lang="en-US" altLang="en-US" smtClean="0"/>
              <a:t> the </a:t>
            </a:r>
          </a:p>
          <a:p>
            <a:pPr eaLnBrk="1" hangingPunct="1">
              <a:buFontTx/>
              <a:buNone/>
            </a:pPr>
            <a:r>
              <a:rPr lang="en-US" altLang="en-US" smtClean="0"/>
              <a:t>   plunge of the fold axis </a:t>
            </a:r>
          </a:p>
          <a:p>
            <a:pPr eaLnBrk="1" hangingPunct="1">
              <a:buFontTx/>
              <a:buNone/>
            </a:pPr>
            <a:r>
              <a:rPr lang="en-US" altLang="en-US" smtClean="0"/>
              <a:t>   lies between 45</a:t>
            </a:r>
            <a:r>
              <a:rPr lang="en-US" altLang="en-US" smtClean="0">
                <a:cs typeface="Times New Roman" pitchFamily="18" charset="0"/>
              </a:rPr>
              <a:t>°</a:t>
            </a:r>
            <a:r>
              <a:rPr lang="en-US" altLang="en-US" smtClean="0"/>
              <a:t> – 80</a:t>
            </a:r>
            <a:r>
              <a:rPr lang="en-US" altLang="en-US" smtClean="0">
                <a:cs typeface="Times New Roman" pitchFamily="18" charset="0"/>
              </a:rPr>
              <a:t>°</a:t>
            </a:r>
            <a:r>
              <a:rPr lang="en-US" altLang="en-US" smtClean="0"/>
              <a:t>.</a:t>
            </a:r>
          </a:p>
          <a:p>
            <a:pPr eaLnBrk="1" hangingPunct="1"/>
            <a:r>
              <a:rPr lang="en-US" altLang="en-US" b="1" smtClean="0"/>
              <a:t>Vertical fold:</a:t>
            </a:r>
            <a:r>
              <a:rPr lang="en-US" altLang="en-US" smtClean="0"/>
              <a:t> the fold </a:t>
            </a:r>
          </a:p>
          <a:p>
            <a:pPr eaLnBrk="1" hangingPunct="1">
              <a:buFontTx/>
              <a:buNone/>
            </a:pPr>
            <a:r>
              <a:rPr lang="en-US" altLang="en-US" smtClean="0"/>
              <a:t>   axis is nearly vertical.</a:t>
            </a:r>
          </a:p>
        </p:txBody>
      </p:sp>
      <p:pic>
        <p:nvPicPr>
          <p:cNvPr id="64515" name="Picture 4" descr="f2b"/>
          <p:cNvPicPr>
            <a:picLocks noChangeAspect="1" noChangeArrowheads="1"/>
          </p:cNvPicPr>
          <p:nvPr/>
        </p:nvPicPr>
        <p:blipFill>
          <a:blip r:embed="rId2"/>
          <a:srcRect/>
          <a:stretch>
            <a:fillRect/>
          </a:stretch>
        </p:blipFill>
        <p:spPr bwMode="auto">
          <a:xfrm>
            <a:off x="4495800" y="1752600"/>
            <a:ext cx="4572000" cy="445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srcRect/>
          <a:stretch>
            <a:fillRect/>
          </a:stretch>
        </p:blipFill>
        <p:spPr bwMode="auto">
          <a:xfrm>
            <a:off x="1944688" y="0"/>
            <a:ext cx="52546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2"/>
          <a:srcRect/>
          <a:stretch>
            <a:fillRect/>
          </a:stretch>
        </p:blipFill>
        <p:spPr bwMode="auto">
          <a:xfrm>
            <a:off x="1371600" y="0"/>
            <a:ext cx="64182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a:srcRect/>
          <a:stretch>
            <a:fillRect/>
          </a:stretch>
        </p:blipFill>
        <p:spPr bwMode="auto">
          <a:xfrm>
            <a:off x="0" y="1830388"/>
            <a:ext cx="9144000" cy="3197225"/>
          </a:xfrm>
          <a:prstGeom prst="rect">
            <a:avLst/>
          </a:prstGeom>
          <a:noFill/>
          <a:ln w="9525">
            <a:noFill/>
            <a:miter lim="800000"/>
            <a:headEnd/>
            <a:tailEnd/>
          </a:ln>
          <a:effectLst/>
        </p:spPr>
      </p:pic>
      <p:sp>
        <p:nvSpPr>
          <p:cNvPr id="67587" name="Rectangle 1"/>
          <p:cNvSpPr>
            <a:spLocks noChangeArrowheads="1"/>
          </p:cNvSpPr>
          <p:nvPr/>
        </p:nvSpPr>
        <p:spPr bwMode="auto">
          <a:xfrm>
            <a:off x="152400" y="0"/>
            <a:ext cx="3659188" cy="646113"/>
          </a:xfrm>
          <a:prstGeom prst="rect">
            <a:avLst/>
          </a:prstGeom>
          <a:noFill/>
          <a:ln w="9525">
            <a:noFill/>
            <a:miter lim="800000"/>
            <a:headEnd/>
            <a:tailEnd/>
          </a:ln>
        </p:spPr>
        <p:txBody>
          <a:bodyPr wrap="none">
            <a:spAutoFit/>
          </a:bodyPr>
          <a:lstStyle/>
          <a:p>
            <a:pPr eaLnBrk="1" hangingPunct="1"/>
            <a:r>
              <a:rPr lang="en-US" altLang="en-US" sz="3600" b="1" u="sng">
                <a:solidFill>
                  <a:srgbClr val="C00000"/>
                </a:solidFill>
              </a:rPr>
              <a:t>3. interlimb angle</a:t>
            </a:r>
            <a:endParaRPr lang="en-US" altLang="en-US" sz="3600">
              <a:solidFill>
                <a:srgbClr val="C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f3a1"/>
          <p:cNvPicPr>
            <a:picLocks noChangeAspect="1" noChangeArrowheads="1"/>
          </p:cNvPicPr>
          <p:nvPr/>
        </p:nvPicPr>
        <p:blipFill>
          <a:blip r:embed="rId2"/>
          <a:srcRect/>
          <a:stretch>
            <a:fillRect/>
          </a:stretch>
        </p:blipFill>
        <p:spPr bwMode="auto">
          <a:xfrm>
            <a:off x="1657350" y="1227138"/>
            <a:ext cx="2909888" cy="1571625"/>
          </a:xfrm>
          <a:prstGeom prst="rect">
            <a:avLst/>
          </a:prstGeom>
          <a:noFill/>
          <a:ln w="9525">
            <a:noFill/>
            <a:miter lim="800000"/>
            <a:headEnd/>
            <a:tailEnd/>
          </a:ln>
        </p:spPr>
      </p:pic>
      <p:pic>
        <p:nvPicPr>
          <p:cNvPr id="68611" name="Picture 5" descr="f3a2"/>
          <p:cNvPicPr>
            <a:picLocks noChangeAspect="1" noChangeArrowheads="1"/>
          </p:cNvPicPr>
          <p:nvPr/>
        </p:nvPicPr>
        <p:blipFill>
          <a:blip r:embed="rId3"/>
          <a:srcRect/>
          <a:stretch>
            <a:fillRect/>
          </a:stretch>
        </p:blipFill>
        <p:spPr bwMode="auto">
          <a:xfrm>
            <a:off x="6729413" y="3294063"/>
            <a:ext cx="1247775" cy="2289175"/>
          </a:xfrm>
          <a:prstGeom prst="rect">
            <a:avLst/>
          </a:prstGeom>
          <a:noFill/>
          <a:ln w="9525">
            <a:noFill/>
            <a:miter lim="800000"/>
            <a:headEnd/>
            <a:tailEnd/>
          </a:ln>
        </p:spPr>
      </p:pic>
      <p:pic>
        <p:nvPicPr>
          <p:cNvPr id="68612" name="Picture 6" descr="f3a3"/>
          <p:cNvPicPr>
            <a:picLocks noChangeAspect="1" noChangeArrowheads="1"/>
          </p:cNvPicPr>
          <p:nvPr/>
        </p:nvPicPr>
        <p:blipFill>
          <a:blip r:embed="rId4"/>
          <a:srcRect/>
          <a:stretch>
            <a:fillRect/>
          </a:stretch>
        </p:blipFill>
        <p:spPr bwMode="auto">
          <a:xfrm>
            <a:off x="8162925" y="3886200"/>
            <a:ext cx="981075" cy="2971800"/>
          </a:xfrm>
          <a:prstGeom prst="rect">
            <a:avLst/>
          </a:prstGeom>
          <a:noFill/>
          <a:ln w="9525">
            <a:noFill/>
            <a:miter lim="800000"/>
            <a:headEnd/>
            <a:tailEnd/>
          </a:ln>
        </p:spPr>
      </p:pic>
      <p:pic>
        <p:nvPicPr>
          <p:cNvPr id="68613" name="Picture 7" descr="f3a4"/>
          <p:cNvPicPr>
            <a:picLocks noChangeAspect="1" noChangeArrowheads="1"/>
          </p:cNvPicPr>
          <p:nvPr/>
        </p:nvPicPr>
        <p:blipFill>
          <a:blip r:embed="rId5"/>
          <a:srcRect/>
          <a:stretch>
            <a:fillRect/>
          </a:stretch>
        </p:blipFill>
        <p:spPr bwMode="auto">
          <a:xfrm>
            <a:off x="-15875" y="-19050"/>
            <a:ext cx="4435475" cy="1074738"/>
          </a:xfrm>
          <a:prstGeom prst="rect">
            <a:avLst/>
          </a:prstGeom>
          <a:noFill/>
          <a:ln w="9525">
            <a:noFill/>
            <a:miter lim="800000"/>
            <a:headEnd/>
            <a:tailEnd/>
          </a:ln>
        </p:spPr>
      </p:pic>
      <p:pic>
        <p:nvPicPr>
          <p:cNvPr id="68614" name="Picture 9" descr="f3c"/>
          <p:cNvPicPr>
            <a:picLocks noChangeAspect="1" noChangeArrowheads="1"/>
          </p:cNvPicPr>
          <p:nvPr/>
        </p:nvPicPr>
        <p:blipFill>
          <a:blip r:embed="rId6" cstate="print"/>
          <a:srcRect/>
          <a:stretch>
            <a:fillRect/>
          </a:stretch>
        </p:blipFill>
        <p:spPr bwMode="auto">
          <a:xfrm>
            <a:off x="6172200" y="58738"/>
            <a:ext cx="2362200" cy="1993900"/>
          </a:xfrm>
          <a:prstGeom prst="rect">
            <a:avLst/>
          </a:prstGeom>
          <a:noFill/>
          <a:ln w="9525">
            <a:noFill/>
            <a:miter lim="800000"/>
            <a:headEnd/>
            <a:tailEnd/>
          </a:ln>
        </p:spPr>
      </p:pic>
      <p:pic>
        <p:nvPicPr>
          <p:cNvPr id="68615" name="Picture 4" descr="f3a1"/>
          <p:cNvPicPr>
            <a:picLocks noChangeAspect="1" noChangeArrowheads="1"/>
          </p:cNvPicPr>
          <p:nvPr/>
        </p:nvPicPr>
        <p:blipFill>
          <a:blip r:embed="rId2"/>
          <a:srcRect b="18600"/>
          <a:stretch>
            <a:fillRect/>
          </a:stretch>
        </p:blipFill>
        <p:spPr bwMode="auto">
          <a:xfrm>
            <a:off x="4695825" y="2139950"/>
            <a:ext cx="1905000" cy="1333500"/>
          </a:xfrm>
          <a:prstGeom prst="rect">
            <a:avLst/>
          </a:prstGeom>
          <a:noFill/>
          <a:ln w="9525">
            <a:noFill/>
            <a:miter lim="800000"/>
            <a:headEnd/>
            <a:tailEnd/>
          </a:ln>
        </p:spPr>
      </p:pic>
      <p:sp>
        <p:nvSpPr>
          <p:cNvPr id="68616" name="Rectangle 1"/>
          <p:cNvSpPr>
            <a:spLocks noChangeArrowheads="1"/>
          </p:cNvSpPr>
          <p:nvPr/>
        </p:nvSpPr>
        <p:spPr bwMode="auto">
          <a:xfrm>
            <a:off x="5067300" y="3089275"/>
            <a:ext cx="4572000" cy="400050"/>
          </a:xfrm>
          <a:prstGeom prst="rect">
            <a:avLst/>
          </a:prstGeom>
          <a:noFill/>
          <a:ln w="9525">
            <a:noFill/>
            <a:miter lim="800000"/>
            <a:headEnd/>
            <a:tailEnd/>
          </a:ln>
        </p:spPr>
        <p:txBody>
          <a:bodyPr>
            <a:spAutoFit/>
          </a:bodyPr>
          <a:lstStyle/>
          <a:p>
            <a:r>
              <a:rPr lang="en-US" altLang="en-US" sz="2000"/>
              <a:t>closed</a:t>
            </a:r>
          </a:p>
        </p:txBody>
      </p:sp>
      <p:sp>
        <p:nvSpPr>
          <p:cNvPr id="68617" name="Rectangle 2"/>
          <p:cNvSpPr>
            <a:spLocks noChangeArrowheads="1"/>
          </p:cNvSpPr>
          <p:nvPr/>
        </p:nvSpPr>
        <p:spPr bwMode="auto">
          <a:xfrm>
            <a:off x="1528763" y="655638"/>
            <a:ext cx="809625" cy="400050"/>
          </a:xfrm>
          <a:prstGeom prst="rect">
            <a:avLst/>
          </a:prstGeom>
          <a:noFill/>
          <a:ln w="9525">
            <a:noFill/>
            <a:miter lim="800000"/>
            <a:headEnd/>
            <a:tailEnd/>
          </a:ln>
        </p:spPr>
        <p:txBody>
          <a:bodyPr wrap="none">
            <a:spAutoFit/>
          </a:bodyPr>
          <a:lstStyle/>
          <a:p>
            <a:r>
              <a:rPr lang="en-US" altLang="en-US" sz="2000"/>
              <a:t>gentle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457200" y="555625"/>
            <a:ext cx="8229600" cy="5845175"/>
          </a:xfrm>
        </p:spPr>
        <p:txBody>
          <a:bodyPr/>
          <a:lstStyle/>
          <a:p>
            <a:pPr eaLnBrk="1" hangingPunct="1"/>
            <a:r>
              <a:rPr lang="en-US" altLang="en-US" b="1" smtClean="0">
                <a:cs typeface="Times New Roman" pitchFamily="18" charset="0"/>
              </a:rPr>
              <a:t>Angular fold:</a:t>
            </a:r>
            <a:r>
              <a:rPr lang="en-US" altLang="en-US" smtClean="0">
                <a:cs typeface="Times New Roman" pitchFamily="18" charset="0"/>
              </a:rPr>
              <a:t> the radius of curvature of the hinge zone is small in relation to the length of the fold limb.</a:t>
            </a:r>
          </a:p>
          <a:p>
            <a:pPr eaLnBrk="1" hangingPunct="1"/>
            <a:r>
              <a:rPr lang="en-US" altLang="en-US" b="1" smtClean="0">
                <a:cs typeface="Times New Roman" pitchFamily="18" charset="0"/>
              </a:rPr>
              <a:t>Rounded fold: </a:t>
            </a:r>
            <a:r>
              <a:rPr lang="en-US" altLang="en-US" smtClean="0">
                <a:cs typeface="Times New Roman" pitchFamily="18" charset="0"/>
              </a:rPr>
              <a:t>the radius of curvature of the hinge zone is large in relation to the length of the fold limb.</a:t>
            </a:r>
            <a:endParaRPr lang="en-US" altLang="en-US" smtClean="0"/>
          </a:p>
        </p:txBody>
      </p:sp>
      <p:pic>
        <p:nvPicPr>
          <p:cNvPr id="69635" name="Picture 4" descr="f3b"/>
          <p:cNvPicPr>
            <a:picLocks noChangeAspect="1" noChangeArrowheads="1"/>
          </p:cNvPicPr>
          <p:nvPr/>
        </p:nvPicPr>
        <p:blipFill>
          <a:blip r:embed="rId2"/>
          <a:srcRect/>
          <a:stretch>
            <a:fillRect/>
          </a:stretch>
        </p:blipFill>
        <p:spPr bwMode="auto">
          <a:xfrm>
            <a:off x="990600" y="3810000"/>
            <a:ext cx="7162800" cy="3124200"/>
          </a:xfrm>
          <a:prstGeom prst="rect">
            <a:avLst/>
          </a:prstGeom>
          <a:noFill/>
          <a:ln w="9525">
            <a:noFill/>
            <a:miter lim="800000"/>
            <a:headEnd/>
            <a:tailEnd/>
          </a:ln>
        </p:spPr>
      </p:pic>
      <p:sp>
        <p:nvSpPr>
          <p:cNvPr id="69636" name="Rectangle 1"/>
          <p:cNvSpPr>
            <a:spLocks noChangeArrowheads="1"/>
          </p:cNvSpPr>
          <p:nvPr/>
        </p:nvSpPr>
        <p:spPr bwMode="auto">
          <a:xfrm>
            <a:off x="455613" y="-28575"/>
            <a:ext cx="5153025" cy="584200"/>
          </a:xfrm>
          <a:prstGeom prst="rect">
            <a:avLst/>
          </a:prstGeom>
          <a:noFill/>
          <a:ln w="9525">
            <a:noFill/>
            <a:miter lim="800000"/>
            <a:headEnd/>
            <a:tailEnd/>
          </a:ln>
        </p:spPr>
        <p:txBody>
          <a:bodyPr wrap="none">
            <a:spAutoFit/>
          </a:bodyPr>
          <a:lstStyle/>
          <a:p>
            <a:pPr eaLnBrk="1" hangingPunct="1"/>
            <a:r>
              <a:rPr lang="en-US" altLang="en-US" sz="3200" b="1" u="sng">
                <a:solidFill>
                  <a:srgbClr val="FFFF00"/>
                </a:solidFill>
              </a:rPr>
              <a:t>Angularity of the hinge zone</a:t>
            </a:r>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0" y="-46038"/>
            <a:ext cx="9144000" cy="3108326"/>
          </a:xfrm>
          <a:prstGeom prst="rect">
            <a:avLst/>
          </a:prstGeom>
          <a:noFill/>
          <a:ln w="9525">
            <a:noFill/>
            <a:miter lim="800000"/>
            <a:headEnd/>
            <a:tailEnd/>
          </a:ln>
          <a:effectLst/>
        </p:spPr>
        <p:txBody>
          <a:bodyPr anchor="ctr">
            <a:spAutoFit/>
          </a:bodyPr>
          <a:lstStyle/>
          <a:p>
            <a:pPr algn="ctr" eaLnBrk="1" hangingPunct="1"/>
            <a:r>
              <a:rPr lang="en-US" altLang="en-US" sz="3600" b="1" u="sng">
                <a:solidFill>
                  <a:srgbClr val="FFFF00"/>
                </a:solidFill>
              </a:rPr>
              <a:t>4. Shape of a profile</a:t>
            </a:r>
          </a:p>
          <a:p>
            <a:pPr eaLnBrk="1" hangingPunct="1"/>
            <a:r>
              <a:rPr lang="en-US" altLang="en-US" sz="3200" b="1">
                <a:solidFill>
                  <a:srgbClr val="FFFF00"/>
                </a:solidFill>
              </a:rPr>
              <a:t>- thickness of beds.</a:t>
            </a:r>
            <a:endParaRPr lang="en-US" altLang="en-US" sz="3200">
              <a:solidFill>
                <a:srgbClr val="FFFF00"/>
              </a:solidFill>
            </a:endParaRPr>
          </a:p>
          <a:p>
            <a:pPr algn="ctr" eaLnBrk="1" hangingPunct="1"/>
            <a:r>
              <a:rPr lang="en-US" altLang="en-US" sz="3200"/>
              <a:t>1) Parallel fold: The thickness of the folded layer (measured ┴ to the fold surface) is constant. </a:t>
            </a:r>
          </a:p>
          <a:p>
            <a:pPr algn="ctr" eaLnBrk="1" hangingPunct="1"/>
            <a:r>
              <a:rPr lang="en-US" altLang="en-US" sz="3200"/>
              <a:t>2) Similar fold: The thickness of the folded layer (measured // to the axial surface) is constant. </a:t>
            </a:r>
          </a:p>
        </p:txBody>
      </p:sp>
      <p:pic>
        <p:nvPicPr>
          <p:cNvPr id="70659" name="Picture 5"/>
          <p:cNvPicPr>
            <a:picLocks noChangeAspect="1" noChangeArrowheads="1"/>
          </p:cNvPicPr>
          <p:nvPr/>
        </p:nvPicPr>
        <p:blipFill>
          <a:blip r:embed="rId2"/>
          <a:srcRect/>
          <a:stretch>
            <a:fillRect/>
          </a:stretch>
        </p:blipFill>
        <p:spPr bwMode="auto">
          <a:xfrm>
            <a:off x="762000" y="3062288"/>
            <a:ext cx="7391400" cy="379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609600" y="228600"/>
            <a:ext cx="7772400" cy="990600"/>
          </a:xfrm>
          <a:prstGeom prst="rect">
            <a:avLst/>
          </a:prstGeom>
          <a:noFill/>
          <a:ln w="9525">
            <a:noFill/>
            <a:miter lim="800000"/>
            <a:headEnd/>
            <a:tailEnd/>
          </a:ln>
          <a:effectLst/>
        </p:spPr>
        <p:txBody>
          <a:bodyPr anchor="ctr"/>
          <a:lstStyle/>
          <a:p>
            <a:pPr algn="ctr" eaLnBrk="1" hangingPunct="1"/>
            <a:r>
              <a:rPr lang="en-US" altLang="en-US" sz="4400">
                <a:solidFill>
                  <a:schemeClr val="tx2"/>
                </a:solidFill>
                <a:latin typeface="Arial" pitchFamily="34" charset="0"/>
              </a:rPr>
              <a:t>Geologic Structures</a:t>
            </a:r>
          </a:p>
        </p:txBody>
      </p:sp>
      <p:sp>
        <p:nvSpPr>
          <p:cNvPr id="44035" name="Rectangle 5"/>
          <p:cNvSpPr>
            <a:spLocks noChangeArrowheads="1"/>
          </p:cNvSpPr>
          <p:nvPr/>
        </p:nvSpPr>
        <p:spPr bwMode="auto">
          <a:xfrm>
            <a:off x="0" y="1295400"/>
            <a:ext cx="4648200" cy="1219200"/>
          </a:xfrm>
          <a:prstGeom prst="rect">
            <a:avLst/>
          </a:prstGeom>
          <a:noFill/>
          <a:ln w="9525">
            <a:noFill/>
            <a:miter lim="800000"/>
            <a:headEnd/>
            <a:tailEnd/>
          </a:ln>
          <a:effectLst/>
        </p:spPr>
        <p:txBody>
          <a:bodyPr/>
          <a:lstStyle/>
          <a:p>
            <a:pPr marL="342900" indent="-342900" eaLnBrk="1" hangingPunct="1">
              <a:spcBef>
                <a:spcPct val="20000"/>
              </a:spcBef>
            </a:pPr>
            <a:r>
              <a:rPr lang="en-US" altLang="en-US" sz="3200">
                <a:latin typeface="Arial" pitchFamily="34" charset="0"/>
              </a:rPr>
              <a:t>Fold forms due to Compressional Stress.</a:t>
            </a:r>
          </a:p>
          <a:p>
            <a:pPr marL="342900" indent="-342900" eaLnBrk="1" hangingPunct="1">
              <a:spcBef>
                <a:spcPct val="20000"/>
              </a:spcBef>
            </a:pPr>
            <a:endParaRPr lang="en-US" altLang="en-US" sz="3200">
              <a:latin typeface="Arial" pitchFamily="34" charset="0"/>
            </a:endParaRPr>
          </a:p>
        </p:txBody>
      </p:sp>
      <p:pic>
        <p:nvPicPr>
          <p:cNvPr id="44036" name="Picture 6"/>
          <p:cNvPicPr>
            <a:picLocks noChangeAspect="1" noChangeArrowheads="1"/>
          </p:cNvPicPr>
          <p:nvPr/>
        </p:nvPicPr>
        <p:blipFill>
          <a:blip r:embed="rId2"/>
          <a:srcRect/>
          <a:stretch>
            <a:fillRect/>
          </a:stretch>
        </p:blipFill>
        <p:spPr bwMode="auto">
          <a:xfrm>
            <a:off x="4876800" y="1219200"/>
            <a:ext cx="3886200" cy="2914650"/>
          </a:xfrm>
          <a:prstGeom prst="rect">
            <a:avLst/>
          </a:prstGeom>
          <a:noFill/>
          <a:ln w="9525">
            <a:noFill/>
            <a:miter lim="800000"/>
            <a:headEnd/>
            <a:tailEnd/>
          </a:ln>
          <a:effectLst/>
        </p:spPr>
      </p:pic>
      <p:pic>
        <p:nvPicPr>
          <p:cNvPr id="44037" name="Picture 7"/>
          <p:cNvPicPr>
            <a:picLocks noChangeAspect="1" noChangeArrowheads="1"/>
          </p:cNvPicPr>
          <p:nvPr/>
        </p:nvPicPr>
        <p:blipFill>
          <a:blip r:embed="rId3"/>
          <a:srcRect/>
          <a:stretch>
            <a:fillRect/>
          </a:stretch>
        </p:blipFill>
        <p:spPr bwMode="auto">
          <a:xfrm>
            <a:off x="228600" y="3657600"/>
            <a:ext cx="3962400" cy="3200400"/>
          </a:xfrm>
          <a:prstGeom prst="rect">
            <a:avLst/>
          </a:prstGeom>
          <a:noFill/>
          <a:ln w="9525">
            <a:noFill/>
            <a:miter lim="800000"/>
            <a:headEnd/>
            <a:tailEnd/>
          </a:ln>
          <a:effectLst/>
        </p:spPr>
      </p:pic>
      <p:pic>
        <p:nvPicPr>
          <p:cNvPr id="44038" name="Picture 8"/>
          <p:cNvPicPr>
            <a:picLocks noChangeAspect="1" noChangeArrowheads="1"/>
          </p:cNvPicPr>
          <p:nvPr/>
        </p:nvPicPr>
        <p:blipFill>
          <a:blip r:embed="rId4"/>
          <a:srcRect/>
          <a:stretch>
            <a:fillRect/>
          </a:stretch>
        </p:blipFill>
        <p:spPr bwMode="auto">
          <a:xfrm>
            <a:off x="4495800" y="3676650"/>
            <a:ext cx="4343400" cy="3257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10"/>
          <p:cNvPicPr>
            <a:picLocks noChangeAspect="1" noChangeArrowheads="1"/>
          </p:cNvPicPr>
          <p:nvPr/>
        </p:nvPicPr>
        <p:blipFill>
          <a:blip r:embed="rId2"/>
          <a:srcRect/>
          <a:stretch>
            <a:fillRect/>
          </a:stretch>
        </p:blipFill>
        <p:spPr bwMode="auto">
          <a:xfrm>
            <a:off x="0" y="0"/>
            <a:ext cx="9144000" cy="6907213"/>
          </a:xfrm>
          <a:prstGeom prst="rect">
            <a:avLst/>
          </a:prstGeom>
          <a:noFill/>
          <a:ln w="9525">
            <a:noFill/>
            <a:miter lim="800000"/>
            <a:headEnd/>
            <a:tailEnd/>
          </a:ln>
        </p:spPr>
      </p:pic>
      <p:sp>
        <p:nvSpPr>
          <p:cNvPr id="34821" name="WordArt 5"/>
          <p:cNvSpPr>
            <a:spLocks noChangeArrowheads="1" noChangeShapeType="1" noTextEdit="1"/>
          </p:cNvSpPr>
          <p:nvPr/>
        </p:nvSpPr>
        <p:spPr bwMode="auto">
          <a:xfrm>
            <a:off x="0" y="762000"/>
            <a:ext cx="9067800" cy="914400"/>
          </a:xfrm>
          <a:prstGeom prst="rect">
            <a:avLst/>
          </a:prstGeom>
        </p:spPr>
        <p:txBody>
          <a:bodyPr wrap="none" fromWordArt="1">
            <a:prstTxWarp prst="textPlain">
              <a:avLst>
                <a:gd name="adj" fmla="val 50153"/>
              </a:avLst>
            </a:prstTxWarp>
          </a:bodyPr>
          <a:lstStyle/>
          <a:p>
            <a:pPr algn="ctr"/>
            <a:r>
              <a:rPr lang="en-US" sz="3600" b="1" kern="10">
                <a:ln w="9525">
                  <a:noFill/>
                  <a:round/>
                  <a:headEnd/>
                  <a:tailEnd/>
                </a:ln>
                <a:solidFill>
                  <a:srgbClr val="336699"/>
                </a:solidFill>
                <a:effectLst>
                  <a:outerShdw dist="45791" dir="2021404" algn="ctr" rotWithShape="0">
                    <a:srgbClr val="C0C0C0"/>
                  </a:outerShdw>
                </a:effectLst>
                <a:latin typeface="+mj-lt"/>
                <a:ea typeface="+mj-lt"/>
                <a:cs typeface="+mj-lt"/>
              </a:rPr>
              <a:t>Asymmetrical, open, rounded, gently plunging antiform, with inclined axial surface</a:t>
            </a:r>
            <a:endParaRPr lang="ar-JO" sz="3600" b="1" kern="10">
              <a:ln w="9525">
                <a:noFill/>
                <a:round/>
                <a:headEnd/>
                <a:tailEnd/>
              </a:ln>
              <a:solidFill>
                <a:srgbClr val="336699"/>
              </a:solidFill>
              <a:effectLst>
                <a:outerShdw dist="45791" dir="2021404" algn="ctr" rotWithShape="0">
                  <a:srgbClr val="C0C0C0"/>
                </a:outerShdw>
              </a:effectLst>
              <a:latin typeface="+mj-lt"/>
              <a:ea typeface="+mj-lt"/>
              <a:cs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0-#ppt_w/2"/>
                                          </p:val>
                                        </p:tav>
                                        <p:tav tm="100000">
                                          <p:val>
                                            <p:strVal val="#ppt_x"/>
                                          </p:val>
                                        </p:tav>
                                      </p:tavLst>
                                    </p:anim>
                                    <p:anim calcmode="lin" valueType="num">
                                      <p:cBhvr additive="base">
                                        <p:cTn id="8"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33400" y="1052513"/>
            <a:ext cx="7772400" cy="1143000"/>
          </a:xfrm>
        </p:spPr>
        <p:txBody>
          <a:bodyPr/>
          <a:lstStyle/>
          <a:p>
            <a:r>
              <a:rPr lang="en-US" altLang="en-US" smtClean="0"/>
              <a:t>Dip-Isogon Method</a:t>
            </a:r>
          </a:p>
        </p:txBody>
      </p:sp>
      <p:sp>
        <p:nvSpPr>
          <p:cNvPr id="72707" name="Content Placeholder 2"/>
          <p:cNvSpPr>
            <a:spLocks noGrp="1"/>
          </p:cNvSpPr>
          <p:nvPr>
            <p:ph idx="1"/>
          </p:nvPr>
        </p:nvSpPr>
        <p:spPr/>
        <p:txBody>
          <a:bodyPr/>
          <a:lstStyle/>
          <a:p>
            <a:r>
              <a:rPr lang="en-US" altLang="en-US" smtClean="0">
                <a:solidFill>
                  <a:srgbClr val="C00000"/>
                </a:solidFill>
              </a:rPr>
              <a:t>Dip-isogons connect points on the upper and lower boundary of a folded layer where the layers have the same dip relative to a reference layer</a:t>
            </a:r>
          </a:p>
        </p:txBody>
      </p:sp>
      <p:sp>
        <p:nvSpPr>
          <p:cNvPr id="72708" name="Rectangle 3"/>
          <p:cNvSpPr>
            <a:spLocks noChangeArrowheads="1"/>
          </p:cNvSpPr>
          <p:nvPr/>
        </p:nvSpPr>
        <p:spPr bwMode="auto">
          <a:xfrm>
            <a:off x="1828800" y="66675"/>
            <a:ext cx="4572000" cy="1200150"/>
          </a:xfrm>
          <a:prstGeom prst="rect">
            <a:avLst/>
          </a:prstGeom>
          <a:noFill/>
          <a:ln w="9525">
            <a:noFill/>
            <a:miter lim="800000"/>
            <a:headEnd/>
            <a:tailEnd/>
          </a:ln>
        </p:spPr>
        <p:txBody>
          <a:bodyPr>
            <a:spAutoFit/>
          </a:bodyPr>
          <a:lstStyle/>
          <a:p>
            <a:pPr algn="ctr" eaLnBrk="1" hangingPunct="1"/>
            <a:r>
              <a:rPr lang="en-US" altLang="en-US" sz="3600" b="1" u="sng">
                <a:solidFill>
                  <a:srgbClr val="C00000"/>
                </a:solidFill>
              </a:rPr>
              <a:t>Geometry of the Fold Profile</a:t>
            </a:r>
            <a:endParaRPr lang="en-US" altLang="en-US" sz="3600">
              <a:solidFill>
                <a:srgbClr val="C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a:srcRect/>
          <a:stretch>
            <a:fillRect/>
          </a:stretch>
        </p:blipFill>
        <p:spPr bwMode="auto">
          <a:xfrm>
            <a:off x="0" y="784225"/>
            <a:ext cx="9144000" cy="52911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685800" y="1295400"/>
            <a:ext cx="7772400" cy="4114800"/>
          </a:xfrm>
        </p:spPr>
        <p:txBody>
          <a:bodyPr/>
          <a:lstStyle/>
          <a:p>
            <a:pPr eaLnBrk="1" hangingPunct="1">
              <a:buFontTx/>
              <a:buNone/>
            </a:pPr>
            <a:r>
              <a:rPr lang="en-US" altLang="en-US" b="1" smtClean="0"/>
              <a:t>There are three classes of folds based on the </a:t>
            </a:r>
            <a:r>
              <a:rPr lang="en-US" altLang="en-US" b="1" smtClean="0">
                <a:solidFill>
                  <a:srgbClr val="7030A0"/>
                </a:solidFill>
              </a:rPr>
              <a:t>dip isogones </a:t>
            </a:r>
            <a:r>
              <a:rPr lang="en-US" altLang="en-US" b="1" smtClean="0"/>
              <a:t>and</a:t>
            </a:r>
            <a:r>
              <a:rPr lang="en-US" altLang="en-US" b="1" smtClean="0">
                <a:solidFill>
                  <a:srgbClr val="FFFF00"/>
                </a:solidFill>
              </a:rPr>
              <a:t> </a:t>
            </a:r>
            <a:r>
              <a:rPr lang="en-US" altLang="en-US" b="1" smtClean="0"/>
              <a:t>thickness of the deformed beds.</a:t>
            </a:r>
          </a:p>
          <a:p>
            <a:pPr eaLnBrk="1" hangingPunct="1"/>
            <a:r>
              <a:rPr lang="en-US" altLang="en-US" b="1" smtClean="0"/>
              <a:t>Class 1</a:t>
            </a:r>
            <a:r>
              <a:rPr lang="en-US" altLang="en-US" smtClean="0"/>
              <a:t> (1a, 1b, 1c) ( Convergence) parallel bed surfaces with the same thickness.</a:t>
            </a:r>
          </a:p>
          <a:p>
            <a:pPr eaLnBrk="1" hangingPunct="1"/>
            <a:r>
              <a:rPr lang="en-US" altLang="en-US" b="1" smtClean="0"/>
              <a:t>Class 2 (Parallel)  and</a:t>
            </a:r>
          </a:p>
          <a:p>
            <a:pPr eaLnBrk="1" hangingPunct="1"/>
            <a:r>
              <a:rPr lang="en-US" altLang="en-US" b="1" smtClean="0"/>
              <a:t>Class 3 (Divergent)</a:t>
            </a:r>
            <a:r>
              <a:rPr lang="en-US" altLang="en-US" smtClean="0"/>
              <a:t>, similar bed surfaces with change in the bed thickness.</a:t>
            </a:r>
          </a:p>
          <a:p>
            <a:pPr eaLnBrk="1" hangingPunct="1">
              <a:buFontTx/>
              <a:buNone/>
            </a:pPr>
            <a:endParaRPr lang="en-US" altLang="en-US" smtClean="0"/>
          </a:p>
        </p:txBody>
      </p:sp>
      <p:sp>
        <p:nvSpPr>
          <p:cNvPr id="74755" name="Rectangle 1"/>
          <p:cNvSpPr>
            <a:spLocks noChangeArrowheads="1"/>
          </p:cNvSpPr>
          <p:nvPr/>
        </p:nvSpPr>
        <p:spPr bwMode="auto">
          <a:xfrm>
            <a:off x="4127500" y="152400"/>
            <a:ext cx="184150" cy="646113"/>
          </a:xfrm>
          <a:prstGeom prst="rect">
            <a:avLst/>
          </a:prstGeom>
          <a:noFill/>
          <a:ln w="9525">
            <a:noFill/>
            <a:miter lim="800000"/>
            <a:headEnd/>
            <a:tailEnd/>
          </a:ln>
        </p:spPr>
        <p:txBody>
          <a:bodyPr wrap="none">
            <a:spAutoFit/>
          </a:bodyPr>
          <a:lstStyle/>
          <a:p>
            <a:pPr algn="ctr" eaLnBrk="1" hangingPunct="1"/>
            <a:endParaRPr lang="en-US" altLang="en-US" sz="360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a:srcRect/>
          <a:stretch>
            <a:fillRect/>
          </a:stretch>
        </p:blipFill>
        <p:spPr bwMode="auto">
          <a:xfrm>
            <a:off x="1692275" y="0"/>
            <a:ext cx="576103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10"/>
          <p:cNvPicPr>
            <a:picLocks noChangeAspect="1" noChangeArrowheads="1"/>
          </p:cNvPicPr>
          <p:nvPr/>
        </p:nvPicPr>
        <p:blipFill>
          <a:blip r:embed="rId2"/>
          <a:srcRect/>
          <a:stretch>
            <a:fillRect/>
          </a:stretch>
        </p:blipFill>
        <p:spPr bwMode="auto">
          <a:xfrm>
            <a:off x="0" y="0"/>
            <a:ext cx="9144000" cy="4562475"/>
          </a:xfrm>
          <a:prstGeom prst="rect">
            <a:avLst/>
          </a:prstGeom>
          <a:noFill/>
          <a:ln w="9525">
            <a:noFill/>
            <a:miter lim="800000"/>
            <a:headEnd/>
            <a:tailEnd/>
          </a:ln>
        </p:spPr>
      </p:pic>
      <p:pic>
        <p:nvPicPr>
          <p:cNvPr id="76803" name="Picture 1"/>
          <p:cNvPicPr>
            <a:picLocks noChangeAspect="1"/>
          </p:cNvPicPr>
          <p:nvPr/>
        </p:nvPicPr>
        <p:blipFill>
          <a:blip r:embed="rId3"/>
          <a:srcRect/>
          <a:stretch>
            <a:fillRect/>
          </a:stretch>
        </p:blipFill>
        <p:spPr bwMode="auto">
          <a:xfrm>
            <a:off x="6477000" y="2057400"/>
            <a:ext cx="1404938" cy="163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2"/>
          <a:srcRect/>
          <a:stretch>
            <a:fillRect/>
          </a:stretch>
        </p:blipFill>
        <p:spPr bwMode="auto">
          <a:xfrm>
            <a:off x="762000" y="1922463"/>
            <a:ext cx="7696200" cy="4935537"/>
          </a:xfrm>
          <a:prstGeom prst="rect">
            <a:avLst/>
          </a:prstGeom>
          <a:noFill/>
          <a:ln w="9525">
            <a:noFill/>
            <a:miter lim="800000"/>
            <a:headEnd/>
            <a:tailEnd/>
          </a:ln>
        </p:spPr>
      </p:pic>
      <p:sp>
        <p:nvSpPr>
          <p:cNvPr id="77827" name="Rectangle 6"/>
          <p:cNvSpPr>
            <a:spLocks noChangeArrowheads="1"/>
          </p:cNvSpPr>
          <p:nvPr/>
        </p:nvSpPr>
        <p:spPr bwMode="auto">
          <a:xfrm>
            <a:off x="304800" y="0"/>
            <a:ext cx="8610600" cy="1631950"/>
          </a:xfrm>
          <a:prstGeom prst="rect">
            <a:avLst/>
          </a:prstGeom>
          <a:noFill/>
          <a:ln w="9525">
            <a:noFill/>
            <a:miter lim="800000"/>
            <a:headEnd/>
            <a:tailEnd/>
          </a:ln>
          <a:effectLst/>
        </p:spPr>
        <p:txBody>
          <a:bodyPr>
            <a:spAutoFit/>
          </a:bodyPr>
          <a:lstStyle/>
          <a:p>
            <a:pPr eaLnBrk="1" hangingPunct="1"/>
            <a:r>
              <a:rPr lang="en-US" altLang="en-US" sz="3600" b="1">
                <a:solidFill>
                  <a:srgbClr val="FF3300"/>
                </a:solidFill>
              </a:rPr>
              <a:t>FOLD SYSTEMS</a:t>
            </a:r>
          </a:p>
          <a:p>
            <a:pPr eaLnBrk="1" hangingPunct="1"/>
            <a:r>
              <a:rPr lang="en-US" altLang="en-US" sz="3600" b="1">
                <a:solidFill>
                  <a:srgbClr val="FF3300"/>
                </a:solidFill>
              </a:rPr>
              <a:t>- Fold System: </a:t>
            </a:r>
            <a:r>
              <a:rPr lang="en-US" altLang="en-US" b="1"/>
              <a:t>It is array of synclines and anticline.</a:t>
            </a:r>
          </a:p>
          <a:p>
            <a:pPr eaLnBrk="1" hangingPunct="1"/>
            <a:r>
              <a:rPr lang="en-US" altLang="en-US" b="1" i="1"/>
              <a:t>- </a:t>
            </a:r>
            <a:r>
              <a:rPr lang="en-US" altLang="en-US" sz="2800" b="1" i="1"/>
              <a:t>Enveloping surface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09600" y="0"/>
            <a:ext cx="7772400" cy="1143000"/>
          </a:xfrm>
        </p:spPr>
        <p:txBody>
          <a:bodyPr/>
          <a:lstStyle/>
          <a:p>
            <a:pPr eaLnBrk="1" hangingPunct="1"/>
            <a:r>
              <a:rPr lang="en-US" altLang="en-US" b="1" smtClean="0"/>
              <a:t>FOLD SYMMETRY</a:t>
            </a:r>
          </a:p>
        </p:txBody>
      </p:sp>
      <p:sp>
        <p:nvSpPr>
          <p:cNvPr id="78851" name="Rectangle 3"/>
          <p:cNvSpPr>
            <a:spLocks noGrp="1" noChangeArrowheads="1"/>
          </p:cNvSpPr>
          <p:nvPr>
            <p:ph type="body" idx="1"/>
          </p:nvPr>
        </p:nvSpPr>
        <p:spPr>
          <a:xfrm>
            <a:off x="609600" y="1066800"/>
            <a:ext cx="8153400" cy="2667000"/>
          </a:xfrm>
        </p:spPr>
        <p:txBody>
          <a:bodyPr/>
          <a:lstStyle/>
          <a:p>
            <a:pPr eaLnBrk="1" hangingPunct="1"/>
            <a:r>
              <a:rPr lang="en-US" altLang="en-US" b="1" smtClean="0"/>
              <a:t>Symmetric fold:</a:t>
            </a:r>
            <a:r>
              <a:rPr lang="en-US" altLang="en-US" smtClean="0"/>
              <a:t> the axial surface bisects the angle made by the extension of the two limbs.</a:t>
            </a:r>
          </a:p>
          <a:p>
            <a:pPr eaLnBrk="1" hangingPunct="1"/>
            <a:r>
              <a:rPr lang="en-US" altLang="en-US" b="1" smtClean="0"/>
              <a:t>Asymmetric fold:</a:t>
            </a:r>
            <a:r>
              <a:rPr lang="en-US" altLang="en-US" smtClean="0"/>
              <a:t> the axial plane does not bisect the angle made by the extension of the two limbs.</a:t>
            </a:r>
          </a:p>
        </p:txBody>
      </p:sp>
      <p:pic>
        <p:nvPicPr>
          <p:cNvPr id="78852" name="Picture 4" descr="f5b"/>
          <p:cNvPicPr>
            <a:picLocks noChangeAspect="1" noChangeArrowheads="1"/>
          </p:cNvPicPr>
          <p:nvPr/>
        </p:nvPicPr>
        <p:blipFill>
          <a:blip r:embed="rId2"/>
          <a:srcRect/>
          <a:stretch>
            <a:fillRect/>
          </a:stretch>
        </p:blipFill>
        <p:spPr bwMode="auto">
          <a:xfrm>
            <a:off x="1066800" y="3581400"/>
            <a:ext cx="7010400" cy="327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2"/>
          <a:srcRect/>
          <a:stretch>
            <a:fillRect/>
          </a:stretch>
        </p:blipFill>
        <p:spPr bwMode="auto">
          <a:xfrm>
            <a:off x="304800" y="1143000"/>
            <a:ext cx="8305800" cy="544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srcRect/>
          <a:stretch>
            <a:fillRect/>
          </a:stretch>
        </p:blipFill>
        <p:spPr bwMode="auto">
          <a:xfrm>
            <a:off x="1752600" y="0"/>
            <a:ext cx="5638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ChangeArrowheads="1"/>
          </p:cNvSpPr>
          <p:nvPr/>
        </p:nvSpPr>
        <p:spPr bwMode="auto">
          <a:xfrm>
            <a:off x="685800" y="762000"/>
            <a:ext cx="7772400" cy="1143000"/>
          </a:xfrm>
          <a:prstGeom prst="rect">
            <a:avLst/>
          </a:prstGeom>
          <a:noFill/>
          <a:ln w="9525">
            <a:noFill/>
            <a:miter lim="800000"/>
            <a:headEnd/>
            <a:tailEnd/>
          </a:ln>
          <a:effectLst/>
        </p:spPr>
        <p:txBody>
          <a:bodyPr/>
          <a:lstStyle/>
          <a:p>
            <a:pPr marL="342900" indent="-342900" eaLnBrk="1" hangingPunct="1">
              <a:spcBef>
                <a:spcPct val="20000"/>
              </a:spcBef>
            </a:pPr>
            <a:r>
              <a:rPr lang="en-US" altLang="en-US" sz="3200">
                <a:latin typeface="Arial" pitchFamily="34" charset="0"/>
              </a:rPr>
              <a:t>Strain: Elastic, Plastic without rupture.</a:t>
            </a:r>
          </a:p>
          <a:p>
            <a:pPr marL="342900" indent="-342900" eaLnBrk="1" hangingPunct="1">
              <a:spcBef>
                <a:spcPct val="20000"/>
              </a:spcBef>
            </a:pPr>
            <a:r>
              <a:rPr lang="en-US" altLang="en-US" sz="3200">
                <a:solidFill>
                  <a:srgbClr val="FFFF00"/>
                </a:solidFill>
                <a:latin typeface="Arial" pitchFamily="34" charset="0"/>
              </a:rPr>
              <a:t>* It is Ductile Deformation</a:t>
            </a:r>
          </a:p>
        </p:txBody>
      </p:sp>
      <p:pic>
        <p:nvPicPr>
          <p:cNvPr id="45059" name="Picture 6"/>
          <p:cNvPicPr>
            <a:picLocks noChangeAspect="1" noChangeArrowheads="1"/>
          </p:cNvPicPr>
          <p:nvPr/>
        </p:nvPicPr>
        <p:blipFill>
          <a:blip r:embed="rId2"/>
          <a:srcRect/>
          <a:stretch>
            <a:fillRect/>
          </a:stretch>
        </p:blipFill>
        <p:spPr bwMode="auto">
          <a:xfrm>
            <a:off x="1371600" y="2286000"/>
            <a:ext cx="60960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2"/>
          <a:srcRect/>
          <a:stretch>
            <a:fillRect/>
          </a:stretch>
        </p:blipFill>
        <p:spPr bwMode="auto">
          <a:xfrm>
            <a:off x="1790700" y="0"/>
            <a:ext cx="55641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p:spPr>
        <p:txBody>
          <a:bodyPr/>
          <a:lstStyle/>
          <a:p>
            <a:pPr eaLnBrk="1" hangingPunct="1"/>
            <a:r>
              <a:rPr lang="en-US" altLang="en-US" sz="3600" b="1" u="sng" smtClean="0"/>
              <a:t>Fold vergence and parasitic folds</a:t>
            </a:r>
          </a:p>
        </p:txBody>
      </p:sp>
      <p:sp>
        <p:nvSpPr>
          <p:cNvPr id="82947" name="Rectangle 3"/>
          <p:cNvSpPr>
            <a:spLocks noGrp="1" noChangeArrowheads="1"/>
          </p:cNvSpPr>
          <p:nvPr>
            <p:ph type="body" idx="1"/>
          </p:nvPr>
        </p:nvSpPr>
        <p:spPr>
          <a:xfrm>
            <a:off x="609600" y="914400"/>
            <a:ext cx="8153400" cy="1752600"/>
          </a:xfrm>
        </p:spPr>
        <p:txBody>
          <a:bodyPr/>
          <a:lstStyle/>
          <a:p>
            <a:pPr eaLnBrk="1" hangingPunct="1"/>
            <a:r>
              <a:rPr lang="en-US" altLang="en-US" sz="2800" b="1" i="1" smtClean="0"/>
              <a:t>The form of a fold is determined by the relative lengths of the fold limbs and is described by using the letter S, Z, M.</a:t>
            </a:r>
          </a:p>
          <a:p>
            <a:pPr eaLnBrk="1" hangingPunct="1">
              <a:buFontTx/>
              <a:buNone/>
            </a:pPr>
            <a:endParaRPr lang="en-US" altLang="en-US" sz="2800" smtClean="0"/>
          </a:p>
        </p:txBody>
      </p:sp>
      <p:pic>
        <p:nvPicPr>
          <p:cNvPr id="82948" name="Picture 4" descr="f4a"/>
          <p:cNvPicPr>
            <a:picLocks noChangeAspect="1" noChangeArrowheads="1"/>
          </p:cNvPicPr>
          <p:nvPr/>
        </p:nvPicPr>
        <p:blipFill>
          <a:blip r:embed="rId2"/>
          <a:srcRect/>
          <a:stretch>
            <a:fillRect/>
          </a:stretch>
        </p:blipFill>
        <p:spPr bwMode="auto">
          <a:xfrm>
            <a:off x="0" y="2438400"/>
            <a:ext cx="4724400" cy="4468813"/>
          </a:xfrm>
          <a:prstGeom prst="rect">
            <a:avLst/>
          </a:prstGeom>
          <a:noFill/>
          <a:ln w="9525">
            <a:noFill/>
            <a:miter lim="800000"/>
            <a:headEnd/>
            <a:tailEnd/>
          </a:ln>
        </p:spPr>
      </p:pic>
      <p:pic>
        <p:nvPicPr>
          <p:cNvPr id="82949" name="Picture 5" descr="10"/>
          <p:cNvPicPr>
            <a:picLocks noChangeAspect="1" noChangeArrowheads="1"/>
          </p:cNvPicPr>
          <p:nvPr/>
        </p:nvPicPr>
        <p:blipFill>
          <a:blip r:embed="rId3"/>
          <a:srcRect/>
          <a:stretch>
            <a:fillRect/>
          </a:stretch>
        </p:blipFill>
        <p:spPr bwMode="auto">
          <a:xfrm>
            <a:off x="4800600" y="2438400"/>
            <a:ext cx="43434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b="1" smtClean="0"/>
              <a:t>Pumpelly’s Rule</a:t>
            </a:r>
          </a:p>
        </p:txBody>
      </p:sp>
      <p:sp>
        <p:nvSpPr>
          <p:cNvPr id="83971" name="Rectangle 3"/>
          <p:cNvSpPr>
            <a:spLocks noGrp="1" noChangeArrowheads="1"/>
          </p:cNvSpPr>
          <p:nvPr>
            <p:ph idx="1"/>
          </p:nvPr>
        </p:nvSpPr>
        <p:spPr/>
        <p:txBody>
          <a:bodyPr/>
          <a:lstStyle/>
          <a:p>
            <a:r>
              <a:rPr lang="en-US" altLang="en-US" sz="2800" smtClean="0"/>
              <a:t>The orientation of the small-scale, high-order folds, is therefore representative of the large-scale, low-order folds.</a:t>
            </a:r>
            <a:endParaRPr lang="en-US" altLang="en-US" sz="2400" smtClean="0"/>
          </a:p>
        </p:txBody>
      </p:sp>
      <p:pic>
        <p:nvPicPr>
          <p:cNvPr id="83972" name="Picture 5"/>
          <p:cNvPicPr>
            <a:picLocks noChangeAspect="1"/>
          </p:cNvPicPr>
          <p:nvPr/>
        </p:nvPicPr>
        <p:blipFill>
          <a:blip r:embed="rId2"/>
          <a:srcRect/>
          <a:stretch>
            <a:fillRect/>
          </a:stretch>
        </p:blipFill>
        <p:spPr bwMode="auto">
          <a:xfrm>
            <a:off x="990600" y="3762375"/>
            <a:ext cx="6629400"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idx="1"/>
          </p:nvPr>
        </p:nvSpPr>
        <p:spPr>
          <a:xfrm>
            <a:off x="0" y="228600"/>
            <a:ext cx="9144000" cy="2057400"/>
          </a:xfrm>
        </p:spPr>
        <p:txBody>
          <a:bodyPr/>
          <a:lstStyle/>
          <a:p>
            <a:pPr algn="ctr" eaLnBrk="1" hangingPunct="1">
              <a:lnSpc>
                <a:spcPct val="80000"/>
              </a:lnSpc>
              <a:buFontTx/>
              <a:buNone/>
            </a:pPr>
            <a:r>
              <a:rPr lang="en-US" altLang="en-US" sz="4000" b="1" u="sng" smtClean="0"/>
              <a:t>Special fold types</a:t>
            </a:r>
          </a:p>
          <a:p>
            <a:pPr algn="ctr" eaLnBrk="1" hangingPunct="1">
              <a:lnSpc>
                <a:spcPct val="80000"/>
              </a:lnSpc>
              <a:buFontTx/>
              <a:buNone/>
            </a:pPr>
            <a:r>
              <a:rPr lang="en-US" altLang="en-US" sz="4000" smtClean="0">
                <a:solidFill>
                  <a:srgbClr val="C00000"/>
                </a:solidFill>
              </a:rPr>
              <a:t>1. Chevron Folds (accordion) or Kink Fold</a:t>
            </a:r>
          </a:p>
          <a:p>
            <a:pPr eaLnBrk="1" hangingPunct="1">
              <a:lnSpc>
                <a:spcPct val="80000"/>
              </a:lnSpc>
            </a:pPr>
            <a:r>
              <a:rPr lang="en-US" altLang="en-US" sz="2800" smtClean="0"/>
              <a:t>The limbs of chevron folds are approximately planar and the fold hinges are angular.</a:t>
            </a:r>
          </a:p>
        </p:txBody>
      </p:sp>
      <p:pic>
        <p:nvPicPr>
          <p:cNvPr id="84995" name="Picture 4" descr="10"/>
          <p:cNvPicPr>
            <a:picLocks noChangeAspect="1" noChangeArrowheads="1"/>
          </p:cNvPicPr>
          <p:nvPr/>
        </p:nvPicPr>
        <p:blipFill>
          <a:blip r:embed="rId2"/>
          <a:srcRect/>
          <a:stretch>
            <a:fillRect/>
          </a:stretch>
        </p:blipFill>
        <p:spPr bwMode="auto">
          <a:xfrm>
            <a:off x="0" y="2282825"/>
            <a:ext cx="5562600" cy="4575175"/>
          </a:xfrm>
          <a:prstGeom prst="rect">
            <a:avLst/>
          </a:prstGeom>
          <a:noFill/>
          <a:ln w="9525">
            <a:noFill/>
            <a:miter lim="800000"/>
            <a:headEnd/>
            <a:tailEnd/>
          </a:ln>
        </p:spPr>
      </p:pic>
      <p:pic>
        <p:nvPicPr>
          <p:cNvPr id="84996" name="Picture 6"/>
          <p:cNvPicPr>
            <a:picLocks noChangeAspect="1" noChangeArrowheads="1"/>
          </p:cNvPicPr>
          <p:nvPr/>
        </p:nvPicPr>
        <p:blipFill>
          <a:blip r:embed="rId3"/>
          <a:srcRect/>
          <a:stretch>
            <a:fillRect/>
          </a:stretch>
        </p:blipFill>
        <p:spPr bwMode="auto">
          <a:xfrm>
            <a:off x="6062663" y="2209800"/>
            <a:ext cx="3081337"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en-US" sz="3600" smtClean="0">
                <a:solidFill>
                  <a:srgbClr val="C00000"/>
                </a:solidFill>
              </a:rPr>
              <a:t>KINK FOLD</a:t>
            </a:r>
          </a:p>
        </p:txBody>
      </p:sp>
      <p:sp>
        <p:nvSpPr>
          <p:cNvPr id="86019" name="Rectangle 3"/>
          <p:cNvSpPr>
            <a:spLocks noGrp="1" noChangeArrowheads="1"/>
          </p:cNvSpPr>
          <p:nvPr>
            <p:ph type="body" idx="1"/>
          </p:nvPr>
        </p:nvSpPr>
        <p:spPr/>
        <p:txBody>
          <a:bodyPr/>
          <a:lstStyle/>
          <a:p>
            <a:pPr eaLnBrk="1" hangingPunct="1"/>
            <a:r>
              <a:rPr lang="en-US" altLang="en-US" sz="2800" smtClean="0"/>
              <a:t>Kink folds are mesoscopic to microscopic folds, &lt;1m, which are found in finely laminated, strongly anisotropic rocks like shale and slate</a:t>
            </a:r>
          </a:p>
          <a:p>
            <a:pPr eaLnBrk="1" hangingPunct="1"/>
            <a:r>
              <a:rPr lang="en-US" altLang="en-US" sz="2800" smtClean="0"/>
              <a:t>The fold it self has sharp hinges and straight limbs</a:t>
            </a:r>
          </a:p>
          <a:p>
            <a:pPr eaLnBrk="1" hangingPunct="1"/>
            <a:r>
              <a:rPr lang="en-US" altLang="en-US" sz="2800" smtClean="0"/>
              <a:t>Mica-rich portion of graywackes.</a:t>
            </a:r>
          </a:p>
          <a:p>
            <a:pPr eaLnBrk="1" hangingPunct="1"/>
            <a:endParaRPr lang="en-US" altLang="en-US" sz="28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152400"/>
            <a:ext cx="7772400" cy="1143000"/>
          </a:xfrm>
        </p:spPr>
        <p:txBody>
          <a:bodyPr/>
          <a:lstStyle/>
          <a:p>
            <a:pPr eaLnBrk="1" hangingPunct="1"/>
            <a:r>
              <a:rPr lang="en-US" altLang="en-US" sz="3600" smtClean="0">
                <a:solidFill>
                  <a:srgbClr val="C00000"/>
                </a:solidFill>
              </a:rPr>
              <a:t>2. Monoclinal Fold</a:t>
            </a:r>
          </a:p>
        </p:txBody>
      </p:sp>
      <p:sp>
        <p:nvSpPr>
          <p:cNvPr id="87043" name="Rectangle 3"/>
          <p:cNvSpPr>
            <a:spLocks noGrp="1" noChangeArrowheads="1"/>
          </p:cNvSpPr>
          <p:nvPr>
            <p:ph type="body" sz="half" idx="2"/>
          </p:nvPr>
        </p:nvSpPr>
        <p:spPr>
          <a:xfrm>
            <a:off x="533400" y="5410200"/>
            <a:ext cx="7848600" cy="838200"/>
          </a:xfrm>
        </p:spPr>
        <p:txBody>
          <a:bodyPr/>
          <a:lstStyle/>
          <a:p>
            <a:pPr eaLnBrk="1" hangingPunct="1"/>
            <a:r>
              <a:rPr lang="en-US" altLang="en-US" sz="2400" smtClean="0"/>
              <a:t>Monoclinal fold along the thrust faulted northern slope of the Colorado National Monument </a:t>
            </a:r>
          </a:p>
        </p:txBody>
      </p:sp>
      <p:pic>
        <p:nvPicPr>
          <p:cNvPr id="87044" name="Picture 4" descr="P1010006"/>
          <p:cNvPicPr>
            <a:picLocks noGrp="1" noChangeAspect="1" noChangeArrowheads="1"/>
          </p:cNvPicPr>
          <p:nvPr>
            <p:ph type="clipArt" sz="half" idx="1"/>
          </p:nvPr>
        </p:nvPicPr>
        <p:blipFill>
          <a:blip r:embed="rId3">
            <a:lum bright="6000" contrast="12000"/>
          </a:blip>
          <a:srcRect b="3589"/>
          <a:stretch>
            <a:fillRect/>
          </a:stretch>
        </p:blipFill>
        <p:spPr>
          <a:xfrm>
            <a:off x="2057400" y="1371600"/>
            <a:ext cx="4953000" cy="35814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2"/>
          <a:srcRect/>
          <a:stretch>
            <a:fillRect/>
          </a:stretch>
        </p:blipFill>
        <p:spPr bwMode="auto">
          <a:xfrm>
            <a:off x="0" y="466725"/>
            <a:ext cx="9144000"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9091" name="Rectangle 4"/>
          <p:cNvSpPr>
            <a:spLocks noChangeArrowheads="1"/>
          </p:cNvSpPr>
          <p:nvPr/>
        </p:nvSpPr>
        <p:spPr bwMode="auto">
          <a:xfrm>
            <a:off x="0" y="152400"/>
            <a:ext cx="3827463" cy="646113"/>
          </a:xfrm>
          <a:prstGeom prst="rect">
            <a:avLst/>
          </a:prstGeom>
          <a:noFill/>
          <a:ln w="9525">
            <a:noFill/>
            <a:miter lim="800000"/>
            <a:headEnd/>
            <a:tailEnd/>
          </a:ln>
        </p:spPr>
        <p:txBody>
          <a:bodyPr wrap="none">
            <a:spAutoFit/>
          </a:bodyPr>
          <a:lstStyle/>
          <a:p>
            <a:pPr eaLnBrk="1" hangingPunct="1"/>
            <a:r>
              <a:rPr lang="en-US" altLang="en-US" sz="3600" b="1">
                <a:solidFill>
                  <a:srgbClr val="C00000"/>
                </a:solidFill>
              </a:rPr>
              <a:t>3. En echelon Fold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text10_5(NC)"/>
          <p:cNvPicPr>
            <a:picLocks noChangeAspect="1" noChangeArrowheads="1"/>
          </p:cNvPicPr>
          <p:nvPr/>
        </p:nvPicPr>
        <p:blipFill>
          <a:blip r:embed="rId2"/>
          <a:srcRect/>
          <a:stretch>
            <a:fillRect/>
          </a:stretch>
        </p:blipFill>
        <p:spPr bwMode="auto">
          <a:xfrm>
            <a:off x="4619625" y="0"/>
            <a:ext cx="4524375" cy="5867400"/>
          </a:xfrm>
          <a:prstGeom prst="rect">
            <a:avLst/>
          </a:prstGeom>
          <a:noFill/>
          <a:ln w="9525">
            <a:noFill/>
            <a:miter lim="800000"/>
            <a:headEnd/>
            <a:tailEnd/>
          </a:ln>
        </p:spPr>
      </p:pic>
      <p:sp>
        <p:nvSpPr>
          <p:cNvPr id="90115" name="Rectangle 1"/>
          <p:cNvSpPr>
            <a:spLocks noChangeArrowheads="1"/>
          </p:cNvSpPr>
          <p:nvPr/>
        </p:nvSpPr>
        <p:spPr bwMode="auto">
          <a:xfrm>
            <a:off x="228600" y="228600"/>
            <a:ext cx="2178050" cy="584200"/>
          </a:xfrm>
          <a:prstGeom prst="rect">
            <a:avLst/>
          </a:prstGeom>
          <a:noFill/>
          <a:ln w="9525">
            <a:noFill/>
            <a:miter lim="800000"/>
            <a:headEnd/>
            <a:tailEnd/>
          </a:ln>
        </p:spPr>
        <p:txBody>
          <a:bodyPr wrap="none">
            <a:spAutoFit/>
          </a:bodyPr>
          <a:lstStyle/>
          <a:p>
            <a:pPr eaLnBrk="1" hangingPunct="1"/>
            <a:r>
              <a:rPr lang="en-US" altLang="en-US" sz="3200" b="1">
                <a:solidFill>
                  <a:srgbClr val="C00000"/>
                </a:solidFill>
              </a:rPr>
              <a:t>4. Box Fold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text10_20(NC)"/>
          <p:cNvPicPr>
            <a:picLocks noChangeAspect="1" noChangeArrowheads="1"/>
          </p:cNvPicPr>
          <p:nvPr/>
        </p:nvPicPr>
        <p:blipFill>
          <a:blip r:embed="rId2">
            <a:lum contrast="18000"/>
          </a:blip>
          <a:srcRect/>
          <a:stretch>
            <a:fillRect/>
          </a:stretch>
        </p:blipFill>
        <p:spPr bwMode="auto">
          <a:xfrm>
            <a:off x="4114800" y="0"/>
            <a:ext cx="4191000" cy="2828925"/>
          </a:xfrm>
          <a:prstGeom prst="rect">
            <a:avLst/>
          </a:prstGeom>
          <a:noFill/>
          <a:ln w="9525">
            <a:noFill/>
            <a:miter lim="800000"/>
            <a:headEnd/>
            <a:tailEnd/>
          </a:ln>
        </p:spPr>
      </p:pic>
      <p:pic>
        <p:nvPicPr>
          <p:cNvPr id="91139" name="Picture 5" descr="text12_28(NC)"/>
          <p:cNvPicPr>
            <a:picLocks noChangeAspect="1" noChangeArrowheads="1"/>
          </p:cNvPicPr>
          <p:nvPr/>
        </p:nvPicPr>
        <p:blipFill>
          <a:blip r:embed="rId3"/>
          <a:srcRect/>
          <a:stretch>
            <a:fillRect/>
          </a:stretch>
        </p:blipFill>
        <p:spPr bwMode="auto">
          <a:xfrm>
            <a:off x="3886200" y="3635375"/>
            <a:ext cx="4648200" cy="3141663"/>
          </a:xfrm>
          <a:prstGeom prst="rect">
            <a:avLst/>
          </a:prstGeom>
          <a:noFill/>
          <a:ln w="9525">
            <a:noFill/>
            <a:miter lim="800000"/>
            <a:headEnd/>
            <a:tailEnd/>
          </a:ln>
        </p:spPr>
      </p:pic>
      <p:sp>
        <p:nvSpPr>
          <p:cNvPr id="91140" name="Rectangle 1"/>
          <p:cNvSpPr>
            <a:spLocks noChangeArrowheads="1"/>
          </p:cNvSpPr>
          <p:nvPr/>
        </p:nvSpPr>
        <p:spPr bwMode="auto">
          <a:xfrm>
            <a:off x="228600" y="4114800"/>
            <a:ext cx="3019425" cy="646113"/>
          </a:xfrm>
          <a:prstGeom prst="rect">
            <a:avLst/>
          </a:prstGeom>
          <a:noFill/>
          <a:ln w="9525">
            <a:noFill/>
            <a:miter lim="800000"/>
            <a:headEnd/>
            <a:tailEnd/>
          </a:ln>
        </p:spPr>
        <p:txBody>
          <a:bodyPr wrap="none">
            <a:spAutoFit/>
          </a:bodyPr>
          <a:lstStyle/>
          <a:p>
            <a:pPr eaLnBrk="1" hangingPunct="1"/>
            <a:r>
              <a:rPr lang="en-US" altLang="en-US" sz="3600" b="1">
                <a:solidFill>
                  <a:srgbClr val="C00000"/>
                </a:solidFill>
              </a:rPr>
              <a:t>6. Sheath Fold</a:t>
            </a:r>
          </a:p>
        </p:txBody>
      </p:sp>
      <p:sp>
        <p:nvSpPr>
          <p:cNvPr id="91141" name="Rectangle 2"/>
          <p:cNvSpPr>
            <a:spLocks noChangeArrowheads="1"/>
          </p:cNvSpPr>
          <p:nvPr/>
        </p:nvSpPr>
        <p:spPr bwMode="auto">
          <a:xfrm>
            <a:off x="76200" y="381000"/>
            <a:ext cx="3659188" cy="646113"/>
          </a:xfrm>
          <a:prstGeom prst="rect">
            <a:avLst/>
          </a:prstGeom>
          <a:noFill/>
          <a:ln w="9525">
            <a:noFill/>
            <a:miter lim="800000"/>
            <a:headEnd/>
            <a:tailEnd/>
          </a:ln>
        </p:spPr>
        <p:txBody>
          <a:bodyPr wrap="none">
            <a:spAutoFit/>
          </a:bodyPr>
          <a:lstStyle/>
          <a:p>
            <a:pPr eaLnBrk="1" hangingPunct="1"/>
            <a:r>
              <a:rPr lang="en-US" altLang="en-US" sz="3600" b="1">
                <a:solidFill>
                  <a:srgbClr val="C00000"/>
                </a:solidFill>
              </a:rPr>
              <a:t>5. Ptygmatic Fold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371600"/>
          </a:xfrm>
        </p:spPr>
        <p:txBody>
          <a:bodyPr/>
          <a:lstStyle/>
          <a:p>
            <a:pPr eaLnBrk="1" hangingPunct="1"/>
            <a:r>
              <a:rPr lang="en-US" altLang="en-US" sz="4000" b="1" smtClean="0">
                <a:solidFill>
                  <a:srgbClr val="FF3300"/>
                </a:solidFill>
              </a:rPr>
              <a:t>ANATOMY OF A FOLDED SURFACE</a:t>
            </a:r>
            <a:r>
              <a:rPr lang="en-US" altLang="en-US" b="1" smtClean="0">
                <a:solidFill>
                  <a:srgbClr val="FF3300"/>
                </a:solidFill>
              </a:rPr>
              <a:t/>
            </a:r>
            <a:br>
              <a:rPr lang="en-US" altLang="en-US" b="1" smtClean="0">
                <a:solidFill>
                  <a:srgbClr val="FF3300"/>
                </a:solidFill>
              </a:rPr>
            </a:br>
            <a:r>
              <a:rPr lang="en-US" altLang="en-US" b="1" smtClean="0"/>
              <a:t>(Geometric features)</a:t>
            </a:r>
          </a:p>
        </p:txBody>
      </p:sp>
      <p:sp>
        <p:nvSpPr>
          <p:cNvPr id="46083" name="Rectangle 3"/>
          <p:cNvSpPr>
            <a:spLocks noGrp="1" noChangeArrowheads="1"/>
          </p:cNvSpPr>
          <p:nvPr>
            <p:ph type="body" idx="1"/>
          </p:nvPr>
        </p:nvSpPr>
        <p:spPr>
          <a:xfrm>
            <a:off x="457200" y="1524000"/>
            <a:ext cx="8229600" cy="5334000"/>
          </a:xfrm>
        </p:spPr>
        <p:txBody>
          <a:bodyPr/>
          <a:lstStyle/>
          <a:p>
            <a:pPr eaLnBrk="1" hangingPunct="1"/>
            <a:r>
              <a:rPr lang="en-US" altLang="en-US" b="1" smtClean="0">
                <a:solidFill>
                  <a:srgbClr val="FFFF00"/>
                </a:solidFill>
              </a:rPr>
              <a:t>Fold limb</a:t>
            </a:r>
            <a:r>
              <a:rPr lang="en-US" altLang="en-US" b="1" smtClean="0"/>
              <a:t>:</a:t>
            </a:r>
            <a:r>
              <a:rPr lang="en-US" altLang="en-US" smtClean="0"/>
              <a:t> the side of a fold.</a:t>
            </a:r>
          </a:p>
          <a:p>
            <a:pPr eaLnBrk="1" hangingPunct="1"/>
            <a:r>
              <a:rPr lang="en-US" altLang="en-US" b="1" smtClean="0">
                <a:solidFill>
                  <a:srgbClr val="FFFF00"/>
                </a:solidFill>
              </a:rPr>
              <a:t>Hinge line</a:t>
            </a:r>
            <a:r>
              <a:rPr lang="en-US" altLang="en-US" b="1" smtClean="0"/>
              <a:t>:</a:t>
            </a:r>
            <a:r>
              <a:rPr lang="en-US" altLang="en-US" smtClean="0"/>
              <a:t> line connecting the points of maximum curvature on the fold profile.</a:t>
            </a:r>
          </a:p>
          <a:p>
            <a:pPr eaLnBrk="1" hangingPunct="1"/>
            <a:r>
              <a:rPr lang="en-US" altLang="en-US" b="1" smtClean="0">
                <a:solidFill>
                  <a:srgbClr val="FFFF00"/>
                </a:solidFill>
              </a:rPr>
              <a:t>Hinge zone</a:t>
            </a:r>
            <a:r>
              <a:rPr lang="en-US" altLang="en-US" b="1" smtClean="0"/>
              <a:t>:</a:t>
            </a:r>
            <a:r>
              <a:rPr lang="en-US" altLang="en-US" smtClean="0"/>
              <a:t> the zone of maximum curvature on the fold profile.</a:t>
            </a:r>
          </a:p>
        </p:txBody>
      </p:sp>
      <p:pic>
        <p:nvPicPr>
          <p:cNvPr id="46084" name="Picture 5" descr="10"/>
          <p:cNvPicPr>
            <a:picLocks noChangeAspect="1" noChangeArrowheads="1"/>
          </p:cNvPicPr>
          <p:nvPr/>
        </p:nvPicPr>
        <p:blipFill>
          <a:blip r:embed="rId2"/>
          <a:srcRect/>
          <a:stretch>
            <a:fillRect/>
          </a:stretch>
        </p:blipFill>
        <p:spPr bwMode="auto">
          <a:xfrm>
            <a:off x="4724400" y="3756025"/>
            <a:ext cx="4419600" cy="3101975"/>
          </a:xfrm>
          <a:prstGeom prst="rect">
            <a:avLst/>
          </a:prstGeom>
          <a:noFill/>
          <a:ln w="9525">
            <a:noFill/>
            <a:miter lim="800000"/>
            <a:headEnd/>
            <a:tailEnd/>
          </a:ln>
        </p:spPr>
      </p:pic>
      <p:pic>
        <p:nvPicPr>
          <p:cNvPr id="46085" name="Picture 6" descr="f1a"/>
          <p:cNvPicPr>
            <a:picLocks noChangeAspect="1" noChangeArrowheads="1"/>
          </p:cNvPicPr>
          <p:nvPr/>
        </p:nvPicPr>
        <p:blipFill>
          <a:blip r:embed="rId3"/>
          <a:srcRect/>
          <a:stretch>
            <a:fillRect/>
          </a:stretch>
        </p:blipFill>
        <p:spPr bwMode="auto">
          <a:xfrm>
            <a:off x="0" y="4298950"/>
            <a:ext cx="4572000" cy="255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3" y="228600"/>
            <a:ext cx="8351837" cy="3540125"/>
          </a:xfrm>
          <a:prstGeom prst="rect">
            <a:avLst/>
          </a:prstGeom>
        </p:spPr>
        <p:txBody>
          <a:bodyPr>
            <a:spAutoFit/>
          </a:bodyPr>
          <a:lstStyle/>
          <a:p>
            <a:pPr marL="342900" indent="-342900">
              <a:buFont typeface="Arial" charset="0"/>
              <a:buChar char="•"/>
              <a:defRPr/>
            </a:pPr>
            <a:r>
              <a:rPr lang="en-US" sz="3200" dirty="0"/>
              <a:t>An </a:t>
            </a:r>
            <a:r>
              <a:rPr lang="en-US" sz="3200" i="1" dirty="0"/>
              <a:t>anticlinorium</a:t>
            </a:r>
            <a:r>
              <a:rPr lang="en-US" sz="3200" dirty="0"/>
              <a:t> is a series of anticlinal folds on a regional-scale anticline.</a:t>
            </a:r>
          </a:p>
          <a:p>
            <a:pPr>
              <a:defRPr/>
            </a:pPr>
            <a:endParaRPr lang="en-US" sz="3200" dirty="0"/>
          </a:p>
          <a:p>
            <a:pPr marL="342900" indent="-342900">
              <a:buFont typeface="Arial" charset="0"/>
              <a:buChar char="•"/>
              <a:defRPr/>
            </a:pPr>
            <a:r>
              <a:rPr lang="en-US" sz="3200" dirty="0"/>
              <a:t>A </a:t>
            </a:r>
            <a:r>
              <a:rPr lang="en-US" sz="3200" i="1" dirty="0"/>
              <a:t>synclinorium </a:t>
            </a:r>
            <a:r>
              <a:rPr lang="en-US" sz="3200" dirty="0"/>
              <a:t>is a series of synclinal folds on a regional-scale syncline.</a:t>
            </a:r>
          </a:p>
          <a:p>
            <a:pPr marL="342900" indent="-342900">
              <a:buFont typeface="Arial" charset="0"/>
              <a:buChar char="•"/>
              <a:defRPr/>
            </a:pPr>
            <a:endParaRPr lang="en-US" sz="3200" i="1" dirty="0"/>
          </a:p>
          <a:p>
            <a:pPr marL="342900" indent="-342900">
              <a:buFont typeface="Arial" charset="0"/>
              <a:buChar char="•"/>
              <a:defRPr/>
            </a:pPr>
            <a:endParaRPr lang="en-US" sz="3200" i="1" dirty="0"/>
          </a:p>
        </p:txBody>
      </p:sp>
      <p:sp>
        <p:nvSpPr>
          <p:cNvPr id="92163" name="Rectangle 2"/>
          <p:cNvSpPr>
            <a:spLocks noChangeArrowheads="1"/>
          </p:cNvSpPr>
          <p:nvPr/>
        </p:nvSpPr>
        <p:spPr bwMode="auto">
          <a:xfrm>
            <a:off x="152400" y="3124200"/>
            <a:ext cx="8915400" cy="1077913"/>
          </a:xfrm>
          <a:prstGeom prst="rect">
            <a:avLst/>
          </a:prstGeom>
          <a:noFill/>
          <a:ln w="9525">
            <a:noFill/>
            <a:miter lim="800000"/>
            <a:headEnd/>
            <a:tailEnd/>
          </a:ln>
        </p:spPr>
        <p:txBody>
          <a:bodyPr>
            <a:spAutoFit/>
          </a:bodyPr>
          <a:lstStyle/>
          <a:p>
            <a:r>
              <a:rPr lang="en-US" altLang="en-US" sz="3200"/>
              <a:t>* The highest point on a non cylindrical fold or a doubly plunging anticline is called the "culmination“.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ChangeArrowheads="1"/>
          </p:cNvSpPr>
          <p:nvPr/>
        </p:nvSpPr>
        <p:spPr bwMode="auto">
          <a:xfrm>
            <a:off x="533400" y="0"/>
            <a:ext cx="7772400" cy="685800"/>
          </a:xfrm>
          <a:prstGeom prst="rect">
            <a:avLst/>
          </a:prstGeom>
          <a:noFill/>
          <a:ln w="9525">
            <a:noFill/>
            <a:miter lim="800000"/>
            <a:headEnd/>
            <a:tailEnd/>
          </a:ln>
          <a:effectLst/>
        </p:spPr>
        <p:txBody>
          <a:bodyPr anchor="ctr"/>
          <a:lstStyle/>
          <a:p>
            <a:pPr algn="ctr" eaLnBrk="1" hangingPunct="1"/>
            <a:r>
              <a:rPr lang="en-US" altLang="en-US" sz="3600" b="1" u="sng">
                <a:solidFill>
                  <a:srgbClr val="C00000"/>
                </a:solidFill>
                <a:latin typeface="Arial" pitchFamily="34" charset="0"/>
              </a:rPr>
              <a:t>Folds in 3-D</a:t>
            </a:r>
          </a:p>
        </p:txBody>
      </p:sp>
      <p:sp>
        <p:nvSpPr>
          <p:cNvPr id="93187" name="Rectangle 5"/>
          <p:cNvSpPr>
            <a:spLocks noChangeArrowheads="1"/>
          </p:cNvSpPr>
          <p:nvPr/>
        </p:nvSpPr>
        <p:spPr bwMode="auto">
          <a:xfrm>
            <a:off x="0" y="1295400"/>
            <a:ext cx="5629275" cy="1557338"/>
          </a:xfrm>
          <a:prstGeom prst="rect">
            <a:avLst/>
          </a:prstGeom>
          <a:noFill/>
          <a:ln w="9525">
            <a:noFill/>
            <a:miter lim="800000"/>
            <a:headEnd/>
            <a:tailEnd/>
          </a:ln>
          <a:effectLst/>
        </p:spPr>
        <p:txBody>
          <a:bodyPr>
            <a:spAutoFit/>
          </a:bodyPr>
          <a:lstStyle/>
          <a:p>
            <a:pPr eaLnBrk="1" hangingPunct="1">
              <a:spcBef>
                <a:spcPct val="20000"/>
              </a:spcBef>
            </a:pPr>
            <a:r>
              <a:rPr lang="en-US" altLang="en-US" sz="2800">
                <a:latin typeface="Arial" pitchFamily="34" charset="0"/>
              </a:rPr>
              <a:t>* Pericline: double plunging fold, </a:t>
            </a:r>
          </a:p>
          <a:p>
            <a:pPr eaLnBrk="1" hangingPunct="1">
              <a:spcBef>
                <a:spcPct val="20000"/>
              </a:spcBef>
            </a:pPr>
            <a:r>
              <a:rPr lang="en-US" altLang="en-US" sz="2800">
                <a:latin typeface="Arial" pitchFamily="34" charset="0"/>
              </a:rPr>
              <a:t>* Domes and Basins. </a:t>
            </a:r>
          </a:p>
          <a:p>
            <a:pPr eaLnBrk="1" hangingPunct="1">
              <a:spcBef>
                <a:spcPct val="20000"/>
              </a:spcBef>
            </a:pPr>
            <a:endParaRPr lang="en-US" altLang="en-US" sz="2800">
              <a:latin typeface="Arial" pitchFamily="34" charset="0"/>
            </a:endParaRPr>
          </a:p>
        </p:txBody>
      </p:sp>
      <p:pic>
        <p:nvPicPr>
          <p:cNvPr id="93188" name="Picture 6"/>
          <p:cNvPicPr>
            <a:picLocks noChangeAspect="1" noChangeArrowheads="1"/>
          </p:cNvPicPr>
          <p:nvPr/>
        </p:nvPicPr>
        <p:blipFill>
          <a:blip r:embed="rId2"/>
          <a:srcRect/>
          <a:stretch>
            <a:fillRect/>
          </a:stretch>
        </p:blipFill>
        <p:spPr bwMode="auto">
          <a:xfrm>
            <a:off x="5629275" y="931863"/>
            <a:ext cx="3505200" cy="2628900"/>
          </a:xfrm>
          <a:prstGeom prst="rect">
            <a:avLst/>
          </a:prstGeom>
          <a:noFill/>
          <a:ln w="9525">
            <a:noFill/>
            <a:miter lim="800000"/>
            <a:headEnd/>
            <a:tailEnd/>
          </a:ln>
          <a:effectLst/>
        </p:spPr>
      </p:pic>
      <p:pic>
        <p:nvPicPr>
          <p:cNvPr id="93189" name="Picture 7"/>
          <p:cNvPicPr>
            <a:picLocks noChangeAspect="1" noChangeArrowheads="1"/>
          </p:cNvPicPr>
          <p:nvPr/>
        </p:nvPicPr>
        <p:blipFill>
          <a:blip r:embed="rId3"/>
          <a:srcRect/>
          <a:stretch>
            <a:fillRect/>
          </a:stretch>
        </p:blipFill>
        <p:spPr bwMode="auto">
          <a:xfrm>
            <a:off x="5248275" y="3943350"/>
            <a:ext cx="3886200" cy="2914650"/>
          </a:xfrm>
          <a:prstGeom prst="rect">
            <a:avLst/>
          </a:prstGeom>
          <a:noFill/>
          <a:ln w="9525">
            <a:noFill/>
            <a:miter lim="800000"/>
            <a:headEnd/>
            <a:tailEnd/>
          </a:ln>
          <a:effectLst/>
        </p:spPr>
      </p:pic>
      <p:pic>
        <p:nvPicPr>
          <p:cNvPr id="93190" name="Picture 8"/>
          <p:cNvPicPr>
            <a:picLocks noChangeAspect="1" noChangeArrowheads="1"/>
          </p:cNvPicPr>
          <p:nvPr/>
        </p:nvPicPr>
        <p:blipFill>
          <a:blip r:embed="rId4"/>
          <a:srcRect/>
          <a:stretch>
            <a:fillRect/>
          </a:stretch>
        </p:blipFill>
        <p:spPr bwMode="auto">
          <a:xfrm>
            <a:off x="-28575" y="4000500"/>
            <a:ext cx="3810000" cy="2857500"/>
          </a:xfrm>
          <a:prstGeom prst="rect">
            <a:avLst/>
          </a:prstGeom>
          <a:noFill/>
          <a:ln w="9525">
            <a:noFill/>
            <a:miter lim="800000"/>
            <a:headEnd/>
            <a:tailEnd/>
          </a:ln>
          <a:effectLst/>
        </p:spPr>
      </p:pic>
      <p:sp>
        <p:nvSpPr>
          <p:cNvPr id="93191" name="Rectangle 1"/>
          <p:cNvSpPr>
            <a:spLocks noChangeArrowheads="1"/>
          </p:cNvSpPr>
          <p:nvPr/>
        </p:nvSpPr>
        <p:spPr bwMode="auto">
          <a:xfrm>
            <a:off x="152400" y="2260600"/>
            <a:ext cx="5476875" cy="461963"/>
          </a:xfrm>
          <a:prstGeom prst="rect">
            <a:avLst/>
          </a:prstGeom>
          <a:noFill/>
          <a:ln w="9525">
            <a:noFill/>
            <a:miter lim="800000"/>
            <a:headEnd/>
            <a:tailEnd/>
          </a:ln>
        </p:spPr>
        <p:txBody>
          <a:bodyPr>
            <a:spAutoFit/>
          </a:bodyPr>
          <a:lstStyle/>
          <a:p>
            <a:r>
              <a:rPr lang="en-US" altLang="en-US"/>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2"/>
          <a:srcRect/>
          <a:stretch>
            <a:fillRect/>
          </a:stretch>
        </p:blipFill>
        <p:spPr bwMode="auto">
          <a:xfrm>
            <a:off x="0" y="1447800"/>
            <a:ext cx="9144000" cy="3273425"/>
          </a:xfrm>
          <a:prstGeom prst="rect">
            <a:avLst/>
          </a:prstGeom>
          <a:noFill/>
          <a:ln w="9525">
            <a:noFill/>
            <a:miter lim="800000"/>
            <a:headEnd/>
            <a:tailEnd/>
          </a:ln>
        </p:spPr>
      </p:pic>
      <p:sp>
        <p:nvSpPr>
          <p:cNvPr id="94211" name="Rectangle 1"/>
          <p:cNvSpPr>
            <a:spLocks noChangeArrowheads="1"/>
          </p:cNvSpPr>
          <p:nvPr/>
        </p:nvSpPr>
        <p:spPr bwMode="auto">
          <a:xfrm>
            <a:off x="2133600" y="1588"/>
            <a:ext cx="5370513" cy="1201737"/>
          </a:xfrm>
          <a:prstGeom prst="rect">
            <a:avLst/>
          </a:prstGeom>
          <a:noFill/>
          <a:ln w="9525">
            <a:noFill/>
            <a:miter lim="800000"/>
            <a:headEnd/>
            <a:tailEnd/>
          </a:ln>
        </p:spPr>
        <p:txBody>
          <a:bodyPr wrap="none">
            <a:spAutoFit/>
          </a:bodyPr>
          <a:lstStyle/>
          <a:p>
            <a:pPr algn="ctr" eaLnBrk="1" hangingPunct="1"/>
            <a:r>
              <a:rPr lang="en-US" altLang="en-US" sz="3600" b="1">
                <a:solidFill>
                  <a:srgbClr val="C00000"/>
                </a:solidFill>
              </a:rPr>
              <a:t>Interference Patterns and </a:t>
            </a:r>
          </a:p>
          <a:p>
            <a:pPr algn="ctr" eaLnBrk="1" hangingPunct="1"/>
            <a:r>
              <a:rPr lang="en-US" altLang="en-US" sz="3600" b="1">
                <a:solidFill>
                  <a:srgbClr val="C00000"/>
                </a:solidFill>
              </a:rPr>
              <a:t>Superimposed folds</a:t>
            </a:r>
          </a:p>
        </p:txBody>
      </p:sp>
      <p:sp>
        <p:nvSpPr>
          <p:cNvPr id="94212" name="Rectangle 1"/>
          <p:cNvSpPr>
            <a:spLocks noChangeArrowheads="1"/>
          </p:cNvSpPr>
          <p:nvPr/>
        </p:nvSpPr>
        <p:spPr bwMode="auto">
          <a:xfrm>
            <a:off x="392113" y="5029200"/>
            <a:ext cx="2603500" cy="830263"/>
          </a:xfrm>
          <a:prstGeom prst="rect">
            <a:avLst/>
          </a:prstGeom>
          <a:noFill/>
          <a:ln w="9525">
            <a:noFill/>
            <a:miter lim="800000"/>
            <a:headEnd/>
            <a:tailEnd/>
          </a:ln>
        </p:spPr>
        <p:txBody>
          <a:bodyPr wrap="none">
            <a:spAutoFit/>
          </a:bodyPr>
          <a:lstStyle/>
          <a:p>
            <a:pPr eaLnBrk="1" hangingPunct="1"/>
            <a:r>
              <a:rPr lang="en-US" altLang="en-US" b="1">
                <a:solidFill>
                  <a:srgbClr val="C00000"/>
                </a:solidFill>
              </a:rPr>
              <a:t>First generation</a:t>
            </a:r>
          </a:p>
          <a:p>
            <a:pPr eaLnBrk="1" hangingPunct="1"/>
            <a:r>
              <a:rPr lang="en-US" altLang="en-US" b="1">
                <a:solidFill>
                  <a:srgbClr val="C00000"/>
                </a:solidFill>
              </a:rPr>
              <a:t>Second generation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2"/>
          <a:srcRect/>
          <a:stretch>
            <a:fillRect/>
          </a:stretch>
        </p:blipFill>
        <p:spPr bwMode="auto">
          <a:xfrm>
            <a:off x="3449638" y="12700"/>
            <a:ext cx="5676900" cy="6858000"/>
          </a:xfrm>
          <a:prstGeom prst="rect">
            <a:avLst/>
          </a:prstGeom>
          <a:noFill/>
          <a:ln w="9525">
            <a:noFill/>
            <a:miter lim="800000"/>
            <a:headEnd/>
            <a:tailEnd/>
          </a:ln>
        </p:spPr>
      </p:pic>
      <p:sp>
        <p:nvSpPr>
          <p:cNvPr id="95235" name="Rectangle 1"/>
          <p:cNvSpPr>
            <a:spLocks noChangeArrowheads="1"/>
          </p:cNvSpPr>
          <p:nvPr/>
        </p:nvSpPr>
        <p:spPr bwMode="auto">
          <a:xfrm>
            <a:off x="4114800" y="3781425"/>
            <a:ext cx="2327275" cy="400050"/>
          </a:xfrm>
          <a:prstGeom prst="rect">
            <a:avLst/>
          </a:prstGeom>
          <a:noFill/>
          <a:ln w="9525">
            <a:noFill/>
            <a:miter lim="800000"/>
            <a:headEnd/>
            <a:tailEnd/>
          </a:ln>
        </p:spPr>
        <p:txBody>
          <a:bodyPr>
            <a:spAutoFit/>
          </a:bodyPr>
          <a:lstStyle/>
          <a:p>
            <a:r>
              <a:rPr lang="en-US" altLang="en-US" sz="2000" b="1"/>
              <a:t>Mushroom pattern </a:t>
            </a:r>
          </a:p>
        </p:txBody>
      </p:sp>
      <p:sp>
        <p:nvSpPr>
          <p:cNvPr id="95236" name="Rectangle 3"/>
          <p:cNvSpPr>
            <a:spLocks noChangeArrowheads="1"/>
          </p:cNvSpPr>
          <p:nvPr/>
        </p:nvSpPr>
        <p:spPr bwMode="auto">
          <a:xfrm>
            <a:off x="6288088" y="3124200"/>
            <a:ext cx="2855912" cy="400050"/>
          </a:xfrm>
          <a:prstGeom prst="rect">
            <a:avLst/>
          </a:prstGeom>
          <a:noFill/>
          <a:ln w="9525">
            <a:noFill/>
            <a:miter lim="800000"/>
            <a:headEnd/>
            <a:tailEnd/>
          </a:ln>
        </p:spPr>
        <p:txBody>
          <a:bodyPr>
            <a:spAutoFit/>
          </a:bodyPr>
          <a:lstStyle/>
          <a:p>
            <a:r>
              <a:rPr lang="en-US" altLang="en-US" sz="2000" b="1"/>
              <a:t>dome and basin pattern </a:t>
            </a:r>
          </a:p>
        </p:txBody>
      </p:sp>
      <p:sp>
        <p:nvSpPr>
          <p:cNvPr id="95237" name="Rectangle 4"/>
          <p:cNvSpPr>
            <a:spLocks noChangeArrowheads="1"/>
          </p:cNvSpPr>
          <p:nvPr/>
        </p:nvSpPr>
        <p:spPr bwMode="auto">
          <a:xfrm>
            <a:off x="7010400" y="3819525"/>
            <a:ext cx="2327275" cy="400050"/>
          </a:xfrm>
          <a:prstGeom prst="rect">
            <a:avLst/>
          </a:prstGeom>
          <a:noFill/>
          <a:ln w="9525">
            <a:noFill/>
            <a:miter lim="800000"/>
            <a:headEnd/>
            <a:tailEnd/>
          </a:ln>
        </p:spPr>
        <p:txBody>
          <a:bodyPr>
            <a:spAutoFit/>
          </a:bodyPr>
          <a:lstStyle/>
          <a:p>
            <a:r>
              <a:rPr lang="en-US" altLang="en-US" sz="2000" b="1"/>
              <a:t>Refolded pattern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p:cNvPicPr>
          <p:nvPr/>
        </p:nvPicPr>
        <p:blipFill>
          <a:blip r:embed="rId2"/>
          <a:srcRect/>
          <a:stretch>
            <a:fillRect/>
          </a:stretch>
        </p:blipFill>
        <p:spPr bwMode="auto">
          <a:xfrm>
            <a:off x="2157413" y="3175"/>
            <a:ext cx="4829175" cy="685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ln>
            <a:miter lim="800000"/>
            <a:headEnd/>
            <a:tailEnd/>
          </a:ln>
        </p:spPr>
        <p:txBody>
          <a:bodyPr/>
          <a:lstStyle/>
          <a:p>
            <a:fld id="{17C3780A-1735-4CA7-BC90-585E96F9B0C4}" type="slidenum">
              <a:rPr lang="ar-JO" altLang="en-US" smtClean="0"/>
              <a:pPr/>
              <a:t>55</a:t>
            </a:fld>
            <a:endParaRPr lang="en-US" altLang="en-US" smtClean="0"/>
          </a:p>
        </p:txBody>
      </p:sp>
      <p:sp>
        <p:nvSpPr>
          <p:cNvPr id="97283" name="Rectangle 2"/>
          <p:cNvSpPr>
            <a:spLocks noGrp="1" noChangeArrowheads="1"/>
          </p:cNvSpPr>
          <p:nvPr>
            <p:ph type="title"/>
          </p:nvPr>
        </p:nvSpPr>
        <p:spPr>
          <a:xfrm>
            <a:off x="685800" y="190500"/>
            <a:ext cx="7772400" cy="1143000"/>
          </a:xfrm>
        </p:spPr>
        <p:txBody>
          <a:bodyPr/>
          <a:lstStyle/>
          <a:p>
            <a:r>
              <a:rPr lang="en-US" altLang="en-US" smtClean="0"/>
              <a:t>Fold Style Characteristics</a:t>
            </a:r>
          </a:p>
        </p:txBody>
      </p:sp>
      <p:sp>
        <p:nvSpPr>
          <p:cNvPr id="143363" name="Rectangle 3"/>
          <p:cNvSpPr>
            <a:spLocks noGrp="1" noChangeArrowheads="1"/>
          </p:cNvSpPr>
          <p:nvPr>
            <p:ph type="body" idx="1"/>
          </p:nvPr>
        </p:nvSpPr>
        <p:spPr>
          <a:xfrm>
            <a:off x="0" y="1333500"/>
            <a:ext cx="7772400" cy="4114800"/>
          </a:xfrm>
        </p:spPr>
        <p:txBody>
          <a:bodyPr/>
          <a:lstStyle/>
          <a:p>
            <a:pPr>
              <a:defRPr/>
            </a:pPr>
            <a:r>
              <a:rPr lang="en-US" dirty="0"/>
              <a:t>Fold style characteristics are:</a:t>
            </a:r>
          </a:p>
          <a:p>
            <a:pPr lvl="1">
              <a:buFont typeface="Wingdings" panose="05000000000000000000" pitchFamily="2" charset="2"/>
              <a:buChar char="§"/>
              <a:defRPr/>
            </a:pPr>
            <a:r>
              <a:rPr lang="en-US" dirty="0"/>
              <a:t>1. In profile plane, is the fold either parallel or similar?</a:t>
            </a:r>
          </a:p>
          <a:p>
            <a:pPr lvl="1">
              <a:buFont typeface="Wingdings" panose="05000000000000000000" pitchFamily="2" charset="2"/>
              <a:buChar char="§"/>
              <a:defRPr/>
            </a:pPr>
            <a:r>
              <a:rPr lang="en-US" dirty="0"/>
              <a:t>2. In profile, what is the </a:t>
            </a:r>
            <a:r>
              <a:rPr lang="en-US" dirty="0" err="1"/>
              <a:t>interlimb</a:t>
            </a:r>
            <a:r>
              <a:rPr lang="en-US" dirty="0"/>
              <a:t> angle?</a:t>
            </a:r>
          </a:p>
          <a:p>
            <a:pPr lvl="1">
              <a:buFont typeface="Wingdings" panose="05000000000000000000" pitchFamily="2" charset="2"/>
              <a:buChar char="§"/>
              <a:defRPr/>
            </a:pPr>
            <a:r>
              <a:rPr lang="en-US" dirty="0"/>
              <a:t>3. Is the fold cylindrical or </a:t>
            </a:r>
            <a:endParaRPr lang="en-US" dirty="0" smtClean="0"/>
          </a:p>
          <a:p>
            <a:pPr marL="457200" lvl="1" indent="0">
              <a:buFontTx/>
              <a:buNone/>
              <a:defRPr/>
            </a:pPr>
            <a:r>
              <a:rPr lang="en-US" dirty="0"/>
              <a:t> </a:t>
            </a:r>
            <a:r>
              <a:rPr lang="en-US" dirty="0" smtClean="0"/>
              <a:t>        non-cylindrical</a:t>
            </a:r>
            <a:r>
              <a:rPr lang="en-US" dirty="0"/>
              <a:t>?</a:t>
            </a:r>
          </a:p>
          <a:p>
            <a:pPr lvl="1">
              <a:buFont typeface="Wingdings" panose="05000000000000000000" pitchFamily="2" charset="2"/>
              <a:buChar char="§"/>
              <a:defRPr/>
            </a:pPr>
            <a:r>
              <a:rPr lang="en-US" dirty="0"/>
              <a:t>4. Is there an associated axial plane </a:t>
            </a:r>
            <a:endParaRPr lang="en-US" dirty="0" smtClean="0"/>
          </a:p>
          <a:p>
            <a:pPr marL="457200" lvl="1" indent="0">
              <a:buFontTx/>
              <a:buNone/>
              <a:defRPr/>
            </a:pPr>
            <a:r>
              <a:rPr lang="en-US" dirty="0"/>
              <a:t> </a:t>
            </a:r>
            <a:r>
              <a:rPr lang="en-US" dirty="0" smtClean="0"/>
              <a:t>       foliation </a:t>
            </a:r>
            <a:r>
              <a:rPr lang="en-US" dirty="0"/>
              <a:t>or lineation present?</a:t>
            </a:r>
          </a:p>
          <a:p>
            <a:pPr>
              <a:defRPr/>
            </a:pPr>
            <a:endParaRPr lang="en-US" dirty="0"/>
          </a:p>
        </p:txBody>
      </p:sp>
      <p:pic>
        <p:nvPicPr>
          <p:cNvPr id="97285" name="Picture 1"/>
          <p:cNvPicPr>
            <a:picLocks noChangeAspect="1"/>
          </p:cNvPicPr>
          <p:nvPr/>
        </p:nvPicPr>
        <p:blipFill>
          <a:blip r:embed="rId2"/>
          <a:srcRect l="73331"/>
          <a:stretch>
            <a:fillRect/>
          </a:stretch>
        </p:blipFill>
        <p:spPr bwMode="auto">
          <a:xfrm>
            <a:off x="6705600" y="3598863"/>
            <a:ext cx="2438400" cy="326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6"/>
          <p:cNvSpPr>
            <a:spLocks noGrp="1"/>
          </p:cNvSpPr>
          <p:nvPr>
            <p:ph type="sldNum" sz="quarter" idx="12"/>
          </p:nvPr>
        </p:nvSpPr>
        <p:spPr>
          <a:noFill/>
          <a:ln>
            <a:miter lim="800000"/>
            <a:headEnd/>
            <a:tailEnd/>
          </a:ln>
        </p:spPr>
        <p:txBody>
          <a:bodyPr/>
          <a:lstStyle/>
          <a:p>
            <a:fld id="{C98F115A-61F2-4E39-9B22-876075EA64B8}" type="slidenum">
              <a:rPr lang="en-US" altLang="en-US" smtClean="0"/>
              <a:pPr/>
              <a:t>56</a:t>
            </a:fld>
            <a:endParaRPr lang="en-US" altLang="en-US" smtClean="0"/>
          </a:p>
        </p:txBody>
      </p:sp>
      <p:sp>
        <p:nvSpPr>
          <p:cNvPr id="98307" name="Rectangle 2"/>
          <p:cNvSpPr>
            <a:spLocks noGrp="1" noChangeArrowheads="1"/>
          </p:cNvSpPr>
          <p:nvPr>
            <p:ph type="title"/>
          </p:nvPr>
        </p:nvSpPr>
        <p:spPr/>
        <p:txBody>
          <a:bodyPr/>
          <a:lstStyle/>
          <a:p>
            <a:pPr eaLnBrk="1" hangingPunct="1"/>
            <a:r>
              <a:rPr lang="en-US" altLang="en-US" b="1" u="sng" smtClean="0"/>
              <a:t>Dynamics of Folding</a:t>
            </a:r>
            <a:r>
              <a:rPr lang="en-US" altLang="en-US" sz="3600" smtClean="0"/>
              <a:t/>
            </a:r>
            <a:br>
              <a:rPr lang="en-US" altLang="en-US" sz="3600" smtClean="0"/>
            </a:br>
            <a:r>
              <a:rPr lang="en-US" altLang="en-US" sz="3600" smtClean="0"/>
              <a:t>Layering Shows Folding</a:t>
            </a:r>
            <a:br>
              <a:rPr lang="en-US" altLang="en-US" sz="3600" smtClean="0"/>
            </a:br>
            <a:endParaRPr lang="en-US" altLang="en-US" sz="3600" smtClean="0"/>
          </a:p>
        </p:txBody>
      </p:sp>
      <p:sp>
        <p:nvSpPr>
          <p:cNvPr id="98308" name="Rectangle 3"/>
          <p:cNvSpPr>
            <a:spLocks noGrp="1" noChangeArrowheads="1"/>
          </p:cNvSpPr>
          <p:nvPr>
            <p:ph type="body" sz="half" idx="2"/>
          </p:nvPr>
        </p:nvSpPr>
        <p:spPr>
          <a:xfrm>
            <a:off x="4267200" y="1981200"/>
            <a:ext cx="4572000" cy="4114800"/>
          </a:xfrm>
        </p:spPr>
        <p:txBody>
          <a:bodyPr/>
          <a:lstStyle/>
          <a:p>
            <a:pPr eaLnBrk="1" hangingPunct="1"/>
            <a:r>
              <a:rPr lang="en-US" altLang="en-US" sz="2800" smtClean="0"/>
              <a:t>Deformational forces are necessary to produce folding, but layering must be present in order to see the folding </a:t>
            </a:r>
          </a:p>
          <a:p>
            <a:pPr eaLnBrk="1" hangingPunct="1"/>
            <a:r>
              <a:rPr lang="en-US" altLang="en-US" sz="2800" smtClean="0"/>
              <a:t>The properties of the layers make a difference.</a:t>
            </a:r>
          </a:p>
        </p:txBody>
      </p:sp>
      <p:pic>
        <p:nvPicPr>
          <p:cNvPr id="98309" name="Picture 8" descr="van1027"/>
          <p:cNvPicPr>
            <a:picLocks noChangeAspect="1" noChangeArrowheads="1"/>
          </p:cNvPicPr>
          <p:nvPr>
            <p:ph sz="half" idx="1"/>
          </p:nvPr>
        </p:nvPicPr>
        <p:blipFill>
          <a:blip r:embed="rId2"/>
          <a:srcRect/>
          <a:stretch>
            <a:fillRect/>
          </a:stretch>
        </p:blipFill>
        <p:spPr>
          <a:xfrm>
            <a:off x="457200" y="2133600"/>
            <a:ext cx="3810000" cy="3357563"/>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6"/>
          <p:cNvSpPr>
            <a:spLocks noGrp="1"/>
          </p:cNvSpPr>
          <p:nvPr>
            <p:ph type="sldNum" sz="quarter" idx="12"/>
          </p:nvPr>
        </p:nvSpPr>
        <p:spPr>
          <a:noFill/>
          <a:ln>
            <a:miter lim="800000"/>
            <a:headEnd/>
            <a:tailEnd/>
          </a:ln>
        </p:spPr>
        <p:txBody>
          <a:bodyPr/>
          <a:lstStyle/>
          <a:p>
            <a:fld id="{5E0FE0D1-397D-423B-ADAA-9D5E61AAC4AB}" type="slidenum">
              <a:rPr lang="en-US" altLang="en-US" smtClean="0"/>
              <a:pPr/>
              <a:t>57</a:t>
            </a:fld>
            <a:endParaRPr lang="en-US" altLang="en-US" smtClean="0"/>
          </a:p>
        </p:txBody>
      </p:sp>
      <p:sp>
        <p:nvSpPr>
          <p:cNvPr id="99331" name="Rectangle 2"/>
          <p:cNvSpPr>
            <a:spLocks noGrp="1" noChangeArrowheads="1"/>
          </p:cNvSpPr>
          <p:nvPr>
            <p:ph type="title"/>
          </p:nvPr>
        </p:nvSpPr>
        <p:spPr/>
        <p:txBody>
          <a:bodyPr/>
          <a:lstStyle/>
          <a:p>
            <a:pPr eaLnBrk="1" hangingPunct="1"/>
            <a:r>
              <a:rPr lang="en-US" altLang="en-US" smtClean="0"/>
              <a:t>Passive folding (Bending)</a:t>
            </a:r>
          </a:p>
        </p:txBody>
      </p:sp>
      <p:sp>
        <p:nvSpPr>
          <p:cNvPr id="99332" name="Rectangle 3"/>
          <p:cNvSpPr>
            <a:spLocks noGrp="1" noChangeArrowheads="1"/>
          </p:cNvSpPr>
          <p:nvPr>
            <p:ph type="body" sz="half" idx="2"/>
          </p:nvPr>
        </p:nvSpPr>
        <p:spPr>
          <a:xfrm>
            <a:off x="304800" y="3886200"/>
            <a:ext cx="8534400" cy="2209800"/>
          </a:xfrm>
        </p:spPr>
        <p:txBody>
          <a:bodyPr/>
          <a:lstStyle/>
          <a:p>
            <a:pPr eaLnBrk="1" hangingPunct="1">
              <a:lnSpc>
                <a:spcPct val="90000"/>
              </a:lnSpc>
            </a:pPr>
            <a:r>
              <a:rPr lang="en-US" altLang="en-US" sz="2400" smtClean="0"/>
              <a:t>Bending involves the application of force at an oblique angle to the layering</a:t>
            </a:r>
          </a:p>
          <a:p>
            <a:pPr eaLnBrk="1" hangingPunct="1">
              <a:lnSpc>
                <a:spcPct val="90000"/>
              </a:lnSpc>
            </a:pPr>
            <a:r>
              <a:rPr lang="en-US" altLang="en-US" sz="2400" smtClean="0"/>
              <a:t>This can occur during the infilling of a basin, when ice accumulates on part of a lithospheric plate, or during the formation of a monoclinal fold.</a:t>
            </a:r>
          </a:p>
        </p:txBody>
      </p:sp>
      <p:pic>
        <p:nvPicPr>
          <p:cNvPr id="99333" name="Picture 10" descr="van1028"/>
          <p:cNvPicPr>
            <a:picLocks noChangeAspect="1" noChangeArrowheads="1"/>
          </p:cNvPicPr>
          <p:nvPr>
            <p:ph sz="half" idx="1"/>
          </p:nvPr>
        </p:nvPicPr>
        <p:blipFill>
          <a:blip r:embed="rId2"/>
          <a:srcRect b="48387"/>
          <a:stretch>
            <a:fillRect/>
          </a:stretch>
        </p:blipFill>
        <p:spPr>
          <a:xfrm>
            <a:off x="609600" y="1676400"/>
            <a:ext cx="7924800" cy="1901825"/>
          </a:xfr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6"/>
          <p:cNvSpPr>
            <a:spLocks noGrp="1"/>
          </p:cNvSpPr>
          <p:nvPr>
            <p:ph type="sldNum" sz="quarter" idx="12"/>
          </p:nvPr>
        </p:nvSpPr>
        <p:spPr>
          <a:noFill/>
          <a:ln>
            <a:miter lim="800000"/>
            <a:headEnd/>
            <a:tailEnd/>
          </a:ln>
        </p:spPr>
        <p:txBody>
          <a:bodyPr/>
          <a:lstStyle/>
          <a:p>
            <a:fld id="{29640885-7A63-4D1A-94A0-E60B457BB363}" type="slidenum">
              <a:rPr lang="en-US" altLang="en-US" smtClean="0"/>
              <a:pPr/>
              <a:t>58</a:t>
            </a:fld>
            <a:endParaRPr lang="en-US" altLang="en-US" smtClean="0"/>
          </a:p>
        </p:txBody>
      </p:sp>
      <p:sp>
        <p:nvSpPr>
          <p:cNvPr id="100355" name="Rectangle 2"/>
          <p:cNvSpPr>
            <a:spLocks noGrp="1" noChangeArrowheads="1"/>
          </p:cNvSpPr>
          <p:nvPr>
            <p:ph type="title"/>
          </p:nvPr>
        </p:nvSpPr>
        <p:spPr/>
        <p:txBody>
          <a:bodyPr/>
          <a:lstStyle/>
          <a:p>
            <a:pPr eaLnBrk="1" hangingPunct="1"/>
            <a:r>
              <a:rPr lang="en-US" altLang="en-US" smtClean="0"/>
              <a:t>Active folding (Buckling)</a:t>
            </a:r>
          </a:p>
        </p:txBody>
      </p:sp>
      <p:sp>
        <p:nvSpPr>
          <p:cNvPr id="100356" name="Rectangle 4"/>
          <p:cNvSpPr>
            <a:spLocks noGrp="1" noChangeArrowheads="1"/>
          </p:cNvSpPr>
          <p:nvPr>
            <p:ph type="body" sz="half" idx="2"/>
          </p:nvPr>
        </p:nvSpPr>
        <p:spPr>
          <a:xfrm>
            <a:off x="457200" y="4267200"/>
            <a:ext cx="8305800" cy="1828800"/>
          </a:xfrm>
        </p:spPr>
        <p:txBody>
          <a:bodyPr/>
          <a:lstStyle/>
          <a:p>
            <a:pPr eaLnBrk="1" hangingPunct="1">
              <a:lnSpc>
                <a:spcPct val="80000"/>
              </a:lnSpc>
            </a:pPr>
            <a:r>
              <a:rPr lang="en-US" altLang="en-US" sz="2400" smtClean="0"/>
              <a:t>An applied force parallel to the mechanical anisotropy in the rock produces buckling</a:t>
            </a:r>
          </a:p>
          <a:p>
            <a:pPr eaLnBrk="1" hangingPunct="1">
              <a:lnSpc>
                <a:spcPct val="80000"/>
              </a:lnSpc>
            </a:pPr>
            <a:r>
              <a:rPr lang="en-US" altLang="en-US" sz="2400" smtClean="0"/>
              <a:t>Collision between lithospheric plates of equal density can produce buckling.</a:t>
            </a:r>
          </a:p>
        </p:txBody>
      </p:sp>
      <p:pic>
        <p:nvPicPr>
          <p:cNvPr id="100357" name="Picture 8" descr="van1028"/>
          <p:cNvPicPr>
            <a:picLocks noChangeAspect="1" noChangeArrowheads="1"/>
          </p:cNvPicPr>
          <p:nvPr>
            <p:ph sz="half" idx="1"/>
          </p:nvPr>
        </p:nvPicPr>
        <p:blipFill>
          <a:blip r:embed="rId2"/>
          <a:srcRect t="47311"/>
          <a:stretch>
            <a:fillRect/>
          </a:stretch>
        </p:blipFill>
        <p:spPr>
          <a:xfrm>
            <a:off x="457200" y="1828800"/>
            <a:ext cx="8153400" cy="1997075"/>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p:cNvPicPr>
            <a:picLocks noChangeAspect="1" noChangeArrowheads="1"/>
          </p:cNvPicPr>
          <p:nvPr/>
        </p:nvPicPr>
        <p:blipFill>
          <a:blip r:embed="rId2"/>
          <a:srcRect/>
          <a:stretch>
            <a:fillRect/>
          </a:stretch>
        </p:blipFill>
        <p:spPr bwMode="auto">
          <a:xfrm>
            <a:off x="1828800" y="1219200"/>
            <a:ext cx="5029200" cy="377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اجزاء الطية"/>
          <p:cNvPicPr>
            <a:picLocks noChangeAspect="1" noChangeArrowheads="1"/>
          </p:cNvPicPr>
          <p:nvPr/>
        </p:nvPicPr>
        <p:blipFill>
          <a:blip r:embed="rId2"/>
          <a:srcRect/>
          <a:stretch>
            <a:fillRect/>
          </a:stretch>
        </p:blipFill>
        <p:spPr bwMode="auto">
          <a:xfrm>
            <a:off x="609600" y="1828800"/>
            <a:ext cx="7345363" cy="348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6"/>
          <p:cNvSpPr>
            <a:spLocks noGrp="1"/>
          </p:cNvSpPr>
          <p:nvPr>
            <p:ph type="sldNum" sz="quarter" idx="12"/>
          </p:nvPr>
        </p:nvSpPr>
        <p:spPr>
          <a:noFill/>
          <a:ln>
            <a:miter lim="800000"/>
            <a:headEnd/>
            <a:tailEnd/>
          </a:ln>
        </p:spPr>
        <p:txBody>
          <a:bodyPr/>
          <a:lstStyle/>
          <a:p>
            <a:fld id="{51898492-14EB-476E-A431-B660B7D86017}" type="slidenum">
              <a:rPr lang="en-US" altLang="en-US" smtClean="0"/>
              <a:pPr/>
              <a:t>60</a:t>
            </a:fld>
            <a:endParaRPr lang="en-US" altLang="en-US" smtClean="0"/>
          </a:p>
        </p:txBody>
      </p:sp>
      <p:sp>
        <p:nvSpPr>
          <p:cNvPr id="102403" name="Rectangle 2"/>
          <p:cNvSpPr>
            <a:spLocks noGrp="1" noChangeArrowheads="1"/>
          </p:cNvSpPr>
          <p:nvPr>
            <p:ph type="title"/>
          </p:nvPr>
        </p:nvSpPr>
        <p:spPr>
          <a:xfrm>
            <a:off x="4724400" y="609600"/>
            <a:ext cx="3733800" cy="1143000"/>
          </a:xfrm>
        </p:spPr>
        <p:txBody>
          <a:bodyPr/>
          <a:lstStyle/>
          <a:p>
            <a:pPr eaLnBrk="1" hangingPunct="1"/>
            <a:r>
              <a:rPr lang="en-US" altLang="en-US" smtClean="0"/>
              <a:t>Competency Effects</a:t>
            </a:r>
          </a:p>
        </p:txBody>
      </p:sp>
      <p:sp>
        <p:nvSpPr>
          <p:cNvPr id="102404" name="Rectangle 4"/>
          <p:cNvSpPr>
            <a:spLocks noGrp="1" noChangeArrowheads="1"/>
          </p:cNvSpPr>
          <p:nvPr>
            <p:ph type="body" sz="half" idx="2"/>
          </p:nvPr>
        </p:nvSpPr>
        <p:spPr>
          <a:xfrm>
            <a:off x="4648200" y="1981200"/>
            <a:ext cx="4267200" cy="4114800"/>
          </a:xfrm>
        </p:spPr>
        <p:txBody>
          <a:bodyPr/>
          <a:lstStyle/>
          <a:p>
            <a:pPr eaLnBrk="1" hangingPunct="1"/>
            <a:r>
              <a:rPr lang="en-US" altLang="en-US" sz="2800" smtClean="0"/>
              <a:t>Figure illustrates the process of buckling with layers of different competency</a:t>
            </a:r>
          </a:p>
          <a:p>
            <a:pPr eaLnBrk="1" hangingPunct="1"/>
            <a:r>
              <a:rPr lang="en-US" altLang="en-US" sz="2800" smtClean="0"/>
              <a:t>A band of rubber is surrounded by foam in a transparent box.</a:t>
            </a:r>
          </a:p>
        </p:txBody>
      </p:sp>
      <p:pic>
        <p:nvPicPr>
          <p:cNvPr id="102405" name="Picture 7" descr="van1029"/>
          <p:cNvPicPr>
            <a:picLocks noChangeAspect="1" noChangeArrowheads="1"/>
          </p:cNvPicPr>
          <p:nvPr>
            <p:ph sz="half" idx="1"/>
          </p:nvPr>
        </p:nvPicPr>
        <p:blipFill>
          <a:blip r:embed="rId2"/>
          <a:srcRect b="29333"/>
          <a:stretch>
            <a:fillRect/>
          </a:stretch>
        </p:blipFill>
        <p:spPr>
          <a:xfrm>
            <a:off x="304800" y="1066800"/>
            <a:ext cx="3995738" cy="4038600"/>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6"/>
          <p:cNvSpPr>
            <a:spLocks noGrp="1"/>
          </p:cNvSpPr>
          <p:nvPr>
            <p:ph type="sldNum" sz="quarter" idx="12"/>
          </p:nvPr>
        </p:nvSpPr>
        <p:spPr>
          <a:noFill/>
          <a:ln>
            <a:miter lim="800000"/>
            <a:headEnd/>
            <a:tailEnd/>
          </a:ln>
        </p:spPr>
        <p:txBody>
          <a:bodyPr/>
          <a:lstStyle/>
          <a:p>
            <a:fld id="{AB570713-A9EF-4CBC-8AB3-A6E2A5355B7B}" type="slidenum">
              <a:rPr lang="en-US" altLang="en-US" smtClean="0"/>
              <a:pPr/>
              <a:t>61</a:t>
            </a:fld>
            <a:endParaRPr lang="en-US" altLang="en-US" smtClean="0"/>
          </a:p>
        </p:txBody>
      </p:sp>
      <p:sp>
        <p:nvSpPr>
          <p:cNvPr id="103427" name="Rectangle 2"/>
          <p:cNvSpPr>
            <a:spLocks noGrp="1" noChangeArrowheads="1"/>
          </p:cNvSpPr>
          <p:nvPr>
            <p:ph type="title"/>
          </p:nvPr>
        </p:nvSpPr>
        <p:spPr>
          <a:xfrm>
            <a:off x="5029200" y="609600"/>
            <a:ext cx="3429000" cy="1143000"/>
          </a:xfrm>
        </p:spPr>
        <p:txBody>
          <a:bodyPr/>
          <a:lstStyle/>
          <a:p>
            <a:pPr eaLnBrk="1" hangingPunct="1"/>
            <a:r>
              <a:rPr lang="en-US" altLang="en-US" smtClean="0"/>
              <a:t>Thickness Affect Competency</a:t>
            </a:r>
          </a:p>
        </p:txBody>
      </p:sp>
      <p:sp>
        <p:nvSpPr>
          <p:cNvPr id="103428" name="Rectangle 4"/>
          <p:cNvSpPr>
            <a:spLocks noGrp="1" noChangeArrowheads="1"/>
          </p:cNvSpPr>
          <p:nvPr>
            <p:ph type="body" sz="half" idx="2"/>
          </p:nvPr>
        </p:nvSpPr>
        <p:spPr>
          <a:xfrm>
            <a:off x="4648200" y="2590800"/>
            <a:ext cx="4191000" cy="3505200"/>
          </a:xfrm>
        </p:spPr>
        <p:txBody>
          <a:bodyPr/>
          <a:lstStyle/>
          <a:p>
            <a:pPr eaLnBrk="1" hangingPunct="1"/>
            <a:r>
              <a:rPr lang="en-US" altLang="en-US" sz="2800" smtClean="0"/>
              <a:t>A plunger pushes down from the top, acting like a piston</a:t>
            </a:r>
          </a:p>
          <a:p>
            <a:pPr eaLnBrk="1" hangingPunct="1"/>
            <a:r>
              <a:rPr lang="en-US" altLang="en-US" sz="2800" b="1" smtClean="0">
                <a:solidFill>
                  <a:srgbClr val="FFFF00"/>
                </a:solidFill>
              </a:rPr>
              <a:t>A thicker rubber band is more competent than a thin band</a:t>
            </a:r>
            <a:r>
              <a:rPr lang="en-US" altLang="en-US" sz="2800" smtClean="0">
                <a:solidFill>
                  <a:srgbClr val="FFFF00"/>
                </a:solidFill>
              </a:rPr>
              <a:t>.</a:t>
            </a:r>
            <a:endParaRPr lang="en-US" altLang="en-US" sz="2800" b="1" smtClean="0">
              <a:solidFill>
                <a:srgbClr val="FFFF00"/>
              </a:solidFill>
            </a:endParaRPr>
          </a:p>
        </p:txBody>
      </p:sp>
      <p:pic>
        <p:nvPicPr>
          <p:cNvPr id="103429" name="Picture 8" descr="van1029"/>
          <p:cNvPicPr>
            <a:picLocks noChangeAspect="1" noChangeArrowheads="1"/>
          </p:cNvPicPr>
          <p:nvPr>
            <p:ph sz="half" idx="1"/>
          </p:nvPr>
        </p:nvPicPr>
        <p:blipFill>
          <a:blip r:embed="rId2"/>
          <a:srcRect b="29333"/>
          <a:stretch>
            <a:fillRect/>
          </a:stretch>
        </p:blipFill>
        <p:spPr>
          <a:xfrm>
            <a:off x="381000" y="609600"/>
            <a:ext cx="3889375" cy="55626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6"/>
          <p:cNvSpPr>
            <a:spLocks noGrp="1"/>
          </p:cNvSpPr>
          <p:nvPr>
            <p:ph type="sldNum" sz="quarter" idx="12"/>
          </p:nvPr>
        </p:nvSpPr>
        <p:spPr>
          <a:noFill/>
          <a:ln>
            <a:miter lim="800000"/>
            <a:headEnd/>
            <a:tailEnd/>
          </a:ln>
        </p:spPr>
        <p:txBody>
          <a:bodyPr/>
          <a:lstStyle/>
          <a:p>
            <a:fld id="{58627ABF-97AD-49CA-B592-5A660D3DDBA9}" type="slidenum">
              <a:rPr lang="en-US" altLang="en-US" smtClean="0"/>
              <a:pPr/>
              <a:t>62</a:t>
            </a:fld>
            <a:endParaRPr lang="en-US" altLang="en-US" smtClean="0"/>
          </a:p>
        </p:txBody>
      </p:sp>
      <p:sp>
        <p:nvSpPr>
          <p:cNvPr id="104451" name="Rectangle 2"/>
          <p:cNvSpPr>
            <a:spLocks noGrp="1" noChangeArrowheads="1"/>
          </p:cNvSpPr>
          <p:nvPr>
            <p:ph type="title"/>
          </p:nvPr>
        </p:nvSpPr>
        <p:spPr>
          <a:xfrm>
            <a:off x="5410200" y="609600"/>
            <a:ext cx="3048000" cy="1143000"/>
          </a:xfrm>
        </p:spPr>
        <p:txBody>
          <a:bodyPr/>
          <a:lstStyle/>
          <a:p>
            <a:pPr eaLnBrk="1" hangingPunct="1"/>
            <a:r>
              <a:rPr lang="en-US" altLang="en-US" smtClean="0"/>
              <a:t>Changes in Fold Pattern</a:t>
            </a:r>
          </a:p>
        </p:txBody>
      </p:sp>
      <p:sp>
        <p:nvSpPr>
          <p:cNvPr id="104452" name="Rectangle 4"/>
          <p:cNvSpPr>
            <a:spLocks noGrp="1" noChangeArrowheads="1"/>
          </p:cNvSpPr>
          <p:nvPr>
            <p:ph type="body" sz="half" idx="2"/>
          </p:nvPr>
        </p:nvSpPr>
        <p:spPr>
          <a:xfrm>
            <a:off x="4953000" y="1981200"/>
            <a:ext cx="3810000" cy="4114800"/>
          </a:xfrm>
        </p:spPr>
        <p:txBody>
          <a:bodyPr/>
          <a:lstStyle/>
          <a:p>
            <a:pPr eaLnBrk="1" hangingPunct="1"/>
            <a:r>
              <a:rPr lang="en-US" altLang="en-US" sz="2800" smtClean="0"/>
              <a:t>The observed pattern of folding varies significantly depending on the competency of the rubber band.</a:t>
            </a:r>
          </a:p>
          <a:p>
            <a:pPr eaLnBrk="1" hangingPunct="1"/>
            <a:endParaRPr lang="en-US" altLang="en-US" sz="2800" smtClean="0"/>
          </a:p>
        </p:txBody>
      </p:sp>
      <p:pic>
        <p:nvPicPr>
          <p:cNvPr id="104453" name="Picture 8" descr="van1029"/>
          <p:cNvPicPr>
            <a:picLocks noChangeAspect="1" noChangeArrowheads="1"/>
          </p:cNvPicPr>
          <p:nvPr>
            <p:ph sz="half" idx="1"/>
          </p:nvPr>
        </p:nvPicPr>
        <p:blipFill>
          <a:blip r:embed="rId2"/>
          <a:srcRect b="29333"/>
          <a:stretch>
            <a:fillRect/>
          </a:stretch>
        </p:blipFill>
        <p:spPr>
          <a:xfrm>
            <a:off x="533400" y="533400"/>
            <a:ext cx="4048125" cy="5791200"/>
          </a:xfr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6"/>
          <p:cNvSpPr>
            <a:spLocks noGrp="1"/>
          </p:cNvSpPr>
          <p:nvPr>
            <p:ph type="sldNum" sz="quarter" idx="12"/>
          </p:nvPr>
        </p:nvSpPr>
        <p:spPr>
          <a:noFill/>
          <a:ln>
            <a:miter lim="800000"/>
            <a:headEnd/>
            <a:tailEnd/>
          </a:ln>
        </p:spPr>
        <p:txBody>
          <a:bodyPr/>
          <a:lstStyle/>
          <a:p>
            <a:fld id="{8BFB5227-5CD6-47C8-999F-6F31D7147B11}" type="slidenum">
              <a:rPr lang="en-US" altLang="en-US" smtClean="0"/>
              <a:pPr/>
              <a:t>63</a:t>
            </a:fld>
            <a:endParaRPr lang="en-US" altLang="en-US" smtClean="0"/>
          </a:p>
        </p:txBody>
      </p:sp>
      <p:sp>
        <p:nvSpPr>
          <p:cNvPr id="105475" name="Rectangle 2"/>
          <p:cNvSpPr>
            <a:spLocks noGrp="1" noChangeArrowheads="1"/>
          </p:cNvSpPr>
          <p:nvPr>
            <p:ph type="title"/>
          </p:nvPr>
        </p:nvSpPr>
        <p:spPr>
          <a:xfrm>
            <a:off x="685800" y="228600"/>
            <a:ext cx="7772400" cy="1066800"/>
          </a:xfrm>
        </p:spPr>
        <p:txBody>
          <a:bodyPr/>
          <a:lstStyle/>
          <a:p>
            <a:pPr eaLnBrk="1" hangingPunct="1"/>
            <a:r>
              <a:rPr lang="en-US" altLang="en-US" smtClean="0"/>
              <a:t>Arc length vs. Thickness</a:t>
            </a:r>
          </a:p>
        </p:txBody>
      </p:sp>
      <p:sp>
        <p:nvSpPr>
          <p:cNvPr id="59396" name="Rectangle 4"/>
          <p:cNvSpPr>
            <a:spLocks noGrp="1" noChangeArrowheads="1"/>
          </p:cNvSpPr>
          <p:nvPr>
            <p:ph type="body" sz="half" idx="2"/>
          </p:nvPr>
        </p:nvSpPr>
        <p:spPr>
          <a:xfrm>
            <a:off x="4724400" y="1371600"/>
            <a:ext cx="4419600" cy="4800600"/>
          </a:xfrm>
        </p:spPr>
        <p:txBody>
          <a:bodyPr/>
          <a:lstStyle/>
          <a:p>
            <a:pPr eaLnBrk="1" hangingPunct="1">
              <a:defRPr/>
            </a:pPr>
            <a:r>
              <a:rPr lang="en-US" altLang="en-US" sz="2800" dirty="0" smtClean="0"/>
              <a:t>In performing this experiment, we see that </a:t>
            </a:r>
            <a:r>
              <a:rPr lang="en-US" altLang="en-US" sz="2800" b="1" dirty="0" smtClean="0">
                <a:solidFill>
                  <a:srgbClr val="FFFF00"/>
                </a:solidFill>
                <a:effectLst>
                  <a:outerShdw blurRad="38100" dist="38100" dir="2700000" algn="tl">
                    <a:srgbClr val="000000">
                      <a:alpha val="43137"/>
                    </a:srgbClr>
                  </a:outerShdw>
                </a:effectLst>
              </a:rPr>
              <a:t>the wavelength and arc length increase as the competency of the rubber band grows larger</a:t>
            </a:r>
          </a:p>
          <a:p>
            <a:pPr eaLnBrk="1" hangingPunct="1">
              <a:defRPr/>
            </a:pPr>
            <a:r>
              <a:rPr lang="en-US" altLang="en-US" sz="2800" dirty="0" smtClean="0"/>
              <a:t>This relation was observed early in the twentieth century in sandstone</a:t>
            </a:r>
          </a:p>
        </p:txBody>
      </p:sp>
      <p:sp>
        <p:nvSpPr>
          <p:cNvPr id="105477" name="Text Box 7"/>
          <p:cNvSpPr txBox="1">
            <a:spLocks noChangeArrowheads="1"/>
          </p:cNvSpPr>
          <p:nvPr/>
        </p:nvSpPr>
        <p:spPr bwMode="auto">
          <a:xfrm>
            <a:off x="136525" y="5832475"/>
            <a:ext cx="184150" cy="457200"/>
          </a:xfrm>
          <a:prstGeom prst="rect">
            <a:avLst/>
          </a:prstGeom>
          <a:noFill/>
          <a:ln w="9525">
            <a:noFill/>
            <a:miter lim="800000"/>
            <a:headEnd/>
            <a:tailEnd/>
          </a:ln>
          <a:effectLst/>
        </p:spPr>
        <p:txBody>
          <a:bodyPr wrap="none">
            <a:spAutoFit/>
          </a:bodyPr>
          <a:lstStyle/>
          <a:p>
            <a:pPr eaLnBrk="1" hangingPunct="1"/>
            <a:endParaRPr lang="en-US" altLang="en-US">
              <a:solidFill>
                <a:srgbClr val="FFFFFF"/>
              </a:solidFill>
            </a:endParaRPr>
          </a:p>
        </p:txBody>
      </p:sp>
      <p:sp>
        <p:nvSpPr>
          <p:cNvPr id="105478" name="Text Box 8"/>
          <p:cNvSpPr txBox="1">
            <a:spLocks noChangeArrowheads="1"/>
          </p:cNvSpPr>
          <p:nvPr/>
        </p:nvSpPr>
        <p:spPr bwMode="auto">
          <a:xfrm>
            <a:off x="288925" y="5900738"/>
            <a:ext cx="8855075" cy="946150"/>
          </a:xfrm>
          <a:prstGeom prst="rect">
            <a:avLst/>
          </a:prstGeom>
          <a:noFill/>
          <a:ln w="9525">
            <a:noFill/>
            <a:miter lim="800000"/>
            <a:headEnd/>
            <a:tailEnd/>
          </a:ln>
          <a:effectLst/>
        </p:spPr>
        <p:txBody>
          <a:bodyPr>
            <a:spAutoFit/>
          </a:bodyPr>
          <a:lstStyle/>
          <a:p>
            <a:pPr eaLnBrk="1" hangingPunct="1">
              <a:buFontTx/>
              <a:buChar char="•"/>
            </a:pPr>
            <a:r>
              <a:rPr lang="en-US" altLang="en-US" sz="2800">
                <a:solidFill>
                  <a:srgbClr val="FFFFFF"/>
                </a:solidFill>
              </a:rPr>
              <a:t> Arc length was sometimes referred to as wavelength in older studies, and that is the case here.</a:t>
            </a:r>
          </a:p>
        </p:txBody>
      </p:sp>
      <p:pic>
        <p:nvPicPr>
          <p:cNvPr id="105479" name="Picture 10" descr="van1030"/>
          <p:cNvPicPr>
            <a:picLocks noChangeAspect="1" noChangeArrowheads="1"/>
          </p:cNvPicPr>
          <p:nvPr>
            <p:ph sz="half" idx="1"/>
          </p:nvPr>
        </p:nvPicPr>
        <p:blipFill>
          <a:blip r:embed="rId3"/>
          <a:srcRect/>
          <a:stretch>
            <a:fillRect/>
          </a:stretch>
        </p:blipFill>
        <p:spPr>
          <a:xfrm>
            <a:off x="228600" y="1219200"/>
            <a:ext cx="4419600" cy="4251325"/>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a:noFill/>
          <a:ln>
            <a:miter lim="800000"/>
            <a:headEnd/>
            <a:tailEnd/>
          </a:ln>
        </p:spPr>
        <p:txBody>
          <a:bodyPr/>
          <a:lstStyle/>
          <a:p>
            <a:fld id="{3D45F7DD-FEC5-4A41-BB9F-08EDC3B87EBA}" type="slidenum">
              <a:rPr lang="en-US" altLang="en-US" smtClean="0"/>
              <a:pPr/>
              <a:t>64</a:t>
            </a:fld>
            <a:endParaRPr lang="en-US" altLang="en-US" smtClean="0"/>
          </a:p>
        </p:txBody>
      </p:sp>
      <p:sp>
        <p:nvSpPr>
          <p:cNvPr id="106499" name="Rectangle 2"/>
          <p:cNvSpPr>
            <a:spLocks noGrp="1" noChangeArrowheads="1"/>
          </p:cNvSpPr>
          <p:nvPr>
            <p:ph type="title"/>
          </p:nvPr>
        </p:nvSpPr>
        <p:spPr/>
        <p:txBody>
          <a:bodyPr/>
          <a:lstStyle/>
          <a:p>
            <a:pPr eaLnBrk="1" hangingPunct="1"/>
            <a:r>
              <a:rPr lang="en-US" altLang="en-US" smtClean="0"/>
              <a:t>Biot - Ramberg Equation</a:t>
            </a:r>
          </a:p>
        </p:txBody>
      </p:sp>
      <p:sp>
        <p:nvSpPr>
          <p:cNvPr id="106500" name="Rectangle 3"/>
          <p:cNvSpPr>
            <a:spLocks noGrp="1" noChangeArrowheads="1"/>
          </p:cNvSpPr>
          <p:nvPr>
            <p:ph type="body" idx="1"/>
          </p:nvPr>
        </p:nvSpPr>
        <p:spPr>
          <a:xfrm>
            <a:off x="685800" y="1981200"/>
            <a:ext cx="8458200" cy="4114800"/>
          </a:xfrm>
        </p:spPr>
        <p:txBody>
          <a:bodyPr/>
          <a:lstStyle/>
          <a:p>
            <a:pPr eaLnBrk="1" hangingPunct="1"/>
            <a:r>
              <a:rPr lang="en-US" altLang="en-US" sz="2800" smtClean="0"/>
              <a:t>The Biot - Ramberg equation, first work out in the 1960's, relates the arclength(L)-thickness(t) relationship for a layer of viscosity </a:t>
            </a:r>
            <a:r>
              <a:rPr lang="en-US" altLang="en-US" smtClean="0"/>
              <a:t>η</a:t>
            </a:r>
            <a:r>
              <a:rPr lang="en-US" altLang="en-US" sz="2800" baseline="-25000" smtClean="0"/>
              <a:t>L</a:t>
            </a:r>
            <a:r>
              <a:rPr lang="en-US" altLang="en-US" sz="2800" smtClean="0"/>
              <a:t> surrounded by matrix with viscosity </a:t>
            </a:r>
            <a:r>
              <a:rPr lang="en-US" altLang="en-US" smtClean="0"/>
              <a:t>η</a:t>
            </a:r>
            <a:r>
              <a:rPr lang="en-US" altLang="en-US" sz="2800" baseline="-25000" smtClean="0"/>
              <a:t>M</a:t>
            </a:r>
            <a:r>
              <a:rPr lang="en-US" altLang="en-US" sz="2800" smtClean="0"/>
              <a:t>:</a:t>
            </a:r>
          </a:p>
          <a:p>
            <a:pPr lvl="1" eaLnBrk="1" hangingPunct="1">
              <a:buFont typeface="Wingdings" pitchFamily="2" charset="2"/>
              <a:buChar char="§"/>
            </a:pPr>
            <a:r>
              <a:rPr lang="en-US" altLang="en-US" sz="2400" b="1" smtClean="0">
                <a:solidFill>
                  <a:srgbClr val="FFFF00"/>
                </a:solidFill>
              </a:rPr>
              <a:t>L = 2πt(</a:t>
            </a:r>
            <a:r>
              <a:rPr lang="en-US" altLang="en-US" b="1" smtClean="0">
                <a:solidFill>
                  <a:srgbClr val="FFFF00"/>
                </a:solidFill>
              </a:rPr>
              <a:t>η</a:t>
            </a:r>
            <a:r>
              <a:rPr lang="en-US" altLang="en-US" sz="2400" b="1" baseline="-25000" smtClean="0">
                <a:solidFill>
                  <a:srgbClr val="FFFF00"/>
                </a:solidFill>
              </a:rPr>
              <a:t>L</a:t>
            </a:r>
            <a:r>
              <a:rPr lang="en-US" altLang="en-US" sz="2400" b="1" smtClean="0">
                <a:solidFill>
                  <a:srgbClr val="FFFF00"/>
                </a:solidFill>
              </a:rPr>
              <a:t>/6</a:t>
            </a:r>
            <a:r>
              <a:rPr lang="en-US" altLang="en-US" b="1" smtClean="0">
                <a:solidFill>
                  <a:srgbClr val="FFFF00"/>
                </a:solidFill>
              </a:rPr>
              <a:t>η</a:t>
            </a:r>
            <a:r>
              <a:rPr lang="en-US" altLang="en-US" sz="2400" b="1" baseline="-25000" smtClean="0">
                <a:solidFill>
                  <a:srgbClr val="FFFF00"/>
                </a:solidFill>
              </a:rPr>
              <a:t>M</a:t>
            </a:r>
            <a:r>
              <a:rPr lang="en-US" altLang="en-US" sz="2400" b="1" smtClean="0">
                <a:solidFill>
                  <a:srgbClr val="FFFF00"/>
                </a:solidFill>
              </a:rPr>
              <a:t>)</a:t>
            </a:r>
            <a:r>
              <a:rPr lang="en-US" altLang="en-US" sz="2400" b="1" baseline="30000" smtClean="0">
                <a:solidFill>
                  <a:srgbClr val="FFFF00"/>
                </a:solidFill>
                <a:latin typeface="WP TypographicSymbols" pitchFamily="2" charset="0"/>
              </a:rPr>
              <a:t>(1/3)</a:t>
            </a:r>
            <a:endParaRPr lang="en-US" altLang="en-US" sz="2400" b="1" baseline="30000" smtClean="0">
              <a:solidFill>
                <a:srgbClr val="FFFF00"/>
              </a:solidFill>
            </a:endParaRPr>
          </a:p>
          <a:p>
            <a:pPr eaLnBrk="1" hangingPunct="1"/>
            <a:r>
              <a:rPr lang="en-US" altLang="en-US" sz="2800" smtClean="0">
                <a:solidFill>
                  <a:srgbClr val="FFFF00"/>
                </a:solidFill>
              </a:rPr>
              <a:t>Arc length is directly proportional to the thickness, and to the cube root of the viscosity ratio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a:ln>
            <a:miter lim="800000"/>
            <a:headEnd/>
            <a:tailEnd/>
          </a:ln>
        </p:spPr>
        <p:txBody>
          <a:bodyPr/>
          <a:lstStyle/>
          <a:p>
            <a:fld id="{3CE60092-77CF-422F-9B52-5BFD107FA5D2}" type="slidenum">
              <a:rPr lang="en-US" altLang="en-US" smtClean="0"/>
              <a:pPr/>
              <a:t>65</a:t>
            </a:fld>
            <a:endParaRPr lang="en-US" altLang="en-US" smtClean="0"/>
          </a:p>
        </p:txBody>
      </p:sp>
      <p:sp>
        <p:nvSpPr>
          <p:cNvPr id="107523" name="Rectangle 2"/>
          <p:cNvSpPr>
            <a:spLocks noGrp="1" noChangeArrowheads="1"/>
          </p:cNvSpPr>
          <p:nvPr>
            <p:ph type="title"/>
          </p:nvPr>
        </p:nvSpPr>
        <p:spPr/>
        <p:txBody>
          <a:bodyPr/>
          <a:lstStyle/>
          <a:p>
            <a:pPr eaLnBrk="1" hangingPunct="1"/>
            <a:r>
              <a:rPr lang="en-US" altLang="en-US" smtClean="0"/>
              <a:t>Viscosity Ratio</a:t>
            </a:r>
          </a:p>
        </p:txBody>
      </p:sp>
      <p:sp>
        <p:nvSpPr>
          <p:cNvPr id="107524" name="Rectangle 3"/>
          <p:cNvSpPr>
            <a:spLocks noGrp="1" noChangeArrowheads="1"/>
          </p:cNvSpPr>
          <p:nvPr>
            <p:ph type="body" idx="1"/>
          </p:nvPr>
        </p:nvSpPr>
        <p:spPr/>
        <p:txBody>
          <a:bodyPr/>
          <a:lstStyle/>
          <a:p>
            <a:pPr eaLnBrk="1" hangingPunct="1"/>
            <a:r>
              <a:rPr lang="en-US" altLang="en-US" smtClean="0"/>
              <a:t>We can measure arclength, and thus obtain the viscosity ratio:</a:t>
            </a:r>
          </a:p>
          <a:p>
            <a:pPr lvl="1" eaLnBrk="1" hangingPunct="1">
              <a:buFont typeface="Wingdings" pitchFamily="2" charset="2"/>
              <a:buChar char="§"/>
            </a:pPr>
            <a:r>
              <a:rPr lang="en-US" altLang="en-US" smtClean="0"/>
              <a:t>η</a:t>
            </a:r>
            <a:r>
              <a:rPr lang="en-US" altLang="en-US" baseline="-25000" smtClean="0"/>
              <a:t>L</a:t>
            </a:r>
            <a:r>
              <a:rPr lang="en-US" altLang="en-US" smtClean="0"/>
              <a:t>/η</a:t>
            </a:r>
            <a:r>
              <a:rPr lang="en-US" altLang="en-US" baseline="-25000" smtClean="0"/>
              <a:t>M</a:t>
            </a:r>
            <a:r>
              <a:rPr lang="en-US" altLang="en-US" smtClean="0"/>
              <a:t> = 0.024 (L/t)</a:t>
            </a:r>
            <a:r>
              <a:rPr lang="en-US" altLang="en-US" baseline="30000" smtClean="0"/>
              <a:t>3</a:t>
            </a:r>
            <a:endParaRPr lang="en-US" altLang="en-US" smtClean="0"/>
          </a:p>
          <a:p>
            <a:pPr eaLnBrk="1" hangingPunct="1"/>
            <a:r>
              <a:rPr lang="en-US" altLang="en-US" smtClean="0"/>
              <a:t>Viscosity is proportional to the cube of the (arclength to thickness) ratio.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6"/>
          <p:cNvSpPr>
            <a:spLocks noGrp="1"/>
          </p:cNvSpPr>
          <p:nvPr>
            <p:ph type="sldNum" sz="quarter" idx="12"/>
          </p:nvPr>
        </p:nvSpPr>
        <p:spPr>
          <a:noFill/>
          <a:ln>
            <a:miter lim="800000"/>
            <a:headEnd/>
            <a:tailEnd/>
          </a:ln>
        </p:spPr>
        <p:txBody>
          <a:bodyPr/>
          <a:lstStyle/>
          <a:p>
            <a:fld id="{785781FE-B0C4-492D-993E-722209FFCA24}" type="slidenum">
              <a:rPr lang="en-US" altLang="en-US" smtClean="0"/>
              <a:pPr/>
              <a:t>66</a:t>
            </a:fld>
            <a:endParaRPr lang="en-US" altLang="en-US" smtClean="0"/>
          </a:p>
        </p:txBody>
      </p:sp>
      <p:sp>
        <p:nvSpPr>
          <p:cNvPr id="108547" name="Rectangle 2"/>
          <p:cNvSpPr>
            <a:spLocks noGrp="1" noChangeArrowheads="1"/>
          </p:cNvSpPr>
          <p:nvPr>
            <p:ph type="title"/>
          </p:nvPr>
        </p:nvSpPr>
        <p:spPr>
          <a:xfrm>
            <a:off x="4876800" y="228600"/>
            <a:ext cx="3581400" cy="1143000"/>
          </a:xfrm>
        </p:spPr>
        <p:txBody>
          <a:bodyPr/>
          <a:lstStyle/>
          <a:p>
            <a:pPr eaLnBrk="1" hangingPunct="1"/>
            <a:r>
              <a:rPr lang="en-US" altLang="en-US" smtClean="0"/>
              <a:t>Multilayers</a:t>
            </a:r>
          </a:p>
        </p:txBody>
      </p:sp>
      <p:sp>
        <p:nvSpPr>
          <p:cNvPr id="108548" name="Rectangle 3"/>
          <p:cNvSpPr>
            <a:spLocks noGrp="1" noChangeArrowheads="1"/>
          </p:cNvSpPr>
          <p:nvPr>
            <p:ph type="body" sz="half" idx="2"/>
          </p:nvPr>
        </p:nvSpPr>
        <p:spPr>
          <a:xfrm>
            <a:off x="4343400" y="1447800"/>
            <a:ext cx="4572000" cy="4648200"/>
          </a:xfrm>
        </p:spPr>
        <p:txBody>
          <a:bodyPr/>
          <a:lstStyle/>
          <a:p>
            <a:pPr eaLnBrk="1" hangingPunct="1"/>
            <a:r>
              <a:rPr lang="en-US" altLang="en-US" sz="2800" smtClean="0"/>
              <a:t>In nature, we are not limited to a single layer, so the discussion needs to be extended to multilayer situations</a:t>
            </a:r>
          </a:p>
          <a:p>
            <a:pPr eaLnBrk="1" hangingPunct="1"/>
            <a:r>
              <a:rPr lang="en-US" altLang="en-US" sz="2800" b="1" smtClean="0"/>
              <a:t>Adding two layers of identical thickness results in a longer arclength</a:t>
            </a:r>
          </a:p>
          <a:p>
            <a:pPr eaLnBrk="1" hangingPunct="1"/>
            <a:r>
              <a:rPr lang="en-US" altLang="en-US" sz="2800" b="1" smtClean="0"/>
              <a:t>The two layers seem to act as a single, thicker layer.</a:t>
            </a:r>
          </a:p>
        </p:txBody>
      </p:sp>
      <p:pic>
        <p:nvPicPr>
          <p:cNvPr id="108549" name="Picture 7" descr="van1029"/>
          <p:cNvPicPr>
            <a:picLocks noChangeAspect="1" noChangeArrowheads="1"/>
          </p:cNvPicPr>
          <p:nvPr>
            <p:ph sz="half" idx="1"/>
          </p:nvPr>
        </p:nvPicPr>
        <p:blipFill>
          <a:blip r:embed="rId2"/>
          <a:srcRect/>
          <a:stretch>
            <a:fillRect/>
          </a:stretch>
        </p:blipFill>
        <p:spPr>
          <a:xfrm>
            <a:off x="457200" y="457200"/>
            <a:ext cx="3781425" cy="5410200"/>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6"/>
          <p:cNvSpPr>
            <a:spLocks noGrp="1"/>
          </p:cNvSpPr>
          <p:nvPr>
            <p:ph type="sldNum" sz="quarter" idx="12"/>
          </p:nvPr>
        </p:nvSpPr>
        <p:spPr>
          <a:noFill/>
          <a:ln>
            <a:miter lim="800000"/>
            <a:headEnd/>
            <a:tailEnd/>
          </a:ln>
        </p:spPr>
        <p:txBody>
          <a:bodyPr/>
          <a:lstStyle/>
          <a:p>
            <a:fld id="{BBD840E0-AFA9-4A79-9530-B42A6713CC40}" type="slidenum">
              <a:rPr lang="en-US" altLang="en-US" smtClean="0"/>
              <a:pPr/>
              <a:t>67</a:t>
            </a:fld>
            <a:endParaRPr lang="en-US" altLang="en-US" smtClean="0"/>
          </a:p>
        </p:txBody>
      </p:sp>
      <p:sp>
        <p:nvSpPr>
          <p:cNvPr id="109571" name="Rectangle 2"/>
          <p:cNvSpPr>
            <a:spLocks noGrp="1" noChangeArrowheads="1"/>
          </p:cNvSpPr>
          <p:nvPr>
            <p:ph type="title"/>
          </p:nvPr>
        </p:nvSpPr>
        <p:spPr>
          <a:xfrm>
            <a:off x="4876800" y="609600"/>
            <a:ext cx="3581400" cy="1143000"/>
          </a:xfrm>
        </p:spPr>
        <p:txBody>
          <a:bodyPr/>
          <a:lstStyle/>
          <a:p>
            <a:pPr eaLnBrk="1" hangingPunct="1"/>
            <a:r>
              <a:rPr lang="en-US" altLang="en-US" smtClean="0"/>
              <a:t>Thick and Thin Layer</a:t>
            </a:r>
          </a:p>
        </p:txBody>
      </p:sp>
      <p:sp>
        <p:nvSpPr>
          <p:cNvPr id="109572" name="Rectangle 4"/>
          <p:cNvSpPr>
            <a:spLocks noGrp="1" noChangeArrowheads="1"/>
          </p:cNvSpPr>
          <p:nvPr>
            <p:ph type="body" sz="half" idx="2"/>
          </p:nvPr>
        </p:nvSpPr>
        <p:spPr>
          <a:xfrm>
            <a:off x="4648200" y="1981200"/>
            <a:ext cx="4267200" cy="4114800"/>
          </a:xfrm>
        </p:spPr>
        <p:txBody>
          <a:bodyPr/>
          <a:lstStyle/>
          <a:p>
            <a:pPr eaLnBrk="1" hangingPunct="1">
              <a:lnSpc>
                <a:spcPct val="90000"/>
              </a:lnSpc>
            </a:pPr>
            <a:r>
              <a:rPr lang="en-US" altLang="en-US" sz="2800" smtClean="0"/>
              <a:t>Combining a thick and thin layer results in the thick layer behaving similarly to a single thick layer, but the thin layer changing behavior radically</a:t>
            </a:r>
          </a:p>
          <a:p>
            <a:pPr eaLnBrk="1" hangingPunct="1">
              <a:lnSpc>
                <a:spcPct val="90000"/>
              </a:lnSpc>
            </a:pPr>
            <a:r>
              <a:rPr lang="en-US" altLang="en-US" sz="2800" b="1" smtClean="0"/>
              <a:t>The thin layer mimics the behavior of the thicker layer </a:t>
            </a:r>
          </a:p>
        </p:txBody>
      </p:sp>
      <p:pic>
        <p:nvPicPr>
          <p:cNvPr id="109573" name="Picture 8" descr="van1029"/>
          <p:cNvPicPr>
            <a:picLocks noChangeAspect="1" noChangeArrowheads="1"/>
          </p:cNvPicPr>
          <p:nvPr>
            <p:ph sz="half" idx="1"/>
          </p:nvPr>
        </p:nvPicPr>
        <p:blipFill>
          <a:blip r:embed="rId2"/>
          <a:srcRect/>
          <a:stretch>
            <a:fillRect/>
          </a:stretch>
        </p:blipFill>
        <p:spPr>
          <a:xfrm>
            <a:off x="304800" y="457200"/>
            <a:ext cx="4102100" cy="5867400"/>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a:ln>
            <a:miter lim="800000"/>
            <a:headEnd/>
            <a:tailEnd/>
          </a:ln>
        </p:spPr>
        <p:txBody>
          <a:bodyPr/>
          <a:lstStyle/>
          <a:p>
            <a:fld id="{4765518B-83E1-4759-9FA9-9FF0BA0CC855}" type="slidenum">
              <a:rPr lang="en-US" altLang="en-US" smtClean="0"/>
              <a:pPr/>
              <a:t>68</a:t>
            </a:fld>
            <a:endParaRPr lang="en-US" altLang="en-US" smtClean="0"/>
          </a:p>
        </p:txBody>
      </p:sp>
      <p:sp>
        <p:nvSpPr>
          <p:cNvPr id="110595" name="Rectangle 2"/>
          <p:cNvSpPr>
            <a:spLocks noGrp="1" noChangeArrowheads="1"/>
          </p:cNvSpPr>
          <p:nvPr>
            <p:ph type="title"/>
          </p:nvPr>
        </p:nvSpPr>
        <p:spPr/>
        <p:txBody>
          <a:bodyPr/>
          <a:lstStyle/>
          <a:p>
            <a:pPr eaLnBrk="1" hangingPunct="1"/>
            <a:r>
              <a:rPr lang="en-US" altLang="en-US" smtClean="0"/>
              <a:t>Single Layer vs. Multilayer Arclength</a:t>
            </a:r>
          </a:p>
        </p:txBody>
      </p:sp>
      <p:sp>
        <p:nvSpPr>
          <p:cNvPr id="110596" name="Rectangle 3"/>
          <p:cNvSpPr>
            <a:spLocks noGrp="1" noChangeArrowheads="1"/>
          </p:cNvSpPr>
          <p:nvPr>
            <p:ph type="body" idx="1"/>
          </p:nvPr>
        </p:nvSpPr>
        <p:spPr>
          <a:xfrm>
            <a:off x="304800" y="1981200"/>
            <a:ext cx="8382000" cy="4114800"/>
          </a:xfrm>
        </p:spPr>
        <p:txBody>
          <a:bodyPr/>
          <a:lstStyle/>
          <a:p>
            <a:pPr eaLnBrk="1" hangingPunct="1"/>
            <a:r>
              <a:rPr lang="en-US" altLang="en-US" smtClean="0"/>
              <a:t>We can show that this is not equivalent to a single layer of thickness Nt</a:t>
            </a:r>
          </a:p>
          <a:p>
            <a:pPr eaLnBrk="1" hangingPunct="1"/>
            <a:r>
              <a:rPr lang="en-US" altLang="en-US" smtClean="0"/>
              <a:t>Dividing the single layer equation with thickness Nt by the multilayer equation gives:</a:t>
            </a:r>
          </a:p>
          <a:p>
            <a:pPr lvl="1" eaLnBrk="1" hangingPunct="1">
              <a:buFont typeface="Wingdings" pitchFamily="2" charset="2"/>
              <a:buChar char="§"/>
            </a:pPr>
            <a:r>
              <a:rPr lang="en-US" altLang="en-US" smtClean="0"/>
              <a:t>L</a:t>
            </a:r>
            <a:r>
              <a:rPr lang="en-US" altLang="en-US" baseline="-25000" smtClean="0"/>
              <a:t>S</a:t>
            </a:r>
            <a:r>
              <a:rPr lang="en-US" altLang="en-US" smtClean="0"/>
              <a:t>/L</a:t>
            </a:r>
            <a:r>
              <a:rPr lang="en-US" altLang="en-US" baseline="-25000" smtClean="0"/>
              <a:t>m</a:t>
            </a:r>
            <a:r>
              <a:rPr lang="en-US" altLang="en-US" smtClean="0"/>
              <a:t> = N</a:t>
            </a:r>
            <a:r>
              <a:rPr lang="en-US" altLang="en-US" b="1" baseline="30000" smtClean="0">
                <a:latin typeface="WP TypographicSymbols" pitchFamily="2" charset="0"/>
              </a:rPr>
              <a:t>(2/3)</a:t>
            </a:r>
            <a:endParaRPr lang="en-US" altLang="en-US" b="1" smtClean="0"/>
          </a:p>
          <a:p>
            <a:pPr eaLnBrk="1" hangingPunct="1"/>
            <a:r>
              <a:rPr lang="en-US" altLang="en-US" b="1" smtClean="0">
                <a:solidFill>
                  <a:srgbClr val="FFFF00"/>
                </a:solidFill>
              </a:rPr>
              <a:t>Thus the arclength of N layers of thickness t is less than that of a single layer whose thickness is Nt </a:t>
            </a:r>
          </a:p>
          <a:p>
            <a:pPr eaLnBrk="1" hangingPunct="1"/>
            <a:endParaRPr lang="en-US" altLang="en-US"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p:cNvSpPr>
            <a:spLocks noGrp="1"/>
          </p:cNvSpPr>
          <p:nvPr>
            <p:ph type="sldNum" sz="quarter" idx="12"/>
          </p:nvPr>
        </p:nvSpPr>
        <p:spPr>
          <a:noFill/>
          <a:ln>
            <a:miter lim="800000"/>
            <a:headEnd/>
            <a:tailEnd/>
          </a:ln>
        </p:spPr>
        <p:txBody>
          <a:bodyPr/>
          <a:lstStyle/>
          <a:p>
            <a:fld id="{220D1CC7-51CE-4ED5-9FBD-1797C28958C9}" type="slidenum">
              <a:rPr lang="en-US" altLang="en-US" smtClean="0"/>
              <a:pPr/>
              <a:t>69</a:t>
            </a:fld>
            <a:endParaRPr lang="en-US" altLang="en-US" smtClean="0"/>
          </a:p>
        </p:txBody>
      </p:sp>
      <p:sp>
        <p:nvSpPr>
          <p:cNvPr id="111619" name="Rectangle 2"/>
          <p:cNvSpPr>
            <a:spLocks noGrp="1" noChangeArrowheads="1"/>
          </p:cNvSpPr>
          <p:nvPr>
            <p:ph type="title"/>
          </p:nvPr>
        </p:nvSpPr>
        <p:spPr/>
        <p:txBody>
          <a:bodyPr/>
          <a:lstStyle/>
          <a:p>
            <a:pPr eaLnBrk="1" hangingPunct="1"/>
            <a:r>
              <a:rPr lang="en-US" altLang="en-US" smtClean="0"/>
              <a:t>Kinematic Models of Folding</a:t>
            </a:r>
          </a:p>
        </p:txBody>
      </p:sp>
      <p:sp>
        <p:nvSpPr>
          <p:cNvPr id="28675" name="Rectangle 3"/>
          <p:cNvSpPr>
            <a:spLocks noGrp="1" noChangeArrowheads="1"/>
          </p:cNvSpPr>
          <p:nvPr>
            <p:ph type="body" idx="1"/>
          </p:nvPr>
        </p:nvSpPr>
        <p:spPr/>
        <p:txBody>
          <a:bodyPr/>
          <a:lstStyle/>
          <a:p>
            <a:pPr eaLnBrk="1" hangingPunct="1">
              <a:defRPr/>
            </a:pPr>
            <a:r>
              <a:rPr lang="en-US" altLang="en-US" dirty="0" smtClean="0"/>
              <a:t>The models are:</a:t>
            </a:r>
          </a:p>
          <a:p>
            <a:pPr lvl="1" eaLnBrk="1" hangingPunct="1">
              <a:buFont typeface="Wingdings" pitchFamily="2" charset="2"/>
              <a:buChar char="§"/>
              <a:defRPr/>
            </a:pPr>
            <a:r>
              <a:rPr lang="en-US" altLang="en-US" dirty="0" smtClean="0"/>
              <a:t>Flexural folding</a:t>
            </a:r>
          </a:p>
          <a:p>
            <a:pPr lvl="1" eaLnBrk="1" hangingPunct="1">
              <a:buFont typeface="Wingdings" pitchFamily="2" charset="2"/>
              <a:buChar char="§"/>
              <a:defRPr/>
            </a:pPr>
            <a:r>
              <a:rPr lang="en-US" altLang="en-US" dirty="0" smtClean="0"/>
              <a:t>Neutral-surface folding</a:t>
            </a:r>
          </a:p>
          <a:p>
            <a:pPr lvl="1" eaLnBrk="1" hangingPunct="1">
              <a:buFont typeface="Wingdings" pitchFamily="2" charset="2"/>
              <a:buChar char="§"/>
              <a:defRPr/>
            </a:pPr>
            <a:r>
              <a:rPr lang="en-US" altLang="en-US" dirty="0" smtClean="0"/>
              <a:t>Shear folding</a:t>
            </a:r>
          </a:p>
          <a:p>
            <a:pPr marL="0" indent="0" eaLnBrk="1" hangingPunct="1">
              <a:buFontTx/>
              <a:buNone/>
              <a:defRPr/>
            </a:pPr>
            <a:endParaRPr lang="en-US" alt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0" y="214313"/>
            <a:ext cx="9144000" cy="2041525"/>
          </a:xfrm>
          <a:prstGeom prst="rect">
            <a:avLst/>
          </a:prstGeom>
          <a:noFill/>
          <a:ln w="9525">
            <a:noFill/>
            <a:miter lim="800000"/>
            <a:headEnd/>
            <a:tailEnd/>
          </a:ln>
          <a:effectLst/>
        </p:spPr>
        <p:txBody>
          <a:bodyPr anchor="ctr">
            <a:spAutoFit/>
          </a:bodyPr>
          <a:lstStyle/>
          <a:p>
            <a:pPr eaLnBrk="1" hangingPunct="1">
              <a:tabLst>
                <a:tab pos="228600" algn="l"/>
              </a:tabLst>
            </a:pPr>
            <a:r>
              <a:rPr lang="en-US" altLang="en-US" sz="3200" b="1">
                <a:solidFill>
                  <a:srgbClr val="FFFF00"/>
                </a:solidFill>
              </a:rPr>
              <a:t>Fold axis</a:t>
            </a:r>
            <a:r>
              <a:rPr lang="en-US" altLang="en-US" sz="3200"/>
              <a:t>: fold generator in cylindrical folds. </a:t>
            </a:r>
          </a:p>
          <a:p>
            <a:pPr eaLnBrk="1" hangingPunct="1">
              <a:tabLst>
                <a:tab pos="228600" algn="l"/>
              </a:tabLst>
            </a:pPr>
            <a:r>
              <a:rPr lang="en-US" altLang="en-US" sz="3200">
                <a:solidFill>
                  <a:srgbClr val="FFFF00"/>
                </a:solidFill>
              </a:rPr>
              <a:t>Cylindrical fold</a:t>
            </a:r>
            <a:r>
              <a:rPr lang="en-US" altLang="en-US" sz="3200"/>
              <a:t>: fold with straight hinge line parallel to fold axis.</a:t>
            </a:r>
          </a:p>
          <a:p>
            <a:pPr eaLnBrk="1" hangingPunct="1">
              <a:tabLst>
                <a:tab pos="228600" algn="l"/>
              </a:tabLst>
            </a:pPr>
            <a:r>
              <a:rPr lang="en-US" altLang="en-US" sz="3200">
                <a:solidFill>
                  <a:srgbClr val="FFFF00"/>
                </a:solidFill>
              </a:rPr>
              <a:t>Non cylindrical fold</a:t>
            </a:r>
            <a:r>
              <a:rPr lang="en-US" altLang="en-US" sz="3200"/>
              <a:t> :fold with accrued hinge line.</a:t>
            </a:r>
          </a:p>
        </p:txBody>
      </p:sp>
      <p:pic>
        <p:nvPicPr>
          <p:cNvPr id="48131" name="Picture 6"/>
          <p:cNvPicPr>
            <a:picLocks noChangeAspect="1" noChangeArrowheads="1"/>
          </p:cNvPicPr>
          <p:nvPr/>
        </p:nvPicPr>
        <p:blipFill>
          <a:blip r:embed="rId2"/>
          <a:srcRect/>
          <a:stretch>
            <a:fillRect/>
          </a:stretch>
        </p:blipFill>
        <p:spPr bwMode="auto">
          <a:xfrm>
            <a:off x="0" y="3487738"/>
            <a:ext cx="9144000" cy="2951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6"/>
          <p:cNvSpPr>
            <a:spLocks noGrp="1"/>
          </p:cNvSpPr>
          <p:nvPr>
            <p:ph type="sldNum" sz="quarter" idx="12"/>
          </p:nvPr>
        </p:nvSpPr>
        <p:spPr>
          <a:noFill/>
          <a:ln>
            <a:miter lim="800000"/>
            <a:headEnd/>
            <a:tailEnd/>
          </a:ln>
        </p:spPr>
        <p:txBody>
          <a:bodyPr/>
          <a:lstStyle/>
          <a:p>
            <a:fld id="{3C935D65-3D8E-46A8-B327-175111349F25}" type="slidenum">
              <a:rPr lang="en-US" altLang="en-US" smtClean="0"/>
              <a:pPr/>
              <a:t>70</a:t>
            </a:fld>
            <a:endParaRPr lang="en-US" altLang="en-US" smtClean="0"/>
          </a:p>
        </p:txBody>
      </p:sp>
      <p:sp>
        <p:nvSpPr>
          <p:cNvPr id="112643" name="Rectangle 2"/>
          <p:cNvSpPr>
            <a:spLocks noGrp="1" noChangeArrowheads="1"/>
          </p:cNvSpPr>
          <p:nvPr>
            <p:ph type="title"/>
          </p:nvPr>
        </p:nvSpPr>
        <p:spPr>
          <a:xfrm>
            <a:off x="5334000" y="609600"/>
            <a:ext cx="3505200" cy="1143000"/>
          </a:xfrm>
        </p:spPr>
        <p:txBody>
          <a:bodyPr/>
          <a:lstStyle/>
          <a:p>
            <a:pPr eaLnBrk="1" hangingPunct="1"/>
            <a:r>
              <a:rPr lang="en-US" altLang="en-US" smtClean="0"/>
              <a:t>Flexural Folding Diagram</a:t>
            </a:r>
          </a:p>
        </p:txBody>
      </p:sp>
      <p:pic>
        <p:nvPicPr>
          <p:cNvPr id="112644" name="Picture 8" descr="van1032"/>
          <p:cNvPicPr>
            <a:picLocks noChangeAspect="1" noChangeArrowheads="1"/>
          </p:cNvPicPr>
          <p:nvPr>
            <p:ph sz="half" idx="1"/>
          </p:nvPr>
        </p:nvPicPr>
        <p:blipFill>
          <a:blip r:embed="rId2"/>
          <a:srcRect/>
          <a:stretch>
            <a:fillRect/>
          </a:stretch>
        </p:blipFill>
        <p:spPr>
          <a:xfrm>
            <a:off x="609600" y="762000"/>
            <a:ext cx="4876800" cy="3957638"/>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a:ln>
            <a:miter lim="800000"/>
            <a:headEnd/>
            <a:tailEnd/>
          </a:ln>
        </p:spPr>
        <p:txBody>
          <a:bodyPr/>
          <a:lstStyle/>
          <a:p>
            <a:fld id="{4CCAEDBA-D7A8-4889-8A72-86035F57D6E9}" type="slidenum">
              <a:rPr lang="en-US" altLang="en-US" smtClean="0"/>
              <a:pPr/>
              <a:t>71</a:t>
            </a:fld>
            <a:endParaRPr lang="en-US" altLang="en-US" smtClean="0"/>
          </a:p>
        </p:txBody>
      </p:sp>
      <p:sp>
        <p:nvSpPr>
          <p:cNvPr id="113667" name="Rectangle 2"/>
          <p:cNvSpPr>
            <a:spLocks noGrp="1" noChangeArrowheads="1"/>
          </p:cNvSpPr>
          <p:nvPr>
            <p:ph type="title"/>
          </p:nvPr>
        </p:nvSpPr>
        <p:spPr/>
        <p:txBody>
          <a:bodyPr/>
          <a:lstStyle/>
          <a:p>
            <a:pPr eaLnBrk="1" hangingPunct="1"/>
            <a:r>
              <a:rPr lang="en-US" altLang="en-US" smtClean="0"/>
              <a:t>Characteristics of </a:t>
            </a:r>
            <a:br>
              <a:rPr lang="en-US" altLang="en-US" smtClean="0"/>
            </a:br>
            <a:r>
              <a:rPr lang="en-US" altLang="en-US" smtClean="0"/>
              <a:t>Flexural Folding</a:t>
            </a:r>
          </a:p>
        </p:txBody>
      </p:sp>
      <p:sp>
        <p:nvSpPr>
          <p:cNvPr id="113668" name="Rectangle 3"/>
          <p:cNvSpPr>
            <a:spLocks noGrp="1" noChangeArrowheads="1"/>
          </p:cNvSpPr>
          <p:nvPr>
            <p:ph type="body" idx="1"/>
          </p:nvPr>
        </p:nvSpPr>
        <p:spPr>
          <a:xfrm>
            <a:off x="228600" y="1981200"/>
            <a:ext cx="8458200" cy="4114800"/>
          </a:xfrm>
        </p:spPr>
        <p:txBody>
          <a:bodyPr/>
          <a:lstStyle/>
          <a:p>
            <a:pPr eaLnBrk="1" hangingPunct="1"/>
            <a:r>
              <a:rPr lang="en-US" altLang="en-US" smtClean="0"/>
              <a:t>Three important characteristics associated with flexural folding are:</a:t>
            </a:r>
          </a:p>
          <a:p>
            <a:pPr lvl="1" eaLnBrk="1" hangingPunct="1">
              <a:buFont typeface="Wingdings" pitchFamily="2" charset="2"/>
              <a:buChar char="§"/>
            </a:pPr>
            <a:r>
              <a:rPr lang="en-US" altLang="en-US" smtClean="0"/>
              <a:t>At each point in the profile plane the strain ratio and orientation differ</a:t>
            </a:r>
          </a:p>
          <a:p>
            <a:pPr lvl="1" eaLnBrk="1" hangingPunct="1">
              <a:buFont typeface="Wingdings" pitchFamily="2" charset="2"/>
              <a:buChar char="§"/>
            </a:pPr>
            <a:r>
              <a:rPr lang="en-US" altLang="en-US" smtClean="0"/>
              <a:t>The 3-D strain state of the fold is plane strain -        X &gt; Y = 1 &gt; Z, and Y is parallel to the hinge line</a:t>
            </a:r>
          </a:p>
          <a:p>
            <a:pPr lvl="1" eaLnBrk="1" hangingPunct="1">
              <a:buFont typeface="Wingdings" pitchFamily="2" charset="2"/>
              <a:buChar char="§"/>
            </a:pPr>
            <a:r>
              <a:rPr lang="en-US" altLang="en-US" smtClean="0"/>
              <a:t>The fold is cylindrical, and belongs to class 1B (parallel) =bed thickness in flexural folds does not change</a:t>
            </a:r>
          </a:p>
          <a:p>
            <a:pPr eaLnBrk="1" hangingPunct="1"/>
            <a:endParaRPr lang="en-US" alt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6"/>
          <p:cNvSpPr>
            <a:spLocks noGrp="1"/>
          </p:cNvSpPr>
          <p:nvPr>
            <p:ph type="sldNum" sz="quarter" idx="12"/>
          </p:nvPr>
        </p:nvSpPr>
        <p:spPr>
          <a:noFill/>
          <a:ln>
            <a:miter lim="800000"/>
            <a:headEnd/>
            <a:tailEnd/>
          </a:ln>
        </p:spPr>
        <p:txBody>
          <a:bodyPr/>
          <a:lstStyle/>
          <a:p>
            <a:fld id="{585A7889-9C36-47CA-BA1D-445686270245}" type="slidenum">
              <a:rPr lang="en-US" altLang="en-US" smtClean="0"/>
              <a:pPr/>
              <a:t>72</a:t>
            </a:fld>
            <a:endParaRPr lang="en-US" altLang="en-US" smtClean="0"/>
          </a:p>
        </p:txBody>
      </p:sp>
      <p:sp>
        <p:nvSpPr>
          <p:cNvPr id="114691" name="Rectangle 2"/>
          <p:cNvSpPr>
            <a:spLocks noGrp="1" noChangeArrowheads="1"/>
          </p:cNvSpPr>
          <p:nvPr>
            <p:ph type="title"/>
          </p:nvPr>
        </p:nvSpPr>
        <p:spPr/>
        <p:txBody>
          <a:bodyPr/>
          <a:lstStyle/>
          <a:p>
            <a:pPr eaLnBrk="1" hangingPunct="1"/>
            <a:r>
              <a:rPr lang="en-US" altLang="en-US" smtClean="0"/>
              <a:t>Neutral-Surface Folding Diagram</a:t>
            </a:r>
          </a:p>
        </p:txBody>
      </p:sp>
      <p:sp>
        <p:nvSpPr>
          <p:cNvPr id="114692" name="Rectangle 3"/>
          <p:cNvSpPr>
            <a:spLocks noGrp="1" noChangeArrowheads="1"/>
          </p:cNvSpPr>
          <p:nvPr>
            <p:ph type="body" sz="half" idx="2"/>
          </p:nvPr>
        </p:nvSpPr>
        <p:spPr>
          <a:xfrm>
            <a:off x="4419600" y="1981200"/>
            <a:ext cx="4114800" cy="4114800"/>
          </a:xfrm>
        </p:spPr>
        <p:txBody>
          <a:bodyPr/>
          <a:lstStyle/>
          <a:p>
            <a:pPr eaLnBrk="1" hangingPunct="1">
              <a:lnSpc>
                <a:spcPct val="90000"/>
              </a:lnSpc>
            </a:pPr>
            <a:r>
              <a:rPr lang="en-US" altLang="en-US" sz="2800" smtClean="0"/>
              <a:t>Figure shows the strain pattern for neutral-surface folding</a:t>
            </a:r>
          </a:p>
          <a:p>
            <a:pPr eaLnBrk="1" hangingPunct="1">
              <a:lnSpc>
                <a:spcPct val="90000"/>
              </a:lnSpc>
            </a:pPr>
            <a:r>
              <a:rPr lang="en-US" altLang="en-US" sz="2800" smtClean="0"/>
              <a:t>The top of the folded layer is stretched, and the long axis of the strain ellipse is perpendicular to the hinge line.</a:t>
            </a:r>
          </a:p>
          <a:p>
            <a:pPr eaLnBrk="1" hangingPunct="1">
              <a:lnSpc>
                <a:spcPct val="90000"/>
              </a:lnSpc>
            </a:pPr>
            <a:r>
              <a:rPr lang="en-US" altLang="en-US" sz="2800" smtClean="0"/>
              <a:t>The bottom layer is compressed, </a:t>
            </a:r>
          </a:p>
          <a:p>
            <a:pPr eaLnBrk="1" hangingPunct="1">
              <a:lnSpc>
                <a:spcPct val="90000"/>
              </a:lnSpc>
            </a:pPr>
            <a:endParaRPr lang="en-US" altLang="en-US" sz="2800" smtClean="0"/>
          </a:p>
        </p:txBody>
      </p:sp>
      <p:pic>
        <p:nvPicPr>
          <p:cNvPr id="114693" name="Picture 8" descr="van1033"/>
          <p:cNvPicPr>
            <a:picLocks noChangeAspect="1" noChangeArrowheads="1"/>
          </p:cNvPicPr>
          <p:nvPr>
            <p:ph sz="half" idx="1"/>
          </p:nvPr>
        </p:nvPicPr>
        <p:blipFill>
          <a:blip r:embed="rId2"/>
          <a:srcRect/>
          <a:stretch>
            <a:fillRect/>
          </a:stretch>
        </p:blipFill>
        <p:spPr>
          <a:xfrm>
            <a:off x="381000" y="1981200"/>
            <a:ext cx="3810000" cy="2913063"/>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6"/>
          <p:cNvSpPr>
            <a:spLocks noGrp="1"/>
          </p:cNvSpPr>
          <p:nvPr>
            <p:ph type="sldNum" sz="quarter" idx="12"/>
          </p:nvPr>
        </p:nvSpPr>
        <p:spPr>
          <a:noFill/>
          <a:ln>
            <a:miter lim="800000"/>
            <a:headEnd/>
            <a:tailEnd/>
          </a:ln>
        </p:spPr>
        <p:txBody>
          <a:bodyPr/>
          <a:lstStyle/>
          <a:p>
            <a:fld id="{76A11BE0-5C23-440E-9EB0-477E3D0C0DD0}" type="slidenum">
              <a:rPr lang="en-US" altLang="en-US" smtClean="0"/>
              <a:pPr/>
              <a:t>73</a:t>
            </a:fld>
            <a:endParaRPr lang="en-US" altLang="en-US" smtClean="0"/>
          </a:p>
        </p:txBody>
      </p:sp>
      <p:sp>
        <p:nvSpPr>
          <p:cNvPr id="115715" name="Rectangle 2"/>
          <p:cNvSpPr>
            <a:spLocks noGrp="1" noChangeArrowheads="1"/>
          </p:cNvSpPr>
          <p:nvPr>
            <p:ph type="title"/>
          </p:nvPr>
        </p:nvSpPr>
        <p:spPr/>
        <p:txBody>
          <a:bodyPr/>
          <a:lstStyle/>
          <a:p>
            <a:pPr eaLnBrk="1" hangingPunct="1"/>
            <a:r>
              <a:rPr lang="en-US" altLang="en-US" smtClean="0"/>
              <a:t>Compression and Elongation</a:t>
            </a:r>
          </a:p>
        </p:txBody>
      </p:sp>
      <p:sp>
        <p:nvSpPr>
          <p:cNvPr id="115716" name="Rectangle 4"/>
          <p:cNvSpPr>
            <a:spLocks noGrp="1" noChangeArrowheads="1"/>
          </p:cNvSpPr>
          <p:nvPr>
            <p:ph type="body" sz="half" idx="2"/>
          </p:nvPr>
        </p:nvSpPr>
        <p:spPr>
          <a:xfrm>
            <a:off x="4114800" y="1981200"/>
            <a:ext cx="4876800" cy="4114800"/>
          </a:xfrm>
        </p:spPr>
        <p:txBody>
          <a:bodyPr/>
          <a:lstStyle/>
          <a:p>
            <a:pPr eaLnBrk="1" hangingPunct="1">
              <a:lnSpc>
                <a:spcPct val="90000"/>
              </a:lnSpc>
            </a:pPr>
            <a:r>
              <a:rPr lang="en-US" altLang="en-US" smtClean="0"/>
              <a:t>Clearly, somewhere in between the top and the bottom, there is a layer which is neither stretched</a:t>
            </a:r>
            <a:r>
              <a:rPr lang="en-US" altLang="en-US" sz="2800" smtClean="0"/>
              <a:t> </a:t>
            </a:r>
            <a:r>
              <a:rPr lang="en-US" altLang="en-US" smtClean="0"/>
              <a:t>not compressed</a:t>
            </a:r>
            <a:r>
              <a:rPr lang="en-US" altLang="en-US" sz="2800" smtClean="0"/>
              <a:t> </a:t>
            </a:r>
          </a:p>
        </p:txBody>
      </p:sp>
      <p:pic>
        <p:nvPicPr>
          <p:cNvPr id="115717" name="Picture 7" descr="van1033"/>
          <p:cNvPicPr>
            <a:picLocks noChangeAspect="1" noChangeArrowheads="1"/>
          </p:cNvPicPr>
          <p:nvPr>
            <p:ph sz="half" idx="1"/>
          </p:nvPr>
        </p:nvPicPr>
        <p:blipFill>
          <a:blip r:embed="rId2"/>
          <a:srcRect/>
          <a:stretch>
            <a:fillRect/>
          </a:stretch>
        </p:blipFill>
        <p:spPr>
          <a:xfrm>
            <a:off x="228600" y="1981200"/>
            <a:ext cx="3810000" cy="2913063"/>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6"/>
          <p:cNvSpPr>
            <a:spLocks noGrp="1"/>
          </p:cNvSpPr>
          <p:nvPr>
            <p:ph type="sldNum" sz="quarter" idx="12"/>
          </p:nvPr>
        </p:nvSpPr>
        <p:spPr>
          <a:noFill/>
          <a:ln>
            <a:miter lim="800000"/>
            <a:headEnd/>
            <a:tailEnd/>
          </a:ln>
        </p:spPr>
        <p:txBody>
          <a:bodyPr/>
          <a:lstStyle/>
          <a:p>
            <a:fld id="{E5F3DC5F-9CB2-43A3-BD19-A8B241C869DA}" type="slidenum">
              <a:rPr lang="en-US" altLang="en-US" smtClean="0"/>
              <a:pPr/>
              <a:t>74</a:t>
            </a:fld>
            <a:endParaRPr lang="en-US" altLang="en-US" smtClean="0"/>
          </a:p>
        </p:txBody>
      </p:sp>
      <p:sp>
        <p:nvSpPr>
          <p:cNvPr id="116739" name="Rectangle 2"/>
          <p:cNvSpPr>
            <a:spLocks noGrp="1" noChangeArrowheads="1"/>
          </p:cNvSpPr>
          <p:nvPr>
            <p:ph type="title"/>
          </p:nvPr>
        </p:nvSpPr>
        <p:spPr/>
        <p:txBody>
          <a:bodyPr/>
          <a:lstStyle/>
          <a:p>
            <a:pPr eaLnBrk="1" hangingPunct="1"/>
            <a:r>
              <a:rPr lang="en-US" altLang="en-US" smtClean="0"/>
              <a:t>Shear Folding</a:t>
            </a:r>
          </a:p>
        </p:txBody>
      </p:sp>
      <p:sp>
        <p:nvSpPr>
          <p:cNvPr id="116740" name="Rectangle 3"/>
          <p:cNvSpPr>
            <a:spLocks noGrp="1" noChangeArrowheads="1"/>
          </p:cNvSpPr>
          <p:nvPr>
            <p:ph type="body" sz="half" idx="2"/>
          </p:nvPr>
        </p:nvSpPr>
        <p:spPr>
          <a:xfrm>
            <a:off x="4648200" y="1981200"/>
            <a:ext cx="4191000" cy="4114800"/>
          </a:xfrm>
        </p:spPr>
        <p:txBody>
          <a:bodyPr/>
          <a:lstStyle/>
          <a:p>
            <a:pPr eaLnBrk="1" hangingPunct="1">
              <a:lnSpc>
                <a:spcPct val="90000"/>
              </a:lnSpc>
            </a:pPr>
            <a:r>
              <a:rPr lang="en-US" altLang="en-US" sz="2800" smtClean="0"/>
              <a:t>Shear folding is a type of passive folding, where the layers have no mechanical significance</a:t>
            </a:r>
          </a:p>
          <a:p>
            <a:pPr eaLnBrk="1" hangingPunct="1">
              <a:lnSpc>
                <a:spcPct val="90000"/>
              </a:lnSpc>
            </a:pPr>
            <a:r>
              <a:rPr lang="en-US" altLang="en-US" sz="2800" smtClean="0"/>
              <a:t>Material flows as a continuum, such as in a glacier</a:t>
            </a:r>
          </a:p>
          <a:p>
            <a:pPr eaLnBrk="1" hangingPunct="1">
              <a:lnSpc>
                <a:spcPct val="90000"/>
              </a:lnSpc>
            </a:pPr>
            <a:r>
              <a:rPr lang="en-US" altLang="en-US" sz="2800" smtClean="0"/>
              <a:t>Rock, under certain circumstances, can also flow this way </a:t>
            </a:r>
          </a:p>
        </p:txBody>
      </p:sp>
      <p:pic>
        <p:nvPicPr>
          <p:cNvPr id="116741" name="Picture 5" descr="landsat_art_malaspina">
            <a:hlinkClick r:id="rId3" action="ppaction://hlinkfile"/>
          </p:cNvPr>
          <p:cNvPicPr>
            <a:picLocks noChangeAspect="1" noChangeArrowheads="1"/>
          </p:cNvPicPr>
          <p:nvPr>
            <p:ph type="clipArt" sz="half" idx="1"/>
          </p:nvPr>
        </p:nvPicPr>
        <p:blipFill>
          <a:blip r:embed="rId4"/>
          <a:srcRect/>
          <a:stretch>
            <a:fillRect/>
          </a:stretch>
        </p:blipFill>
        <p:spPr>
          <a:xfrm>
            <a:off x="228600" y="1828800"/>
            <a:ext cx="4267200" cy="42672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6"/>
          <p:cNvSpPr>
            <a:spLocks noGrp="1"/>
          </p:cNvSpPr>
          <p:nvPr>
            <p:ph type="sldNum" sz="quarter" idx="12"/>
          </p:nvPr>
        </p:nvSpPr>
        <p:spPr>
          <a:noFill/>
          <a:ln>
            <a:miter lim="800000"/>
            <a:headEnd/>
            <a:tailEnd/>
          </a:ln>
        </p:spPr>
        <p:txBody>
          <a:bodyPr/>
          <a:lstStyle/>
          <a:p>
            <a:fld id="{05B87AA1-65B1-46EC-A5B1-0011AFE4CFDF}" type="slidenum">
              <a:rPr lang="en-US" altLang="en-US" smtClean="0"/>
              <a:pPr/>
              <a:t>75</a:t>
            </a:fld>
            <a:endParaRPr lang="en-US" altLang="en-US" smtClean="0"/>
          </a:p>
        </p:txBody>
      </p:sp>
      <p:sp>
        <p:nvSpPr>
          <p:cNvPr id="117763" name="Rectangle 2"/>
          <p:cNvSpPr>
            <a:spLocks noGrp="1" noChangeArrowheads="1"/>
          </p:cNvSpPr>
          <p:nvPr>
            <p:ph type="title"/>
          </p:nvPr>
        </p:nvSpPr>
        <p:spPr/>
        <p:txBody>
          <a:bodyPr/>
          <a:lstStyle/>
          <a:p>
            <a:pPr eaLnBrk="1" hangingPunct="1"/>
            <a:r>
              <a:rPr lang="en-US" altLang="en-US" smtClean="0"/>
              <a:t>Shear Folding Diagram</a:t>
            </a:r>
          </a:p>
        </p:txBody>
      </p:sp>
      <p:sp>
        <p:nvSpPr>
          <p:cNvPr id="117764" name="Rectangle 3"/>
          <p:cNvSpPr>
            <a:spLocks noGrp="1" noChangeArrowheads="1"/>
          </p:cNvSpPr>
          <p:nvPr>
            <p:ph type="body" sz="half" idx="2"/>
          </p:nvPr>
        </p:nvSpPr>
        <p:spPr>
          <a:xfrm>
            <a:off x="3733800" y="1981200"/>
            <a:ext cx="5257800" cy="4114800"/>
          </a:xfrm>
        </p:spPr>
        <p:txBody>
          <a:bodyPr/>
          <a:lstStyle/>
          <a:p>
            <a:pPr eaLnBrk="1" hangingPunct="1"/>
            <a:r>
              <a:rPr lang="en-US" altLang="en-US" sz="2800" smtClean="0"/>
              <a:t>The fold shape will vary, depending on how each card is displaced relative to its neighbors</a:t>
            </a:r>
          </a:p>
          <a:p>
            <a:pPr eaLnBrk="1" hangingPunct="1"/>
            <a:r>
              <a:rPr lang="en-US" altLang="en-US" sz="2800" smtClean="0"/>
              <a:t>Overall strain is plane strain.</a:t>
            </a:r>
          </a:p>
        </p:txBody>
      </p:sp>
      <p:pic>
        <p:nvPicPr>
          <p:cNvPr id="117765" name="Picture 8" descr="van1034"/>
          <p:cNvPicPr>
            <a:picLocks noChangeAspect="1" noChangeArrowheads="1"/>
          </p:cNvPicPr>
          <p:nvPr>
            <p:ph sz="half" idx="1"/>
          </p:nvPr>
        </p:nvPicPr>
        <p:blipFill>
          <a:blip r:embed="rId2"/>
          <a:srcRect/>
          <a:stretch>
            <a:fillRect/>
          </a:stretch>
        </p:blipFill>
        <p:spPr>
          <a:xfrm>
            <a:off x="381000" y="1676400"/>
            <a:ext cx="3101975" cy="472440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81000" y="228600"/>
            <a:ext cx="8382000" cy="6324600"/>
          </a:xfrm>
        </p:spPr>
        <p:txBody>
          <a:bodyPr/>
          <a:lstStyle/>
          <a:p>
            <a:pPr eaLnBrk="1" hangingPunct="1"/>
            <a:r>
              <a:rPr lang="en-US" altLang="en-US" b="1" smtClean="0">
                <a:solidFill>
                  <a:srgbClr val="FFFF00"/>
                </a:solidFill>
              </a:rPr>
              <a:t>Axial surface</a:t>
            </a:r>
            <a:r>
              <a:rPr lang="en-US" altLang="en-US" b="1" smtClean="0"/>
              <a:t>:</a:t>
            </a:r>
            <a:r>
              <a:rPr lang="en-US" altLang="en-US" smtClean="0"/>
              <a:t> the surface which passes through all hinges of the successive folded surfaces. </a:t>
            </a:r>
            <a:r>
              <a:rPr lang="en-US" altLang="en-US" smtClean="0">
                <a:solidFill>
                  <a:srgbClr val="FFFF00"/>
                </a:solidFill>
              </a:rPr>
              <a:t>Where this surface is planar it is called the axial plane.</a:t>
            </a:r>
          </a:p>
          <a:p>
            <a:pPr eaLnBrk="1" hangingPunct="1">
              <a:buFontTx/>
              <a:buNone/>
            </a:pPr>
            <a:endParaRPr lang="en-US" altLang="en-US" smtClean="0">
              <a:solidFill>
                <a:srgbClr val="FFFF00"/>
              </a:solidFill>
            </a:endParaRPr>
          </a:p>
        </p:txBody>
      </p:sp>
      <p:pic>
        <p:nvPicPr>
          <p:cNvPr id="49155" name="Picture 4" descr="f1a"/>
          <p:cNvPicPr>
            <a:picLocks noChangeAspect="1" noChangeArrowheads="1"/>
          </p:cNvPicPr>
          <p:nvPr/>
        </p:nvPicPr>
        <p:blipFill>
          <a:blip r:embed="rId2"/>
          <a:srcRect/>
          <a:stretch>
            <a:fillRect/>
          </a:stretch>
        </p:blipFill>
        <p:spPr bwMode="auto">
          <a:xfrm>
            <a:off x="1447800" y="3317875"/>
            <a:ext cx="6324600" cy="354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381000" y="304800"/>
            <a:ext cx="8382000" cy="6096000"/>
          </a:xfrm>
        </p:spPr>
        <p:txBody>
          <a:bodyPr/>
          <a:lstStyle/>
          <a:p>
            <a:pPr eaLnBrk="1" hangingPunct="1"/>
            <a:r>
              <a:rPr lang="en-US" altLang="en-US" b="1" smtClean="0">
                <a:solidFill>
                  <a:srgbClr val="FFFF00"/>
                </a:solidFill>
              </a:rPr>
              <a:t>Axial trace</a:t>
            </a:r>
            <a:r>
              <a:rPr lang="en-US" altLang="en-US" b="1" smtClean="0"/>
              <a:t>:</a:t>
            </a:r>
            <a:r>
              <a:rPr lang="en-US" altLang="en-US" smtClean="0"/>
              <a:t> the line where the axial surface intersects the ground or other surface. Only when the axial plane is vertical does the axial trace and the direction of the fold axis coincide.</a:t>
            </a:r>
          </a:p>
          <a:p>
            <a:pPr eaLnBrk="1" hangingPunct="1"/>
            <a:r>
              <a:rPr lang="en-US" altLang="en-US" b="1" smtClean="0">
                <a:solidFill>
                  <a:srgbClr val="FFFF00"/>
                </a:solidFill>
              </a:rPr>
              <a:t>Inflection point</a:t>
            </a:r>
            <a:r>
              <a:rPr lang="en-US" altLang="en-US" b="1" smtClean="0"/>
              <a:t>:</a:t>
            </a:r>
            <a:r>
              <a:rPr lang="en-US" altLang="en-US" smtClean="0"/>
              <a:t> the point in the limb where the sense of curvature changes.</a:t>
            </a:r>
          </a:p>
        </p:txBody>
      </p:sp>
      <p:pic>
        <p:nvPicPr>
          <p:cNvPr id="50179" name="Picture 4" descr="10"/>
          <p:cNvPicPr>
            <a:picLocks noChangeAspect="1" noChangeArrowheads="1"/>
          </p:cNvPicPr>
          <p:nvPr/>
        </p:nvPicPr>
        <p:blipFill>
          <a:blip r:embed="rId2"/>
          <a:srcRect/>
          <a:stretch>
            <a:fillRect/>
          </a:stretch>
        </p:blipFill>
        <p:spPr bwMode="auto">
          <a:xfrm>
            <a:off x="4724400" y="3756025"/>
            <a:ext cx="4419600" cy="3101975"/>
          </a:xfrm>
          <a:prstGeom prst="rect">
            <a:avLst/>
          </a:prstGeom>
          <a:noFill/>
          <a:ln w="9525">
            <a:noFill/>
            <a:miter lim="800000"/>
            <a:headEnd/>
            <a:tailEnd/>
          </a:ln>
        </p:spPr>
      </p:pic>
      <p:pic>
        <p:nvPicPr>
          <p:cNvPr id="50180" name="Picture 5" descr="f1a"/>
          <p:cNvPicPr>
            <a:picLocks noChangeAspect="1" noChangeArrowheads="1"/>
          </p:cNvPicPr>
          <p:nvPr/>
        </p:nvPicPr>
        <p:blipFill>
          <a:blip r:embed="rId3"/>
          <a:srcRect/>
          <a:stretch>
            <a:fillRect/>
          </a:stretch>
        </p:blipFill>
        <p:spPr bwMode="auto">
          <a:xfrm>
            <a:off x="0" y="3733800"/>
            <a:ext cx="45720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808080"/>
      </a:dk1>
      <a:lt1>
        <a:srgbClr val="FFFFFF"/>
      </a:lt1>
      <a:dk2>
        <a:srgbClr val="0000CC"/>
      </a:dk2>
      <a:lt2>
        <a:srgbClr val="66FFFF"/>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2001</Words>
  <Application>Microsoft Office PowerPoint</Application>
  <PresentationFormat>On-screen Show (4:3)</PresentationFormat>
  <Paragraphs>238</Paragraphs>
  <Slides>75</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75</vt:i4>
      </vt:variant>
    </vt:vector>
  </HeadingPairs>
  <TitlesOfParts>
    <vt:vector size="82" baseType="lpstr">
      <vt:lpstr>Times New Roman</vt:lpstr>
      <vt:lpstr>Arial</vt:lpstr>
      <vt:lpstr>Wingdings</vt:lpstr>
      <vt:lpstr>WP TypographicSymbols</vt:lpstr>
      <vt:lpstr>Default Design</vt:lpstr>
      <vt:lpstr>1_Default Design</vt:lpstr>
      <vt:lpstr>2_Default Design</vt:lpstr>
      <vt:lpstr>Slide 1</vt:lpstr>
      <vt:lpstr>Folds</vt:lpstr>
      <vt:lpstr>Slide 3</vt:lpstr>
      <vt:lpstr>Slide 4</vt:lpstr>
      <vt:lpstr>ANATOMY OF A FOLDED SURFACE (Geometric features)</vt:lpstr>
      <vt:lpstr>Slide 6</vt:lpstr>
      <vt:lpstr>Slide 7</vt:lpstr>
      <vt:lpstr>Slide 8</vt:lpstr>
      <vt:lpstr>Slide 9</vt:lpstr>
      <vt:lpstr>Slide 10</vt:lpstr>
      <vt:lpstr>Slide 11</vt:lpstr>
      <vt:lpstr>Slide 12</vt:lpstr>
      <vt:lpstr>Slide 13</vt:lpstr>
      <vt:lpstr>Fold shape in 3D</vt:lpstr>
      <vt:lpstr>Fold Classification</vt:lpstr>
      <vt:lpstr>1. Fold Closure and Facing Facing means younging direction.</vt:lpstr>
      <vt:lpstr>Slide 17</vt:lpstr>
      <vt:lpstr>Slide 18</vt:lpstr>
      <vt:lpstr>Slide 19</vt:lpstr>
      <vt:lpstr>2. Fold Attitude</vt:lpstr>
      <vt:lpstr>Slide 21</vt:lpstr>
      <vt:lpstr>Slide 22</vt:lpstr>
      <vt:lpstr>Slide 23</vt:lpstr>
      <vt:lpstr>Slide 24</vt:lpstr>
      <vt:lpstr>Slide 25</vt:lpstr>
      <vt:lpstr>Slide 26</vt:lpstr>
      <vt:lpstr>Slide 27</vt:lpstr>
      <vt:lpstr>Slide 28</vt:lpstr>
      <vt:lpstr>Slide 29</vt:lpstr>
      <vt:lpstr>Slide 30</vt:lpstr>
      <vt:lpstr>Dip-Isogon Method</vt:lpstr>
      <vt:lpstr>Slide 32</vt:lpstr>
      <vt:lpstr>Slide 33</vt:lpstr>
      <vt:lpstr>Slide 34</vt:lpstr>
      <vt:lpstr>Slide 35</vt:lpstr>
      <vt:lpstr>Slide 36</vt:lpstr>
      <vt:lpstr>FOLD SYMMETRY</vt:lpstr>
      <vt:lpstr>Slide 38</vt:lpstr>
      <vt:lpstr>Slide 39</vt:lpstr>
      <vt:lpstr>Slide 40</vt:lpstr>
      <vt:lpstr>Fold vergence and parasitic folds</vt:lpstr>
      <vt:lpstr>Pumpelly’s Rule</vt:lpstr>
      <vt:lpstr>Slide 43</vt:lpstr>
      <vt:lpstr>KINK FOLD</vt:lpstr>
      <vt:lpstr>2. Monoclinal Fold</vt:lpstr>
      <vt:lpstr>Slide 46</vt:lpstr>
      <vt:lpstr>Slide 47</vt:lpstr>
      <vt:lpstr>Slide 48</vt:lpstr>
      <vt:lpstr>Slide 49</vt:lpstr>
      <vt:lpstr>Slide 50</vt:lpstr>
      <vt:lpstr>Slide 51</vt:lpstr>
      <vt:lpstr>Slide 52</vt:lpstr>
      <vt:lpstr>Slide 53</vt:lpstr>
      <vt:lpstr>Slide 54</vt:lpstr>
      <vt:lpstr>Fold Style Characteristics</vt:lpstr>
      <vt:lpstr>Dynamics of Folding Layering Shows Folding </vt:lpstr>
      <vt:lpstr>Passive folding (Bending)</vt:lpstr>
      <vt:lpstr>Active folding (Buckling)</vt:lpstr>
      <vt:lpstr>Slide 59</vt:lpstr>
      <vt:lpstr>Competency Effects</vt:lpstr>
      <vt:lpstr>Thickness Affect Competency</vt:lpstr>
      <vt:lpstr>Changes in Fold Pattern</vt:lpstr>
      <vt:lpstr>Arc length vs. Thickness</vt:lpstr>
      <vt:lpstr>Biot - Ramberg Equation</vt:lpstr>
      <vt:lpstr>Viscosity Ratio</vt:lpstr>
      <vt:lpstr>Multilayers</vt:lpstr>
      <vt:lpstr>Thick and Thin Layer</vt:lpstr>
      <vt:lpstr>Single Layer vs. Multilayer Arclength</vt:lpstr>
      <vt:lpstr>Kinematic Models of Folding</vt:lpstr>
      <vt:lpstr>Flexural Folding Diagram</vt:lpstr>
      <vt:lpstr>Characteristics of  Flexural Folding</vt:lpstr>
      <vt:lpstr>Neutral-Surface Folding Diagram</vt:lpstr>
      <vt:lpstr>Compression and Elongation</vt:lpstr>
      <vt:lpstr>Shear Folding</vt:lpstr>
      <vt:lpstr>Shear Folding Diagram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dc:title>
  <dc:creator>Majdi</dc:creator>
  <cp:lastModifiedBy>User</cp:lastModifiedBy>
  <cp:revision>66</cp:revision>
  <dcterms:created xsi:type="dcterms:W3CDTF">2003-10-17T15:55:24Z</dcterms:created>
  <dcterms:modified xsi:type="dcterms:W3CDTF">2017-04-13T13:42:03Z</dcterms:modified>
</cp:coreProperties>
</file>