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466" r:id="rId2"/>
    <p:sldId id="958" r:id="rId3"/>
    <p:sldId id="1093" r:id="rId4"/>
    <p:sldId id="1031" r:id="rId5"/>
    <p:sldId id="1094" r:id="rId6"/>
    <p:sldId id="1095" r:id="rId7"/>
    <p:sldId id="1096" r:id="rId8"/>
    <p:sldId id="1099" r:id="rId9"/>
    <p:sldId id="1100" r:id="rId10"/>
    <p:sldId id="1101" r:id="rId11"/>
    <p:sldId id="1102" r:id="rId12"/>
    <p:sldId id="1103" r:id="rId13"/>
    <p:sldId id="1092" r:id="rId14"/>
    <p:sldId id="1104" r:id="rId15"/>
    <p:sldId id="1108" r:id="rId16"/>
    <p:sldId id="1109" r:id="rId17"/>
    <p:sldId id="1110" r:id="rId18"/>
    <p:sldId id="1111" r:id="rId19"/>
    <p:sldId id="1114" r:id="rId20"/>
    <p:sldId id="1115" r:id="rId21"/>
    <p:sldId id="1059" r:id="rId22"/>
    <p:sldId id="1116" r:id="rId23"/>
    <p:sldId id="1117" r:id="rId24"/>
    <p:sldId id="1118" r:id="rId25"/>
    <p:sldId id="1119" r:id="rId26"/>
    <p:sldId id="1120" r:id="rId27"/>
    <p:sldId id="1121" r:id="rId28"/>
    <p:sldId id="1122" r:id="rId29"/>
    <p:sldId id="1123" r:id="rId30"/>
    <p:sldId id="1124" r:id="rId31"/>
    <p:sldId id="1125" r:id="rId32"/>
    <p:sldId id="1126" r:id="rId33"/>
    <p:sldId id="1127" r:id="rId34"/>
    <p:sldId id="1128" r:id="rId35"/>
    <p:sldId id="1075" r:id="rId36"/>
    <p:sldId id="1129" r:id="rId37"/>
    <p:sldId id="1130" r:id="rId38"/>
    <p:sldId id="1131" r:id="rId39"/>
    <p:sldId id="1132" r:id="rId40"/>
    <p:sldId id="1133" r:id="rId41"/>
    <p:sldId id="1134" r:id="rId42"/>
    <p:sldId id="1136" r:id="rId43"/>
    <p:sldId id="1135" r:id="rId44"/>
    <p:sldId id="1137" r:id="rId45"/>
    <p:sldId id="1138" r:id="rId46"/>
    <p:sldId id="1139" r:id="rId47"/>
    <p:sldId id="1140" r:id="rId48"/>
    <p:sldId id="1141" r:id="rId49"/>
    <p:sldId id="1142" r:id="rId50"/>
    <p:sldId id="1143" r:id="rId51"/>
    <p:sldId id="1144" r:id="rId52"/>
    <p:sldId id="1145" r:id="rId53"/>
    <p:sldId id="1146" r:id="rId54"/>
    <p:sldId id="1147" r:id="rId55"/>
    <p:sldId id="1148" r:id="rId56"/>
    <p:sldId id="1149" r:id="rId57"/>
    <p:sldId id="1150" r:id="rId58"/>
    <p:sldId id="1151" r:id="rId59"/>
    <p:sldId id="1152" r:id="rId60"/>
    <p:sldId id="1153" r:id="rId61"/>
    <p:sldId id="1154" r:id="rId62"/>
    <p:sldId id="1155" r:id="rId63"/>
    <p:sldId id="1156" r:id="rId64"/>
    <p:sldId id="1157" r:id="rId65"/>
    <p:sldId id="1158" r:id="rId66"/>
    <p:sldId id="1165" r:id="rId67"/>
    <p:sldId id="1166" r:id="rId68"/>
    <p:sldId id="1167" r:id="rId69"/>
    <p:sldId id="1168" r:id="rId70"/>
    <p:sldId id="1169" r:id="rId71"/>
    <p:sldId id="1170" r:id="rId72"/>
    <p:sldId id="1171" r:id="rId73"/>
    <p:sldId id="1172" r:id="rId74"/>
    <p:sldId id="1173" r:id="rId75"/>
    <p:sldId id="1174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6600"/>
    <a:srgbClr val="0033CC"/>
    <a:srgbClr val="0066FF"/>
    <a:srgbClr val="FF00FF"/>
    <a:srgbClr val="008000"/>
    <a:srgbClr val="0000FF"/>
    <a:srgbClr val="FF0000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452" autoAdjust="0"/>
  </p:normalViewPr>
  <p:slideViewPr>
    <p:cSldViewPr snapToObjects="1" showGuides="1">
      <p:cViewPr>
        <p:scale>
          <a:sx n="70" d="100"/>
          <a:sy n="70" d="100"/>
        </p:scale>
        <p:origin x="-1098" y="-18"/>
      </p:cViewPr>
      <p:guideLst>
        <p:guide orient="horz" pos="119"/>
        <p:guide orient="horz" pos="4201"/>
        <p:guide orient="horz" pos="2160"/>
        <p:guide orient="horz" pos="572"/>
        <p:guide orient="horz" pos="935"/>
        <p:guide pos="2880"/>
        <p:guide pos="560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13" Type="http://schemas.openxmlformats.org/officeDocument/2006/relationships/image" Target="../media/image80.wmf"/><Relationship Id="rId3" Type="http://schemas.openxmlformats.org/officeDocument/2006/relationships/image" Target="../media/image70.wmf"/><Relationship Id="rId7" Type="http://schemas.openxmlformats.org/officeDocument/2006/relationships/image" Target="../media/image74.wmf"/><Relationship Id="rId12" Type="http://schemas.openxmlformats.org/officeDocument/2006/relationships/image" Target="../media/image79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11" Type="http://schemas.openxmlformats.org/officeDocument/2006/relationships/image" Target="../media/image78.wmf"/><Relationship Id="rId5" Type="http://schemas.openxmlformats.org/officeDocument/2006/relationships/image" Target="../media/image72.wmf"/><Relationship Id="rId10" Type="http://schemas.openxmlformats.org/officeDocument/2006/relationships/image" Target="../media/image77.wmf"/><Relationship Id="rId4" Type="http://schemas.openxmlformats.org/officeDocument/2006/relationships/image" Target="../media/image71.wmf"/><Relationship Id="rId9" Type="http://schemas.openxmlformats.org/officeDocument/2006/relationships/image" Target="../media/image76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image" Target="../media/image11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e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4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e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e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4" Type="http://schemas.openxmlformats.org/officeDocument/2006/relationships/image" Target="../media/image17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73.wmf"/><Relationship Id="rId7" Type="http://schemas.openxmlformats.org/officeDocument/2006/relationships/image" Target="../media/image177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6" Type="http://schemas.openxmlformats.org/officeDocument/2006/relationships/image" Target="../media/image176.wmf"/><Relationship Id="rId5" Type="http://schemas.openxmlformats.org/officeDocument/2006/relationships/image" Target="../media/image175.wmf"/><Relationship Id="rId10" Type="http://schemas.openxmlformats.org/officeDocument/2006/relationships/image" Target="../media/image180.wmf"/><Relationship Id="rId4" Type="http://schemas.openxmlformats.org/officeDocument/2006/relationships/image" Target="../media/image174.wmf"/><Relationship Id="rId9" Type="http://schemas.openxmlformats.org/officeDocument/2006/relationships/image" Target="../media/image179.wmf"/></Relationships>
</file>

<file path=ppt/drawings/_rels/vmlDrawing7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wmf"/><Relationship Id="rId1" Type="http://schemas.openxmlformats.org/officeDocument/2006/relationships/image" Target="../media/image18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72274BA-BECE-4352-9864-9C7BB30EF9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899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24D30A2-8B12-4A3E-BCAE-1315723E8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6014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2440EE-25CF-4A89-8C07-26F30BC6BC3D}" type="slidenum">
              <a:rPr lang="en-US" sz="1200" smtClean="0">
                <a:latin typeface="Times New Roman" pitchFamily="18" charset="0"/>
              </a:rPr>
              <a:pPr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412C4A-49BC-4BF1-B4F2-8EA84E54528D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6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8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9DF3A0-5874-43C2-B76B-D56EBCBB0B00}" type="slidenum">
              <a:rPr lang="en-US" sz="1200" smtClean="0">
                <a:latin typeface="Times New Roman" pitchFamily="18" charset="0"/>
              </a:rPr>
              <a:pPr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5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531133-8774-4E4A-9A1E-D24BC94A62CF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7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316564-E247-4AC6-B4EA-07A42EB47A97}" type="slidenum">
              <a:rPr lang="en-US" sz="1200" smtClean="0">
                <a:latin typeface="Times New Roman" pitchFamily="18" charset="0"/>
              </a:rPr>
              <a:pPr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5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6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311A44-255D-431E-933B-2F3A915B60DC}" type="slidenum">
              <a:rPr lang="en-US" sz="1200" smtClean="0">
                <a:latin typeface="Times New Roman" pitchFamily="18" charset="0"/>
              </a:rPr>
              <a:pPr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8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5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7ABBC3-FE98-4D19-ADDB-55DB46F2A8A9}" type="slidenum">
              <a:rPr lang="en-US" sz="1200" smtClean="0">
                <a:latin typeface="Times New Roman" pitchFamily="18" charset="0"/>
              </a:rPr>
              <a:pPr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322C4F-2ED8-4D0F-9D04-81187A8C4BCE}" type="slidenum">
              <a:rPr lang="en-US" sz="1200" smtClean="0">
                <a:latin typeface="Times New Roman" pitchFamily="18" charset="0"/>
              </a:rPr>
              <a:pPr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3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82A79B-A46F-46FC-9D96-09DCA0F54E8B}" type="slidenum">
              <a:rPr lang="en-US" sz="1200" smtClean="0">
                <a:latin typeface="Times New Roman" pitchFamily="18" charset="0"/>
              </a:rPr>
              <a:pPr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211F31-66BA-4CE0-841D-A1CEACEBFEE1}" type="slidenum">
              <a:rPr lang="en-US" sz="1200" smtClean="0">
                <a:latin typeface="Times New Roman" pitchFamily="18" charset="0"/>
              </a:rPr>
              <a:pPr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7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8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B7E74E-636C-4617-B6E3-49D922D9B7B6}" type="slidenum">
              <a:rPr lang="en-US" sz="1200" smtClean="0">
                <a:latin typeface="Times New Roman" pitchFamily="18" charset="0"/>
              </a:rPr>
              <a:pPr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6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1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5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664FB1C-6EE8-48E5-9DE5-0EFB7E900D0D}" type="slidenum">
              <a:rPr lang="en-US" sz="1200" smtClean="0">
                <a:latin typeface="Times New Roman" pitchFamily="18" charset="0"/>
              </a:rPr>
              <a:pPr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28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5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875D656-9A03-46E8-AC00-11309CF275B3}" type="slidenum">
              <a:rPr lang="en-US" sz="1200" smtClean="0">
                <a:latin typeface="Times New Roman" pitchFamily="18" charset="0"/>
              </a:rPr>
              <a:pPr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8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9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E79B25-F855-4DC3-82C0-3312A95F6B57}" type="slidenum">
              <a:rPr lang="en-US" sz="1200" smtClean="0">
                <a:latin typeface="Times New Roman" pitchFamily="18" charset="0"/>
              </a:rPr>
              <a:pPr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9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1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D98889-2F25-46BD-865F-48A92B1CA987}" type="slidenum">
              <a:rPr lang="en-US" sz="1200" smtClean="0">
                <a:latin typeface="Times New Roman" pitchFamily="18" charset="0"/>
              </a:rPr>
              <a:pPr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2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0A356C-C9EC-4116-BAEE-F9A3E66A9E36}" type="slidenum">
              <a:rPr lang="en-US" sz="1200" smtClean="0">
                <a:latin typeface="Times New Roman" pitchFamily="18" charset="0"/>
              </a:rPr>
              <a:pPr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3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2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7BE1E6D-A45D-49E7-BAFF-6A74129DF958}" type="slidenum">
              <a:rPr lang="en-US" sz="1200" smtClean="0">
                <a:latin typeface="Times New Roman" pitchFamily="18" charset="0"/>
              </a:rPr>
              <a:pPr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9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9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0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B6CBEC9-456E-4370-9033-5C92F77DA4E0}" type="slidenum">
              <a:rPr lang="en-US" sz="1200" smtClean="0">
                <a:latin typeface="Times New Roman" pitchFamily="18" charset="0"/>
              </a:rPr>
              <a:pPr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4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0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A78DE2-6040-421B-9C2F-B37369742CBF}" type="slidenum">
              <a:rPr lang="en-US" sz="1200" smtClean="0">
                <a:latin typeface="Times New Roman" pitchFamily="18" charset="0"/>
              </a:rPr>
              <a:pPr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4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F445FF-8764-434F-838D-10FDA27D5BCA}" type="slidenum">
              <a:rPr lang="en-US" sz="1200" smtClean="0">
                <a:latin typeface="Times New Roman" pitchFamily="18" charset="0"/>
              </a:rPr>
              <a:pPr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AF3D165-C185-4F2D-8FBF-E7B49A4291F4}" type="slidenum">
              <a:rPr lang="en-US" sz="1200" smtClean="0">
                <a:latin typeface="Times New Roman" pitchFamily="18" charset="0"/>
              </a:rPr>
              <a:pPr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0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9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4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5CF75B-996B-464F-948E-3DDEFC4A59B0}" type="slidenum">
              <a:rPr lang="en-US" sz="1200" smtClean="0">
                <a:latin typeface="Times New Roman" pitchFamily="18" charset="0"/>
              </a:rPr>
              <a:pPr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4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ABBF15F-99AE-4B73-A888-DC299B20B32D}" type="slidenum">
              <a:rPr lang="en-US" sz="1200" smtClean="0">
                <a:latin typeface="Times New Roman" pitchFamily="18" charset="0"/>
              </a:rPr>
              <a:pPr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2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5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8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501A3C-6F7B-4C62-85A8-578A0E149AA7}" type="slidenum">
              <a:rPr lang="en-US" sz="1200" smtClean="0">
                <a:latin typeface="Times New Roman" pitchFamily="18" charset="0"/>
              </a:rPr>
              <a:pPr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8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83AD2F-175A-45DE-B4D4-E1250EC24D75}" type="slidenum">
              <a:rPr lang="en-US" sz="1200" smtClean="0">
                <a:latin typeface="Times New Roman" pitchFamily="18" charset="0"/>
              </a:rPr>
              <a:pPr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1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8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6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82C19F-8710-4D40-9EC6-60E2B15D19BB}" type="slidenum">
              <a:rPr lang="en-US" sz="1200" smtClean="0">
                <a:latin typeface="Times New Roman" pitchFamily="18" charset="0"/>
              </a:rPr>
              <a:pPr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6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6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9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860C6B1-5B0D-4A8B-AFE1-8804D5161438}" type="slidenum">
              <a:rPr lang="en-US" sz="1200" smtClean="0">
                <a:latin typeface="Times New Roman" pitchFamily="18" charset="0"/>
              </a:rPr>
              <a:pPr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6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3ADE7DA-EB14-4E1F-89AF-F36289CA9AE7}" type="slidenum">
              <a:rPr lang="en-US" sz="1200" smtClean="0">
                <a:latin typeface="Times New Roman" pitchFamily="18" charset="0"/>
              </a:rPr>
              <a:pPr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A19C5D-CF81-42B0-8591-39C90D2AD82D}" type="slidenum">
              <a:rPr lang="en-US" sz="1200" smtClean="0">
                <a:latin typeface="Times New Roman" pitchFamily="18" charset="0"/>
              </a:rPr>
              <a:pPr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0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9F73899-5856-4F5C-BA5A-47200D328E2D}" type="slidenum">
              <a:rPr lang="en-US" sz="1200" smtClean="0">
                <a:latin typeface="Times New Roman" pitchFamily="18" charset="0"/>
              </a:rPr>
              <a:pPr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3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0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D3B809-CF2C-4537-8238-C10370CACDAD}" type="slidenum">
              <a:rPr lang="en-US" sz="1200" smtClean="0">
                <a:latin typeface="Times New Roman" pitchFamily="18" charset="0"/>
              </a:rPr>
              <a:pPr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8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3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C961664-2826-47DD-9BBB-3E385E8301E0}" type="slidenum">
              <a:rPr lang="en-US" sz="1200" smtClean="0">
                <a:latin typeface="Times New Roman" pitchFamily="18" charset="0"/>
              </a:rPr>
              <a:pPr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3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6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F195197-A309-42AA-99F3-4338588E30D5}" type="slidenum">
              <a:rPr lang="en-US" sz="1200" smtClean="0">
                <a:latin typeface="Times New Roman" pitchFamily="18" charset="0"/>
              </a:rPr>
              <a:pPr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3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8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7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E20064-879B-4C04-AC71-7D4BE98E7C36}" type="slidenum">
              <a:rPr lang="en-US" sz="1200" smtClean="0">
                <a:latin typeface="Times New Roman" pitchFamily="18" charset="0"/>
              </a:rPr>
              <a:pPr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2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7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B04EC6E-6978-4435-A8F4-3084DEB43F0D}" type="slidenum">
              <a:rPr lang="en-US" sz="1200" smtClean="0">
                <a:latin typeface="Times New Roman" pitchFamily="18" charset="0"/>
              </a:rPr>
              <a:pPr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0605BD-83FD-46F6-AB34-05407A555281}" type="slidenum">
              <a:rPr lang="en-US" sz="1200" smtClean="0">
                <a:latin typeface="Times New Roman" pitchFamily="18" charset="0"/>
              </a:rPr>
              <a:pPr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4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4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86F546-855F-4CA5-907E-542A5E4D2E66}" type="slidenum">
              <a:rPr lang="en-US" sz="1200" smtClean="0">
                <a:latin typeface="Times New Roman" pitchFamily="18" charset="0"/>
              </a:rPr>
              <a:pPr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1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3945CB-30E1-46F8-935B-F421AD21FDD5}" type="slidenum">
              <a:rPr lang="en-US" sz="1200" smtClean="0">
                <a:latin typeface="Times New Roman" pitchFamily="18" charset="0"/>
              </a:rPr>
              <a:pPr/>
              <a:t>43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0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2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50F210C-AB6A-47D0-8EC7-3A6A1B320A36}" type="slidenum">
              <a:rPr lang="en-US" sz="1200" smtClean="0">
                <a:latin typeface="Times New Roman" pitchFamily="18" charset="0"/>
              </a:rPr>
              <a:pPr/>
              <a:t>44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2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47133A-FFF3-48E9-857E-A3089A9A1D43}" type="slidenum">
              <a:rPr lang="en-US" sz="1200" smtClean="0">
                <a:latin typeface="Times New Roman" pitchFamily="18" charset="0"/>
              </a:rPr>
              <a:pPr/>
              <a:t>45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5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76F393-8D03-4A7D-8735-D4FC87283469}" type="slidenum">
              <a:rPr lang="en-US" sz="1200" smtClean="0">
                <a:latin typeface="Times New Roman" pitchFamily="18" charset="0"/>
              </a:rPr>
              <a:pPr/>
              <a:t>46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5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9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4072B6-E43F-45CA-A321-30F33E19EF99}" type="slidenum">
              <a:rPr lang="en-US" sz="1200" smtClean="0">
                <a:latin typeface="Times New Roman" pitchFamily="18" charset="0"/>
              </a:rPr>
              <a:pPr/>
              <a:t>47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6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2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517FD8-CBE1-4185-95BB-B2FE028FBDD9}" type="slidenum">
              <a:rPr lang="en-US" sz="1200" smtClean="0">
                <a:latin typeface="Times New Roman" pitchFamily="18" charset="0"/>
              </a:rPr>
              <a:pPr/>
              <a:t>48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7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4516EF-E3B6-477B-840E-D89FDD12A3B4}" type="slidenum">
              <a:rPr lang="en-US" sz="1200" smtClean="0">
                <a:latin typeface="Times New Roman" pitchFamily="18" charset="0"/>
              </a:rPr>
              <a:pPr/>
              <a:t>49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6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7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55EC15-4A2C-4136-A08D-E2C4311EB412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3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0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50764E-7862-4617-BF07-918DFF12161D}" type="slidenum">
              <a:rPr lang="en-US" sz="1200" smtClean="0">
                <a:latin typeface="Times New Roman" pitchFamily="18" charset="0"/>
              </a:rPr>
              <a:pPr/>
              <a:t>50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A81C18-387C-44B2-BC75-A121489A9000}" type="slidenum">
              <a:rPr lang="en-US" sz="1200" smtClean="0">
                <a:latin typeface="Times New Roman" pitchFamily="18" charset="0"/>
              </a:rPr>
              <a:pPr/>
              <a:t>51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3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43855F3-3525-4691-8BA2-4B6D8219ABDB}" type="slidenum">
              <a:rPr lang="en-US" sz="1200" smtClean="0">
                <a:latin typeface="Times New Roman" pitchFamily="18" charset="0"/>
              </a:rPr>
              <a:pPr/>
              <a:t>52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DE99CC-7788-492C-9FE5-98FB67EE8E16}" type="slidenum">
              <a:rPr lang="en-US" sz="1200" smtClean="0">
                <a:latin typeface="Times New Roman" pitchFamily="18" charset="0"/>
              </a:rPr>
              <a:pPr/>
              <a:t>53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7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9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5555A4-FE3E-490A-8677-A1E8A79E2506}" type="slidenum">
              <a:rPr lang="en-US" sz="1200" smtClean="0">
                <a:latin typeface="Times New Roman" pitchFamily="18" charset="0"/>
              </a:rPr>
              <a:pPr/>
              <a:t>54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8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1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329930-39D9-4909-8220-DB10ABD2EF59}" type="slidenum">
              <a:rPr lang="en-US" sz="1200" smtClean="0">
                <a:latin typeface="Times New Roman" pitchFamily="18" charset="0"/>
              </a:rPr>
              <a:pPr/>
              <a:t>55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3222C35-6009-4635-BBFE-3794325A9848}" type="slidenum">
              <a:rPr lang="en-US" sz="1200" smtClean="0">
                <a:latin typeface="Times New Roman" pitchFamily="18" charset="0"/>
              </a:rPr>
              <a:pPr/>
              <a:t>56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9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CD78B79-0F73-47EC-923B-4FD34572DB13}" type="slidenum">
              <a:rPr lang="en-US" sz="1200" smtClean="0">
                <a:latin typeface="Times New Roman" pitchFamily="18" charset="0"/>
              </a:rPr>
              <a:pPr/>
              <a:t>57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8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9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F6D1E4C-7F14-436C-BB3B-007DE9818238}" type="slidenum">
              <a:rPr lang="en-US" sz="1200" smtClean="0">
                <a:latin typeface="Times New Roman" pitchFamily="18" charset="0"/>
              </a:rPr>
              <a:pPr/>
              <a:t>58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02D9D89-66CB-4C85-A444-7C1AE80ECED7}" type="slidenum">
              <a:rPr lang="en-US" sz="1200" smtClean="0">
                <a:latin typeface="Times New Roman" pitchFamily="18" charset="0"/>
              </a:rPr>
              <a:pPr/>
              <a:t>59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9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8CABA00-9ED2-4F88-B79B-266C32E3E69B}" type="slidenum">
              <a:rPr lang="en-US" sz="1200" smtClean="0">
                <a:latin typeface="Times New Roman" pitchFamily="18" charset="0"/>
              </a:rPr>
              <a:pPr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3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2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49F244-ACA7-4461-BD28-96AE91D351D7}" type="slidenum">
              <a:rPr lang="en-US" sz="1200" smtClean="0">
                <a:latin typeface="Times New Roman" pitchFamily="18" charset="0"/>
              </a:rPr>
              <a:pPr/>
              <a:t>60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9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6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8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0C1F11B-7CC4-48B0-8CF6-CF083BA9B6B2}" type="slidenum">
              <a:rPr lang="en-US" sz="1200" smtClean="0">
                <a:latin typeface="Times New Roman" pitchFamily="18" charset="0"/>
              </a:rPr>
              <a:pPr/>
              <a:t>61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9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8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BC02A5-2123-448F-AE6B-D2A4489CD597}" type="slidenum">
              <a:rPr lang="en-US" sz="1200" smtClean="0">
                <a:latin typeface="Times New Roman" pitchFamily="18" charset="0"/>
              </a:rPr>
              <a:pPr/>
              <a:t>62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848680-8CDE-43D9-9E97-4A504A1507B5}" type="slidenum">
              <a:rPr lang="en-US" sz="1200" smtClean="0">
                <a:latin typeface="Times New Roman" pitchFamily="18" charset="0"/>
              </a:rPr>
              <a:pPr/>
              <a:t>63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008038-426C-4781-A3C8-C941459C64FD}" type="slidenum">
              <a:rPr lang="en-US" sz="1200" smtClean="0">
                <a:latin typeface="Times New Roman" pitchFamily="18" charset="0"/>
              </a:rPr>
              <a:pPr/>
              <a:t>64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2A2A0C6-982F-4E81-8E3D-777FC8A07A14}" type="slidenum">
              <a:rPr lang="en-US" sz="1200" smtClean="0">
                <a:latin typeface="Times New Roman" pitchFamily="18" charset="0"/>
              </a:rPr>
              <a:pPr/>
              <a:t>65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0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A215B3-3B69-44CC-BD36-060D1D96C336}" type="slidenum">
              <a:rPr lang="en-US" sz="1200" smtClean="0">
                <a:latin typeface="Times New Roman" pitchFamily="18" charset="0"/>
              </a:rPr>
              <a:pPr/>
              <a:t>66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D9BF63-ABAC-4DAD-89D9-E56B23283615}" type="slidenum">
              <a:rPr lang="en-US" sz="1200" smtClean="0">
                <a:latin typeface="Times New Roman" pitchFamily="18" charset="0"/>
              </a:rPr>
              <a:pPr/>
              <a:t>67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7914F38-F318-44DF-A26D-267BCFCC83FC}" type="slidenum">
              <a:rPr lang="en-US" sz="1200" smtClean="0">
                <a:latin typeface="Times New Roman" pitchFamily="18" charset="0"/>
              </a:rPr>
              <a:pPr/>
              <a:t>68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3BBD191-317A-4B44-B296-B9BA590F90CA}" type="slidenum">
              <a:rPr lang="en-US" sz="1200" smtClean="0">
                <a:latin typeface="Times New Roman" pitchFamily="18" charset="0"/>
              </a:rPr>
              <a:pPr/>
              <a:t>69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AFFA7B-A023-4C06-B27C-19AD88259042}" type="slidenum">
              <a:rPr lang="en-US" sz="1200" smtClean="0">
                <a:latin typeface="Times New Roman" pitchFamily="18" charset="0"/>
              </a:rPr>
              <a:pPr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11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1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898982E-4CF8-43A4-B7FA-80DB28136AD6}" type="slidenum">
              <a:rPr lang="en-US" sz="1200" smtClean="0">
                <a:latin typeface="Times New Roman" pitchFamily="18" charset="0"/>
              </a:rPr>
              <a:pPr/>
              <a:t>70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8B9F6F-B685-44E7-89E4-8DB56127D392}" type="slidenum">
              <a:rPr lang="en-US" sz="1200" smtClean="0">
                <a:latin typeface="Times New Roman" pitchFamily="18" charset="0"/>
              </a:rPr>
              <a:pPr/>
              <a:t>71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449825A-B8CA-4D4C-867D-27CA871B227E}" type="slidenum">
              <a:rPr lang="en-US" sz="1200" smtClean="0">
                <a:latin typeface="Times New Roman" pitchFamily="18" charset="0"/>
              </a:rPr>
              <a:pPr/>
              <a:t>72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592DD0-E97B-43A8-A205-28A54C5D8F2E}" type="slidenum">
              <a:rPr lang="en-US" sz="1200" smtClean="0">
                <a:latin typeface="Times New Roman" pitchFamily="18" charset="0"/>
              </a:rPr>
              <a:pPr/>
              <a:t>73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61B702-64DF-4A3D-AE87-7013E364E2A3}" type="slidenum">
              <a:rPr lang="en-US" sz="1200" smtClean="0">
                <a:latin typeface="Times New Roman" pitchFamily="18" charset="0"/>
              </a:rPr>
              <a:pPr/>
              <a:t>74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14A7D81-DA96-4DFC-9086-FF4D18F0CD05}" type="slidenum">
              <a:rPr lang="en-US" sz="1200" smtClean="0">
                <a:latin typeface="Times New Roman" pitchFamily="18" charset="0"/>
              </a:rPr>
              <a:pPr/>
              <a:t>75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2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4F20312-600D-4E4A-8DF0-EA31AA439EEA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4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3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536DAF7-C49C-411B-86D5-2C806C9373BA}" type="slidenum">
              <a:rPr lang="en-US" sz="1200" smtClean="0">
                <a:latin typeface="Times New Roman" pitchFamily="18" charset="0"/>
              </a:rPr>
              <a:pPr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309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3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27000" y="5327650"/>
            <a:ext cx="8888413" cy="1066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200" b="1" i="1" dirty="0"/>
              <a:t>Created by</a:t>
            </a:r>
          </a:p>
          <a:p>
            <a:pPr algn="ctr">
              <a:defRPr/>
            </a:pPr>
            <a:r>
              <a:rPr lang="en-CA" sz="3200" b="1" i="1" dirty="0"/>
              <a:t>Professor William Tam &amp; Dr. Phillis Chang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79388"/>
            <a:ext cx="8637588" cy="1439862"/>
          </a:xfrm>
        </p:spPr>
        <p:txBody>
          <a:bodyPr wrap="square" anchor="ctr"/>
          <a:lstStyle>
            <a:lvl1pPr algn="ctr">
              <a:defRPr sz="5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1978025"/>
            <a:ext cx="8642350" cy="2879725"/>
          </a:xfrm>
        </p:spPr>
        <p:txBody>
          <a:bodyPr lIns="36000" tIns="36000" rIns="36000" bIns="36000"/>
          <a:lstStyle>
            <a:lvl1pPr marL="0" indent="0" algn="ctr">
              <a:buFont typeface="Wingdings" pitchFamily="2" charset="2"/>
              <a:buNone/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/>
              <a:t>Ch. 20 - </a:t>
            </a:r>
            <a:fld id="{F18046F1-98D3-4274-88FB-D21A614A5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537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E4975801-3312-447D-BBAA-BE416F7CE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50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3E5C8FB2-D416-4DBA-9939-059DFDDC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274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18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58888"/>
            <a:ext cx="424338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99E36278-5367-4BDF-8513-16C779644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14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BC8D6348-E667-4B14-B8F6-02DB635E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30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CCAB7F63-D5EA-4E73-AD9E-D778107C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44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0D4F3C39-E70F-4347-9EDF-EB8E79FE9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1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59698FAD-FE95-4002-AD6B-E506CCC53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74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6461125"/>
            <a:ext cx="1676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Ch. 20 - </a:t>
            </a:r>
            <a:fld id="{6C9970CD-998B-4B20-958D-C67F013BD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36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Webdings" pitchFamily="18" charset="2"/>
              </a:rPr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37588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Webdings" pitchFamily="18" charset="2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9pPr>
    </p:titleStyle>
    <p:bodyStyle>
      <a:lvl1pPr marL="457200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v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1138238" indent="-446088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●"/>
        <a:defRPr sz="3600">
          <a:solidFill>
            <a:schemeClr val="tx1"/>
          </a:solidFill>
          <a:latin typeface="+mn-lt"/>
        </a:defRPr>
      </a:lvl2pPr>
      <a:lvl3pPr marL="1830388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t"/>
        <a:defRPr sz="3600">
          <a:solidFill>
            <a:schemeClr val="tx1"/>
          </a:solidFill>
          <a:latin typeface="+mn-lt"/>
        </a:defRPr>
      </a:lvl3pPr>
      <a:lvl4pPr marL="2511425" indent="-457200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3600">
          <a:solidFill>
            <a:schemeClr val="tx1"/>
          </a:solidFill>
          <a:latin typeface="+mn-lt"/>
        </a:defRPr>
      </a:lvl4pPr>
      <a:lvl5pPr marL="3203575" indent="-460375" algn="l" rtl="0" eaLnBrk="0" fontAlgn="base" hangingPunct="0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5pPr>
      <a:lvl6pPr marL="36607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6pPr>
      <a:lvl7pPr marL="41179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7pPr>
      <a:lvl8pPr marL="45751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8pPr>
      <a:lvl9pPr marL="50323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6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64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oleObject" Target="../embeddings/oleObject76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9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9.bin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8.bin"/><Relationship Id="rId10" Type="http://schemas.openxmlformats.org/officeDocument/2006/relationships/oleObject" Target="../embeddings/oleObject73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Relationship Id="rId14" Type="http://schemas.openxmlformats.org/officeDocument/2006/relationships/oleObject" Target="../embeddings/oleObject7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9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9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9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0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04.bin"/><Relationship Id="rId12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2.bin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oleObject" Target="../embeddings/oleObject110.bin"/><Relationship Id="rId9" Type="http://schemas.openxmlformats.org/officeDocument/2006/relationships/oleObject" Target="../embeddings/oleObject11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1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oleObject" Target="../embeddings/oleObject118.bin"/><Relationship Id="rId4" Type="http://schemas.openxmlformats.org/officeDocument/2006/relationships/oleObject" Target="../embeddings/oleObject11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119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2.bin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1.bin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0.bin"/><Relationship Id="rId9" Type="http://schemas.openxmlformats.org/officeDocument/2006/relationships/oleObject" Target="../embeddings/oleObject1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2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1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13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3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13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13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13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13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136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13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138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5" Type="http://schemas.openxmlformats.org/officeDocument/2006/relationships/oleObject" Target="../embeddings/oleObject140.bin"/><Relationship Id="rId4" Type="http://schemas.openxmlformats.org/officeDocument/2006/relationships/oleObject" Target="../embeddings/oleObject13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141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14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14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144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14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149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15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8.bin"/><Relationship Id="rId3" Type="http://schemas.openxmlformats.org/officeDocument/2006/relationships/notesSlide" Target="../notesSlides/notesSlide71.xml"/><Relationship Id="rId7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156.bin"/><Relationship Id="rId5" Type="http://schemas.openxmlformats.org/officeDocument/2006/relationships/oleObject" Target="../embeddings/oleObject155.bin"/><Relationship Id="rId4" Type="http://schemas.openxmlformats.org/officeDocument/2006/relationships/oleObject" Target="../embeddings/oleObject154.bin"/><Relationship Id="rId9" Type="http://schemas.openxmlformats.org/officeDocument/2006/relationships/oleObject" Target="../embeddings/oleObject159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3" Type="http://schemas.openxmlformats.org/officeDocument/2006/relationships/notesSlide" Target="../notesSlides/notesSlide72.xml"/><Relationship Id="rId7" Type="http://schemas.openxmlformats.org/officeDocument/2006/relationships/oleObject" Target="../embeddings/oleObject1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162.bin"/><Relationship Id="rId5" Type="http://schemas.openxmlformats.org/officeDocument/2006/relationships/oleObject" Target="../embeddings/oleObject161.bin"/><Relationship Id="rId4" Type="http://schemas.openxmlformats.org/officeDocument/2006/relationships/oleObject" Target="../embeddings/oleObject160.bin"/><Relationship Id="rId9" Type="http://schemas.openxmlformats.org/officeDocument/2006/relationships/oleObject" Target="../embeddings/oleObject165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168.bin"/><Relationship Id="rId5" Type="http://schemas.openxmlformats.org/officeDocument/2006/relationships/oleObject" Target="../embeddings/oleObject167.bin"/><Relationship Id="rId4" Type="http://schemas.openxmlformats.org/officeDocument/2006/relationships/oleObject" Target="../embeddings/oleObject16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oleObject" Target="../embeddings/oleObject179.bin"/><Relationship Id="rId3" Type="http://schemas.openxmlformats.org/officeDocument/2006/relationships/notesSlide" Target="../notesSlides/notesSlide74.xml"/><Relationship Id="rId7" Type="http://schemas.openxmlformats.org/officeDocument/2006/relationships/oleObject" Target="../embeddings/oleObject173.bin"/><Relationship Id="rId12" Type="http://schemas.openxmlformats.org/officeDocument/2006/relationships/oleObject" Target="../embeddings/oleObject1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6" Type="http://schemas.openxmlformats.org/officeDocument/2006/relationships/oleObject" Target="../embeddings/oleObject172.bin"/><Relationship Id="rId11" Type="http://schemas.openxmlformats.org/officeDocument/2006/relationships/oleObject" Target="../embeddings/oleObject177.bin"/><Relationship Id="rId5" Type="http://schemas.openxmlformats.org/officeDocument/2006/relationships/oleObject" Target="../embeddings/oleObject171.bin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0.bin"/><Relationship Id="rId9" Type="http://schemas.openxmlformats.org/officeDocument/2006/relationships/oleObject" Target="../embeddings/oleObject175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5" Type="http://schemas.openxmlformats.org/officeDocument/2006/relationships/oleObject" Target="../embeddings/oleObject181.bin"/><Relationship Id="rId4" Type="http://schemas.openxmlformats.org/officeDocument/2006/relationships/oleObject" Target="../embeddings/oleObject18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/>
              <a:t>Chapter 20</a:t>
            </a:r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3"/>
            <a:ext cx="8642350" cy="3816350"/>
          </a:xfrm>
        </p:spPr>
        <p:txBody>
          <a:bodyPr/>
          <a:lstStyle/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endParaRPr lang="en-CA" dirty="0"/>
          </a:p>
          <a:p>
            <a:pPr eaLnBrk="1" hangingPunct="1">
              <a:defRPr/>
            </a:pPr>
            <a:r>
              <a:rPr lang="en-CA" dirty="0"/>
              <a:t>Amines</a:t>
            </a:r>
            <a:endParaRPr lang="en-CA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Copyright 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8211" name="Object 3"/>
          <p:cNvGraphicFramePr>
            <a:graphicFrameLocks noChangeAspect="1"/>
          </p:cNvGraphicFramePr>
          <p:nvPr/>
        </p:nvGraphicFramePr>
        <p:xfrm>
          <a:off x="246063" y="1584325"/>
          <a:ext cx="1497012" cy="1211263"/>
        </p:xfrm>
        <a:graphic>
          <a:graphicData uri="http://schemas.openxmlformats.org/presentationml/2006/ole">
            <p:oleObj spid="_x0000_s3038291" name="CS ChemDraw Drawing" r:id="rId4" imgW="998220" imgH="805180" progId="MDLDrawOLE.MDLDrawObject.1">
              <p:embed/>
            </p:oleObj>
          </a:graphicData>
        </a:graphic>
      </p:graphicFrame>
      <p:graphicFrame>
        <p:nvGraphicFramePr>
          <p:cNvPr id="3038212" name="Object 4"/>
          <p:cNvGraphicFramePr>
            <a:graphicFrameLocks noChangeAspect="1"/>
          </p:cNvGraphicFramePr>
          <p:nvPr/>
        </p:nvGraphicFramePr>
        <p:xfrm>
          <a:off x="1995488" y="1589088"/>
          <a:ext cx="1566862" cy="877887"/>
        </p:xfrm>
        <a:graphic>
          <a:graphicData uri="http://schemas.openxmlformats.org/presentationml/2006/ole">
            <p:oleObj spid="_x0000_s3038292" name="CS ChemDraw Drawing" r:id="rId5" imgW="1046480" imgH="584200" progId="MDLDrawOLE.MDLDrawObject.1">
              <p:embed/>
            </p:oleObj>
          </a:graphicData>
        </a:graphic>
      </p:graphicFrame>
      <p:graphicFrame>
        <p:nvGraphicFramePr>
          <p:cNvPr id="3038213" name="Object 5"/>
          <p:cNvGraphicFramePr>
            <a:graphicFrameLocks noChangeAspect="1"/>
          </p:cNvGraphicFramePr>
          <p:nvPr/>
        </p:nvGraphicFramePr>
        <p:xfrm>
          <a:off x="3819525" y="1233488"/>
          <a:ext cx="5073650" cy="1562100"/>
        </p:xfrm>
        <a:graphic>
          <a:graphicData uri="http://schemas.openxmlformats.org/presentationml/2006/ole">
            <p:oleObj spid="_x0000_s3038293" name="CS ChemDraw Drawing" r:id="rId6" imgW="3385820" imgH="1038860" progId="MDLDrawOLE.MDLDrawObject.1">
              <p:embed/>
            </p:oleObj>
          </a:graphicData>
        </a:graphic>
      </p:graphicFrame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17513" y="1643063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38215" name="Freeform 7"/>
          <p:cNvSpPr>
            <a:spLocks/>
          </p:cNvSpPr>
          <p:nvPr/>
        </p:nvSpPr>
        <p:spPr bwMode="auto">
          <a:xfrm>
            <a:off x="2844800" y="765175"/>
            <a:ext cx="355600" cy="1109663"/>
          </a:xfrm>
          <a:custGeom>
            <a:avLst/>
            <a:gdLst>
              <a:gd name="T0" fmla="*/ 0 w 224"/>
              <a:gd name="T1" fmla="*/ 699 h 699"/>
              <a:gd name="T2" fmla="*/ 224 w 224"/>
              <a:gd name="T3" fmla="*/ 548 h 699"/>
              <a:gd name="T4" fmla="*/ 0 60000 65536"/>
              <a:gd name="T5" fmla="*/ 0 60000 65536"/>
              <a:gd name="T6" fmla="*/ 0 w 224"/>
              <a:gd name="T7" fmla="*/ 0 h 699"/>
              <a:gd name="T8" fmla="*/ 224 w 224"/>
              <a:gd name="T9" fmla="*/ 699 h 6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" h="699">
                <a:moveTo>
                  <a:pt x="0" y="699"/>
                </a:moveTo>
                <a:cubicBezTo>
                  <a:pt x="100" y="0"/>
                  <a:pt x="220" y="544"/>
                  <a:pt x="224" y="54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38216" name="Freeform 8"/>
          <p:cNvSpPr>
            <a:spLocks/>
          </p:cNvSpPr>
          <p:nvPr/>
        </p:nvSpPr>
        <p:spPr bwMode="auto">
          <a:xfrm>
            <a:off x="1028700" y="814388"/>
            <a:ext cx="1524000" cy="979487"/>
          </a:xfrm>
          <a:custGeom>
            <a:avLst/>
            <a:gdLst>
              <a:gd name="T0" fmla="*/ 0 w 960"/>
              <a:gd name="T1" fmla="*/ 477 h 617"/>
              <a:gd name="T2" fmla="*/ 960 w 960"/>
              <a:gd name="T3" fmla="*/ 613 h 617"/>
              <a:gd name="T4" fmla="*/ 0 60000 65536"/>
              <a:gd name="T5" fmla="*/ 0 60000 65536"/>
              <a:gd name="T6" fmla="*/ 0 w 960"/>
              <a:gd name="T7" fmla="*/ 0 h 617"/>
              <a:gd name="T8" fmla="*/ 960 w 960"/>
              <a:gd name="T9" fmla="*/ 617 h 6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" h="617">
                <a:moveTo>
                  <a:pt x="0" y="477"/>
                </a:moveTo>
                <a:cubicBezTo>
                  <a:pt x="444" y="0"/>
                  <a:pt x="955" y="617"/>
                  <a:pt x="960" y="61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38217" name="Text Box 9"/>
          <p:cNvSpPr txBox="1">
            <a:spLocks noChangeArrowheads="1"/>
          </p:cNvSpPr>
          <p:nvPr/>
        </p:nvSpPr>
        <p:spPr bwMode="auto">
          <a:xfrm>
            <a:off x="5818188" y="1643063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038218" name="Text Box 10"/>
          <p:cNvSpPr txBox="1">
            <a:spLocks noChangeArrowheads="1"/>
          </p:cNvSpPr>
          <p:nvPr/>
        </p:nvSpPr>
        <p:spPr bwMode="auto">
          <a:xfrm>
            <a:off x="4572000" y="3176588"/>
            <a:ext cx="4321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3200" dirty="0">
                <a:solidFill>
                  <a:srgbClr val="0000FF"/>
                </a:solidFill>
              </a:rPr>
              <a:t>By releasing electrons, R</a:t>
            </a:r>
            <a:r>
              <a:rPr lang="en-CA" sz="3200" dirty="0">
                <a:solidFill>
                  <a:srgbClr val="0000FF"/>
                </a:solidFill>
                <a:cs typeface="Tahoma" pitchFamily="34" charset="0"/>
              </a:rPr>
              <a:t>— stabilizes the </a:t>
            </a:r>
            <a:r>
              <a:rPr lang="en-CA" sz="3200" dirty="0" err="1" smtClean="0">
                <a:solidFill>
                  <a:srgbClr val="0000FF"/>
                </a:solidFill>
                <a:cs typeface="Tahoma" pitchFamily="34" charset="0"/>
              </a:rPr>
              <a:t>alkylaminium</a:t>
            </a:r>
            <a:r>
              <a:rPr lang="en-CA" sz="3200" dirty="0" smtClean="0">
                <a:solidFill>
                  <a:srgbClr val="0000FF"/>
                </a:solidFill>
                <a:cs typeface="Tahoma" pitchFamily="34" charset="0"/>
              </a:rPr>
              <a:t> ion </a:t>
            </a:r>
            <a:r>
              <a:rPr lang="en-CA" sz="3200" dirty="0">
                <a:solidFill>
                  <a:srgbClr val="0000FF"/>
                </a:solidFill>
                <a:cs typeface="Tahoma" pitchFamily="34" charset="0"/>
              </a:rPr>
              <a:t>through dispersal of charge</a:t>
            </a:r>
          </a:p>
        </p:txBody>
      </p:sp>
      <p:sp>
        <p:nvSpPr>
          <p:cNvPr id="3038219" name="Text Box 11"/>
          <p:cNvSpPr txBox="1">
            <a:spLocks noChangeArrowheads="1"/>
          </p:cNvSpPr>
          <p:nvPr/>
        </p:nvSpPr>
        <p:spPr bwMode="auto">
          <a:xfrm>
            <a:off x="4846638" y="3633788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3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3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3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3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38215" grpId="0" animBg="1"/>
      <p:bldP spid="3038216" grpId="0" animBg="1"/>
      <p:bldP spid="3038217" grpId="0"/>
      <p:bldP spid="3038218" grpId="0"/>
      <p:bldP spid="3038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9234" name="Object 2"/>
          <p:cNvGraphicFramePr>
            <a:graphicFrameLocks noChangeAspect="1"/>
          </p:cNvGraphicFramePr>
          <p:nvPr/>
        </p:nvGraphicFramePr>
        <p:xfrm>
          <a:off x="1287463" y="1125538"/>
          <a:ext cx="6577012" cy="1514475"/>
        </p:xfrm>
        <a:graphic>
          <a:graphicData uri="http://schemas.openxmlformats.org/presentationml/2006/ole">
            <p:oleObj spid="_x0000_s3039284" name="CS ChemDraw Drawing" r:id="rId4" imgW="4386580" imgH="1005840" progId="MDLDrawOLE.MDLDrawObject.1">
              <p:embed/>
            </p:oleObj>
          </a:graphicData>
        </a:graphic>
      </p:graphicFrame>
      <p:graphicFrame>
        <p:nvGraphicFramePr>
          <p:cNvPr id="3039235" name="Object 3"/>
          <p:cNvGraphicFramePr>
            <a:graphicFrameLocks noChangeAspect="1"/>
          </p:cNvGraphicFramePr>
          <p:nvPr/>
        </p:nvGraphicFramePr>
        <p:xfrm>
          <a:off x="1287463" y="4171950"/>
          <a:ext cx="6569075" cy="1533525"/>
        </p:xfrm>
        <a:graphic>
          <a:graphicData uri="http://schemas.openxmlformats.org/presentationml/2006/ole">
            <p:oleObj spid="_x0000_s3039285" name="CS ChemDraw Drawing" r:id="rId5" imgW="4386580" imgH="102108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258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3A.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Basicity of Arylamines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40260" name="Object 4"/>
          <p:cNvGraphicFramePr>
            <a:graphicFrameLocks noChangeAspect="1"/>
          </p:cNvGraphicFramePr>
          <p:nvPr/>
        </p:nvGraphicFramePr>
        <p:xfrm>
          <a:off x="511175" y="1166813"/>
          <a:ext cx="8121650" cy="4522787"/>
        </p:xfrm>
        <a:graphic>
          <a:graphicData uri="http://schemas.openxmlformats.org/presentationml/2006/ole">
            <p:oleObj spid="_x0000_s3040287" name="CS ChemDraw Drawing" r:id="rId4" imgW="5420360" imgH="300736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28" name="Object 8"/>
          <p:cNvGraphicFramePr>
            <a:graphicFrameLocks noChangeAspect="1"/>
          </p:cNvGraphicFramePr>
          <p:nvPr/>
        </p:nvGraphicFramePr>
        <p:xfrm>
          <a:off x="944563" y="231775"/>
          <a:ext cx="1054100" cy="1968500"/>
        </p:xfrm>
        <a:graphic>
          <a:graphicData uri="http://schemas.openxmlformats.org/presentationml/2006/ole">
            <p:oleObj spid="_x0000_s3000476" name="CS ChemDraw Drawing" r:id="rId4" imgW="845820" imgH="1574800" progId="MDLDrawOLE.MDLDrawObject.1">
              <p:embed/>
            </p:oleObj>
          </a:graphicData>
        </a:graphic>
      </p:graphicFrame>
      <p:sp>
        <p:nvSpPr>
          <p:cNvPr id="3000325" name="Freeform 5"/>
          <p:cNvSpPr>
            <a:spLocks/>
          </p:cNvSpPr>
          <p:nvPr/>
        </p:nvSpPr>
        <p:spPr bwMode="auto">
          <a:xfrm>
            <a:off x="6916738" y="2087563"/>
            <a:ext cx="577850" cy="488950"/>
          </a:xfrm>
          <a:custGeom>
            <a:avLst/>
            <a:gdLst>
              <a:gd name="T0" fmla="*/ 136 w 364"/>
              <a:gd name="T1" fmla="*/ 0 h 308"/>
              <a:gd name="T2" fmla="*/ 0 w 364"/>
              <a:gd name="T3" fmla="*/ 64 h 308"/>
              <a:gd name="T4" fmla="*/ 0 60000 65536"/>
              <a:gd name="T5" fmla="*/ 0 60000 65536"/>
              <a:gd name="T6" fmla="*/ 0 w 364"/>
              <a:gd name="T7" fmla="*/ 0 h 308"/>
              <a:gd name="T8" fmla="*/ 364 w 364"/>
              <a:gd name="T9" fmla="*/ 308 h 3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4" h="308">
                <a:moveTo>
                  <a:pt x="136" y="0"/>
                </a:moveTo>
                <a:cubicBezTo>
                  <a:pt x="364" y="308"/>
                  <a:pt x="108" y="144"/>
                  <a:pt x="0" y="6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26" name="Freeform 6"/>
          <p:cNvSpPr>
            <a:spLocks/>
          </p:cNvSpPr>
          <p:nvPr/>
        </p:nvSpPr>
        <p:spPr bwMode="auto">
          <a:xfrm>
            <a:off x="7418388" y="1281113"/>
            <a:ext cx="1006475" cy="457200"/>
          </a:xfrm>
          <a:custGeom>
            <a:avLst/>
            <a:gdLst>
              <a:gd name="T0" fmla="*/ 160 w 634"/>
              <a:gd name="T1" fmla="*/ 0 h 288"/>
              <a:gd name="T2" fmla="*/ 0 w 634"/>
              <a:gd name="T3" fmla="*/ 240 h 288"/>
              <a:gd name="T4" fmla="*/ 0 60000 65536"/>
              <a:gd name="T5" fmla="*/ 0 60000 65536"/>
              <a:gd name="T6" fmla="*/ 0 w 634"/>
              <a:gd name="T7" fmla="*/ 0 h 288"/>
              <a:gd name="T8" fmla="*/ 634 w 634"/>
              <a:gd name="T9" fmla="*/ 288 h 2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4" h="288">
                <a:moveTo>
                  <a:pt x="160" y="0"/>
                </a:moveTo>
                <a:cubicBezTo>
                  <a:pt x="634" y="72"/>
                  <a:pt x="340" y="288"/>
                  <a:pt x="0" y="24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31" name="Freeform 11"/>
          <p:cNvSpPr>
            <a:spLocks/>
          </p:cNvSpPr>
          <p:nvPr/>
        </p:nvSpPr>
        <p:spPr bwMode="auto">
          <a:xfrm>
            <a:off x="4408488" y="658813"/>
            <a:ext cx="488950" cy="635000"/>
          </a:xfrm>
          <a:custGeom>
            <a:avLst/>
            <a:gdLst>
              <a:gd name="T0" fmla="*/ 0 w 308"/>
              <a:gd name="T1" fmla="*/ 296 h 400"/>
              <a:gd name="T2" fmla="*/ 148 w 308"/>
              <a:gd name="T3" fmla="*/ 400 h 400"/>
              <a:gd name="T4" fmla="*/ 0 60000 65536"/>
              <a:gd name="T5" fmla="*/ 0 60000 65536"/>
              <a:gd name="T6" fmla="*/ 0 w 308"/>
              <a:gd name="T7" fmla="*/ 0 h 400"/>
              <a:gd name="T8" fmla="*/ 308 w 308"/>
              <a:gd name="T9" fmla="*/ 400 h 4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" h="400">
                <a:moveTo>
                  <a:pt x="0" y="296"/>
                </a:moveTo>
                <a:cubicBezTo>
                  <a:pt x="308" y="0"/>
                  <a:pt x="156" y="392"/>
                  <a:pt x="148" y="40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32" name="Freeform 12"/>
          <p:cNvSpPr>
            <a:spLocks/>
          </p:cNvSpPr>
          <p:nvPr/>
        </p:nvSpPr>
        <p:spPr bwMode="auto">
          <a:xfrm>
            <a:off x="3214688" y="406400"/>
            <a:ext cx="889000" cy="519113"/>
          </a:xfrm>
          <a:custGeom>
            <a:avLst/>
            <a:gdLst>
              <a:gd name="T0" fmla="*/ 474 w 560"/>
              <a:gd name="T1" fmla="*/ 0 h 327"/>
              <a:gd name="T2" fmla="*/ 560 w 560"/>
              <a:gd name="T3" fmla="*/ 327 h 327"/>
              <a:gd name="T4" fmla="*/ 0 60000 65536"/>
              <a:gd name="T5" fmla="*/ 0 60000 65536"/>
              <a:gd name="T6" fmla="*/ 0 w 560"/>
              <a:gd name="T7" fmla="*/ 0 h 327"/>
              <a:gd name="T8" fmla="*/ 560 w 560"/>
              <a:gd name="T9" fmla="*/ 327 h 3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0" h="327">
                <a:moveTo>
                  <a:pt x="474" y="0"/>
                </a:moveTo>
                <a:cubicBezTo>
                  <a:pt x="0" y="72"/>
                  <a:pt x="556" y="323"/>
                  <a:pt x="560" y="327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35" name="Freeform 15"/>
          <p:cNvSpPr>
            <a:spLocks/>
          </p:cNvSpPr>
          <p:nvPr/>
        </p:nvSpPr>
        <p:spPr bwMode="auto">
          <a:xfrm>
            <a:off x="6021388" y="5180013"/>
            <a:ext cx="666750" cy="234950"/>
          </a:xfrm>
          <a:custGeom>
            <a:avLst/>
            <a:gdLst>
              <a:gd name="T0" fmla="*/ 420 w 420"/>
              <a:gd name="T1" fmla="*/ 148 h 148"/>
              <a:gd name="T2" fmla="*/ 352 w 420"/>
              <a:gd name="T3" fmla="*/ 0 h 148"/>
              <a:gd name="T4" fmla="*/ 0 60000 65536"/>
              <a:gd name="T5" fmla="*/ 0 60000 65536"/>
              <a:gd name="T6" fmla="*/ 0 w 420"/>
              <a:gd name="T7" fmla="*/ 0 h 148"/>
              <a:gd name="T8" fmla="*/ 420 w 420"/>
              <a:gd name="T9" fmla="*/ 148 h 1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0" h="148">
                <a:moveTo>
                  <a:pt x="420" y="148"/>
                </a:moveTo>
                <a:cubicBezTo>
                  <a:pt x="0" y="100"/>
                  <a:pt x="300" y="44"/>
                  <a:pt x="352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37" name="Freeform 17"/>
          <p:cNvSpPr>
            <a:spLocks/>
          </p:cNvSpPr>
          <p:nvPr/>
        </p:nvSpPr>
        <p:spPr bwMode="auto">
          <a:xfrm>
            <a:off x="5938838" y="4314825"/>
            <a:ext cx="393700" cy="447675"/>
          </a:xfrm>
          <a:custGeom>
            <a:avLst/>
            <a:gdLst>
              <a:gd name="T0" fmla="*/ 242 w 248"/>
              <a:gd name="T1" fmla="*/ 282 h 282"/>
              <a:gd name="T2" fmla="*/ 248 w 248"/>
              <a:gd name="T3" fmla="*/ 105 h 282"/>
              <a:gd name="T4" fmla="*/ 0 60000 65536"/>
              <a:gd name="T5" fmla="*/ 0 60000 65536"/>
              <a:gd name="T6" fmla="*/ 0 w 248"/>
              <a:gd name="T7" fmla="*/ 0 h 282"/>
              <a:gd name="T8" fmla="*/ 248 w 248"/>
              <a:gd name="T9" fmla="*/ 282 h 2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" h="282">
                <a:moveTo>
                  <a:pt x="242" y="282"/>
                </a:moveTo>
                <a:cubicBezTo>
                  <a:pt x="7" y="182"/>
                  <a:pt x="0" y="0"/>
                  <a:pt x="248" y="10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42" name="Freeform 22"/>
          <p:cNvSpPr>
            <a:spLocks/>
          </p:cNvSpPr>
          <p:nvPr/>
        </p:nvSpPr>
        <p:spPr bwMode="auto">
          <a:xfrm>
            <a:off x="1341438" y="1433513"/>
            <a:ext cx="304800" cy="495300"/>
          </a:xfrm>
          <a:custGeom>
            <a:avLst/>
            <a:gdLst>
              <a:gd name="T0" fmla="*/ 0 w 192"/>
              <a:gd name="T1" fmla="*/ 260 h 312"/>
              <a:gd name="T2" fmla="*/ 192 w 192"/>
              <a:gd name="T3" fmla="*/ 312 h 312"/>
              <a:gd name="T4" fmla="*/ 0 60000 65536"/>
              <a:gd name="T5" fmla="*/ 0 60000 65536"/>
              <a:gd name="T6" fmla="*/ 0 w 192"/>
              <a:gd name="T7" fmla="*/ 0 h 312"/>
              <a:gd name="T8" fmla="*/ 192 w 192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312">
                <a:moveTo>
                  <a:pt x="0" y="260"/>
                </a:moveTo>
                <a:cubicBezTo>
                  <a:pt x="108" y="0"/>
                  <a:pt x="148" y="212"/>
                  <a:pt x="192" y="31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43" name="Freeform 23"/>
          <p:cNvSpPr>
            <a:spLocks/>
          </p:cNvSpPr>
          <p:nvPr/>
        </p:nvSpPr>
        <p:spPr bwMode="auto">
          <a:xfrm>
            <a:off x="1112838" y="1376363"/>
            <a:ext cx="519112" cy="279400"/>
          </a:xfrm>
          <a:custGeom>
            <a:avLst/>
            <a:gdLst>
              <a:gd name="T0" fmla="*/ 140 w 327"/>
              <a:gd name="T1" fmla="*/ 0 h 176"/>
              <a:gd name="T2" fmla="*/ 0 w 327"/>
              <a:gd name="T3" fmla="*/ 176 h 176"/>
              <a:gd name="T4" fmla="*/ 0 60000 65536"/>
              <a:gd name="T5" fmla="*/ 0 60000 65536"/>
              <a:gd name="T6" fmla="*/ 0 w 327"/>
              <a:gd name="T7" fmla="*/ 0 h 176"/>
              <a:gd name="T8" fmla="*/ 327 w 327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7" h="176">
                <a:moveTo>
                  <a:pt x="140" y="0"/>
                </a:moveTo>
                <a:cubicBezTo>
                  <a:pt x="327" y="110"/>
                  <a:pt x="84" y="160"/>
                  <a:pt x="0" y="17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00344" name="Freeform 24"/>
          <p:cNvSpPr>
            <a:spLocks/>
          </p:cNvSpPr>
          <p:nvPr/>
        </p:nvSpPr>
        <p:spPr bwMode="auto">
          <a:xfrm>
            <a:off x="1392238" y="1281113"/>
            <a:ext cx="361950" cy="336550"/>
          </a:xfrm>
          <a:custGeom>
            <a:avLst/>
            <a:gdLst>
              <a:gd name="T0" fmla="*/ 228 w 228"/>
              <a:gd name="T1" fmla="*/ 212 h 212"/>
              <a:gd name="T2" fmla="*/ 156 w 228"/>
              <a:gd name="T3" fmla="*/ 0 h 212"/>
              <a:gd name="T4" fmla="*/ 0 60000 65536"/>
              <a:gd name="T5" fmla="*/ 0 60000 65536"/>
              <a:gd name="T6" fmla="*/ 0 w 228"/>
              <a:gd name="T7" fmla="*/ 0 h 212"/>
              <a:gd name="T8" fmla="*/ 228 w 228"/>
              <a:gd name="T9" fmla="*/ 212 h 2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8" h="212">
                <a:moveTo>
                  <a:pt x="228" y="212"/>
                </a:moveTo>
                <a:cubicBezTo>
                  <a:pt x="0" y="168"/>
                  <a:pt x="116" y="60"/>
                  <a:pt x="15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00345" name="Object 25"/>
          <p:cNvGraphicFramePr>
            <a:graphicFrameLocks noChangeAspect="1"/>
          </p:cNvGraphicFramePr>
          <p:nvPr/>
        </p:nvGraphicFramePr>
        <p:xfrm>
          <a:off x="2278063" y="234950"/>
          <a:ext cx="2417762" cy="1965325"/>
        </p:xfrm>
        <a:graphic>
          <a:graphicData uri="http://schemas.openxmlformats.org/presentationml/2006/ole">
            <p:oleObj spid="_x0000_s3000477" name="CS ChemDraw Drawing" r:id="rId5" imgW="1938020" imgH="1572260" progId="MDLDrawOLE.MDLDrawObject.1">
              <p:embed/>
            </p:oleObj>
          </a:graphicData>
        </a:graphic>
      </p:graphicFrame>
      <p:graphicFrame>
        <p:nvGraphicFramePr>
          <p:cNvPr id="3000346" name="Object 26"/>
          <p:cNvGraphicFramePr>
            <a:graphicFrameLocks noChangeAspect="1"/>
          </p:cNvGraphicFramePr>
          <p:nvPr/>
        </p:nvGraphicFramePr>
        <p:xfrm>
          <a:off x="5010150" y="188913"/>
          <a:ext cx="2740025" cy="2011362"/>
        </p:xfrm>
        <a:graphic>
          <a:graphicData uri="http://schemas.openxmlformats.org/presentationml/2006/ole">
            <p:oleObj spid="_x0000_s3000478" name="CS ChemDraw Drawing" r:id="rId6" imgW="2197100" imgH="1610360" progId="MDLDrawOLE.MDLDrawObject.1">
              <p:embed/>
            </p:oleObj>
          </a:graphicData>
        </a:graphic>
      </p:graphicFrame>
      <p:graphicFrame>
        <p:nvGraphicFramePr>
          <p:cNvPr id="3000347" name="Object 27"/>
          <p:cNvGraphicFramePr>
            <a:graphicFrameLocks noChangeAspect="1"/>
          </p:cNvGraphicFramePr>
          <p:nvPr/>
        </p:nvGraphicFramePr>
        <p:xfrm>
          <a:off x="6346825" y="2232025"/>
          <a:ext cx="1054100" cy="3330575"/>
        </p:xfrm>
        <a:graphic>
          <a:graphicData uri="http://schemas.openxmlformats.org/presentationml/2006/ole">
            <p:oleObj spid="_x0000_s3000479" name="CS ChemDraw Drawing" r:id="rId7" imgW="845820" imgH="2664460" progId="MDLDrawOLE.MDLDrawObject.1">
              <p:embed/>
            </p:oleObj>
          </a:graphicData>
        </a:graphic>
      </p:graphicFrame>
      <p:graphicFrame>
        <p:nvGraphicFramePr>
          <p:cNvPr id="3000348" name="Object 28"/>
          <p:cNvGraphicFramePr>
            <a:graphicFrameLocks noChangeAspect="1"/>
          </p:cNvGraphicFramePr>
          <p:nvPr/>
        </p:nvGraphicFramePr>
        <p:xfrm>
          <a:off x="3308350" y="3402013"/>
          <a:ext cx="2749550" cy="2005012"/>
        </p:xfrm>
        <a:graphic>
          <a:graphicData uri="http://schemas.openxmlformats.org/presentationml/2006/ole">
            <p:oleObj spid="_x0000_s3000480" name="CS ChemDraw Drawing" r:id="rId8" imgW="2204720" imgH="1605280" progId="MDLDrawOLE.MDLDrawObject.1">
              <p:embed/>
            </p:oleObj>
          </a:graphicData>
        </a:graphic>
      </p:graphicFrame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250825" y="5732463"/>
            <a:ext cx="86375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>
                <a:solidFill>
                  <a:srgbClr val="FF0000"/>
                </a:solidFill>
              </a:rPr>
              <a:t>Five resonance structures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0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0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0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0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0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0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0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00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0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25" grpId="0" animBg="1"/>
      <p:bldP spid="3000326" grpId="0" animBg="1"/>
      <p:bldP spid="3000331" grpId="0" animBg="1"/>
      <p:bldP spid="3000332" grpId="0" animBg="1"/>
      <p:bldP spid="3000335" grpId="0" animBg="1"/>
      <p:bldP spid="3000337" grpId="0" animBg="1"/>
      <p:bldP spid="3000342" grpId="0" animBg="1"/>
      <p:bldP spid="3000343" grpId="0" animBg="1"/>
      <p:bldP spid="3000344" grpId="0" animBg="1"/>
      <p:bldP spid="2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2306" name="Object 2"/>
          <p:cNvGraphicFramePr>
            <a:graphicFrameLocks noChangeAspect="1"/>
          </p:cNvGraphicFramePr>
          <p:nvPr/>
        </p:nvGraphicFramePr>
        <p:xfrm>
          <a:off x="1260475" y="222250"/>
          <a:ext cx="2424113" cy="1968500"/>
        </p:xfrm>
        <a:graphic>
          <a:graphicData uri="http://schemas.openxmlformats.org/presentationml/2006/ole">
            <p:oleObj spid="_x0000_s3042426" name="CS ChemDraw Drawing" r:id="rId4" imgW="1945640" imgH="1574800" progId="MDLDrawOLE.MDLDrawObject.1">
              <p:embed/>
            </p:oleObj>
          </a:graphicData>
        </a:graphic>
      </p:graphicFrame>
      <p:graphicFrame>
        <p:nvGraphicFramePr>
          <p:cNvPr id="3042317" name="Object 13"/>
          <p:cNvGraphicFramePr>
            <a:graphicFrameLocks noChangeAspect="1"/>
          </p:cNvGraphicFramePr>
          <p:nvPr/>
        </p:nvGraphicFramePr>
        <p:xfrm>
          <a:off x="4102100" y="196850"/>
          <a:ext cx="3616325" cy="2860675"/>
        </p:xfrm>
        <a:graphic>
          <a:graphicData uri="http://schemas.openxmlformats.org/presentationml/2006/ole">
            <p:oleObj spid="_x0000_s3042427" name="CS ChemDraw Drawing" r:id="rId5" imgW="2900680" imgH="2288540" progId="MDLDrawOLE.MDLDrawObject.1">
              <p:embed/>
            </p:oleObj>
          </a:graphicData>
        </a:graphic>
      </p:graphicFrame>
      <p:graphicFrame>
        <p:nvGraphicFramePr>
          <p:cNvPr id="3042320" name="Object 16"/>
          <p:cNvGraphicFramePr>
            <a:graphicFrameLocks noChangeAspect="1"/>
          </p:cNvGraphicFramePr>
          <p:nvPr/>
        </p:nvGraphicFramePr>
        <p:xfrm>
          <a:off x="2339975" y="3424238"/>
          <a:ext cx="1054100" cy="2009775"/>
        </p:xfrm>
        <a:graphic>
          <a:graphicData uri="http://schemas.openxmlformats.org/presentationml/2006/ole">
            <p:oleObj spid="_x0000_s3042428" name="CS ChemDraw Drawing" r:id="rId6" imgW="845820" imgH="1607820" progId="MDLDrawOLE.MDLDrawObject.1">
              <p:embed/>
            </p:oleObj>
          </a:graphicData>
        </a:graphic>
      </p:graphicFrame>
      <p:sp>
        <p:nvSpPr>
          <p:cNvPr id="3042323" name="Freeform 19"/>
          <p:cNvSpPr>
            <a:spLocks/>
          </p:cNvSpPr>
          <p:nvPr/>
        </p:nvSpPr>
        <p:spPr bwMode="auto">
          <a:xfrm>
            <a:off x="2719388" y="4645025"/>
            <a:ext cx="304800" cy="495300"/>
          </a:xfrm>
          <a:custGeom>
            <a:avLst/>
            <a:gdLst>
              <a:gd name="T0" fmla="*/ 0 w 192"/>
              <a:gd name="T1" fmla="*/ 260 h 312"/>
              <a:gd name="T2" fmla="*/ 192 w 192"/>
              <a:gd name="T3" fmla="*/ 312 h 312"/>
              <a:gd name="T4" fmla="*/ 0 60000 65536"/>
              <a:gd name="T5" fmla="*/ 0 60000 65536"/>
              <a:gd name="T6" fmla="*/ 0 w 192"/>
              <a:gd name="T7" fmla="*/ 0 h 312"/>
              <a:gd name="T8" fmla="*/ 192 w 192"/>
              <a:gd name="T9" fmla="*/ 312 h 3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312">
                <a:moveTo>
                  <a:pt x="0" y="260"/>
                </a:moveTo>
                <a:cubicBezTo>
                  <a:pt x="108" y="0"/>
                  <a:pt x="148" y="212"/>
                  <a:pt x="192" y="31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42324" name="Freeform 20"/>
          <p:cNvSpPr>
            <a:spLocks/>
          </p:cNvSpPr>
          <p:nvPr/>
        </p:nvSpPr>
        <p:spPr bwMode="auto">
          <a:xfrm>
            <a:off x="2490788" y="4587875"/>
            <a:ext cx="519112" cy="279400"/>
          </a:xfrm>
          <a:custGeom>
            <a:avLst/>
            <a:gdLst>
              <a:gd name="T0" fmla="*/ 140 w 327"/>
              <a:gd name="T1" fmla="*/ 0 h 176"/>
              <a:gd name="T2" fmla="*/ 0 w 327"/>
              <a:gd name="T3" fmla="*/ 176 h 176"/>
              <a:gd name="T4" fmla="*/ 0 60000 65536"/>
              <a:gd name="T5" fmla="*/ 0 60000 65536"/>
              <a:gd name="T6" fmla="*/ 0 w 327"/>
              <a:gd name="T7" fmla="*/ 0 h 176"/>
              <a:gd name="T8" fmla="*/ 327 w 327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7" h="176">
                <a:moveTo>
                  <a:pt x="140" y="0"/>
                </a:moveTo>
                <a:cubicBezTo>
                  <a:pt x="327" y="110"/>
                  <a:pt x="84" y="160"/>
                  <a:pt x="0" y="17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42325" name="Freeform 21"/>
          <p:cNvSpPr>
            <a:spLocks/>
          </p:cNvSpPr>
          <p:nvPr/>
        </p:nvSpPr>
        <p:spPr bwMode="auto">
          <a:xfrm>
            <a:off x="2770188" y="4492625"/>
            <a:ext cx="361950" cy="336550"/>
          </a:xfrm>
          <a:custGeom>
            <a:avLst/>
            <a:gdLst>
              <a:gd name="T0" fmla="*/ 228 w 228"/>
              <a:gd name="T1" fmla="*/ 212 h 212"/>
              <a:gd name="T2" fmla="*/ 156 w 228"/>
              <a:gd name="T3" fmla="*/ 0 h 212"/>
              <a:gd name="T4" fmla="*/ 0 60000 65536"/>
              <a:gd name="T5" fmla="*/ 0 60000 65536"/>
              <a:gd name="T6" fmla="*/ 0 w 228"/>
              <a:gd name="T7" fmla="*/ 0 h 212"/>
              <a:gd name="T8" fmla="*/ 228 w 228"/>
              <a:gd name="T9" fmla="*/ 212 h 2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8" h="212">
                <a:moveTo>
                  <a:pt x="228" y="212"/>
                </a:moveTo>
                <a:cubicBezTo>
                  <a:pt x="0" y="168"/>
                  <a:pt x="116" y="60"/>
                  <a:pt x="15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42327" name="Object 23"/>
          <p:cNvGraphicFramePr>
            <a:graphicFrameLocks noChangeAspect="1"/>
          </p:cNvGraphicFramePr>
          <p:nvPr/>
        </p:nvGraphicFramePr>
        <p:xfrm>
          <a:off x="3833813" y="3419475"/>
          <a:ext cx="2660650" cy="2020888"/>
        </p:xfrm>
        <a:graphic>
          <a:graphicData uri="http://schemas.openxmlformats.org/presentationml/2006/ole">
            <p:oleObj spid="_x0000_s3042429" name="CS ChemDraw Drawing" r:id="rId7" imgW="2136140" imgH="1617980" progId="MDLDrawOLE.MDLDrawObject.1">
              <p:embed/>
            </p:oleObj>
          </a:graphicData>
        </a:graphic>
      </p:graphicFrame>
      <p:sp>
        <p:nvSpPr>
          <p:cNvPr id="2" name="Rectangle 24"/>
          <p:cNvSpPr>
            <a:spLocks noChangeArrowheads="1"/>
          </p:cNvSpPr>
          <p:nvPr/>
        </p:nvSpPr>
        <p:spPr bwMode="auto">
          <a:xfrm>
            <a:off x="250825" y="5732463"/>
            <a:ext cx="86375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Char char="●"/>
            </a:pPr>
            <a:r>
              <a:rPr lang="en-CA">
                <a:solidFill>
                  <a:srgbClr val="FF0000"/>
                </a:solidFill>
              </a:rPr>
              <a:t>Only two resonance structures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4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4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2323" grpId="0" animBg="1"/>
      <p:bldP spid="3042324" grpId="0" animBg="1"/>
      <p:bldP spid="3042325" grpId="0" animBg="1"/>
      <p:bldP spid="2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8450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3C.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Amines versus 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48451" name="Object 3"/>
          <p:cNvGraphicFramePr>
            <a:graphicFrameLocks noChangeAspect="1"/>
          </p:cNvGraphicFramePr>
          <p:nvPr/>
        </p:nvGraphicFramePr>
        <p:xfrm>
          <a:off x="227013" y="3048000"/>
          <a:ext cx="6667500" cy="3548063"/>
        </p:xfrm>
        <a:graphic>
          <a:graphicData uri="http://schemas.openxmlformats.org/presentationml/2006/ole">
            <p:oleObj spid="_x0000_s3048481" name="CS ChemDraw Drawing" r:id="rId4" imgW="5334000" imgH="2829560" progId="MDLDrawOLE.MDLDrawObject.1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0825" y="917575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sz="3200" dirty="0"/>
              <a:t>Amides are far less basic than amines (even less basic than </a:t>
            </a:r>
            <a:r>
              <a:rPr lang="en-CA" sz="3200" dirty="0" err="1"/>
              <a:t>arylamines</a:t>
            </a:r>
            <a:r>
              <a:rPr lang="en-CA" sz="3200" dirty="0"/>
              <a:t>). The </a:t>
            </a:r>
            <a:r>
              <a:rPr lang="en-CA" sz="3200" dirty="0" err="1"/>
              <a:t>p</a:t>
            </a:r>
            <a:r>
              <a:rPr lang="en-CA" sz="3200" i="1" dirty="0" err="1"/>
              <a:t>K</a:t>
            </a:r>
            <a:r>
              <a:rPr lang="en-CA" sz="3200" i="1" baseline="-25000" dirty="0" err="1"/>
              <a:t>a</a:t>
            </a:r>
            <a:r>
              <a:rPr lang="en-CA" sz="3200" dirty="0"/>
              <a:t> of the conjugate acid of a typical amide </a:t>
            </a:r>
            <a:r>
              <a:rPr lang="en-CA" sz="3200" dirty="0" smtClean="0"/>
              <a:t>is ~zero</a:t>
            </a:r>
            <a:endParaRPr lang="en-CA" sz="3200" dirty="0"/>
          </a:p>
        </p:txBody>
      </p:sp>
      <p:sp>
        <p:nvSpPr>
          <p:cNvPr id="3048453" name="Text Box 5"/>
          <p:cNvSpPr txBox="1">
            <a:spLocks noChangeArrowheads="1"/>
          </p:cNvSpPr>
          <p:nvPr/>
        </p:nvSpPr>
        <p:spPr bwMode="auto">
          <a:xfrm>
            <a:off x="7091363" y="3316288"/>
            <a:ext cx="20526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FF0000"/>
                </a:solidFill>
                <a:cs typeface="Tahoma" pitchFamily="34" charset="0"/>
              </a:rPr>
              <a:t>Larger resonance stabilization</a:t>
            </a:r>
          </a:p>
        </p:txBody>
      </p:sp>
      <p:sp>
        <p:nvSpPr>
          <p:cNvPr id="3048455" name="Text Box 7"/>
          <p:cNvSpPr txBox="1">
            <a:spLocks noChangeArrowheads="1"/>
          </p:cNvSpPr>
          <p:nvPr/>
        </p:nvSpPr>
        <p:spPr bwMode="auto">
          <a:xfrm>
            <a:off x="4714875" y="5257800"/>
            <a:ext cx="20526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 dirty="0">
                <a:solidFill>
                  <a:srgbClr val="FF0000"/>
                </a:solidFill>
                <a:cs typeface="Tahoma" pitchFamily="34" charset="0"/>
              </a:rPr>
              <a:t>Smaller resonance stabilization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4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4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48453" grpId="0"/>
      <p:bldP spid="30484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0498" name="Object 2"/>
          <p:cNvGraphicFramePr>
            <a:graphicFrameLocks noChangeAspect="1"/>
          </p:cNvGraphicFramePr>
          <p:nvPr/>
        </p:nvGraphicFramePr>
        <p:xfrm>
          <a:off x="307975" y="1587500"/>
          <a:ext cx="8526463" cy="3681413"/>
        </p:xfrm>
        <a:graphic>
          <a:graphicData uri="http://schemas.openxmlformats.org/presentationml/2006/ole">
            <p:oleObj spid="_x0000_s3050526" name="CS ChemDraw Drawing" r:id="rId4" imgW="5681980" imgH="2446020" progId="MDLDrawOLE.MDLDrawObject.1">
              <p:embed/>
            </p:oleObj>
          </a:graphicData>
        </a:graphic>
      </p:graphicFrame>
      <p:sp>
        <p:nvSpPr>
          <p:cNvPr id="3050500" name="Text Box 4"/>
          <p:cNvSpPr txBox="1">
            <a:spLocks noChangeArrowheads="1"/>
          </p:cNvSpPr>
          <p:nvPr/>
        </p:nvSpPr>
        <p:spPr bwMode="auto">
          <a:xfrm rot="1800000">
            <a:off x="935038" y="2133600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r>
              <a:rPr lang="en-CA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050501" name="Text Box 5"/>
          <p:cNvSpPr txBox="1">
            <a:spLocks noChangeArrowheads="1"/>
          </p:cNvSpPr>
          <p:nvPr/>
        </p:nvSpPr>
        <p:spPr bwMode="auto">
          <a:xfrm>
            <a:off x="454025" y="4678363"/>
            <a:ext cx="517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546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3D.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Aminium Salts and Quaternary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Ammonium Salts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52551" name="Object 7"/>
          <p:cNvGraphicFramePr>
            <a:graphicFrameLocks noChangeAspect="1"/>
          </p:cNvGraphicFramePr>
          <p:nvPr/>
        </p:nvGraphicFramePr>
        <p:xfrm>
          <a:off x="250825" y="1376363"/>
          <a:ext cx="3413125" cy="1384300"/>
        </p:xfrm>
        <a:graphic>
          <a:graphicData uri="http://schemas.openxmlformats.org/presentationml/2006/ole">
            <p:oleObj spid="_x0000_s3052658" name="CS ChemDraw Drawing" r:id="rId4" imgW="2278380" imgH="919480" progId="MDLDrawOLE.MDLDrawObject.1">
              <p:embed/>
            </p:oleObj>
          </a:graphicData>
        </a:graphic>
      </p:graphicFrame>
      <p:graphicFrame>
        <p:nvGraphicFramePr>
          <p:cNvPr id="3052552" name="Object 8"/>
          <p:cNvGraphicFramePr>
            <a:graphicFrameLocks noChangeAspect="1"/>
          </p:cNvGraphicFramePr>
          <p:nvPr/>
        </p:nvGraphicFramePr>
        <p:xfrm>
          <a:off x="250825" y="3817938"/>
          <a:ext cx="3540125" cy="1387475"/>
        </p:xfrm>
        <a:graphic>
          <a:graphicData uri="http://schemas.openxmlformats.org/presentationml/2006/ole">
            <p:oleObj spid="_x0000_s3052659" name="CS ChemDraw Drawing" r:id="rId5" imgW="2362200" imgH="922020" progId="MDLDrawOLE.MDLDrawObject.1">
              <p:embed/>
            </p:oleObj>
          </a:graphicData>
        </a:graphic>
      </p:graphicFrame>
      <p:graphicFrame>
        <p:nvGraphicFramePr>
          <p:cNvPr id="3052553" name="Object 9"/>
          <p:cNvGraphicFramePr>
            <a:graphicFrameLocks noChangeAspect="1"/>
          </p:cNvGraphicFramePr>
          <p:nvPr/>
        </p:nvGraphicFramePr>
        <p:xfrm>
          <a:off x="3902075" y="1377950"/>
          <a:ext cx="4986338" cy="2244725"/>
        </p:xfrm>
        <a:graphic>
          <a:graphicData uri="http://schemas.openxmlformats.org/presentationml/2006/ole">
            <p:oleObj spid="_x0000_s3052660" name="CS ChemDraw Drawing" r:id="rId6" imgW="3327400" imgH="1490980" progId="MDLDrawOLE.MDLDrawObject.1">
              <p:embed/>
            </p:oleObj>
          </a:graphicData>
        </a:graphic>
      </p:graphicFrame>
      <p:graphicFrame>
        <p:nvGraphicFramePr>
          <p:cNvPr id="3052554" name="Object 10"/>
          <p:cNvGraphicFramePr>
            <a:graphicFrameLocks noChangeAspect="1"/>
          </p:cNvGraphicFramePr>
          <p:nvPr/>
        </p:nvGraphicFramePr>
        <p:xfrm>
          <a:off x="3959225" y="3830638"/>
          <a:ext cx="4933950" cy="2659062"/>
        </p:xfrm>
        <a:graphic>
          <a:graphicData uri="http://schemas.openxmlformats.org/presentationml/2006/ole">
            <p:oleObj spid="_x0000_s3052661" name="CS ChemDraw Drawing" r:id="rId7" imgW="3291840" imgH="1767840" progId="MDLDrawOLE.MDLDrawObject.1">
              <p:embed/>
            </p:oleObj>
          </a:graphicData>
        </a:graphic>
      </p:graphicFrame>
      <p:sp>
        <p:nvSpPr>
          <p:cNvPr id="2" name="Freeform 11"/>
          <p:cNvSpPr>
            <a:spLocks/>
          </p:cNvSpPr>
          <p:nvPr/>
        </p:nvSpPr>
        <p:spPr bwMode="auto">
          <a:xfrm>
            <a:off x="3171825" y="1089025"/>
            <a:ext cx="320675" cy="1109663"/>
          </a:xfrm>
          <a:custGeom>
            <a:avLst/>
            <a:gdLst>
              <a:gd name="T0" fmla="*/ 0 w 202"/>
              <a:gd name="T1" fmla="*/ 699 h 699"/>
              <a:gd name="T2" fmla="*/ 202 w 202"/>
              <a:gd name="T3" fmla="*/ 638 h 699"/>
              <a:gd name="T4" fmla="*/ 0 60000 65536"/>
              <a:gd name="T5" fmla="*/ 0 60000 65536"/>
              <a:gd name="T6" fmla="*/ 0 w 202"/>
              <a:gd name="T7" fmla="*/ 0 h 699"/>
              <a:gd name="T8" fmla="*/ 202 w 202"/>
              <a:gd name="T9" fmla="*/ 699 h 6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" h="699">
                <a:moveTo>
                  <a:pt x="0" y="699"/>
                </a:moveTo>
                <a:cubicBezTo>
                  <a:pt x="100" y="0"/>
                  <a:pt x="198" y="634"/>
                  <a:pt x="202" y="63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2556" name="Freeform 12"/>
          <p:cNvSpPr>
            <a:spLocks/>
          </p:cNvSpPr>
          <p:nvPr/>
        </p:nvSpPr>
        <p:spPr bwMode="auto">
          <a:xfrm>
            <a:off x="1079500" y="2505075"/>
            <a:ext cx="1771650" cy="1117600"/>
          </a:xfrm>
          <a:custGeom>
            <a:avLst/>
            <a:gdLst>
              <a:gd name="T0" fmla="*/ 0 w 1116"/>
              <a:gd name="T1" fmla="*/ 108 h 704"/>
              <a:gd name="T2" fmla="*/ 1116 w 1116"/>
              <a:gd name="T3" fmla="*/ 4 h 704"/>
              <a:gd name="T4" fmla="*/ 0 60000 65536"/>
              <a:gd name="T5" fmla="*/ 0 60000 65536"/>
              <a:gd name="T6" fmla="*/ 0 w 1116"/>
              <a:gd name="T7" fmla="*/ 0 h 704"/>
              <a:gd name="T8" fmla="*/ 1116 w 1116"/>
              <a:gd name="T9" fmla="*/ 704 h 7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6" h="704">
                <a:moveTo>
                  <a:pt x="0" y="108"/>
                </a:moveTo>
                <a:cubicBezTo>
                  <a:pt x="808" y="704"/>
                  <a:pt x="1111" y="0"/>
                  <a:pt x="1116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2557" name="Freeform 13"/>
          <p:cNvSpPr>
            <a:spLocks/>
          </p:cNvSpPr>
          <p:nvPr/>
        </p:nvSpPr>
        <p:spPr bwMode="auto">
          <a:xfrm>
            <a:off x="3206750" y="3536950"/>
            <a:ext cx="320675" cy="1109663"/>
          </a:xfrm>
          <a:custGeom>
            <a:avLst/>
            <a:gdLst>
              <a:gd name="T0" fmla="*/ 0 w 202"/>
              <a:gd name="T1" fmla="*/ 699 h 699"/>
              <a:gd name="T2" fmla="*/ 202 w 202"/>
              <a:gd name="T3" fmla="*/ 638 h 699"/>
              <a:gd name="T4" fmla="*/ 0 60000 65536"/>
              <a:gd name="T5" fmla="*/ 0 60000 65536"/>
              <a:gd name="T6" fmla="*/ 0 w 202"/>
              <a:gd name="T7" fmla="*/ 0 h 699"/>
              <a:gd name="T8" fmla="*/ 202 w 202"/>
              <a:gd name="T9" fmla="*/ 699 h 6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2" h="699">
                <a:moveTo>
                  <a:pt x="0" y="699"/>
                </a:moveTo>
                <a:cubicBezTo>
                  <a:pt x="100" y="0"/>
                  <a:pt x="198" y="634"/>
                  <a:pt x="202" y="63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2558" name="Freeform 14"/>
          <p:cNvSpPr>
            <a:spLocks/>
          </p:cNvSpPr>
          <p:nvPr/>
        </p:nvSpPr>
        <p:spPr bwMode="auto">
          <a:xfrm>
            <a:off x="1114425" y="4953000"/>
            <a:ext cx="1771650" cy="1117600"/>
          </a:xfrm>
          <a:custGeom>
            <a:avLst/>
            <a:gdLst>
              <a:gd name="T0" fmla="*/ 0 w 1116"/>
              <a:gd name="T1" fmla="*/ 108 h 704"/>
              <a:gd name="T2" fmla="*/ 1116 w 1116"/>
              <a:gd name="T3" fmla="*/ 4 h 704"/>
              <a:gd name="T4" fmla="*/ 0 60000 65536"/>
              <a:gd name="T5" fmla="*/ 0 60000 65536"/>
              <a:gd name="T6" fmla="*/ 0 w 1116"/>
              <a:gd name="T7" fmla="*/ 0 h 704"/>
              <a:gd name="T8" fmla="*/ 1116 w 1116"/>
              <a:gd name="T9" fmla="*/ 704 h 7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6" h="704">
                <a:moveTo>
                  <a:pt x="0" y="108"/>
                </a:moveTo>
                <a:cubicBezTo>
                  <a:pt x="808" y="704"/>
                  <a:pt x="1111" y="0"/>
                  <a:pt x="1116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2559" name="Text Box 15"/>
          <p:cNvSpPr txBox="1">
            <a:spLocks noChangeArrowheads="1"/>
          </p:cNvSpPr>
          <p:nvPr/>
        </p:nvSpPr>
        <p:spPr bwMode="auto">
          <a:xfrm>
            <a:off x="239713" y="5562600"/>
            <a:ext cx="5221287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 dirty="0">
                <a:solidFill>
                  <a:srgbClr val="0000FF"/>
                </a:solidFill>
              </a:rPr>
              <a:t>However, R</a:t>
            </a:r>
            <a:r>
              <a:rPr lang="en-CA" sz="2800" baseline="-25000" dirty="0">
                <a:solidFill>
                  <a:srgbClr val="0000FF"/>
                </a:solidFill>
              </a:rPr>
              <a:t>4</a:t>
            </a:r>
            <a:r>
              <a:rPr lang="en-CA" sz="2800" dirty="0">
                <a:solidFill>
                  <a:srgbClr val="0000FF"/>
                </a:solidFill>
              </a:rPr>
              <a:t>N</a:t>
            </a:r>
            <a:r>
              <a:rPr lang="en-CA" sz="2800" baseline="500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⊕</a:t>
            </a:r>
            <a:r>
              <a:rPr lang="en-CA" sz="28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CA" sz="2800" baseline="500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⊖</a:t>
            </a:r>
            <a:r>
              <a:rPr lang="en-CA" sz="28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OH are strong bases (as strong as </a:t>
            </a:r>
            <a:r>
              <a:rPr lang="en-CA" sz="2800" dirty="0" err="1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</a:t>
            </a:r>
            <a:r>
              <a:rPr lang="en-CA" sz="2800" dirty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3052560" name="Text Box 16"/>
          <p:cNvSpPr txBox="1">
            <a:spLocks noChangeArrowheads="1"/>
          </p:cNvSpPr>
          <p:nvPr/>
        </p:nvSpPr>
        <p:spPr bwMode="auto">
          <a:xfrm>
            <a:off x="3959225" y="3149600"/>
            <a:ext cx="1876425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FF0000"/>
                </a:solidFill>
              </a:rPr>
              <a:t>Cannot act</a:t>
            </a:r>
          </a:p>
          <a:p>
            <a:r>
              <a:rPr lang="en-CA" sz="2800">
                <a:solidFill>
                  <a:srgbClr val="FF0000"/>
                </a:solidFill>
              </a:rPr>
              <a:t>as bases </a:t>
            </a:r>
          </a:p>
        </p:txBody>
      </p:sp>
      <p:sp>
        <p:nvSpPr>
          <p:cNvPr id="3052561" name="Line 17"/>
          <p:cNvSpPr>
            <a:spLocks noChangeShapeType="1"/>
          </p:cNvSpPr>
          <p:nvPr/>
        </p:nvSpPr>
        <p:spPr bwMode="auto">
          <a:xfrm flipV="1">
            <a:off x="5580063" y="2760663"/>
            <a:ext cx="755650" cy="38893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2562" name="Line 18"/>
          <p:cNvSpPr>
            <a:spLocks noChangeShapeType="1"/>
          </p:cNvSpPr>
          <p:nvPr/>
        </p:nvSpPr>
        <p:spPr bwMode="auto">
          <a:xfrm>
            <a:off x="5580063" y="3900488"/>
            <a:ext cx="755650" cy="388937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5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5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5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5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5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5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52556" grpId="0" animBg="1"/>
      <p:bldP spid="3052557" grpId="0" animBg="1"/>
      <p:bldP spid="3052558" grpId="0" animBg="1"/>
      <p:bldP spid="3052559" grpId="0" animBg="1"/>
      <p:bldP spid="3052560" grpId="0" animBg="1"/>
      <p:bldP spid="3052561" grpId="0" animBg="1"/>
      <p:bldP spid="30525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594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3E.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Solubility of Amines in Aqueous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Acids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545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6397410"/>
              </p:ext>
            </p:extLst>
          </p:nvPr>
        </p:nvGraphicFramePr>
        <p:xfrm>
          <a:off x="163513" y="1698625"/>
          <a:ext cx="8813800" cy="4298950"/>
        </p:xfrm>
        <a:graphic>
          <a:graphicData uri="http://schemas.openxmlformats.org/presentationml/2006/ole">
            <p:oleObj spid="_x0000_s3054622" name="CS ChemDraw Drawing" r:id="rId4" imgW="5882400" imgH="285372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727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4.	Preparation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059716" name="Rectangle 4"/>
          <p:cNvSpPr>
            <a:spLocks noChangeArrowheads="1"/>
          </p:cNvSpPr>
          <p:nvPr/>
        </p:nvSpPr>
        <p:spPr bwMode="auto">
          <a:xfrm>
            <a:off x="250825" y="900137"/>
            <a:ext cx="8637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Through Nucleophilic Substitution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3059717" name="Rectangle 5"/>
          <p:cNvSpPr>
            <a:spLocks noChangeArrowheads="1"/>
          </p:cNvSpPr>
          <p:nvPr/>
        </p:nvSpPr>
        <p:spPr bwMode="auto">
          <a:xfrm>
            <a:off x="250825" y="2096170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Alkylation of ammonia</a:t>
            </a:r>
          </a:p>
        </p:txBody>
      </p:sp>
      <p:graphicFrame>
        <p:nvGraphicFramePr>
          <p:cNvPr id="3059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6952033"/>
              </p:ext>
            </p:extLst>
          </p:nvPr>
        </p:nvGraphicFramePr>
        <p:xfrm>
          <a:off x="330200" y="3101058"/>
          <a:ext cx="3884613" cy="989012"/>
        </p:xfrm>
        <a:graphic>
          <a:graphicData uri="http://schemas.openxmlformats.org/presentationml/2006/ole">
            <p:oleObj spid="_x0000_s3059827" name="CS ChemDraw Drawing" r:id="rId4" imgW="2590800" imgH="657860" progId="MDLDrawOLE.MDLDrawObject.1">
              <p:embed/>
            </p:oleObj>
          </a:graphicData>
        </a:graphic>
      </p:graphicFrame>
      <p:sp>
        <p:nvSpPr>
          <p:cNvPr id="3059719" name="Freeform 7"/>
          <p:cNvSpPr>
            <a:spLocks/>
          </p:cNvSpPr>
          <p:nvPr/>
        </p:nvSpPr>
        <p:spPr bwMode="auto">
          <a:xfrm>
            <a:off x="1792288" y="3807495"/>
            <a:ext cx="627062" cy="812800"/>
          </a:xfrm>
          <a:custGeom>
            <a:avLst/>
            <a:gdLst>
              <a:gd name="T0" fmla="*/ 235 w 395"/>
              <a:gd name="T1" fmla="*/ 0 h 512"/>
              <a:gd name="T2" fmla="*/ 395 w 395"/>
              <a:gd name="T3" fmla="*/ 200 h 512"/>
              <a:gd name="T4" fmla="*/ 0 60000 65536"/>
              <a:gd name="T5" fmla="*/ 0 60000 65536"/>
              <a:gd name="T6" fmla="*/ 0 w 395"/>
              <a:gd name="T7" fmla="*/ 0 h 512"/>
              <a:gd name="T8" fmla="*/ 395 w 395"/>
              <a:gd name="T9" fmla="*/ 512 h 5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5" h="512">
                <a:moveTo>
                  <a:pt x="235" y="0"/>
                </a:moveTo>
                <a:cubicBezTo>
                  <a:pt x="0" y="512"/>
                  <a:pt x="391" y="204"/>
                  <a:pt x="395" y="20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9720" name="Freeform 8"/>
          <p:cNvSpPr>
            <a:spLocks/>
          </p:cNvSpPr>
          <p:nvPr/>
        </p:nvSpPr>
        <p:spPr bwMode="auto">
          <a:xfrm>
            <a:off x="2063750" y="2073945"/>
            <a:ext cx="1579563" cy="1422400"/>
          </a:xfrm>
          <a:custGeom>
            <a:avLst/>
            <a:gdLst>
              <a:gd name="T0" fmla="*/ 995 w 995"/>
              <a:gd name="T1" fmla="*/ 632 h 896"/>
              <a:gd name="T2" fmla="*/ 0 w 995"/>
              <a:gd name="T3" fmla="*/ 892 h 896"/>
              <a:gd name="T4" fmla="*/ 0 60000 65536"/>
              <a:gd name="T5" fmla="*/ 0 60000 65536"/>
              <a:gd name="T6" fmla="*/ 0 w 995"/>
              <a:gd name="T7" fmla="*/ 0 h 896"/>
              <a:gd name="T8" fmla="*/ 995 w 995"/>
              <a:gd name="T9" fmla="*/ 896 h 8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5" h="896">
                <a:moveTo>
                  <a:pt x="995" y="632"/>
                </a:moveTo>
                <a:cubicBezTo>
                  <a:pt x="580" y="0"/>
                  <a:pt x="5" y="896"/>
                  <a:pt x="0" y="89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9721" name="Freeform 9"/>
          <p:cNvSpPr>
            <a:spLocks/>
          </p:cNvSpPr>
          <p:nvPr/>
        </p:nvSpPr>
        <p:spPr bwMode="auto">
          <a:xfrm>
            <a:off x="6446838" y="3947195"/>
            <a:ext cx="900112" cy="298450"/>
          </a:xfrm>
          <a:custGeom>
            <a:avLst/>
            <a:gdLst>
              <a:gd name="T0" fmla="*/ 567 w 567"/>
              <a:gd name="T1" fmla="*/ 188 h 188"/>
              <a:gd name="T2" fmla="*/ 511 w 567"/>
              <a:gd name="T3" fmla="*/ 4 h 188"/>
              <a:gd name="T4" fmla="*/ 0 60000 65536"/>
              <a:gd name="T5" fmla="*/ 0 60000 65536"/>
              <a:gd name="T6" fmla="*/ 0 w 567"/>
              <a:gd name="T7" fmla="*/ 0 h 188"/>
              <a:gd name="T8" fmla="*/ 567 w 567"/>
              <a:gd name="T9" fmla="*/ 188 h 1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7" h="188">
                <a:moveTo>
                  <a:pt x="567" y="188"/>
                </a:moveTo>
                <a:cubicBezTo>
                  <a:pt x="0" y="124"/>
                  <a:pt x="507" y="0"/>
                  <a:pt x="511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59722" name="Freeform 10"/>
          <p:cNvSpPr>
            <a:spLocks/>
          </p:cNvSpPr>
          <p:nvPr/>
        </p:nvSpPr>
        <p:spPr bwMode="auto">
          <a:xfrm>
            <a:off x="7315200" y="4563145"/>
            <a:ext cx="1168400" cy="596900"/>
          </a:xfrm>
          <a:custGeom>
            <a:avLst/>
            <a:gdLst>
              <a:gd name="T0" fmla="*/ 0 w 736"/>
              <a:gd name="T1" fmla="*/ 376 h 376"/>
              <a:gd name="T2" fmla="*/ 176 w 736"/>
              <a:gd name="T3" fmla="*/ 0 h 376"/>
              <a:gd name="T4" fmla="*/ 0 60000 65536"/>
              <a:gd name="T5" fmla="*/ 0 60000 65536"/>
              <a:gd name="T6" fmla="*/ 0 w 736"/>
              <a:gd name="T7" fmla="*/ 0 h 376"/>
              <a:gd name="T8" fmla="*/ 736 w 736"/>
              <a:gd name="T9" fmla="*/ 376 h 3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6" h="376">
                <a:moveTo>
                  <a:pt x="0" y="376"/>
                </a:moveTo>
                <a:cubicBezTo>
                  <a:pt x="70" y="44"/>
                  <a:pt x="736" y="356"/>
                  <a:pt x="17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597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2459245"/>
              </p:ext>
            </p:extLst>
          </p:nvPr>
        </p:nvGraphicFramePr>
        <p:xfrm>
          <a:off x="3132138" y="3428083"/>
          <a:ext cx="5694362" cy="1292225"/>
        </p:xfrm>
        <a:graphic>
          <a:graphicData uri="http://schemas.openxmlformats.org/presentationml/2006/ole">
            <p:oleObj spid="_x0000_s3059828" name="CS ChemDraw Drawing" r:id="rId5" imgW="3797300" imgH="858520" progId="MDLDrawOLE.MDLDrawObject.1">
              <p:embed/>
            </p:oleObj>
          </a:graphicData>
        </a:graphic>
      </p:graphicFrame>
      <p:graphicFrame>
        <p:nvGraphicFramePr>
          <p:cNvPr id="30597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4656484"/>
              </p:ext>
            </p:extLst>
          </p:nvPr>
        </p:nvGraphicFramePr>
        <p:xfrm>
          <a:off x="7056438" y="5128295"/>
          <a:ext cx="766762" cy="668338"/>
        </p:xfrm>
        <a:graphic>
          <a:graphicData uri="http://schemas.openxmlformats.org/presentationml/2006/ole">
            <p:oleObj spid="_x0000_s3059829" name="CS ChemDraw Drawing" r:id="rId6" imgW="510540" imgH="444500" progId="MDLDrawOLE.MDLDrawObject.1">
              <p:embed/>
            </p:oleObj>
          </a:graphicData>
        </a:graphic>
      </p:graphicFrame>
      <p:graphicFrame>
        <p:nvGraphicFramePr>
          <p:cNvPr id="30597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7008401"/>
              </p:ext>
            </p:extLst>
          </p:nvPr>
        </p:nvGraphicFramePr>
        <p:xfrm>
          <a:off x="1960563" y="4758408"/>
          <a:ext cx="5095875" cy="1730375"/>
        </p:xfrm>
        <a:graphic>
          <a:graphicData uri="http://schemas.openxmlformats.org/presentationml/2006/ole">
            <p:oleObj spid="_x0000_s3059830" name="CS ChemDraw Drawing" r:id="rId7" imgW="3398520" imgH="1150620" progId="MDLDrawOLE.MDLDrawObject.1">
              <p:embed/>
            </p:oleObj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05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5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5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5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9716" grpId="0"/>
      <p:bldP spid="3059717" grpId="0"/>
      <p:bldP spid="3059719" grpId="0" animBg="1"/>
      <p:bldP spid="3059720" grpId="0" animBg="1"/>
      <p:bldP spid="3059721" grpId="0" animBg="1"/>
      <p:bldP spid="30597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56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1.	Nomenclature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284557" name="Object 13"/>
          <p:cNvGraphicFramePr>
            <a:graphicFrameLocks noChangeAspect="1"/>
          </p:cNvGraphicFramePr>
          <p:nvPr/>
        </p:nvGraphicFramePr>
        <p:xfrm>
          <a:off x="1330325" y="1736725"/>
          <a:ext cx="6483350" cy="1816100"/>
        </p:xfrm>
        <a:graphic>
          <a:graphicData uri="http://schemas.openxmlformats.org/presentationml/2006/ole">
            <p:oleObj spid="_x0000_s2284611" name="CS ChemDraw Drawing" r:id="rId4" imgW="4325620" imgH="1209040" progId="MDLDrawOLE.MDLDrawObject.1">
              <p:embed/>
            </p:oleObj>
          </a:graphicData>
        </a:graphic>
      </p:graphicFrame>
      <p:sp>
        <p:nvSpPr>
          <p:cNvPr id="2284558" name="Rectangle 14"/>
          <p:cNvSpPr>
            <a:spLocks noChangeArrowheads="1"/>
          </p:cNvSpPr>
          <p:nvPr/>
        </p:nvSpPr>
        <p:spPr bwMode="auto">
          <a:xfrm>
            <a:off x="250825" y="1052513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1</a:t>
            </a:r>
            <a:r>
              <a:rPr lang="en-CA" baseline="30000"/>
              <a:t>o</a:t>
            </a:r>
            <a:r>
              <a:rPr lang="en-CA"/>
              <a:t> Amines</a:t>
            </a:r>
          </a:p>
        </p:txBody>
      </p:sp>
      <p:graphicFrame>
        <p:nvGraphicFramePr>
          <p:cNvPr id="2284559" name="Object 15"/>
          <p:cNvGraphicFramePr>
            <a:graphicFrameLocks noChangeAspect="1"/>
          </p:cNvGraphicFramePr>
          <p:nvPr/>
        </p:nvGraphicFramePr>
        <p:xfrm>
          <a:off x="1101725" y="4724400"/>
          <a:ext cx="6938963" cy="1763712"/>
        </p:xfrm>
        <a:graphic>
          <a:graphicData uri="http://schemas.openxmlformats.org/presentationml/2006/ole">
            <p:oleObj spid="_x0000_s2284612" name="CS ChemDraw Drawing" r:id="rId5" imgW="4630420" imgH="1173480" progId="MDLDrawOLE.MDLDrawObject.1">
              <p:embed/>
            </p:oleObj>
          </a:graphicData>
        </a:graphic>
      </p:graphicFrame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250825" y="3957638"/>
            <a:ext cx="8637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2</a:t>
            </a:r>
            <a:r>
              <a:rPr lang="en-CA" baseline="30000"/>
              <a:t>o</a:t>
            </a:r>
            <a:r>
              <a:rPr lang="en-CA"/>
              <a:t> Amines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455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63820" name="Object 12"/>
          <p:cNvGraphicFramePr>
            <a:graphicFrameLocks noChangeAspect="1"/>
          </p:cNvGraphicFramePr>
          <p:nvPr/>
        </p:nvGraphicFramePr>
        <p:xfrm>
          <a:off x="0" y="546100"/>
          <a:ext cx="2295525" cy="546100"/>
        </p:xfrm>
        <a:graphic>
          <a:graphicData uri="http://schemas.openxmlformats.org/presentationml/2006/ole">
            <p:oleObj spid="_x0000_s3063918" name="CS ChemDraw Drawing" r:id="rId4" imgW="1838960" imgH="436880" progId="MDLDrawOLE.MDLDrawObject.1">
              <p:embed/>
            </p:oleObj>
          </a:graphicData>
        </a:graphic>
      </p:graphicFrame>
      <p:graphicFrame>
        <p:nvGraphicFramePr>
          <p:cNvPr id="3063821" name="Object 13"/>
          <p:cNvGraphicFramePr>
            <a:graphicFrameLocks noChangeAspect="1"/>
          </p:cNvGraphicFramePr>
          <p:nvPr/>
        </p:nvGraphicFramePr>
        <p:xfrm>
          <a:off x="2406650" y="188913"/>
          <a:ext cx="6486525" cy="1357312"/>
        </p:xfrm>
        <a:graphic>
          <a:graphicData uri="http://schemas.openxmlformats.org/presentationml/2006/ole">
            <p:oleObj spid="_x0000_s3063919" name="CS ChemDraw Drawing" r:id="rId5" imgW="5194300" imgH="1084580" progId="MDLDrawOLE.MDLDrawObject.1">
              <p:embed/>
            </p:oleObj>
          </a:graphicData>
        </a:graphic>
      </p:graphicFrame>
      <p:graphicFrame>
        <p:nvGraphicFramePr>
          <p:cNvPr id="3063822" name="Object 14"/>
          <p:cNvGraphicFramePr>
            <a:graphicFrameLocks noChangeAspect="1"/>
          </p:cNvGraphicFramePr>
          <p:nvPr/>
        </p:nvGraphicFramePr>
        <p:xfrm>
          <a:off x="5186363" y="1738313"/>
          <a:ext cx="3706812" cy="2122487"/>
        </p:xfrm>
        <a:graphic>
          <a:graphicData uri="http://schemas.openxmlformats.org/presentationml/2006/ole">
            <p:oleObj spid="_x0000_s3063920" name="CS ChemDraw Drawing" r:id="rId6" imgW="2969260" imgH="1694180" progId="MDLDrawOLE.MDLDrawObject.1">
              <p:embed/>
            </p:oleObj>
          </a:graphicData>
        </a:graphic>
      </p:graphicFrame>
      <p:graphicFrame>
        <p:nvGraphicFramePr>
          <p:cNvPr id="3063823" name="Object 15"/>
          <p:cNvGraphicFramePr>
            <a:graphicFrameLocks noChangeAspect="1"/>
          </p:cNvGraphicFramePr>
          <p:nvPr/>
        </p:nvGraphicFramePr>
        <p:xfrm>
          <a:off x="0" y="2459038"/>
          <a:ext cx="7966075" cy="4210050"/>
        </p:xfrm>
        <a:graphic>
          <a:graphicData uri="http://schemas.openxmlformats.org/presentationml/2006/ole">
            <p:oleObj spid="_x0000_s3063921" name="CS ChemDraw Drawing" r:id="rId7" imgW="6380480" imgH="336042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1721" name="Object 9"/>
          <p:cNvGraphicFramePr>
            <a:graphicFrameLocks noChangeAspect="1"/>
          </p:cNvGraphicFramePr>
          <p:nvPr/>
        </p:nvGraphicFramePr>
        <p:xfrm>
          <a:off x="3055938" y="1520825"/>
          <a:ext cx="5908675" cy="760413"/>
        </p:xfrm>
        <a:graphic>
          <a:graphicData uri="http://schemas.openxmlformats.org/presentationml/2006/ole">
            <p:oleObj spid="_x0000_s2931796" name="CS ChemDraw Drawing" r:id="rId4" imgW="3939540" imgH="505460" progId="MDLDrawOLE.MDLDrawObject.1">
              <p:embed/>
            </p:oleObj>
          </a:graphicData>
        </a:graphic>
      </p:graphicFrame>
      <p:sp>
        <p:nvSpPr>
          <p:cNvPr id="2931725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Alkylation of azide ion and reduction</a:t>
            </a:r>
          </a:p>
        </p:txBody>
      </p:sp>
      <p:graphicFrame>
        <p:nvGraphicFramePr>
          <p:cNvPr id="2931717" name="Object 5"/>
          <p:cNvGraphicFramePr>
            <a:graphicFrameLocks noChangeAspect="1"/>
          </p:cNvGraphicFramePr>
          <p:nvPr/>
        </p:nvGraphicFramePr>
        <p:xfrm>
          <a:off x="312738" y="1685925"/>
          <a:ext cx="2362200" cy="587375"/>
        </p:xfrm>
        <a:graphic>
          <a:graphicData uri="http://schemas.openxmlformats.org/presentationml/2006/ole">
            <p:oleObj spid="_x0000_s2931797" name="CS ChemDraw Drawing" r:id="rId5" imgW="1577340" imgH="388620" progId="MDLDrawOLE.MDLDrawObject.1">
              <p:embed/>
            </p:oleObj>
          </a:graphicData>
        </a:graphic>
      </p:graphicFrame>
      <p:graphicFrame>
        <p:nvGraphicFramePr>
          <p:cNvPr id="2931723" name="Object 11"/>
          <p:cNvGraphicFramePr>
            <a:graphicFrameLocks noChangeAspect="1"/>
          </p:cNvGraphicFramePr>
          <p:nvPr/>
        </p:nvGraphicFramePr>
        <p:xfrm>
          <a:off x="5127625" y="2570163"/>
          <a:ext cx="2887663" cy="3132137"/>
        </p:xfrm>
        <a:graphic>
          <a:graphicData uri="http://schemas.openxmlformats.org/presentationml/2006/ole">
            <p:oleObj spid="_x0000_s2931798" name="CS ChemDraw Drawing" r:id="rId6" imgW="1925320" imgH="208534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5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The Gabriel synthesis</a:t>
            </a:r>
          </a:p>
        </p:txBody>
      </p:sp>
      <p:graphicFrame>
        <p:nvGraphicFramePr>
          <p:cNvPr id="3065860" name="Object 4"/>
          <p:cNvGraphicFramePr>
            <a:graphicFrameLocks noChangeAspect="1"/>
          </p:cNvGraphicFramePr>
          <p:nvPr/>
        </p:nvGraphicFramePr>
        <p:xfrm>
          <a:off x="41275" y="765175"/>
          <a:ext cx="2370138" cy="2087563"/>
        </p:xfrm>
        <a:graphic>
          <a:graphicData uri="http://schemas.openxmlformats.org/presentationml/2006/ole">
            <p:oleObj spid="_x0000_s3065936" name="CS ChemDraw Drawing" r:id="rId4" imgW="1910080" imgH="1668780" progId="MDLDrawOLE.MDLDrawObject.1">
              <p:embed/>
            </p:oleObj>
          </a:graphicData>
        </a:graphic>
      </p:graphicFrame>
      <p:graphicFrame>
        <p:nvGraphicFramePr>
          <p:cNvPr id="3065862" name="Object 6"/>
          <p:cNvGraphicFramePr>
            <a:graphicFrameLocks noChangeAspect="1"/>
          </p:cNvGraphicFramePr>
          <p:nvPr/>
        </p:nvGraphicFramePr>
        <p:xfrm>
          <a:off x="2582863" y="765175"/>
          <a:ext cx="6530975" cy="2087563"/>
        </p:xfrm>
        <a:graphic>
          <a:graphicData uri="http://schemas.openxmlformats.org/presentationml/2006/ole">
            <p:oleObj spid="_x0000_s3065937" name="CS ChemDraw Drawing" r:id="rId5" imgW="5260340" imgH="1668780" progId="MDLDrawOLE.MDLDrawObject.1">
              <p:embed/>
            </p:oleObj>
          </a:graphicData>
        </a:graphic>
      </p:graphicFrame>
      <p:graphicFrame>
        <p:nvGraphicFramePr>
          <p:cNvPr id="3065863" name="Object 7"/>
          <p:cNvGraphicFramePr>
            <a:graphicFrameLocks noChangeAspect="1"/>
          </p:cNvGraphicFramePr>
          <p:nvPr/>
        </p:nvGraphicFramePr>
        <p:xfrm>
          <a:off x="2247900" y="2743200"/>
          <a:ext cx="5738813" cy="3925888"/>
        </p:xfrm>
        <a:graphic>
          <a:graphicData uri="http://schemas.openxmlformats.org/presentationml/2006/ole">
            <p:oleObj spid="_x0000_s3065938" name="CS ChemDraw Drawing" r:id="rId6" imgW="4622800" imgH="313944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7913" name="Rectangle 2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Alkylation of 3</a:t>
            </a:r>
            <a:r>
              <a:rPr lang="en-CA" baseline="30000"/>
              <a:t>o</a:t>
            </a:r>
            <a:r>
              <a:rPr lang="en-CA"/>
              <a:t> amines</a:t>
            </a:r>
          </a:p>
        </p:txBody>
      </p:sp>
      <p:graphicFrame>
        <p:nvGraphicFramePr>
          <p:cNvPr id="3067907" name="Object 3"/>
          <p:cNvGraphicFramePr>
            <a:graphicFrameLocks noChangeAspect="1"/>
          </p:cNvGraphicFramePr>
          <p:nvPr/>
        </p:nvGraphicFramePr>
        <p:xfrm>
          <a:off x="431800" y="1449388"/>
          <a:ext cx="4437063" cy="1558925"/>
        </p:xfrm>
        <a:graphic>
          <a:graphicData uri="http://schemas.openxmlformats.org/presentationml/2006/ole">
            <p:oleObj spid="_x0000_s3067963" name="CS ChemDraw Drawing" r:id="rId4" imgW="2981960" imgH="1038860" progId="MDLDrawOLE.MDLDrawObject.1">
              <p:embed/>
            </p:oleObj>
          </a:graphicData>
        </a:graphic>
      </p:graphicFrame>
      <p:graphicFrame>
        <p:nvGraphicFramePr>
          <p:cNvPr id="3067911" name="Object 7"/>
          <p:cNvGraphicFramePr>
            <a:graphicFrameLocks noChangeAspect="1"/>
          </p:cNvGraphicFramePr>
          <p:nvPr/>
        </p:nvGraphicFramePr>
        <p:xfrm>
          <a:off x="4392613" y="2122488"/>
          <a:ext cx="4173537" cy="3646487"/>
        </p:xfrm>
        <a:graphic>
          <a:graphicData uri="http://schemas.openxmlformats.org/presentationml/2006/ole">
            <p:oleObj spid="_x0000_s3067964" name="CS ChemDraw Drawing" r:id="rId5" imgW="2804160" imgH="2430780" progId="MDLDrawOLE.MDLDrawObject.1">
              <p:embed/>
            </p:oleObj>
          </a:graphicData>
        </a:graphic>
      </p:graphicFrame>
      <p:sp>
        <p:nvSpPr>
          <p:cNvPr id="2" name="Freeform 8"/>
          <p:cNvSpPr>
            <a:spLocks/>
          </p:cNvSpPr>
          <p:nvPr/>
        </p:nvSpPr>
        <p:spPr bwMode="auto">
          <a:xfrm>
            <a:off x="3873500" y="2255838"/>
            <a:ext cx="627063" cy="812800"/>
          </a:xfrm>
          <a:custGeom>
            <a:avLst/>
            <a:gdLst>
              <a:gd name="T0" fmla="*/ 235 w 395"/>
              <a:gd name="T1" fmla="*/ 0 h 512"/>
              <a:gd name="T2" fmla="*/ 395 w 395"/>
              <a:gd name="T3" fmla="*/ 200 h 512"/>
              <a:gd name="T4" fmla="*/ 0 60000 65536"/>
              <a:gd name="T5" fmla="*/ 0 60000 65536"/>
              <a:gd name="T6" fmla="*/ 0 w 395"/>
              <a:gd name="T7" fmla="*/ 0 h 512"/>
              <a:gd name="T8" fmla="*/ 395 w 395"/>
              <a:gd name="T9" fmla="*/ 512 h 5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5" h="512">
                <a:moveTo>
                  <a:pt x="235" y="0"/>
                </a:moveTo>
                <a:cubicBezTo>
                  <a:pt x="0" y="512"/>
                  <a:pt x="391" y="204"/>
                  <a:pt x="395" y="20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1441450" y="655638"/>
            <a:ext cx="2592388" cy="1330325"/>
          </a:xfrm>
          <a:custGeom>
            <a:avLst/>
            <a:gdLst>
              <a:gd name="T0" fmla="*/ 0 w 1633"/>
              <a:gd name="T1" fmla="*/ 837 h 838"/>
              <a:gd name="T2" fmla="*/ 1633 w 1633"/>
              <a:gd name="T3" fmla="*/ 834 h 838"/>
              <a:gd name="T4" fmla="*/ 0 60000 65536"/>
              <a:gd name="T5" fmla="*/ 0 60000 65536"/>
              <a:gd name="T6" fmla="*/ 0 w 1633"/>
              <a:gd name="T7" fmla="*/ 0 h 838"/>
              <a:gd name="T8" fmla="*/ 1633 w 1633"/>
              <a:gd name="T9" fmla="*/ 838 h 83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3" h="838">
                <a:moveTo>
                  <a:pt x="0" y="837"/>
                </a:moveTo>
                <a:cubicBezTo>
                  <a:pt x="1321" y="0"/>
                  <a:pt x="1628" y="838"/>
                  <a:pt x="1633" y="83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954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Preparation of Aromatic Amines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through Reduction of Nitro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Compounds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69955" name="Object 3"/>
          <p:cNvGraphicFramePr>
            <a:graphicFrameLocks noChangeAspect="1"/>
          </p:cNvGraphicFramePr>
          <p:nvPr/>
        </p:nvGraphicFramePr>
        <p:xfrm>
          <a:off x="34925" y="1981200"/>
          <a:ext cx="9072563" cy="4538663"/>
        </p:xfrm>
        <a:graphic>
          <a:graphicData uri="http://schemas.openxmlformats.org/presentationml/2006/ole">
            <p:oleObj spid="_x0000_s3069982" name="CS ChemDraw Drawing" r:id="rId4" imgW="6098540" imgH="303784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02" name="Rectangle 2"/>
          <p:cNvSpPr>
            <a:spLocks noChangeArrowheads="1"/>
          </p:cNvSpPr>
          <p:nvPr/>
        </p:nvSpPr>
        <p:spPr bwMode="auto">
          <a:xfrm>
            <a:off x="250826" y="193993"/>
            <a:ext cx="8893174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Preparation of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</a:t>
            </a:r>
            <a:r>
              <a:rPr lang="en-CA" b="1" u="sng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2</a:t>
            </a:r>
            <a:r>
              <a:rPr lang="en-CA" b="1" u="sng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&amp; 3</a:t>
            </a:r>
            <a:r>
              <a:rPr lang="en-CA" b="1" u="sng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 Amines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through Reductive </a:t>
            </a:r>
            <a:r>
              <a:rPr lang="en-CA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72004" name="Object 4"/>
          <p:cNvGraphicFramePr>
            <a:graphicFrameLocks noChangeAspect="1"/>
          </p:cNvGraphicFramePr>
          <p:nvPr/>
        </p:nvGraphicFramePr>
        <p:xfrm>
          <a:off x="935038" y="3598863"/>
          <a:ext cx="1171575" cy="2503487"/>
        </p:xfrm>
        <a:graphic>
          <a:graphicData uri="http://schemas.openxmlformats.org/presentationml/2006/ole">
            <p:oleObj spid="_x0000_s3072103" name="CS ChemDraw Drawing" r:id="rId4" imgW="944880" imgH="2009140" progId="MDLDrawOLE.MDLDrawObject.1">
              <p:embed/>
            </p:oleObj>
          </a:graphicData>
        </a:graphic>
      </p:graphicFrame>
      <p:graphicFrame>
        <p:nvGraphicFramePr>
          <p:cNvPr id="3072005" name="Object 5"/>
          <p:cNvGraphicFramePr>
            <a:graphicFrameLocks noChangeAspect="1"/>
          </p:cNvGraphicFramePr>
          <p:nvPr/>
        </p:nvGraphicFramePr>
        <p:xfrm>
          <a:off x="2420938" y="1563688"/>
          <a:ext cx="5913437" cy="2693987"/>
        </p:xfrm>
        <a:graphic>
          <a:graphicData uri="http://schemas.openxmlformats.org/presentationml/2006/ole">
            <p:oleObj spid="_x0000_s3072104" name="CS ChemDraw Drawing" r:id="rId5" imgW="4767580" imgH="2164080" progId="MDLDrawOLE.MDLDrawObject.1">
              <p:embed/>
            </p:oleObj>
          </a:graphicData>
        </a:graphic>
      </p:graphicFrame>
      <p:graphicFrame>
        <p:nvGraphicFramePr>
          <p:cNvPr id="3072006" name="Object 6"/>
          <p:cNvGraphicFramePr>
            <a:graphicFrameLocks noChangeAspect="1"/>
          </p:cNvGraphicFramePr>
          <p:nvPr/>
        </p:nvGraphicFramePr>
        <p:xfrm>
          <a:off x="3024188" y="3346450"/>
          <a:ext cx="5308600" cy="1544638"/>
        </p:xfrm>
        <a:graphic>
          <a:graphicData uri="http://schemas.openxmlformats.org/presentationml/2006/ole">
            <p:oleObj spid="_x0000_s3072105" name="CS ChemDraw Drawing" r:id="rId6" imgW="4279900" imgH="1239520" progId="MDLDrawOLE.MDLDrawObject.1">
              <p:embed/>
            </p:oleObj>
          </a:graphicData>
        </a:graphic>
      </p:graphicFrame>
      <p:graphicFrame>
        <p:nvGraphicFramePr>
          <p:cNvPr id="3072007" name="Object 7"/>
          <p:cNvGraphicFramePr>
            <a:graphicFrameLocks noChangeAspect="1"/>
          </p:cNvGraphicFramePr>
          <p:nvPr/>
        </p:nvGraphicFramePr>
        <p:xfrm>
          <a:off x="3059113" y="4105275"/>
          <a:ext cx="5308600" cy="2563813"/>
        </p:xfrm>
        <a:graphic>
          <a:graphicData uri="http://schemas.openxmlformats.org/presentationml/2006/ole">
            <p:oleObj spid="_x0000_s3072106" name="CS ChemDraw Drawing" r:id="rId7" imgW="4279900" imgH="2057400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055" name="Object 7"/>
          <p:cNvGraphicFramePr>
            <a:graphicFrameLocks noChangeAspect="1"/>
          </p:cNvGraphicFramePr>
          <p:nvPr/>
        </p:nvGraphicFramePr>
        <p:xfrm>
          <a:off x="596900" y="800100"/>
          <a:ext cx="3435350" cy="1098550"/>
        </p:xfrm>
        <a:graphic>
          <a:graphicData uri="http://schemas.openxmlformats.org/presentationml/2006/ole">
            <p:oleObj spid="_x0000_s3074158" name="CS ChemDraw Drawing" r:id="rId4" imgW="2768600" imgH="881380" progId="MDLDrawOLE.MDLDrawObject.1">
              <p:embed/>
            </p:oleObj>
          </a:graphicData>
        </a:graphic>
      </p:graphicFrame>
      <p:sp>
        <p:nvSpPr>
          <p:cNvPr id="3074062" name="Rectangle 2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Mechanism</a:t>
            </a:r>
          </a:p>
        </p:txBody>
      </p:sp>
      <p:sp>
        <p:nvSpPr>
          <p:cNvPr id="3074053" name="Freeform 5"/>
          <p:cNvSpPr>
            <a:spLocks/>
          </p:cNvSpPr>
          <p:nvPr/>
        </p:nvSpPr>
        <p:spPr bwMode="auto">
          <a:xfrm>
            <a:off x="260350" y="1009650"/>
            <a:ext cx="755650" cy="330200"/>
          </a:xfrm>
          <a:custGeom>
            <a:avLst/>
            <a:gdLst>
              <a:gd name="T0" fmla="*/ 476 w 476"/>
              <a:gd name="T1" fmla="*/ 208 h 208"/>
              <a:gd name="T2" fmla="*/ 384 w 476"/>
              <a:gd name="T3" fmla="*/ 4 h 208"/>
              <a:gd name="T4" fmla="*/ 0 60000 65536"/>
              <a:gd name="T5" fmla="*/ 0 60000 65536"/>
              <a:gd name="T6" fmla="*/ 0 w 476"/>
              <a:gd name="T7" fmla="*/ 0 h 208"/>
              <a:gd name="T8" fmla="*/ 476 w 476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76" h="208">
                <a:moveTo>
                  <a:pt x="476" y="208"/>
                </a:moveTo>
                <a:cubicBezTo>
                  <a:pt x="0" y="56"/>
                  <a:pt x="380" y="0"/>
                  <a:pt x="384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74054" name="Freeform 6"/>
          <p:cNvSpPr>
            <a:spLocks/>
          </p:cNvSpPr>
          <p:nvPr/>
        </p:nvSpPr>
        <p:spPr bwMode="auto">
          <a:xfrm>
            <a:off x="1162050" y="114300"/>
            <a:ext cx="2116138" cy="3752850"/>
          </a:xfrm>
          <a:custGeom>
            <a:avLst/>
            <a:gdLst>
              <a:gd name="T0" fmla="*/ 1333 w 1333"/>
              <a:gd name="T1" fmla="*/ 612 h 2364"/>
              <a:gd name="T2" fmla="*/ 0 w 1333"/>
              <a:gd name="T3" fmla="*/ 936 h 2364"/>
              <a:gd name="T4" fmla="*/ 0 60000 65536"/>
              <a:gd name="T5" fmla="*/ 0 60000 65536"/>
              <a:gd name="T6" fmla="*/ 0 w 1333"/>
              <a:gd name="T7" fmla="*/ 0 h 2364"/>
              <a:gd name="T8" fmla="*/ 1333 w 1333"/>
              <a:gd name="T9" fmla="*/ 2364 h 23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33" h="2364">
                <a:moveTo>
                  <a:pt x="1333" y="612"/>
                </a:moveTo>
                <a:cubicBezTo>
                  <a:pt x="976" y="0"/>
                  <a:pt x="452" y="2364"/>
                  <a:pt x="0" y="93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74056" name="Object 8"/>
          <p:cNvGraphicFramePr>
            <a:graphicFrameLocks noChangeAspect="1"/>
          </p:cNvGraphicFramePr>
          <p:nvPr/>
        </p:nvGraphicFramePr>
        <p:xfrm>
          <a:off x="2852738" y="669925"/>
          <a:ext cx="3014662" cy="3227388"/>
        </p:xfrm>
        <a:graphic>
          <a:graphicData uri="http://schemas.openxmlformats.org/presentationml/2006/ole">
            <p:oleObj spid="_x0000_s3074159" name="CS ChemDraw Drawing" r:id="rId5" imgW="2430780" imgH="2590800" progId="MDLDrawOLE.MDLDrawObject.1">
              <p:embed/>
            </p:oleObj>
          </a:graphicData>
        </a:graphic>
      </p:graphicFrame>
      <p:graphicFrame>
        <p:nvGraphicFramePr>
          <p:cNvPr id="3074058" name="Object 10"/>
          <p:cNvGraphicFramePr>
            <a:graphicFrameLocks noChangeAspect="1"/>
          </p:cNvGraphicFramePr>
          <p:nvPr/>
        </p:nvGraphicFramePr>
        <p:xfrm>
          <a:off x="4932363" y="1982788"/>
          <a:ext cx="3643312" cy="1914525"/>
        </p:xfrm>
        <a:graphic>
          <a:graphicData uri="http://schemas.openxmlformats.org/presentationml/2006/ole">
            <p:oleObj spid="_x0000_s3074160" name="CS ChemDraw Drawing" r:id="rId6" imgW="2936240" imgH="1536700" progId="MDLDrawOLE.MDLDrawObject.1">
              <p:embed/>
            </p:oleObj>
          </a:graphicData>
        </a:graphic>
      </p:graphicFrame>
      <p:graphicFrame>
        <p:nvGraphicFramePr>
          <p:cNvPr id="3074060" name="Object 12"/>
          <p:cNvGraphicFramePr>
            <a:graphicFrameLocks noChangeAspect="1"/>
          </p:cNvGraphicFramePr>
          <p:nvPr/>
        </p:nvGraphicFramePr>
        <p:xfrm>
          <a:off x="3756025" y="3962400"/>
          <a:ext cx="3948113" cy="2706688"/>
        </p:xfrm>
        <a:graphic>
          <a:graphicData uri="http://schemas.openxmlformats.org/presentationml/2006/ole">
            <p:oleObj spid="_x0000_s3074161" name="CS ChemDraw Drawing" r:id="rId7" imgW="3182620" imgH="2174240" progId="MDLDrawOLE.MDLDrawObject.1">
              <p:embed/>
            </p:oleObj>
          </a:graphicData>
        </a:graphic>
      </p:graphicFrame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4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53" grpId="0" animBg="1"/>
      <p:bldP spid="30740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098" name="Object 2"/>
          <p:cNvGraphicFramePr>
            <a:graphicFrameLocks noChangeAspect="1"/>
          </p:cNvGraphicFramePr>
          <p:nvPr/>
        </p:nvGraphicFramePr>
        <p:xfrm>
          <a:off x="250825" y="1016000"/>
          <a:ext cx="7954963" cy="1168400"/>
        </p:xfrm>
        <a:graphic>
          <a:graphicData uri="http://schemas.openxmlformats.org/presentationml/2006/ole">
            <p:oleObj spid="_x0000_s3076179" name="CS ChemDraw Drawing" r:id="rId4" imgW="6410960" imgH="937260" progId="MDLDrawOLE.MDLDrawObject.1">
              <p:embed/>
            </p:oleObj>
          </a:graphicData>
        </a:graphic>
      </p:graphicFrame>
      <p:sp>
        <p:nvSpPr>
          <p:cNvPr id="3076108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graphicFrame>
        <p:nvGraphicFramePr>
          <p:cNvPr id="3076105" name="Object 9"/>
          <p:cNvGraphicFramePr>
            <a:graphicFrameLocks noChangeAspect="1"/>
          </p:cNvGraphicFramePr>
          <p:nvPr/>
        </p:nvGraphicFramePr>
        <p:xfrm>
          <a:off x="246063" y="2730500"/>
          <a:ext cx="7937500" cy="1395413"/>
        </p:xfrm>
        <a:graphic>
          <a:graphicData uri="http://schemas.openxmlformats.org/presentationml/2006/ole">
            <p:oleObj spid="_x0000_s3076180" name="CS ChemDraw Drawing" r:id="rId5" imgW="6395720" imgH="1120140" progId="MDLDrawOLE.MDLDrawObject.1">
              <p:embed/>
            </p:oleObj>
          </a:graphicData>
        </a:graphic>
      </p:graphicFrame>
      <p:graphicFrame>
        <p:nvGraphicFramePr>
          <p:cNvPr id="3076106" name="Object 10"/>
          <p:cNvGraphicFramePr>
            <a:graphicFrameLocks noChangeAspect="1"/>
          </p:cNvGraphicFramePr>
          <p:nvPr/>
        </p:nvGraphicFramePr>
        <p:xfrm>
          <a:off x="246063" y="4648200"/>
          <a:ext cx="7921625" cy="1903413"/>
        </p:xfrm>
        <a:graphic>
          <a:graphicData uri="http://schemas.openxmlformats.org/presentationml/2006/ole">
            <p:oleObj spid="_x0000_s3076181" name="CS ChemDraw Drawing" r:id="rId6" imgW="6383020" imgH="1526540" progId="MDLDrawOLE.MDLDrawObject.1">
              <p:embed/>
            </p:oleObj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194" name="Rectangle 2"/>
          <p:cNvSpPr>
            <a:spLocks noChangeArrowheads="1"/>
          </p:cNvSpPr>
          <p:nvPr/>
        </p:nvSpPr>
        <p:spPr bwMode="auto">
          <a:xfrm>
            <a:off x="250824" y="188913"/>
            <a:ext cx="889317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Preparation of 1</a:t>
            </a:r>
            <a:r>
              <a:rPr lang="en-CA" b="1" u="sng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2</a:t>
            </a:r>
            <a:r>
              <a:rPr lang="en-CA" b="1" u="sng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&amp; 3</a:t>
            </a:r>
            <a:r>
              <a:rPr lang="en-CA" b="1" u="sng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Amines through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Reduction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of Nitriles, Oximes,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and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Amides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80196" name="Object 4"/>
          <p:cNvGraphicFramePr>
            <a:graphicFrameLocks noChangeAspect="1"/>
          </p:cNvGraphicFramePr>
          <p:nvPr/>
        </p:nvGraphicFramePr>
        <p:xfrm>
          <a:off x="344488" y="2565400"/>
          <a:ext cx="8455025" cy="1244600"/>
        </p:xfrm>
        <a:graphic>
          <a:graphicData uri="http://schemas.openxmlformats.org/presentationml/2006/ole">
            <p:oleObj spid="_x0000_s3080249" name="CS ChemDraw Drawing" r:id="rId4" imgW="5676900" imgH="833120" progId="MDLDrawOLE.MDLDrawObject.1">
              <p:embed/>
            </p:oleObj>
          </a:graphicData>
        </a:graphic>
      </p:graphicFrame>
      <p:graphicFrame>
        <p:nvGraphicFramePr>
          <p:cNvPr id="3080199" name="Object 7"/>
          <p:cNvGraphicFramePr>
            <a:graphicFrameLocks noChangeAspect="1"/>
          </p:cNvGraphicFramePr>
          <p:nvPr/>
        </p:nvGraphicFramePr>
        <p:xfrm>
          <a:off x="1670050" y="4400550"/>
          <a:ext cx="5802313" cy="1863725"/>
        </p:xfrm>
        <a:graphic>
          <a:graphicData uri="http://schemas.openxmlformats.org/presentationml/2006/ole">
            <p:oleObj spid="_x0000_s3080250" name="CS ChemDraw Drawing" r:id="rId5" imgW="3896360" imgH="124714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2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94696344"/>
              </p:ext>
            </p:extLst>
          </p:nvPr>
        </p:nvGraphicFramePr>
        <p:xfrm>
          <a:off x="260350" y="1068388"/>
          <a:ext cx="6564313" cy="2803525"/>
        </p:xfrm>
        <a:graphic>
          <a:graphicData uri="http://schemas.openxmlformats.org/presentationml/2006/ole">
            <p:oleObj spid="_x0000_s3082294" name="CS ChemDraw Drawing" r:id="rId4" imgW="5291036" imgH="2247720" progId="MDLDrawOLE.MDLDrawObject.1">
              <p:embed/>
            </p:oleObj>
          </a:graphicData>
        </a:graphic>
      </p:graphicFrame>
      <p:sp>
        <p:nvSpPr>
          <p:cNvPr id="3082246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graphicFrame>
        <p:nvGraphicFramePr>
          <p:cNvPr id="3082244" name="Object 4"/>
          <p:cNvGraphicFramePr>
            <a:graphicFrameLocks noChangeAspect="1"/>
          </p:cNvGraphicFramePr>
          <p:nvPr/>
        </p:nvGraphicFramePr>
        <p:xfrm>
          <a:off x="239713" y="4448175"/>
          <a:ext cx="7927975" cy="1258888"/>
        </p:xfrm>
        <a:graphic>
          <a:graphicData uri="http://schemas.openxmlformats.org/presentationml/2006/ole">
            <p:oleObj spid="_x0000_s3082295" name="CS ChemDraw Drawing" r:id="rId5" imgW="6388100" imgH="10083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903" name="Rectangle 4"/>
          <p:cNvSpPr>
            <a:spLocks noChangeArrowheads="1"/>
          </p:cNvSpPr>
          <p:nvPr/>
        </p:nvSpPr>
        <p:spPr bwMode="auto">
          <a:xfrm>
            <a:off x="250825" y="1052513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3</a:t>
            </a:r>
            <a:r>
              <a:rPr lang="en-CA" baseline="30000"/>
              <a:t>o</a:t>
            </a:r>
            <a:r>
              <a:rPr lang="en-CA"/>
              <a:t> Amines</a:t>
            </a:r>
          </a:p>
        </p:txBody>
      </p:sp>
      <p:graphicFrame>
        <p:nvGraphicFramePr>
          <p:cNvPr id="3024901" name="Object 5"/>
          <p:cNvGraphicFramePr>
            <a:graphicFrameLocks noChangeAspect="1"/>
          </p:cNvGraphicFramePr>
          <p:nvPr/>
        </p:nvGraphicFramePr>
        <p:xfrm>
          <a:off x="1077913" y="2012950"/>
          <a:ext cx="6988175" cy="2290763"/>
        </p:xfrm>
        <a:graphic>
          <a:graphicData uri="http://schemas.openxmlformats.org/presentationml/2006/ole">
            <p:oleObj spid="_x0000_s3024928" name="CS ChemDraw Drawing" r:id="rId4" imgW="4663440" imgH="15240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295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graphicFrame>
        <p:nvGraphicFramePr>
          <p:cNvPr id="3084293" name="Object 5"/>
          <p:cNvGraphicFramePr>
            <a:graphicFrameLocks noChangeAspect="1"/>
          </p:cNvGraphicFramePr>
          <p:nvPr/>
        </p:nvGraphicFramePr>
        <p:xfrm>
          <a:off x="250825" y="1252538"/>
          <a:ext cx="8370888" cy="4351337"/>
        </p:xfrm>
        <a:graphic>
          <a:graphicData uri="http://schemas.openxmlformats.org/presentationml/2006/ole">
            <p:oleObj spid="_x0000_s3084320" name="CS ChemDraw Drawing" r:id="rId4" imgW="6746240" imgH="34925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338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4E.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Preparation of Primary Amines </a:t>
            </a:r>
          </a:p>
          <a:p>
            <a:pPr marL="911225" indent="-911225">
              <a:buFont typeface="Webdings" pitchFamily="18" charset="2"/>
              <a:buNone/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through the Hofmann and Curtius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Rearrangements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8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8536429"/>
              </p:ext>
            </p:extLst>
          </p:nvPr>
        </p:nvGraphicFramePr>
        <p:xfrm>
          <a:off x="868363" y="3417888"/>
          <a:ext cx="7405687" cy="2019300"/>
        </p:xfrm>
        <a:graphic>
          <a:graphicData uri="http://schemas.openxmlformats.org/presentationml/2006/ole">
            <p:oleObj spid="_x0000_s3086368" name="CS ChemDraw Drawing" r:id="rId4" imgW="4972556" imgH="1351604" progId="MDLDrawOLE.MDLDrawObject.1">
              <p:embed/>
            </p:oleObj>
          </a:graphicData>
        </a:graphic>
      </p:graphicFrame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0825" y="2159000"/>
            <a:ext cx="8637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Hofmann rearrangement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8386" name="Object 2"/>
          <p:cNvGraphicFramePr>
            <a:graphicFrameLocks noChangeAspect="1"/>
          </p:cNvGraphicFramePr>
          <p:nvPr/>
        </p:nvGraphicFramePr>
        <p:xfrm>
          <a:off x="246063" y="1166813"/>
          <a:ext cx="8482012" cy="1763712"/>
        </p:xfrm>
        <a:graphic>
          <a:graphicData uri="http://schemas.openxmlformats.org/presentationml/2006/ole">
            <p:oleObj spid="_x0000_s3088439" name="CS ChemDraw Drawing" r:id="rId4" imgW="5694680" imgH="1178560" progId="MDLDrawOLE.MDLDrawObject.1">
              <p:embed/>
            </p:oleObj>
          </a:graphicData>
        </a:graphic>
      </p:graphicFrame>
      <p:sp>
        <p:nvSpPr>
          <p:cNvPr id="3088391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graphicFrame>
        <p:nvGraphicFramePr>
          <p:cNvPr id="3088389" name="Object 5"/>
          <p:cNvGraphicFramePr>
            <a:graphicFrameLocks noChangeAspect="1"/>
          </p:cNvGraphicFramePr>
          <p:nvPr/>
        </p:nvGraphicFramePr>
        <p:xfrm>
          <a:off x="246063" y="4113213"/>
          <a:ext cx="8469312" cy="1463675"/>
        </p:xfrm>
        <a:graphic>
          <a:graphicData uri="http://schemas.openxmlformats.org/presentationml/2006/ole">
            <p:oleObj spid="_x0000_s3088440" name="CS ChemDraw Drawing" r:id="rId5" imgW="5687060" imgH="97790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452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Mechanism</a:t>
            </a:r>
          </a:p>
        </p:txBody>
      </p:sp>
      <p:graphicFrame>
        <p:nvGraphicFramePr>
          <p:cNvPr id="3090437" name="Object 5"/>
          <p:cNvGraphicFramePr>
            <a:graphicFrameLocks noChangeAspect="1"/>
          </p:cNvGraphicFramePr>
          <p:nvPr/>
        </p:nvGraphicFramePr>
        <p:xfrm>
          <a:off x="250825" y="800100"/>
          <a:ext cx="2684463" cy="1590675"/>
        </p:xfrm>
        <a:graphic>
          <a:graphicData uri="http://schemas.openxmlformats.org/presentationml/2006/ole">
            <p:oleObj spid="_x0000_s3090768" name="CS ChemDraw Drawing" r:id="rId4" imgW="2161540" imgH="1277620" progId="MDLDrawOLE.MDLDrawObject.1">
              <p:embed/>
            </p:oleObj>
          </a:graphicData>
        </a:graphic>
      </p:graphicFrame>
      <p:graphicFrame>
        <p:nvGraphicFramePr>
          <p:cNvPr id="3090438" name="Object 6"/>
          <p:cNvGraphicFramePr>
            <a:graphicFrameLocks noChangeAspect="1"/>
          </p:cNvGraphicFramePr>
          <p:nvPr/>
        </p:nvGraphicFramePr>
        <p:xfrm>
          <a:off x="2070100" y="830263"/>
          <a:ext cx="2897188" cy="1554162"/>
        </p:xfrm>
        <a:graphic>
          <a:graphicData uri="http://schemas.openxmlformats.org/presentationml/2006/ole">
            <p:oleObj spid="_x0000_s3090769" name="CS ChemDraw Drawing" r:id="rId5" imgW="2334260" imgH="1247140" progId="MDLDrawOLE.MDLDrawObject.1">
              <p:embed/>
            </p:oleObj>
          </a:graphicData>
        </a:graphic>
      </p:graphicFrame>
      <p:graphicFrame>
        <p:nvGraphicFramePr>
          <p:cNvPr id="3090439" name="Object 7"/>
          <p:cNvGraphicFramePr>
            <a:graphicFrameLocks noChangeAspect="1"/>
          </p:cNvGraphicFramePr>
          <p:nvPr/>
        </p:nvGraphicFramePr>
        <p:xfrm>
          <a:off x="5564188" y="965200"/>
          <a:ext cx="952500" cy="268288"/>
        </p:xfrm>
        <a:graphic>
          <a:graphicData uri="http://schemas.openxmlformats.org/presentationml/2006/ole">
            <p:oleObj spid="_x0000_s3090770" name="CS ChemDraw Drawing" r:id="rId6" imgW="767080" imgH="215900" progId="MDLDrawOLE.MDLDrawObject.1">
              <p:embed/>
            </p:oleObj>
          </a:graphicData>
        </a:graphic>
      </p:graphicFrame>
      <p:graphicFrame>
        <p:nvGraphicFramePr>
          <p:cNvPr id="3090440" name="Object 8"/>
          <p:cNvGraphicFramePr>
            <a:graphicFrameLocks noChangeAspect="1"/>
          </p:cNvGraphicFramePr>
          <p:nvPr/>
        </p:nvGraphicFramePr>
        <p:xfrm>
          <a:off x="5260975" y="830263"/>
          <a:ext cx="3632200" cy="1554162"/>
        </p:xfrm>
        <a:graphic>
          <a:graphicData uri="http://schemas.openxmlformats.org/presentationml/2006/ole">
            <p:oleObj spid="_x0000_s3090771" name="CS ChemDraw Drawing" r:id="rId7" imgW="2926080" imgH="1247140" progId="MDLDrawOLE.MDLDrawObject.1">
              <p:embed/>
            </p:oleObj>
          </a:graphicData>
        </a:graphic>
      </p:graphicFrame>
      <p:graphicFrame>
        <p:nvGraphicFramePr>
          <p:cNvPr id="3090441" name="Object 9"/>
          <p:cNvGraphicFramePr>
            <a:graphicFrameLocks noChangeAspect="1"/>
          </p:cNvGraphicFramePr>
          <p:nvPr/>
        </p:nvGraphicFramePr>
        <p:xfrm>
          <a:off x="6899275" y="2565400"/>
          <a:ext cx="696913" cy="428625"/>
        </p:xfrm>
        <a:graphic>
          <a:graphicData uri="http://schemas.openxmlformats.org/presentationml/2006/ole">
            <p:oleObj spid="_x0000_s3090772" name="CS ChemDraw Drawing" r:id="rId8" imgW="561340" imgH="345440" progId="MDLDrawOLE.MDLDrawObject.1">
              <p:embed/>
            </p:oleObj>
          </a:graphicData>
        </a:graphic>
      </p:graphicFrame>
      <p:graphicFrame>
        <p:nvGraphicFramePr>
          <p:cNvPr id="3090442" name="Object 10"/>
          <p:cNvGraphicFramePr>
            <a:graphicFrameLocks noChangeAspect="1"/>
          </p:cNvGraphicFramePr>
          <p:nvPr/>
        </p:nvGraphicFramePr>
        <p:xfrm>
          <a:off x="7248525" y="2168525"/>
          <a:ext cx="1644650" cy="2130425"/>
        </p:xfrm>
        <a:graphic>
          <a:graphicData uri="http://schemas.openxmlformats.org/presentationml/2006/ole">
            <p:oleObj spid="_x0000_s3090773" name="CS ChemDraw Drawing" r:id="rId9" imgW="1325880" imgH="1711960" progId="MDLDrawOLE.MDLDrawObject.1">
              <p:embed/>
            </p:oleObj>
          </a:graphicData>
        </a:graphic>
      </p:graphicFrame>
      <p:graphicFrame>
        <p:nvGraphicFramePr>
          <p:cNvPr id="3090443" name="Object 11"/>
          <p:cNvGraphicFramePr>
            <a:graphicFrameLocks noChangeAspect="1"/>
          </p:cNvGraphicFramePr>
          <p:nvPr/>
        </p:nvGraphicFramePr>
        <p:xfrm>
          <a:off x="3646488" y="3402013"/>
          <a:ext cx="3606800" cy="976312"/>
        </p:xfrm>
        <a:graphic>
          <a:graphicData uri="http://schemas.openxmlformats.org/presentationml/2006/ole">
            <p:oleObj spid="_x0000_s3090774" name="CS ChemDraw Drawing" r:id="rId10" imgW="2905760" imgH="782320" progId="MDLDrawOLE.MDLDrawObject.1">
              <p:embed/>
            </p:oleObj>
          </a:graphicData>
        </a:graphic>
      </p:graphicFrame>
      <p:graphicFrame>
        <p:nvGraphicFramePr>
          <p:cNvPr id="3090445" name="Object 13"/>
          <p:cNvGraphicFramePr>
            <a:graphicFrameLocks noChangeAspect="1"/>
          </p:cNvGraphicFramePr>
          <p:nvPr/>
        </p:nvGraphicFramePr>
        <p:xfrm>
          <a:off x="2108200" y="2954338"/>
          <a:ext cx="700088" cy="428625"/>
        </p:xfrm>
        <a:graphic>
          <a:graphicData uri="http://schemas.openxmlformats.org/presentationml/2006/ole">
            <p:oleObj spid="_x0000_s3090775" name="CS ChemDraw Drawing" r:id="rId11" imgW="563880" imgH="345440" progId="MDLDrawOLE.MDLDrawObject.1">
              <p:embed/>
            </p:oleObj>
          </a:graphicData>
        </a:graphic>
      </p:graphicFrame>
      <p:graphicFrame>
        <p:nvGraphicFramePr>
          <p:cNvPr id="3090446" name="Object 14"/>
          <p:cNvGraphicFramePr>
            <a:graphicFrameLocks noChangeAspect="1"/>
          </p:cNvGraphicFramePr>
          <p:nvPr/>
        </p:nvGraphicFramePr>
        <p:xfrm>
          <a:off x="250825" y="2954338"/>
          <a:ext cx="2925763" cy="1158875"/>
        </p:xfrm>
        <a:graphic>
          <a:graphicData uri="http://schemas.openxmlformats.org/presentationml/2006/ole">
            <p:oleObj spid="_x0000_s3090776" name="CS ChemDraw Drawing" r:id="rId12" imgW="2357120" imgH="929640" progId="MDLDrawOLE.MDLDrawObject.1">
              <p:embed/>
            </p:oleObj>
          </a:graphicData>
        </a:graphic>
      </p:graphicFrame>
      <p:graphicFrame>
        <p:nvGraphicFramePr>
          <p:cNvPr id="3090447" name="Object 15"/>
          <p:cNvGraphicFramePr>
            <a:graphicFrameLocks noChangeAspect="1"/>
          </p:cNvGraphicFramePr>
          <p:nvPr/>
        </p:nvGraphicFramePr>
        <p:xfrm>
          <a:off x="246063" y="4086225"/>
          <a:ext cx="1508125" cy="2582863"/>
        </p:xfrm>
        <a:graphic>
          <a:graphicData uri="http://schemas.openxmlformats.org/presentationml/2006/ole">
            <p:oleObj spid="_x0000_s3090777" name="CS ChemDraw Drawing" r:id="rId13" imgW="1214120" imgH="2072640" progId="MDLDrawOLE.MDLDrawObject.1">
              <p:embed/>
            </p:oleObj>
          </a:graphicData>
        </a:graphic>
      </p:graphicFrame>
      <p:graphicFrame>
        <p:nvGraphicFramePr>
          <p:cNvPr id="3090448" name="Object 16"/>
          <p:cNvGraphicFramePr>
            <a:graphicFrameLocks noChangeAspect="1"/>
          </p:cNvGraphicFramePr>
          <p:nvPr/>
        </p:nvGraphicFramePr>
        <p:xfrm>
          <a:off x="1908175" y="5219700"/>
          <a:ext cx="3563938" cy="838200"/>
        </p:xfrm>
        <a:graphic>
          <a:graphicData uri="http://schemas.openxmlformats.org/presentationml/2006/ole">
            <p:oleObj spid="_x0000_s3090778" name="CS ChemDraw Drawing" r:id="rId14" imgW="2870200" imgH="673100" progId="MDLDrawOLE.MDLDrawObject.1">
              <p:embed/>
            </p:oleObj>
          </a:graphicData>
        </a:graphic>
      </p:graphicFrame>
      <p:graphicFrame>
        <p:nvGraphicFramePr>
          <p:cNvPr id="3090449" name="Object 17"/>
          <p:cNvGraphicFramePr>
            <a:graphicFrameLocks noChangeAspect="1"/>
          </p:cNvGraphicFramePr>
          <p:nvPr/>
        </p:nvGraphicFramePr>
        <p:xfrm>
          <a:off x="6207125" y="5278438"/>
          <a:ext cx="920750" cy="274637"/>
        </p:xfrm>
        <a:graphic>
          <a:graphicData uri="http://schemas.openxmlformats.org/presentationml/2006/ole">
            <p:oleObj spid="_x0000_s3090779" name="CS ChemDraw Drawing" r:id="rId15" imgW="741680" imgH="220980" progId="MDLDrawOLE.MDLDrawObject.1">
              <p:embed/>
            </p:oleObj>
          </a:graphicData>
        </a:graphic>
      </p:graphicFrame>
      <p:graphicFrame>
        <p:nvGraphicFramePr>
          <p:cNvPr id="3090450" name="Object 18"/>
          <p:cNvGraphicFramePr>
            <a:graphicFrameLocks noChangeAspect="1"/>
          </p:cNvGraphicFramePr>
          <p:nvPr/>
        </p:nvGraphicFramePr>
        <p:xfrm>
          <a:off x="5916613" y="5516563"/>
          <a:ext cx="2976562" cy="347662"/>
        </p:xfrm>
        <a:graphic>
          <a:graphicData uri="http://schemas.openxmlformats.org/presentationml/2006/ole">
            <p:oleObj spid="_x0000_s3090780" name="CS ChemDraw Drawing" r:id="rId16" imgW="2397760" imgH="279400" progId="MDLDrawOLE.MDLDrawObject.1">
              <p:embed/>
            </p:oleObj>
          </a:graphicData>
        </a:graphic>
      </p:graphicFrame>
      <p:sp>
        <p:nvSpPr>
          <p:cNvPr id="3090453" name="Freeform 21"/>
          <p:cNvSpPr>
            <a:spLocks/>
          </p:cNvSpPr>
          <p:nvPr/>
        </p:nvSpPr>
        <p:spPr bwMode="auto">
          <a:xfrm>
            <a:off x="1244600" y="990600"/>
            <a:ext cx="215900" cy="584200"/>
          </a:xfrm>
          <a:custGeom>
            <a:avLst/>
            <a:gdLst>
              <a:gd name="T0" fmla="*/ 136 w 136"/>
              <a:gd name="T1" fmla="*/ 344 h 368"/>
              <a:gd name="T2" fmla="*/ 0 w 136"/>
              <a:gd name="T3" fmla="*/ 368 h 368"/>
              <a:gd name="T4" fmla="*/ 0 60000 65536"/>
              <a:gd name="T5" fmla="*/ 0 60000 65536"/>
              <a:gd name="T6" fmla="*/ 0 w 136"/>
              <a:gd name="T7" fmla="*/ 0 h 368"/>
              <a:gd name="T8" fmla="*/ 136 w 136"/>
              <a:gd name="T9" fmla="*/ 368 h 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368">
                <a:moveTo>
                  <a:pt x="136" y="344"/>
                </a:moveTo>
                <a:cubicBezTo>
                  <a:pt x="76" y="0"/>
                  <a:pt x="4" y="364"/>
                  <a:pt x="0" y="3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4" name="Freeform 22"/>
          <p:cNvSpPr>
            <a:spLocks/>
          </p:cNvSpPr>
          <p:nvPr/>
        </p:nvSpPr>
        <p:spPr bwMode="auto">
          <a:xfrm>
            <a:off x="1708150" y="704850"/>
            <a:ext cx="571500" cy="628650"/>
          </a:xfrm>
          <a:custGeom>
            <a:avLst/>
            <a:gdLst>
              <a:gd name="T0" fmla="*/ 360 w 360"/>
              <a:gd name="T1" fmla="*/ 124 h 396"/>
              <a:gd name="T2" fmla="*/ 0 w 360"/>
              <a:gd name="T3" fmla="*/ 392 h 396"/>
              <a:gd name="T4" fmla="*/ 0 60000 65536"/>
              <a:gd name="T5" fmla="*/ 0 60000 65536"/>
              <a:gd name="T6" fmla="*/ 0 w 360"/>
              <a:gd name="T7" fmla="*/ 0 h 396"/>
              <a:gd name="T8" fmla="*/ 360 w 360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396">
                <a:moveTo>
                  <a:pt x="360" y="124"/>
                </a:moveTo>
                <a:cubicBezTo>
                  <a:pt x="116" y="0"/>
                  <a:pt x="5" y="396"/>
                  <a:pt x="0" y="39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5" name="Freeform 23"/>
          <p:cNvSpPr>
            <a:spLocks/>
          </p:cNvSpPr>
          <p:nvPr/>
        </p:nvSpPr>
        <p:spPr bwMode="auto">
          <a:xfrm>
            <a:off x="6048375" y="-127000"/>
            <a:ext cx="263525" cy="1114425"/>
          </a:xfrm>
          <a:custGeom>
            <a:avLst/>
            <a:gdLst>
              <a:gd name="T0" fmla="*/ 0 w 166"/>
              <a:gd name="T1" fmla="*/ 702 h 702"/>
              <a:gd name="T2" fmla="*/ 166 w 166"/>
              <a:gd name="T3" fmla="*/ 664 h 702"/>
              <a:gd name="T4" fmla="*/ 0 60000 65536"/>
              <a:gd name="T5" fmla="*/ 0 60000 65536"/>
              <a:gd name="T6" fmla="*/ 0 w 166"/>
              <a:gd name="T7" fmla="*/ 0 h 702"/>
              <a:gd name="T8" fmla="*/ 166 w 166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" h="702">
                <a:moveTo>
                  <a:pt x="0" y="702"/>
                </a:moveTo>
                <a:cubicBezTo>
                  <a:pt x="74" y="0"/>
                  <a:pt x="162" y="660"/>
                  <a:pt x="166" y="66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6" name="Freeform 24"/>
          <p:cNvSpPr>
            <a:spLocks/>
          </p:cNvSpPr>
          <p:nvPr/>
        </p:nvSpPr>
        <p:spPr bwMode="auto">
          <a:xfrm>
            <a:off x="4787900" y="-120650"/>
            <a:ext cx="831850" cy="1443038"/>
          </a:xfrm>
          <a:custGeom>
            <a:avLst/>
            <a:gdLst>
              <a:gd name="T0" fmla="*/ 0 w 524"/>
              <a:gd name="T1" fmla="*/ 909 h 909"/>
              <a:gd name="T2" fmla="*/ 524 w 524"/>
              <a:gd name="T3" fmla="*/ 660 h 909"/>
              <a:gd name="T4" fmla="*/ 0 60000 65536"/>
              <a:gd name="T5" fmla="*/ 0 60000 65536"/>
              <a:gd name="T6" fmla="*/ 0 w 524"/>
              <a:gd name="T7" fmla="*/ 0 h 909"/>
              <a:gd name="T8" fmla="*/ 524 w 524"/>
              <a:gd name="T9" fmla="*/ 909 h 90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4" h="909">
                <a:moveTo>
                  <a:pt x="0" y="909"/>
                </a:moveTo>
                <a:cubicBezTo>
                  <a:pt x="276" y="0"/>
                  <a:pt x="519" y="664"/>
                  <a:pt x="524" y="66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7" name="Freeform 25"/>
          <p:cNvSpPr>
            <a:spLocks/>
          </p:cNvSpPr>
          <p:nvPr/>
        </p:nvSpPr>
        <p:spPr bwMode="auto">
          <a:xfrm>
            <a:off x="8318500" y="1790700"/>
            <a:ext cx="666750" cy="228600"/>
          </a:xfrm>
          <a:custGeom>
            <a:avLst/>
            <a:gdLst>
              <a:gd name="T0" fmla="*/ 0 w 420"/>
              <a:gd name="T1" fmla="*/ 144 h 144"/>
              <a:gd name="T2" fmla="*/ 40 w 420"/>
              <a:gd name="T3" fmla="*/ 4 h 144"/>
              <a:gd name="T4" fmla="*/ 0 60000 65536"/>
              <a:gd name="T5" fmla="*/ 0 60000 65536"/>
              <a:gd name="T6" fmla="*/ 0 w 420"/>
              <a:gd name="T7" fmla="*/ 0 h 144"/>
              <a:gd name="T8" fmla="*/ 420 w 420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0" h="144">
                <a:moveTo>
                  <a:pt x="0" y="144"/>
                </a:moveTo>
                <a:cubicBezTo>
                  <a:pt x="420" y="128"/>
                  <a:pt x="44" y="0"/>
                  <a:pt x="40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8" name="Freeform 26"/>
          <p:cNvSpPr>
            <a:spLocks/>
          </p:cNvSpPr>
          <p:nvPr/>
        </p:nvSpPr>
        <p:spPr bwMode="auto">
          <a:xfrm>
            <a:off x="7435850" y="1200150"/>
            <a:ext cx="666750" cy="1365250"/>
          </a:xfrm>
          <a:custGeom>
            <a:avLst/>
            <a:gdLst>
              <a:gd name="T0" fmla="*/ 0 w 420"/>
              <a:gd name="T1" fmla="*/ 860 h 860"/>
              <a:gd name="T2" fmla="*/ 420 w 420"/>
              <a:gd name="T3" fmla="*/ 668 h 860"/>
              <a:gd name="T4" fmla="*/ 0 60000 65536"/>
              <a:gd name="T5" fmla="*/ 0 60000 65536"/>
              <a:gd name="T6" fmla="*/ 0 w 420"/>
              <a:gd name="T7" fmla="*/ 0 h 860"/>
              <a:gd name="T8" fmla="*/ 420 w 420"/>
              <a:gd name="T9" fmla="*/ 860 h 8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0" h="860">
                <a:moveTo>
                  <a:pt x="0" y="860"/>
                </a:moveTo>
                <a:cubicBezTo>
                  <a:pt x="140" y="0"/>
                  <a:pt x="212" y="620"/>
                  <a:pt x="420" y="6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59" name="Freeform 27"/>
          <p:cNvSpPr>
            <a:spLocks/>
          </p:cNvSpPr>
          <p:nvPr/>
        </p:nvSpPr>
        <p:spPr bwMode="auto">
          <a:xfrm>
            <a:off x="7632700" y="4106863"/>
            <a:ext cx="609600" cy="973137"/>
          </a:xfrm>
          <a:custGeom>
            <a:avLst/>
            <a:gdLst>
              <a:gd name="T0" fmla="*/ 0 w 384"/>
              <a:gd name="T1" fmla="*/ 0 h 613"/>
              <a:gd name="T2" fmla="*/ 384 w 384"/>
              <a:gd name="T3" fmla="*/ 153 h 613"/>
              <a:gd name="T4" fmla="*/ 0 60000 65536"/>
              <a:gd name="T5" fmla="*/ 0 60000 65536"/>
              <a:gd name="T6" fmla="*/ 0 w 384"/>
              <a:gd name="T7" fmla="*/ 0 h 613"/>
              <a:gd name="T8" fmla="*/ 384 w 384"/>
              <a:gd name="T9" fmla="*/ 613 h 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13">
                <a:moveTo>
                  <a:pt x="0" y="0"/>
                </a:moveTo>
                <a:cubicBezTo>
                  <a:pt x="256" y="613"/>
                  <a:pt x="380" y="157"/>
                  <a:pt x="384" y="15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0" name="Freeform 28"/>
          <p:cNvSpPr>
            <a:spLocks/>
          </p:cNvSpPr>
          <p:nvPr/>
        </p:nvSpPr>
        <p:spPr bwMode="auto">
          <a:xfrm>
            <a:off x="8007350" y="3149600"/>
            <a:ext cx="260350" cy="768350"/>
          </a:xfrm>
          <a:custGeom>
            <a:avLst/>
            <a:gdLst>
              <a:gd name="T0" fmla="*/ 164 w 164"/>
              <a:gd name="T1" fmla="*/ 360 h 484"/>
              <a:gd name="T2" fmla="*/ 0 w 164"/>
              <a:gd name="T3" fmla="*/ 480 h 484"/>
              <a:gd name="T4" fmla="*/ 0 60000 65536"/>
              <a:gd name="T5" fmla="*/ 0 60000 65536"/>
              <a:gd name="T6" fmla="*/ 0 w 164"/>
              <a:gd name="T7" fmla="*/ 0 h 484"/>
              <a:gd name="T8" fmla="*/ 164 w 164"/>
              <a:gd name="T9" fmla="*/ 484 h 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484">
                <a:moveTo>
                  <a:pt x="164" y="360"/>
                </a:moveTo>
                <a:cubicBezTo>
                  <a:pt x="56" y="0"/>
                  <a:pt x="5" y="484"/>
                  <a:pt x="0" y="48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1" name="Freeform 29"/>
          <p:cNvSpPr>
            <a:spLocks/>
          </p:cNvSpPr>
          <p:nvPr/>
        </p:nvSpPr>
        <p:spPr bwMode="auto">
          <a:xfrm flipH="1" flipV="1">
            <a:off x="8496300" y="4106863"/>
            <a:ext cx="215900" cy="584200"/>
          </a:xfrm>
          <a:custGeom>
            <a:avLst/>
            <a:gdLst>
              <a:gd name="T0" fmla="*/ 136 w 136"/>
              <a:gd name="T1" fmla="*/ 344 h 368"/>
              <a:gd name="T2" fmla="*/ 0 w 136"/>
              <a:gd name="T3" fmla="*/ 368 h 368"/>
              <a:gd name="T4" fmla="*/ 0 60000 65536"/>
              <a:gd name="T5" fmla="*/ 0 60000 65536"/>
              <a:gd name="T6" fmla="*/ 0 w 136"/>
              <a:gd name="T7" fmla="*/ 0 h 368"/>
              <a:gd name="T8" fmla="*/ 136 w 136"/>
              <a:gd name="T9" fmla="*/ 368 h 3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" h="368">
                <a:moveTo>
                  <a:pt x="136" y="344"/>
                </a:moveTo>
                <a:cubicBezTo>
                  <a:pt x="76" y="0"/>
                  <a:pt x="4" y="364"/>
                  <a:pt x="0" y="3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2" name="Freeform 30"/>
          <p:cNvSpPr>
            <a:spLocks/>
          </p:cNvSpPr>
          <p:nvPr/>
        </p:nvSpPr>
        <p:spPr bwMode="auto">
          <a:xfrm>
            <a:off x="4524375" y="2287588"/>
            <a:ext cx="263525" cy="1114425"/>
          </a:xfrm>
          <a:custGeom>
            <a:avLst/>
            <a:gdLst>
              <a:gd name="T0" fmla="*/ 0 w 166"/>
              <a:gd name="T1" fmla="*/ 702 h 702"/>
              <a:gd name="T2" fmla="*/ 166 w 166"/>
              <a:gd name="T3" fmla="*/ 664 h 702"/>
              <a:gd name="T4" fmla="*/ 0 60000 65536"/>
              <a:gd name="T5" fmla="*/ 0 60000 65536"/>
              <a:gd name="T6" fmla="*/ 0 w 166"/>
              <a:gd name="T7" fmla="*/ 0 h 702"/>
              <a:gd name="T8" fmla="*/ 166 w 166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6" h="702">
                <a:moveTo>
                  <a:pt x="0" y="702"/>
                </a:moveTo>
                <a:cubicBezTo>
                  <a:pt x="74" y="0"/>
                  <a:pt x="162" y="660"/>
                  <a:pt x="166" y="66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3" name="Freeform 31"/>
          <p:cNvSpPr>
            <a:spLocks/>
          </p:cNvSpPr>
          <p:nvPr/>
        </p:nvSpPr>
        <p:spPr bwMode="auto">
          <a:xfrm>
            <a:off x="2673350" y="2133600"/>
            <a:ext cx="1600200" cy="1231900"/>
          </a:xfrm>
          <a:custGeom>
            <a:avLst/>
            <a:gdLst>
              <a:gd name="T0" fmla="*/ 0 w 1008"/>
              <a:gd name="T1" fmla="*/ 524 h 776"/>
              <a:gd name="T2" fmla="*/ 1008 w 1008"/>
              <a:gd name="T3" fmla="*/ 772 h 776"/>
              <a:gd name="T4" fmla="*/ 0 60000 65536"/>
              <a:gd name="T5" fmla="*/ 0 60000 65536"/>
              <a:gd name="T6" fmla="*/ 0 w 1008"/>
              <a:gd name="T7" fmla="*/ 0 h 776"/>
              <a:gd name="T8" fmla="*/ 1008 w 1008"/>
              <a:gd name="T9" fmla="*/ 776 h 7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8" h="776">
                <a:moveTo>
                  <a:pt x="0" y="524"/>
                </a:moveTo>
                <a:cubicBezTo>
                  <a:pt x="480" y="0"/>
                  <a:pt x="1003" y="776"/>
                  <a:pt x="1008" y="77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4" name="Freeform 32"/>
          <p:cNvSpPr>
            <a:spLocks/>
          </p:cNvSpPr>
          <p:nvPr/>
        </p:nvSpPr>
        <p:spPr bwMode="auto">
          <a:xfrm>
            <a:off x="368300" y="5918200"/>
            <a:ext cx="615950" cy="333375"/>
          </a:xfrm>
          <a:custGeom>
            <a:avLst/>
            <a:gdLst>
              <a:gd name="T0" fmla="*/ 360 w 388"/>
              <a:gd name="T1" fmla="*/ 0 h 210"/>
              <a:gd name="T2" fmla="*/ 388 w 388"/>
              <a:gd name="T3" fmla="*/ 128 h 210"/>
              <a:gd name="T4" fmla="*/ 0 60000 65536"/>
              <a:gd name="T5" fmla="*/ 0 60000 65536"/>
              <a:gd name="T6" fmla="*/ 0 w 388"/>
              <a:gd name="T7" fmla="*/ 0 h 210"/>
              <a:gd name="T8" fmla="*/ 388 w 388"/>
              <a:gd name="T9" fmla="*/ 210 h 2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8" h="210">
                <a:moveTo>
                  <a:pt x="360" y="0"/>
                </a:moveTo>
                <a:cubicBezTo>
                  <a:pt x="0" y="210"/>
                  <a:pt x="384" y="132"/>
                  <a:pt x="388" y="12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5" name="Freeform 33"/>
          <p:cNvSpPr>
            <a:spLocks/>
          </p:cNvSpPr>
          <p:nvPr/>
        </p:nvSpPr>
        <p:spPr bwMode="auto">
          <a:xfrm>
            <a:off x="1065213" y="5143500"/>
            <a:ext cx="744537" cy="762000"/>
          </a:xfrm>
          <a:custGeom>
            <a:avLst/>
            <a:gdLst>
              <a:gd name="T0" fmla="*/ 205 w 469"/>
              <a:gd name="T1" fmla="*/ 0 h 480"/>
              <a:gd name="T2" fmla="*/ 5 w 469"/>
              <a:gd name="T3" fmla="*/ 204 h 480"/>
              <a:gd name="T4" fmla="*/ 0 60000 65536"/>
              <a:gd name="T5" fmla="*/ 0 60000 65536"/>
              <a:gd name="T6" fmla="*/ 0 w 469"/>
              <a:gd name="T7" fmla="*/ 0 h 480"/>
              <a:gd name="T8" fmla="*/ 469 w 469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9" h="480">
                <a:moveTo>
                  <a:pt x="205" y="0"/>
                </a:moveTo>
                <a:cubicBezTo>
                  <a:pt x="469" y="480"/>
                  <a:pt x="0" y="208"/>
                  <a:pt x="5" y="20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6" name="Freeform 34"/>
          <p:cNvSpPr>
            <a:spLocks/>
          </p:cNvSpPr>
          <p:nvPr/>
        </p:nvSpPr>
        <p:spPr bwMode="auto">
          <a:xfrm>
            <a:off x="6588125" y="4527550"/>
            <a:ext cx="244475" cy="806450"/>
          </a:xfrm>
          <a:custGeom>
            <a:avLst/>
            <a:gdLst>
              <a:gd name="T0" fmla="*/ 0 w 154"/>
              <a:gd name="T1" fmla="*/ 508 h 508"/>
              <a:gd name="T2" fmla="*/ 154 w 154"/>
              <a:gd name="T3" fmla="*/ 452 h 508"/>
              <a:gd name="T4" fmla="*/ 0 60000 65536"/>
              <a:gd name="T5" fmla="*/ 0 60000 65536"/>
              <a:gd name="T6" fmla="*/ 0 w 154"/>
              <a:gd name="T7" fmla="*/ 0 h 508"/>
              <a:gd name="T8" fmla="*/ 154 w 154"/>
              <a:gd name="T9" fmla="*/ 508 h 5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4" h="508">
                <a:moveTo>
                  <a:pt x="0" y="508"/>
                </a:moveTo>
                <a:cubicBezTo>
                  <a:pt x="58" y="0"/>
                  <a:pt x="150" y="448"/>
                  <a:pt x="154" y="45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0467" name="Freeform 35"/>
          <p:cNvSpPr>
            <a:spLocks/>
          </p:cNvSpPr>
          <p:nvPr/>
        </p:nvSpPr>
        <p:spPr bwMode="auto">
          <a:xfrm>
            <a:off x="3937000" y="4152900"/>
            <a:ext cx="2349500" cy="1123950"/>
          </a:xfrm>
          <a:custGeom>
            <a:avLst/>
            <a:gdLst>
              <a:gd name="T0" fmla="*/ 0 w 1480"/>
              <a:gd name="T1" fmla="*/ 708 h 708"/>
              <a:gd name="T2" fmla="*/ 1480 w 1480"/>
              <a:gd name="T3" fmla="*/ 688 h 708"/>
              <a:gd name="T4" fmla="*/ 0 60000 65536"/>
              <a:gd name="T5" fmla="*/ 0 60000 65536"/>
              <a:gd name="T6" fmla="*/ 0 w 1480"/>
              <a:gd name="T7" fmla="*/ 0 h 708"/>
              <a:gd name="T8" fmla="*/ 1480 w 1480"/>
              <a:gd name="T9" fmla="*/ 708 h 7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80" h="708">
                <a:moveTo>
                  <a:pt x="0" y="708"/>
                </a:moveTo>
                <a:cubicBezTo>
                  <a:pt x="1283" y="0"/>
                  <a:pt x="1475" y="692"/>
                  <a:pt x="1480" y="68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9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9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9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9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9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90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09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090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09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9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9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09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9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0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0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453" grpId="0" animBg="1"/>
      <p:bldP spid="3090454" grpId="0" animBg="1"/>
      <p:bldP spid="3090455" grpId="0" animBg="1"/>
      <p:bldP spid="3090456" grpId="0" animBg="1"/>
      <p:bldP spid="3090457" grpId="0" animBg="1"/>
      <p:bldP spid="3090458" grpId="0" animBg="1"/>
      <p:bldP spid="3090459" grpId="0" animBg="1"/>
      <p:bldP spid="3090460" grpId="0" animBg="1"/>
      <p:bldP spid="3090461" grpId="0" animBg="1"/>
      <p:bldP spid="3090462" grpId="0" animBg="1"/>
      <p:bldP spid="3090463" grpId="0" animBg="1"/>
      <p:bldP spid="3090464" grpId="0" animBg="1"/>
      <p:bldP spid="3090465" grpId="0" animBg="1"/>
      <p:bldP spid="3090466" grpId="0" animBg="1"/>
      <p:bldP spid="30904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4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Curtius rearrangement</a:t>
            </a:r>
          </a:p>
        </p:txBody>
      </p:sp>
      <p:graphicFrame>
        <p:nvGraphicFramePr>
          <p:cNvPr id="3092485" name="Object 5"/>
          <p:cNvGraphicFramePr>
            <a:graphicFrameLocks noChangeAspect="1"/>
          </p:cNvGraphicFramePr>
          <p:nvPr/>
        </p:nvGraphicFramePr>
        <p:xfrm>
          <a:off x="107950" y="1146175"/>
          <a:ext cx="1155700" cy="1044575"/>
        </p:xfrm>
        <a:graphic>
          <a:graphicData uri="http://schemas.openxmlformats.org/presentationml/2006/ole">
            <p:oleObj spid="_x0000_s3092614" name="CS ChemDraw Drawing" r:id="rId4" imgW="929640" imgH="838200" progId="MDLDrawOLE.MDLDrawObject.1">
              <p:embed/>
            </p:oleObj>
          </a:graphicData>
        </a:graphic>
      </p:graphicFrame>
      <p:graphicFrame>
        <p:nvGraphicFramePr>
          <p:cNvPr id="3092486" name="Object 6"/>
          <p:cNvGraphicFramePr>
            <a:graphicFrameLocks noChangeAspect="1"/>
          </p:cNvGraphicFramePr>
          <p:nvPr/>
        </p:nvGraphicFramePr>
        <p:xfrm>
          <a:off x="1328738" y="1146175"/>
          <a:ext cx="3495675" cy="1060450"/>
        </p:xfrm>
        <a:graphic>
          <a:graphicData uri="http://schemas.openxmlformats.org/presentationml/2006/ole">
            <p:oleObj spid="_x0000_s3092615" name="CS ChemDraw Drawing" r:id="rId5" imgW="2816860" imgH="850900" progId="MDLDrawOLE.MDLDrawObject.1">
              <p:embed/>
            </p:oleObj>
          </a:graphicData>
        </a:graphic>
      </p:graphicFrame>
      <p:graphicFrame>
        <p:nvGraphicFramePr>
          <p:cNvPr id="3092487" name="Object 7"/>
          <p:cNvGraphicFramePr>
            <a:graphicFrameLocks noChangeAspect="1"/>
          </p:cNvGraphicFramePr>
          <p:nvPr/>
        </p:nvGraphicFramePr>
        <p:xfrm>
          <a:off x="4835525" y="1414463"/>
          <a:ext cx="4165600" cy="792162"/>
        </p:xfrm>
        <a:graphic>
          <a:graphicData uri="http://schemas.openxmlformats.org/presentationml/2006/ole">
            <p:oleObj spid="_x0000_s3092616" name="CS ChemDraw Drawing" r:id="rId6" imgW="3355340" imgH="635000" progId="MDLDrawOLE.MDLDrawObject.1">
              <p:embed/>
            </p:oleObj>
          </a:graphicData>
        </a:graphic>
      </p:graphicFrame>
      <p:graphicFrame>
        <p:nvGraphicFramePr>
          <p:cNvPr id="3092488" name="Object 8"/>
          <p:cNvGraphicFramePr>
            <a:graphicFrameLocks noChangeAspect="1"/>
          </p:cNvGraphicFramePr>
          <p:nvPr/>
        </p:nvGraphicFramePr>
        <p:xfrm>
          <a:off x="5056188" y="2201863"/>
          <a:ext cx="2843212" cy="1479550"/>
        </p:xfrm>
        <a:graphic>
          <a:graphicData uri="http://schemas.openxmlformats.org/presentationml/2006/ole">
            <p:oleObj spid="_x0000_s3092617" name="CS ChemDraw Drawing" r:id="rId7" imgW="2291080" imgH="1186180" progId="MDLDrawOLE.MDLDrawObject.1">
              <p:embed/>
            </p:oleObj>
          </a:graphicData>
        </a:graphic>
      </p:graphicFrame>
      <p:sp>
        <p:nvSpPr>
          <p:cNvPr id="3092489" name="Freeform 9"/>
          <p:cNvSpPr>
            <a:spLocks/>
          </p:cNvSpPr>
          <p:nvPr/>
        </p:nvSpPr>
        <p:spPr bwMode="auto">
          <a:xfrm>
            <a:off x="3098800" y="1989138"/>
            <a:ext cx="609600" cy="973137"/>
          </a:xfrm>
          <a:custGeom>
            <a:avLst/>
            <a:gdLst>
              <a:gd name="T0" fmla="*/ 0 w 384"/>
              <a:gd name="T1" fmla="*/ 0 h 613"/>
              <a:gd name="T2" fmla="*/ 384 w 384"/>
              <a:gd name="T3" fmla="*/ 153 h 613"/>
              <a:gd name="T4" fmla="*/ 0 60000 65536"/>
              <a:gd name="T5" fmla="*/ 0 60000 65536"/>
              <a:gd name="T6" fmla="*/ 0 w 384"/>
              <a:gd name="T7" fmla="*/ 0 h 613"/>
              <a:gd name="T8" fmla="*/ 384 w 384"/>
              <a:gd name="T9" fmla="*/ 613 h 6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13">
                <a:moveTo>
                  <a:pt x="0" y="0"/>
                </a:moveTo>
                <a:cubicBezTo>
                  <a:pt x="256" y="613"/>
                  <a:pt x="380" y="157"/>
                  <a:pt x="384" y="15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2490" name="Freeform 10"/>
          <p:cNvSpPr>
            <a:spLocks/>
          </p:cNvSpPr>
          <p:nvPr/>
        </p:nvSpPr>
        <p:spPr bwMode="auto">
          <a:xfrm>
            <a:off x="3435350" y="1052513"/>
            <a:ext cx="260350" cy="768350"/>
          </a:xfrm>
          <a:custGeom>
            <a:avLst/>
            <a:gdLst>
              <a:gd name="T0" fmla="*/ 164 w 164"/>
              <a:gd name="T1" fmla="*/ 360 h 484"/>
              <a:gd name="T2" fmla="*/ 0 w 164"/>
              <a:gd name="T3" fmla="*/ 480 h 484"/>
              <a:gd name="T4" fmla="*/ 0 60000 65536"/>
              <a:gd name="T5" fmla="*/ 0 60000 65536"/>
              <a:gd name="T6" fmla="*/ 0 w 164"/>
              <a:gd name="T7" fmla="*/ 0 h 484"/>
              <a:gd name="T8" fmla="*/ 164 w 164"/>
              <a:gd name="T9" fmla="*/ 484 h 4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484">
                <a:moveTo>
                  <a:pt x="164" y="360"/>
                </a:moveTo>
                <a:cubicBezTo>
                  <a:pt x="56" y="0"/>
                  <a:pt x="5" y="484"/>
                  <a:pt x="0" y="48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2491" name="Freeform 11"/>
          <p:cNvSpPr>
            <a:spLocks/>
          </p:cNvSpPr>
          <p:nvPr/>
        </p:nvSpPr>
        <p:spPr bwMode="auto">
          <a:xfrm>
            <a:off x="3959225" y="2162175"/>
            <a:ext cx="241300" cy="809625"/>
          </a:xfrm>
          <a:custGeom>
            <a:avLst/>
            <a:gdLst>
              <a:gd name="T0" fmla="*/ 0 w 152"/>
              <a:gd name="T1" fmla="*/ 0 h 510"/>
              <a:gd name="T2" fmla="*/ 152 w 152"/>
              <a:gd name="T3" fmla="*/ 42 h 510"/>
              <a:gd name="T4" fmla="*/ 0 60000 65536"/>
              <a:gd name="T5" fmla="*/ 0 60000 65536"/>
              <a:gd name="T6" fmla="*/ 0 w 152"/>
              <a:gd name="T7" fmla="*/ 0 h 510"/>
              <a:gd name="T8" fmla="*/ 152 w 152"/>
              <a:gd name="T9" fmla="*/ 510 h 5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510">
                <a:moveTo>
                  <a:pt x="0" y="0"/>
                </a:moveTo>
                <a:cubicBezTo>
                  <a:pt x="56" y="510"/>
                  <a:pt x="148" y="46"/>
                  <a:pt x="152" y="4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92492" name="Object 12"/>
          <p:cNvGraphicFramePr>
            <a:graphicFrameLocks noChangeAspect="1"/>
          </p:cNvGraphicFramePr>
          <p:nvPr/>
        </p:nvGraphicFramePr>
        <p:xfrm>
          <a:off x="815975" y="4184650"/>
          <a:ext cx="7510463" cy="2074863"/>
        </p:xfrm>
        <a:graphic>
          <a:graphicData uri="http://schemas.openxmlformats.org/presentationml/2006/ole">
            <p:oleObj spid="_x0000_s3092618" name="CS ChemDraw Drawing" r:id="rId8" imgW="6045200" imgH="1666240" progId="MDLDrawOLE.MDLDrawObject.1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09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9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9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489" grpId="0" animBg="1"/>
      <p:bldP spid="3092490" grpId="0" animBg="1"/>
      <p:bldP spid="30924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7573" name="Rectangle 2"/>
          <p:cNvSpPr>
            <a:spLocks noChangeArrowheads="1"/>
          </p:cNvSpPr>
          <p:nvPr/>
        </p:nvSpPr>
        <p:spPr bwMode="auto">
          <a:xfrm>
            <a:off x="0" y="188912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5.	Reactions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2967556" name="Object 4"/>
          <p:cNvGraphicFramePr>
            <a:graphicFrameLocks noChangeAspect="1"/>
          </p:cNvGraphicFramePr>
          <p:nvPr/>
        </p:nvGraphicFramePr>
        <p:xfrm>
          <a:off x="790575" y="2028825"/>
          <a:ext cx="2476500" cy="681038"/>
        </p:xfrm>
        <a:graphic>
          <a:graphicData uri="http://schemas.openxmlformats.org/presentationml/2006/ole">
            <p:oleObj spid="_x0000_s2967673" name="CS ChemDraw Drawing" r:id="rId4" imgW="1656080" imgH="454660" progId="MDLDrawOLE.MDLDrawObject.1">
              <p:embed/>
            </p:oleObj>
          </a:graphicData>
        </a:graphic>
      </p:graphicFrame>
      <p:sp>
        <p:nvSpPr>
          <p:cNvPr id="2967557" name="Rectangle 5"/>
          <p:cNvSpPr>
            <a:spLocks noChangeArrowheads="1"/>
          </p:cNvSpPr>
          <p:nvPr/>
        </p:nvSpPr>
        <p:spPr bwMode="auto">
          <a:xfrm>
            <a:off x="250825" y="1016000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Acid-base reactions</a:t>
            </a:r>
          </a:p>
        </p:txBody>
      </p:sp>
      <p:graphicFrame>
        <p:nvGraphicFramePr>
          <p:cNvPr id="2967561" name="Object 9"/>
          <p:cNvGraphicFramePr>
            <a:graphicFrameLocks noChangeAspect="1"/>
          </p:cNvGraphicFramePr>
          <p:nvPr/>
        </p:nvGraphicFramePr>
        <p:xfrm>
          <a:off x="3779838" y="1952625"/>
          <a:ext cx="4627562" cy="730250"/>
        </p:xfrm>
        <a:graphic>
          <a:graphicData uri="http://schemas.openxmlformats.org/presentationml/2006/ole">
            <p:oleObj spid="_x0000_s2967674" name="CS ChemDraw Drawing" r:id="rId5" imgW="3093720" imgH="487680" progId="MDLDrawOLE.MDLDrawObject.1">
              <p:embed/>
            </p:oleObj>
          </a:graphicData>
        </a:graphic>
      </p:graphicFrame>
      <p:sp>
        <p:nvSpPr>
          <p:cNvPr id="2967563" name="Freeform 11"/>
          <p:cNvSpPr>
            <a:spLocks/>
          </p:cNvSpPr>
          <p:nvPr/>
        </p:nvSpPr>
        <p:spPr bwMode="auto">
          <a:xfrm>
            <a:off x="2771775" y="1233488"/>
            <a:ext cx="333375" cy="1114425"/>
          </a:xfrm>
          <a:custGeom>
            <a:avLst/>
            <a:gdLst>
              <a:gd name="T0" fmla="*/ 0 w 210"/>
              <a:gd name="T1" fmla="*/ 702 h 702"/>
              <a:gd name="T2" fmla="*/ 210 w 210"/>
              <a:gd name="T3" fmla="*/ 654 h 702"/>
              <a:gd name="T4" fmla="*/ 0 60000 65536"/>
              <a:gd name="T5" fmla="*/ 0 60000 65536"/>
              <a:gd name="T6" fmla="*/ 0 w 210"/>
              <a:gd name="T7" fmla="*/ 0 h 702"/>
              <a:gd name="T8" fmla="*/ 210 w 210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" h="702">
                <a:moveTo>
                  <a:pt x="0" y="702"/>
                </a:moveTo>
                <a:cubicBezTo>
                  <a:pt x="74" y="0"/>
                  <a:pt x="206" y="650"/>
                  <a:pt x="210" y="65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67564" name="Freeform 12"/>
          <p:cNvSpPr>
            <a:spLocks/>
          </p:cNvSpPr>
          <p:nvPr/>
        </p:nvSpPr>
        <p:spPr bwMode="auto">
          <a:xfrm>
            <a:off x="1377950" y="1196975"/>
            <a:ext cx="1089025" cy="1079500"/>
          </a:xfrm>
          <a:custGeom>
            <a:avLst/>
            <a:gdLst>
              <a:gd name="T0" fmla="*/ 0 w 686"/>
              <a:gd name="T1" fmla="*/ 524 h 680"/>
              <a:gd name="T2" fmla="*/ 686 w 686"/>
              <a:gd name="T3" fmla="*/ 680 h 680"/>
              <a:gd name="T4" fmla="*/ 0 60000 65536"/>
              <a:gd name="T5" fmla="*/ 0 60000 65536"/>
              <a:gd name="T6" fmla="*/ 0 w 686"/>
              <a:gd name="T7" fmla="*/ 0 h 680"/>
              <a:gd name="T8" fmla="*/ 686 w 686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6" h="680">
                <a:moveTo>
                  <a:pt x="0" y="524"/>
                </a:moveTo>
                <a:cubicBezTo>
                  <a:pt x="480" y="0"/>
                  <a:pt x="683" y="680"/>
                  <a:pt x="686" y="68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967569" name="Object 17"/>
          <p:cNvGraphicFramePr>
            <a:graphicFrameLocks noChangeAspect="1"/>
          </p:cNvGraphicFramePr>
          <p:nvPr/>
        </p:nvGraphicFramePr>
        <p:xfrm>
          <a:off x="250825" y="3897313"/>
          <a:ext cx="5010150" cy="669925"/>
        </p:xfrm>
        <a:graphic>
          <a:graphicData uri="http://schemas.openxmlformats.org/presentationml/2006/ole">
            <p:oleObj spid="_x0000_s2967675" name="CS ChemDraw Drawing" r:id="rId6" imgW="3350260" imgH="447040" progId="MDLDrawOLE.MDLDrawObject.1">
              <p:embed/>
            </p:oleObj>
          </a:graphicData>
        </a:graphic>
      </p:graphicFrame>
      <p:sp>
        <p:nvSpPr>
          <p:cNvPr id="2967570" name="Rectangle 18"/>
          <p:cNvSpPr>
            <a:spLocks noChangeArrowheads="1"/>
          </p:cNvSpPr>
          <p:nvPr/>
        </p:nvSpPr>
        <p:spPr bwMode="auto">
          <a:xfrm>
            <a:off x="246063" y="2997200"/>
            <a:ext cx="8637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Alkylation</a:t>
            </a:r>
          </a:p>
        </p:txBody>
      </p:sp>
      <p:graphicFrame>
        <p:nvGraphicFramePr>
          <p:cNvPr id="2967571" name="Object 19"/>
          <p:cNvGraphicFramePr>
            <a:graphicFrameLocks noChangeAspect="1"/>
          </p:cNvGraphicFramePr>
          <p:nvPr/>
        </p:nvGraphicFramePr>
        <p:xfrm>
          <a:off x="4395788" y="4154488"/>
          <a:ext cx="4487862" cy="2514600"/>
        </p:xfrm>
        <a:graphic>
          <a:graphicData uri="http://schemas.openxmlformats.org/presentationml/2006/ole">
            <p:oleObj spid="_x0000_s2967676" name="CS ChemDraw Drawing" r:id="rId7" imgW="2999740" imgH="1678940" progId="MDLDrawOLE.MDLDrawObject.1">
              <p:embed/>
            </p:oleObj>
          </a:graphicData>
        </a:graphic>
      </p:graphicFrame>
      <p:sp>
        <p:nvSpPr>
          <p:cNvPr id="2" name="Freeform 20"/>
          <p:cNvSpPr>
            <a:spLocks/>
          </p:cNvSpPr>
          <p:nvPr/>
        </p:nvSpPr>
        <p:spPr bwMode="auto">
          <a:xfrm>
            <a:off x="4733925" y="3073400"/>
            <a:ext cx="393700" cy="1065213"/>
          </a:xfrm>
          <a:custGeom>
            <a:avLst/>
            <a:gdLst>
              <a:gd name="T0" fmla="*/ 0 w 248"/>
              <a:gd name="T1" fmla="*/ 623 h 671"/>
              <a:gd name="T2" fmla="*/ 210 w 248"/>
              <a:gd name="T3" fmla="*/ 671 h 671"/>
              <a:gd name="T4" fmla="*/ 0 60000 65536"/>
              <a:gd name="T5" fmla="*/ 0 60000 65536"/>
              <a:gd name="T6" fmla="*/ 0 w 248"/>
              <a:gd name="T7" fmla="*/ 0 h 671"/>
              <a:gd name="T8" fmla="*/ 248 w 248"/>
              <a:gd name="T9" fmla="*/ 671 h 6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" h="671">
                <a:moveTo>
                  <a:pt x="0" y="623"/>
                </a:moveTo>
                <a:cubicBezTo>
                  <a:pt x="248" y="0"/>
                  <a:pt x="206" y="667"/>
                  <a:pt x="210" y="67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21"/>
          <p:cNvSpPr>
            <a:spLocks/>
          </p:cNvSpPr>
          <p:nvPr/>
        </p:nvSpPr>
        <p:spPr bwMode="auto">
          <a:xfrm>
            <a:off x="2505075" y="3036888"/>
            <a:ext cx="1971675" cy="892175"/>
          </a:xfrm>
          <a:custGeom>
            <a:avLst/>
            <a:gdLst>
              <a:gd name="T0" fmla="*/ 0 w 1242"/>
              <a:gd name="T1" fmla="*/ 553 h 562"/>
              <a:gd name="T2" fmla="*/ 1242 w 1242"/>
              <a:gd name="T3" fmla="*/ 562 h 562"/>
              <a:gd name="T4" fmla="*/ 0 60000 65536"/>
              <a:gd name="T5" fmla="*/ 0 60000 65536"/>
              <a:gd name="T6" fmla="*/ 0 w 1242"/>
              <a:gd name="T7" fmla="*/ 0 h 562"/>
              <a:gd name="T8" fmla="*/ 1242 w 1242"/>
              <a:gd name="T9" fmla="*/ 562 h 5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42" h="562">
                <a:moveTo>
                  <a:pt x="0" y="553"/>
                </a:moveTo>
                <a:cubicBezTo>
                  <a:pt x="1195" y="0"/>
                  <a:pt x="1239" y="562"/>
                  <a:pt x="1242" y="56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6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6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7557" grpId="0"/>
      <p:bldP spid="2967563" grpId="0" animBg="1"/>
      <p:bldP spid="2967564" grpId="0" animBg="1"/>
      <p:bldP spid="2967570" grpId="0"/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4539" name="Object 11"/>
          <p:cNvGraphicFramePr>
            <a:graphicFrameLocks noChangeAspect="1"/>
          </p:cNvGraphicFramePr>
          <p:nvPr/>
        </p:nvGraphicFramePr>
        <p:xfrm>
          <a:off x="458788" y="906463"/>
          <a:ext cx="6299200" cy="2117725"/>
        </p:xfrm>
        <a:graphic>
          <a:graphicData uri="http://schemas.openxmlformats.org/presentationml/2006/ole">
            <p:oleObj spid="_x0000_s3094594" name="CS ChemDraw Drawing" r:id="rId4" imgW="4211320" imgH="1409700" progId="MDLDrawOLE.MDLDrawObject.1">
              <p:embed/>
            </p:oleObj>
          </a:graphicData>
        </a:graphic>
      </p:graphicFrame>
      <p:sp>
        <p:nvSpPr>
          <p:cNvPr id="3094542" name="Rectangle 2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Acylation</a:t>
            </a:r>
          </a:p>
        </p:txBody>
      </p:sp>
      <p:sp>
        <p:nvSpPr>
          <p:cNvPr id="3094535" name="Freeform 7"/>
          <p:cNvSpPr>
            <a:spLocks/>
          </p:cNvSpPr>
          <p:nvPr/>
        </p:nvSpPr>
        <p:spPr bwMode="auto">
          <a:xfrm>
            <a:off x="6165850" y="1066800"/>
            <a:ext cx="523875" cy="439738"/>
          </a:xfrm>
          <a:custGeom>
            <a:avLst/>
            <a:gdLst>
              <a:gd name="T0" fmla="*/ 24 w 330"/>
              <a:gd name="T1" fmla="*/ 0 h 277"/>
              <a:gd name="T2" fmla="*/ 0 w 330"/>
              <a:gd name="T3" fmla="*/ 273 h 277"/>
              <a:gd name="T4" fmla="*/ 0 60000 65536"/>
              <a:gd name="T5" fmla="*/ 0 60000 65536"/>
              <a:gd name="T6" fmla="*/ 0 w 330"/>
              <a:gd name="T7" fmla="*/ 0 h 277"/>
              <a:gd name="T8" fmla="*/ 330 w 330"/>
              <a:gd name="T9" fmla="*/ 277 h 2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" h="277">
                <a:moveTo>
                  <a:pt x="24" y="0"/>
                </a:moveTo>
                <a:cubicBezTo>
                  <a:pt x="330" y="141"/>
                  <a:pt x="4" y="277"/>
                  <a:pt x="0" y="27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4536" name="Freeform 8"/>
          <p:cNvSpPr>
            <a:spLocks/>
          </p:cNvSpPr>
          <p:nvPr/>
        </p:nvSpPr>
        <p:spPr bwMode="auto">
          <a:xfrm>
            <a:off x="5119688" y="1084263"/>
            <a:ext cx="765175" cy="425450"/>
          </a:xfrm>
          <a:custGeom>
            <a:avLst/>
            <a:gdLst>
              <a:gd name="T0" fmla="*/ 482 w 482"/>
              <a:gd name="T1" fmla="*/ 268 h 268"/>
              <a:gd name="T2" fmla="*/ 464 w 482"/>
              <a:gd name="T3" fmla="*/ 4 h 268"/>
              <a:gd name="T4" fmla="*/ 0 60000 65536"/>
              <a:gd name="T5" fmla="*/ 0 60000 65536"/>
              <a:gd name="T6" fmla="*/ 0 w 482"/>
              <a:gd name="T7" fmla="*/ 0 h 268"/>
              <a:gd name="T8" fmla="*/ 482 w 482"/>
              <a:gd name="T9" fmla="*/ 268 h 2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2" h="268">
                <a:moveTo>
                  <a:pt x="482" y="268"/>
                </a:moveTo>
                <a:cubicBezTo>
                  <a:pt x="0" y="138"/>
                  <a:pt x="469" y="0"/>
                  <a:pt x="464" y="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094537" name="Freeform 9"/>
          <p:cNvSpPr>
            <a:spLocks/>
          </p:cNvSpPr>
          <p:nvPr/>
        </p:nvSpPr>
        <p:spPr bwMode="auto">
          <a:xfrm>
            <a:off x="6337300" y="1052513"/>
            <a:ext cx="304800" cy="747712"/>
          </a:xfrm>
          <a:custGeom>
            <a:avLst/>
            <a:gdLst>
              <a:gd name="T0" fmla="*/ 0 w 192"/>
              <a:gd name="T1" fmla="*/ 438 h 471"/>
              <a:gd name="T2" fmla="*/ 186 w 192"/>
              <a:gd name="T3" fmla="*/ 471 h 471"/>
              <a:gd name="T4" fmla="*/ 0 60000 65536"/>
              <a:gd name="T5" fmla="*/ 0 60000 65536"/>
              <a:gd name="T6" fmla="*/ 0 w 192"/>
              <a:gd name="T7" fmla="*/ 0 h 471"/>
              <a:gd name="T8" fmla="*/ 192 w 192"/>
              <a:gd name="T9" fmla="*/ 471 h 4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2" h="471">
                <a:moveTo>
                  <a:pt x="0" y="438"/>
                </a:moveTo>
                <a:cubicBezTo>
                  <a:pt x="192" y="0"/>
                  <a:pt x="182" y="467"/>
                  <a:pt x="186" y="471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094540" name="Object 12"/>
          <p:cNvGraphicFramePr>
            <a:graphicFrameLocks noChangeAspect="1"/>
          </p:cNvGraphicFramePr>
          <p:nvPr/>
        </p:nvGraphicFramePr>
        <p:xfrm>
          <a:off x="2371725" y="3040063"/>
          <a:ext cx="6511925" cy="2828925"/>
        </p:xfrm>
        <a:graphic>
          <a:graphicData uri="http://schemas.openxmlformats.org/presentationml/2006/ole">
            <p:oleObj spid="_x0000_s3094595" name="CS ChemDraw Drawing" r:id="rId5" imgW="4353560" imgH="1882140" progId="MDLDrawOLE.MDLDrawObject.1">
              <p:embed/>
            </p:oleObj>
          </a:graphicData>
        </a:graphic>
      </p:graphicFrame>
      <p:sp>
        <p:nvSpPr>
          <p:cNvPr id="2" name="Freeform 13"/>
          <p:cNvSpPr>
            <a:spLocks/>
          </p:cNvSpPr>
          <p:nvPr/>
        </p:nvSpPr>
        <p:spPr bwMode="auto">
          <a:xfrm>
            <a:off x="1622425" y="115888"/>
            <a:ext cx="4395788" cy="6461125"/>
          </a:xfrm>
          <a:custGeom>
            <a:avLst/>
            <a:gdLst>
              <a:gd name="T0" fmla="*/ 0 w 2769"/>
              <a:gd name="T1" fmla="*/ 1073 h 4070"/>
              <a:gd name="T2" fmla="*/ 2769 w 2769"/>
              <a:gd name="T3" fmla="*/ 1082 h 4070"/>
              <a:gd name="T4" fmla="*/ 0 60000 65536"/>
              <a:gd name="T5" fmla="*/ 0 60000 65536"/>
              <a:gd name="T6" fmla="*/ 0 w 2769"/>
              <a:gd name="T7" fmla="*/ 0 h 4070"/>
              <a:gd name="T8" fmla="*/ 2769 w 2769"/>
              <a:gd name="T9" fmla="*/ 4070 h 40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9" h="4070">
                <a:moveTo>
                  <a:pt x="0" y="1073"/>
                </a:moveTo>
                <a:cubicBezTo>
                  <a:pt x="761" y="0"/>
                  <a:pt x="1803" y="4070"/>
                  <a:pt x="2769" y="108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9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9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9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535" grpId="0" animBg="1"/>
      <p:bldP spid="3094536" grpId="0" animBg="1"/>
      <p:bldP spid="3094537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6578" name="Object 2"/>
          <p:cNvGraphicFramePr>
            <a:graphicFrameLocks noChangeAspect="1"/>
          </p:cNvGraphicFramePr>
          <p:nvPr/>
        </p:nvGraphicFramePr>
        <p:xfrm>
          <a:off x="598488" y="1268413"/>
          <a:ext cx="7945437" cy="2797175"/>
        </p:xfrm>
        <a:graphic>
          <a:graphicData uri="http://schemas.openxmlformats.org/presentationml/2006/ole">
            <p:oleObj spid="_x0000_s3096606" name="CS ChemDraw Drawing" r:id="rId4" imgW="5311140" imgH="1861820" progId="MDLDrawOLE.MDLDrawObject.1">
              <p:embed/>
            </p:oleObj>
          </a:graphicData>
        </a:graphic>
      </p:graphicFrame>
      <p:sp>
        <p:nvSpPr>
          <p:cNvPr id="3096580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Electrophilic aromatic substitution</a:t>
            </a:r>
          </a:p>
        </p:txBody>
      </p:sp>
      <p:sp>
        <p:nvSpPr>
          <p:cNvPr id="3096585" name="Text Box 9"/>
          <p:cNvSpPr txBox="1">
            <a:spLocks noChangeArrowheads="1"/>
          </p:cNvSpPr>
          <p:nvPr/>
        </p:nvSpPr>
        <p:spPr bwMode="auto">
          <a:xfrm>
            <a:off x="1187450" y="4625975"/>
            <a:ext cx="6769100" cy="11906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258888" indent="-1258888"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8888" algn="l"/>
              </a:tabLs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>
                <a:solidFill>
                  <a:srgbClr val="0000FF"/>
                </a:solidFill>
              </a:rPr>
              <a:t>NH</a:t>
            </a:r>
            <a:r>
              <a:rPr lang="en-CA" baseline="-25000">
                <a:solidFill>
                  <a:srgbClr val="0000FF"/>
                </a:solidFill>
              </a:rPr>
              <a:t>2</a:t>
            </a:r>
            <a:r>
              <a:rPr lang="en-CA">
                <a:solidFill>
                  <a:srgbClr val="0000FF"/>
                </a:solidFill>
              </a:rPr>
              <a:t>:	powerful activating group, </a:t>
            </a:r>
            <a:r>
              <a:rPr lang="en-CA" i="1">
                <a:solidFill>
                  <a:srgbClr val="0000FF"/>
                </a:solidFill>
              </a:rPr>
              <a:t>ortho-para</a:t>
            </a:r>
            <a:r>
              <a:rPr lang="en-CA">
                <a:solidFill>
                  <a:srgbClr val="0000FF"/>
                </a:solidFill>
              </a:rPr>
              <a:t> director	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5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626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5A.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Oxidation of Amines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98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5878149"/>
              </p:ext>
            </p:extLst>
          </p:nvPr>
        </p:nvGraphicFramePr>
        <p:xfrm>
          <a:off x="1028700" y="1727200"/>
          <a:ext cx="7085013" cy="2390775"/>
        </p:xfrm>
        <a:graphic>
          <a:graphicData uri="http://schemas.openxmlformats.org/presentationml/2006/ole">
            <p:oleObj spid="_x0000_s3098654" name="CS ChemDraw Drawing" r:id="rId4" imgW="4756015" imgH="1599661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68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6.	Reactions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 with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Nitrous Acid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100681" name="Rectangle 9"/>
          <p:cNvSpPr>
            <a:spLocks noChangeArrowheads="1"/>
          </p:cNvSpPr>
          <p:nvPr/>
        </p:nvSpPr>
        <p:spPr bwMode="auto">
          <a:xfrm>
            <a:off x="250825" y="1592263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Nitrous acid (HONO) is a weak, unstable acid</a:t>
            </a:r>
          </a:p>
        </p:txBody>
      </p:sp>
      <p:graphicFrame>
        <p:nvGraphicFramePr>
          <p:cNvPr id="3100682" name="Object 10"/>
          <p:cNvGraphicFramePr>
            <a:graphicFrameLocks noChangeAspect="1"/>
          </p:cNvGraphicFramePr>
          <p:nvPr/>
        </p:nvGraphicFramePr>
        <p:xfrm>
          <a:off x="319088" y="3105150"/>
          <a:ext cx="8507412" cy="3109913"/>
        </p:xfrm>
        <a:graphic>
          <a:graphicData uri="http://schemas.openxmlformats.org/presentationml/2006/ole">
            <p:oleObj spid="_x0000_s3100710" name="CS ChemDraw Drawing" r:id="rId4" imgW="5684520" imgH="20751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6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42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Arylamines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26726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3264148"/>
              </p:ext>
            </p:extLst>
          </p:nvPr>
        </p:nvGraphicFramePr>
        <p:xfrm>
          <a:off x="1103313" y="898525"/>
          <a:ext cx="6937375" cy="5562600"/>
        </p:xfrm>
        <a:graphic>
          <a:graphicData uri="http://schemas.openxmlformats.org/presentationml/2006/ole">
            <p:oleObj spid="_x0000_s2672678" name="CS ChemDraw Drawing" r:id="rId4" imgW="4628105" imgH="3939162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22" name="Rectangle 2"/>
          <p:cNvSpPr>
            <a:spLocks noChangeArrowheads="1"/>
          </p:cNvSpPr>
          <p:nvPr/>
        </p:nvSpPr>
        <p:spPr bwMode="auto">
          <a:xfrm>
            <a:off x="250825" y="188640"/>
            <a:ext cx="863758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Primary  Aliphatic </a:t>
            </a:r>
          </a:p>
          <a:p>
            <a:pPr marL="911225" indent="-911225">
              <a:buFont typeface="Webdings" pitchFamily="18" charset="2"/>
              <a:buNone/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Amines with Nitrous Acid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3102726" name="Text Box 6"/>
          <p:cNvSpPr txBox="1">
            <a:spLocks noChangeArrowheads="1"/>
          </p:cNvSpPr>
          <p:nvPr/>
        </p:nvSpPr>
        <p:spPr bwMode="auto">
          <a:xfrm>
            <a:off x="2446338" y="1449388"/>
            <a:ext cx="3313112" cy="5191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0000FF"/>
                </a:solidFill>
              </a:rPr>
              <a:t>1</a:t>
            </a:r>
            <a:r>
              <a:rPr lang="en-CA" sz="2800" baseline="30000">
                <a:solidFill>
                  <a:srgbClr val="0000FF"/>
                </a:solidFill>
              </a:rPr>
              <a:t>o</a:t>
            </a:r>
            <a:r>
              <a:rPr lang="en-CA" sz="2800">
                <a:solidFill>
                  <a:srgbClr val="0000FF"/>
                </a:solidFill>
              </a:rPr>
              <a:t> aliphatic amine</a:t>
            </a:r>
          </a:p>
        </p:txBody>
      </p:sp>
      <p:graphicFrame>
        <p:nvGraphicFramePr>
          <p:cNvPr id="3102724" name="Object 4"/>
          <p:cNvGraphicFramePr>
            <a:graphicFrameLocks noChangeAspect="1"/>
          </p:cNvGraphicFramePr>
          <p:nvPr/>
        </p:nvGraphicFramePr>
        <p:xfrm>
          <a:off x="890588" y="1558925"/>
          <a:ext cx="1268412" cy="393700"/>
        </p:xfrm>
        <a:graphic>
          <a:graphicData uri="http://schemas.openxmlformats.org/presentationml/2006/ole">
            <p:oleObj spid="_x0000_s3102883" name="CS ChemDraw Drawing" r:id="rId4" imgW="850900" imgH="264160" progId="MDLDrawOLE.MDLDrawObject.1">
              <p:embed/>
            </p:oleObj>
          </a:graphicData>
        </a:graphic>
      </p:graphicFrame>
      <p:graphicFrame>
        <p:nvGraphicFramePr>
          <p:cNvPr id="3102727" name="Object 7"/>
          <p:cNvGraphicFramePr>
            <a:graphicFrameLocks noChangeAspect="1"/>
          </p:cNvGraphicFramePr>
          <p:nvPr/>
        </p:nvGraphicFramePr>
        <p:xfrm>
          <a:off x="71438" y="1916113"/>
          <a:ext cx="3413125" cy="2659062"/>
        </p:xfrm>
        <a:graphic>
          <a:graphicData uri="http://schemas.openxmlformats.org/presentationml/2006/ole">
            <p:oleObj spid="_x0000_s3102884" name="CS ChemDraw Drawing" r:id="rId5" imgW="2288540" imgH="1780540" progId="MDLDrawOLE.MDLDrawObject.1">
              <p:embed/>
            </p:oleObj>
          </a:graphicData>
        </a:graphic>
      </p:graphicFrame>
      <p:graphicFrame>
        <p:nvGraphicFramePr>
          <p:cNvPr id="3102728" name="Object 8"/>
          <p:cNvGraphicFramePr>
            <a:graphicFrameLocks noChangeAspect="1"/>
          </p:cNvGraphicFramePr>
          <p:nvPr/>
        </p:nvGraphicFramePr>
        <p:xfrm>
          <a:off x="3270250" y="3743325"/>
          <a:ext cx="2093913" cy="573088"/>
        </p:xfrm>
        <a:graphic>
          <a:graphicData uri="http://schemas.openxmlformats.org/presentationml/2006/ole">
            <p:oleObj spid="_x0000_s3102885" name="CS ChemDraw Drawing" r:id="rId6" imgW="1404620" imgH="383540" progId="MDLDrawOLE.MDLDrawObject.1">
              <p:embed/>
            </p:oleObj>
          </a:graphicData>
        </a:graphic>
      </p:graphicFrame>
      <p:graphicFrame>
        <p:nvGraphicFramePr>
          <p:cNvPr id="3102729" name="Object 9"/>
          <p:cNvGraphicFramePr>
            <a:graphicFrameLocks noChangeAspect="1"/>
          </p:cNvGraphicFramePr>
          <p:nvPr/>
        </p:nvGraphicFramePr>
        <p:xfrm>
          <a:off x="5400675" y="3392488"/>
          <a:ext cx="3622675" cy="936625"/>
        </p:xfrm>
        <a:graphic>
          <a:graphicData uri="http://schemas.openxmlformats.org/presentationml/2006/ole">
            <p:oleObj spid="_x0000_s3102886" name="CS ChemDraw Drawing" r:id="rId7" imgW="2430780" imgH="627380" progId="MDLDrawOLE.MDLDrawObject.1">
              <p:embed/>
            </p:oleObj>
          </a:graphicData>
        </a:graphic>
      </p:graphicFrame>
      <p:graphicFrame>
        <p:nvGraphicFramePr>
          <p:cNvPr id="3102730" name="Object 10"/>
          <p:cNvGraphicFramePr>
            <a:graphicFrameLocks noChangeAspect="1"/>
          </p:cNvGraphicFramePr>
          <p:nvPr/>
        </p:nvGraphicFramePr>
        <p:xfrm>
          <a:off x="4932363" y="4329113"/>
          <a:ext cx="3467100" cy="1047750"/>
        </p:xfrm>
        <a:graphic>
          <a:graphicData uri="http://schemas.openxmlformats.org/presentationml/2006/ole">
            <p:oleObj spid="_x0000_s3102887" name="CS ChemDraw Drawing" r:id="rId8" imgW="2326640" imgH="701040" progId="MDLDrawOLE.MDLDrawObject.1">
              <p:embed/>
            </p:oleObj>
          </a:graphicData>
        </a:graphic>
      </p:graphicFrame>
      <p:graphicFrame>
        <p:nvGraphicFramePr>
          <p:cNvPr id="3102732" name="Object 12"/>
          <p:cNvGraphicFramePr>
            <a:graphicFrameLocks noChangeAspect="1"/>
          </p:cNvGraphicFramePr>
          <p:nvPr/>
        </p:nvGraphicFramePr>
        <p:xfrm>
          <a:off x="4932363" y="5100638"/>
          <a:ext cx="3376612" cy="1352550"/>
        </p:xfrm>
        <a:graphic>
          <a:graphicData uri="http://schemas.openxmlformats.org/presentationml/2006/ole">
            <p:oleObj spid="_x0000_s3102888" name="CS ChemDraw Drawing" r:id="rId9" imgW="2265680" imgH="906780" progId="MDLDrawOLE.MDLDrawObject.1">
              <p:embed/>
            </p:oleObj>
          </a:graphicData>
        </a:graphic>
      </p:graphicFrame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71438" y="4689475"/>
            <a:ext cx="2987675" cy="13731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FF0000"/>
                </a:solidFill>
              </a:rPr>
              <a:t>(aliphatic diazonium salt)</a:t>
            </a:r>
          </a:p>
          <a:p>
            <a:pPr algn="ctr"/>
            <a:r>
              <a:rPr lang="en-CA" sz="2800"/>
              <a:t>(highly unstable)</a:t>
            </a:r>
          </a:p>
        </p:txBody>
      </p:sp>
      <p:sp>
        <p:nvSpPr>
          <p:cNvPr id="3102734" name="Freeform 14"/>
          <p:cNvSpPr>
            <a:spLocks/>
          </p:cNvSpPr>
          <p:nvPr/>
        </p:nvSpPr>
        <p:spPr bwMode="auto">
          <a:xfrm>
            <a:off x="693738" y="2447925"/>
            <a:ext cx="393700" cy="1574800"/>
          </a:xfrm>
          <a:custGeom>
            <a:avLst/>
            <a:gdLst>
              <a:gd name="T0" fmla="*/ 0 w 248"/>
              <a:gd name="T1" fmla="*/ 992 h 992"/>
              <a:gd name="T2" fmla="*/ 243 w 248"/>
              <a:gd name="T3" fmla="*/ 783 h 992"/>
              <a:gd name="T4" fmla="*/ 0 60000 65536"/>
              <a:gd name="T5" fmla="*/ 0 60000 65536"/>
              <a:gd name="T6" fmla="*/ 0 w 248"/>
              <a:gd name="T7" fmla="*/ 0 h 992"/>
              <a:gd name="T8" fmla="*/ 248 w 248"/>
              <a:gd name="T9" fmla="*/ 992 h 9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8" h="992">
                <a:moveTo>
                  <a:pt x="0" y="992"/>
                </a:moveTo>
                <a:cubicBezTo>
                  <a:pt x="184" y="0"/>
                  <a:pt x="248" y="779"/>
                  <a:pt x="243" y="78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0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0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26" grpId="0" animBg="1"/>
      <p:bldP spid="2" grpId="0" animBg="1"/>
      <p:bldP spid="31027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770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Primary Arylamines </a:t>
            </a:r>
          </a:p>
          <a:p>
            <a:pPr marL="911225" indent="-911225">
              <a:buFont typeface="Webdings" pitchFamily="18" charset="2"/>
              <a:buNone/>
              <a:defRPr/>
            </a:pPr>
            <a:r>
              <a:rPr lang="en-CA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with Nitrous Acid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0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3620029"/>
              </p:ext>
            </p:extLst>
          </p:nvPr>
        </p:nvGraphicFramePr>
        <p:xfrm>
          <a:off x="74613" y="1981200"/>
          <a:ext cx="9005887" cy="2368550"/>
        </p:xfrm>
        <a:graphic>
          <a:graphicData uri="http://schemas.openxmlformats.org/presentationml/2006/ole">
            <p:oleObj spid="_x0000_s3104801" name="CS ChemDraw Drawing" r:id="rId4" imgW="6040877" imgH="1587530" progId="MDLDrawOLE.MDLDrawObject.1">
              <p:embed/>
            </p:oleObj>
          </a:graphicData>
        </a:graphic>
      </p:graphicFrame>
      <p:sp>
        <p:nvSpPr>
          <p:cNvPr id="3104778" name="Text Box 10"/>
          <p:cNvSpPr txBox="1">
            <a:spLocks noChangeArrowheads="1"/>
          </p:cNvSpPr>
          <p:nvPr/>
        </p:nvSpPr>
        <p:spPr bwMode="auto">
          <a:xfrm>
            <a:off x="5219700" y="4714875"/>
            <a:ext cx="3744913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>
                <a:solidFill>
                  <a:srgbClr val="0000FF"/>
                </a:solidFill>
              </a:rPr>
              <a:t>(arenediazonium salt)</a:t>
            </a:r>
          </a:p>
          <a:p>
            <a:pPr algn="ctr"/>
            <a:r>
              <a:rPr lang="en-CA" sz="2800">
                <a:solidFill>
                  <a:srgbClr val="0000FF"/>
                </a:solidFill>
              </a:rPr>
              <a:t>(stable at </a:t>
            </a:r>
            <a:r>
              <a:rPr lang="en-CA" sz="2800">
                <a:solidFill>
                  <a:srgbClr val="0000FF"/>
                </a:solidFill>
                <a:cs typeface="Tahoma" pitchFamily="34" charset="0"/>
              </a:rPr>
              <a:t>&lt;5</a:t>
            </a:r>
            <a:r>
              <a:rPr lang="en-CA" sz="2800" baseline="30000">
                <a:solidFill>
                  <a:srgbClr val="0000FF"/>
                </a:solidFill>
                <a:cs typeface="Tahoma" pitchFamily="34" charset="0"/>
              </a:rPr>
              <a:t>o</a:t>
            </a:r>
            <a:r>
              <a:rPr lang="en-CA" sz="2800">
                <a:solidFill>
                  <a:srgbClr val="0000FF"/>
                </a:solidFill>
                <a:cs typeface="Tahoma" pitchFamily="34" charset="0"/>
              </a:rPr>
              <a:t>C</a:t>
            </a:r>
            <a:r>
              <a:rPr lang="en-CA" sz="28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0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7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8866" name="Object 2"/>
          <p:cNvGraphicFramePr>
            <a:graphicFrameLocks noChangeAspect="1"/>
          </p:cNvGraphicFramePr>
          <p:nvPr/>
        </p:nvGraphicFramePr>
        <p:xfrm>
          <a:off x="2232025" y="3052763"/>
          <a:ext cx="3962400" cy="1303337"/>
        </p:xfrm>
        <a:graphic>
          <a:graphicData uri="http://schemas.openxmlformats.org/presentationml/2006/ole">
            <p:oleObj spid="_x0000_s3109095" name="CS ChemDraw Drawing" r:id="rId4" imgW="3175000" imgH="1038860" progId="MDLDrawOLE.MDLDrawObject.1">
              <p:embed/>
            </p:oleObj>
          </a:graphicData>
        </a:graphic>
      </p:graphicFrame>
      <p:graphicFrame>
        <p:nvGraphicFramePr>
          <p:cNvPr id="3108867" name="Object 3"/>
          <p:cNvGraphicFramePr>
            <a:graphicFrameLocks noChangeAspect="1"/>
          </p:cNvGraphicFramePr>
          <p:nvPr/>
        </p:nvGraphicFramePr>
        <p:xfrm>
          <a:off x="2873375" y="4943475"/>
          <a:ext cx="3683000" cy="1204913"/>
        </p:xfrm>
        <a:graphic>
          <a:graphicData uri="http://schemas.openxmlformats.org/presentationml/2006/ole">
            <p:oleObj spid="_x0000_s3109096" name="CS ChemDraw Drawing" r:id="rId5" imgW="2951480" imgH="960120" progId="MDLDrawOLE.MDLDrawObject.1">
              <p:embed/>
            </p:oleObj>
          </a:graphicData>
        </a:graphic>
      </p:graphicFrame>
      <p:graphicFrame>
        <p:nvGraphicFramePr>
          <p:cNvPr id="3108868" name="Object 4"/>
          <p:cNvGraphicFramePr>
            <a:graphicFrameLocks noChangeAspect="1"/>
          </p:cNvGraphicFramePr>
          <p:nvPr/>
        </p:nvGraphicFramePr>
        <p:xfrm>
          <a:off x="1006475" y="1101725"/>
          <a:ext cx="3041650" cy="557213"/>
        </p:xfrm>
        <a:graphic>
          <a:graphicData uri="http://schemas.openxmlformats.org/presentationml/2006/ole">
            <p:oleObj spid="_x0000_s3109097" name="CS ChemDraw Drawing" r:id="rId6" imgW="2438400" imgH="444500" progId="MDLDrawOLE.MDLDrawObject.1">
              <p:embed/>
            </p:oleObj>
          </a:graphicData>
        </a:graphic>
      </p:graphicFrame>
      <p:sp>
        <p:nvSpPr>
          <p:cNvPr id="3108880" name="Rectangle 5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Mechanism</a:t>
            </a:r>
          </a:p>
        </p:txBody>
      </p:sp>
      <p:sp>
        <p:nvSpPr>
          <p:cNvPr id="3108870" name="Freeform 6"/>
          <p:cNvSpPr>
            <a:spLocks/>
          </p:cNvSpPr>
          <p:nvPr/>
        </p:nvSpPr>
        <p:spPr bwMode="auto">
          <a:xfrm>
            <a:off x="2844800" y="2595563"/>
            <a:ext cx="463550" cy="425450"/>
          </a:xfrm>
          <a:custGeom>
            <a:avLst/>
            <a:gdLst>
              <a:gd name="T0" fmla="*/ 292 w 292"/>
              <a:gd name="T1" fmla="*/ 0 h 268"/>
              <a:gd name="T2" fmla="*/ 104 w 292"/>
              <a:gd name="T3" fmla="*/ 264 h 268"/>
              <a:gd name="T4" fmla="*/ 0 60000 65536"/>
              <a:gd name="T5" fmla="*/ 0 60000 65536"/>
              <a:gd name="T6" fmla="*/ 0 w 292"/>
              <a:gd name="T7" fmla="*/ 0 h 268"/>
              <a:gd name="T8" fmla="*/ 292 w 292"/>
              <a:gd name="T9" fmla="*/ 268 h 2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" h="268">
                <a:moveTo>
                  <a:pt x="292" y="0"/>
                </a:moveTo>
                <a:cubicBezTo>
                  <a:pt x="0" y="8"/>
                  <a:pt x="109" y="268"/>
                  <a:pt x="104" y="26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8871" name="Freeform 7"/>
          <p:cNvSpPr>
            <a:spLocks/>
          </p:cNvSpPr>
          <p:nvPr/>
        </p:nvSpPr>
        <p:spPr bwMode="auto">
          <a:xfrm>
            <a:off x="2520950" y="3078163"/>
            <a:ext cx="419100" cy="520700"/>
          </a:xfrm>
          <a:custGeom>
            <a:avLst/>
            <a:gdLst>
              <a:gd name="T0" fmla="*/ 264 w 264"/>
              <a:gd name="T1" fmla="*/ 224 h 328"/>
              <a:gd name="T2" fmla="*/ 236 w 264"/>
              <a:gd name="T3" fmla="*/ 328 h 328"/>
              <a:gd name="T4" fmla="*/ 0 60000 65536"/>
              <a:gd name="T5" fmla="*/ 0 60000 65536"/>
              <a:gd name="T6" fmla="*/ 0 w 264"/>
              <a:gd name="T7" fmla="*/ 0 h 328"/>
              <a:gd name="T8" fmla="*/ 264 w 264"/>
              <a:gd name="T9" fmla="*/ 328 h 3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328">
                <a:moveTo>
                  <a:pt x="264" y="224"/>
                </a:moveTo>
                <a:cubicBezTo>
                  <a:pt x="0" y="0"/>
                  <a:pt x="16" y="276"/>
                  <a:pt x="236" y="32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108872" name="Object 8"/>
          <p:cNvGraphicFramePr>
            <a:graphicFrameLocks noChangeAspect="1"/>
          </p:cNvGraphicFramePr>
          <p:nvPr/>
        </p:nvGraphicFramePr>
        <p:xfrm>
          <a:off x="4319588" y="1065213"/>
          <a:ext cx="3844925" cy="557212"/>
        </p:xfrm>
        <a:graphic>
          <a:graphicData uri="http://schemas.openxmlformats.org/presentationml/2006/ole">
            <p:oleObj spid="_x0000_s3109098" name="CS ChemDraw Drawing" r:id="rId7" imgW="3081020" imgH="444500" progId="MDLDrawOLE.MDLDrawObject.1">
              <p:embed/>
            </p:oleObj>
          </a:graphicData>
        </a:graphic>
      </p:graphicFrame>
      <p:graphicFrame>
        <p:nvGraphicFramePr>
          <p:cNvPr id="3108873" name="Object 9"/>
          <p:cNvGraphicFramePr>
            <a:graphicFrameLocks noChangeAspect="1"/>
          </p:cNvGraphicFramePr>
          <p:nvPr/>
        </p:nvGraphicFramePr>
        <p:xfrm>
          <a:off x="6208713" y="1820863"/>
          <a:ext cx="2214562" cy="2087562"/>
        </p:xfrm>
        <a:graphic>
          <a:graphicData uri="http://schemas.openxmlformats.org/presentationml/2006/ole">
            <p:oleObj spid="_x0000_s3109099" name="CS ChemDraw Drawing" r:id="rId8" imgW="1775460" imgH="1666240" progId="MDLDrawOLE.MDLDrawObject.1">
              <p:embed/>
            </p:oleObj>
          </a:graphicData>
        </a:graphic>
      </p:graphicFrame>
      <p:sp>
        <p:nvSpPr>
          <p:cNvPr id="3108874" name="Freeform 10"/>
          <p:cNvSpPr>
            <a:spLocks/>
          </p:cNvSpPr>
          <p:nvPr/>
        </p:nvSpPr>
        <p:spPr bwMode="auto">
          <a:xfrm>
            <a:off x="6208713" y="1501775"/>
            <a:ext cx="233362" cy="628650"/>
          </a:xfrm>
          <a:custGeom>
            <a:avLst/>
            <a:gdLst>
              <a:gd name="T0" fmla="*/ 147 w 147"/>
              <a:gd name="T1" fmla="*/ 0 h 396"/>
              <a:gd name="T2" fmla="*/ 0 w 147"/>
              <a:gd name="T3" fmla="*/ 60 h 396"/>
              <a:gd name="T4" fmla="*/ 0 60000 65536"/>
              <a:gd name="T5" fmla="*/ 0 60000 65536"/>
              <a:gd name="T6" fmla="*/ 0 w 147"/>
              <a:gd name="T7" fmla="*/ 0 h 396"/>
              <a:gd name="T8" fmla="*/ 147 w 147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7" h="396">
                <a:moveTo>
                  <a:pt x="147" y="0"/>
                </a:moveTo>
                <a:cubicBezTo>
                  <a:pt x="120" y="396"/>
                  <a:pt x="4" y="64"/>
                  <a:pt x="0" y="6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108875" name="Object 11"/>
          <p:cNvGraphicFramePr>
            <a:graphicFrameLocks noChangeAspect="1"/>
          </p:cNvGraphicFramePr>
          <p:nvPr/>
        </p:nvGraphicFramePr>
        <p:xfrm>
          <a:off x="4787900" y="2246313"/>
          <a:ext cx="1104900" cy="1303337"/>
        </p:xfrm>
        <a:graphic>
          <a:graphicData uri="http://schemas.openxmlformats.org/presentationml/2006/ole">
            <p:oleObj spid="_x0000_s3109100" name="CS ChemDraw Drawing" r:id="rId9" imgW="886460" imgH="1038860" progId="MDLDrawOLE.MDLDrawObject.1">
              <p:embed/>
            </p:oleObj>
          </a:graphicData>
        </a:graphic>
      </p:graphicFrame>
      <p:graphicFrame>
        <p:nvGraphicFramePr>
          <p:cNvPr id="3108876" name="Object 12"/>
          <p:cNvGraphicFramePr>
            <a:graphicFrameLocks noChangeAspect="1"/>
          </p:cNvGraphicFramePr>
          <p:nvPr/>
        </p:nvGraphicFramePr>
        <p:xfrm>
          <a:off x="3281363" y="2246313"/>
          <a:ext cx="766762" cy="569912"/>
        </p:xfrm>
        <a:graphic>
          <a:graphicData uri="http://schemas.openxmlformats.org/presentationml/2006/ole">
            <p:oleObj spid="_x0000_s3109101" name="CS ChemDraw Drawing" r:id="rId10" imgW="614680" imgH="454660" progId="MDLDrawOLE.MDLDrawObject.1">
              <p:embed/>
            </p:oleObj>
          </a:graphicData>
        </a:graphic>
      </p:graphicFrame>
      <p:graphicFrame>
        <p:nvGraphicFramePr>
          <p:cNvPr id="3108877" name="Object 13"/>
          <p:cNvGraphicFramePr>
            <a:graphicFrameLocks noChangeAspect="1"/>
          </p:cNvGraphicFramePr>
          <p:nvPr/>
        </p:nvGraphicFramePr>
        <p:xfrm>
          <a:off x="790575" y="3609975"/>
          <a:ext cx="2082800" cy="2538413"/>
        </p:xfrm>
        <a:graphic>
          <a:graphicData uri="http://schemas.openxmlformats.org/presentationml/2006/ole">
            <p:oleObj spid="_x0000_s3109102" name="CS ChemDraw Drawing" r:id="rId11" imgW="1668780" imgH="2021840" progId="MDLDrawOLE.MDLDrawObject.1">
              <p:embed/>
            </p:oleObj>
          </a:graphicData>
        </a:graphic>
      </p:graphicFrame>
      <p:graphicFrame>
        <p:nvGraphicFramePr>
          <p:cNvPr id="3108878" name="Object 14"/>
          <p:cNvGraphicFramePr>
            <a:graphicFrameLocks noChangeAspect="1"/>
          </p:cNvGraphicFramePr>
          <p:nvPr/>
        </p:nvGraphicFramePr>
        <p:xfrm>
          <a:off x="3074988" y="5605463"/>
          <a:ext cx="735012" cy="271462"/>
        </p:xfrm>
        <a:graphic>
          <a:graphicData uri="http://schemas.openxmlformats.org/presentationml/2006/ole">
            <p:oleObj spid="_x0000_s3109103" name="CS ChemDraw Drawing" r:id="rId12" imgW="589280" imgH="215900" progId="MDLDrawOLE.MDLDrawObject.1">
              <p:embed/>
            </p:oleObj>
          </a:graphicData>
        </a:graphic>
      </p:graphicFrame>
      <p:sp>
        <p:nvSpPr>
          <p:cNvPr id="3108881" name="Freeform 17"/>
          <p:cNvSpPr>
            <a:spLocks/>
          </p:cNvSpPr>
          <p:nvPr/>
        </p:nvSpPr>
        <p:spPr bwMode="auto">
          <a:xfrm>
            <a:off x="5861050" y="2749550"/>
            <a:ext cx="538163" cy="412750"/>
          </a:xfrm>
          <a:custGeom>
            <a:avLst/>
            <a:gdLst>
              <a:gd name="T0" fmla="*/ 0 w 339"/>
              <a:gd name="T1" fmla="*/ 83 h 260"/>
              <a:gd name="T2" fmla="*/ 339 w 339"/>
              <a:gd name="T3" fmla="*/ 260 h 260"/>
              <a:gd name="T4" fmla="*/ 0 60000 65536"/>
              <a:gd name="T5" fmla="*/ 0 60000 65536"/>
              <a:gd name="T6" fmla="*/ 0 w 339"/>
              <a:gd name="T7" fmla="*/ 0 h 260"/>
              <a:gd name="T8" fmla="*/ 339 w 339"/>
              <a:gd name="T9" fmla="*/ 260 h 2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" h="260">
                <a:moveTo>
                  <a:pt x="0" y="83"/>
                </a:moveTo>
                <a:cubicBezTo>
                  <a:pt x="300" y="0"/>
                  <a:pt x="335" y="256"/>
                  <a:pt x="339" y="26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8882" name="Freeform 18"/>
          <p:cNvSpPr>
            <a:spLocks/>
          </p:cNvSpPr>
          <p:nvPr/>
        </p:nvSpPr>
        <p:spPr bwMode="auto">
          <a:xfrm>
            <a:off x="2743200" y="5821363"/>
            <a:ext cx="446088" cy="749300"/>
          </a:xfrm>
          <a:custGeom>
            <a:avLst/>
            <a:gdLst>
              <a:gd name="T0" fmla="*/ 0 w 281"/>
              <a:gd name="T1" fmla="*/ 0 h 472"/>
              <a:gd name="T2" fmla="*/ 276 w 281"/>
              <a:gd name="T3" fmla="*/ 68 h 472"/>
              <a:gd name="T4" fmla="*/ 0 60000 65536"/>
              <a:gd name="T5" fmla="*/ 0 60000 65536"/>
              <a:gd name="T6" fmla="*/ 0 w 281"/>
              <a:gd name="T7" fmla="*/ 0 h 472"/>
              <a:gd name="T8" fmla="*/ 281 w 281"/>
              <a:gd name="T9" fmla="*/ 472 h 4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1" h="472">
                <a:moveTo>
                  <a:pt x="0" y="0"/>
                </a:moveTo>
                <a:cubicBezTo>
                  <a:pt x="160" y="472"/>
                  <a:pt x="281" y="72"/>
                  <a:pt x="276" y="6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8883" name="Freeform 19"/>
          <p:cNvSpPr>
            <a:spLocks/>
          </p:cNvSpPr>
          <p:nvPr/>
        </p:nvSpPr>
        <p:spPr bwMode="auto">
          <a:xfrm>
            <a:off x="3441700" y="5808663"/>
            <a:ext cx="260350" cy="692150"/>
          </a:xfrm>
          <a:custGeom>
            <a:avLst/>
            <a:gdLst>
              <a:gd name="T0" fmla="*/ 0 w 164"/>
              <a:gd name="T1" fmla="*/ 0 h 436"/>
              <a:gd name="T2" fmla="*/ 164 w 164"/>
              <a:gd name="T3" fmla="*/ 60 h 436"/>
              <a:gd name="T4" fmla="*/ 0 60000 65536"/>
              <a:gd name="T5" fmla="*/ 0 60000 65536"/>
              <a:gd name="T6" fmla="*/ 0 w 164"/>
              <a:gd name="T7" fmla="*/ 0 h 436"/>
              <a:gd name="T8" fmla="*/ 164 w 164"/>
              <a:gd name="T9" fmla="*/ 436 h 4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" h="436">
                <a:moveTo>
                  <a:pt x="0" y="0"/>
                </a:moveTo>
                <a:cubicBezTo>
                  <a:pt x="92" y="436"/>
                  <a:pt x="156" y="60"/>
                  <a:pt x="164" y="6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0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0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0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0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0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8870" grpId="0" animBg="1"/>
      <p:bldP spid="3108871" grpId="0" animBg="1"/>
      <p:bldP spid="3108874" grpId="0" animBg="1"/>
      <p:bldP spid="3108881" grpId="0" animBg="1"/>
      <p:bldP spid="3108882" grpId="0" animBg="1"/>
      <p:bldP spid="31088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06855" name="Object 39"/>
          <p:cNvGraphicFramePr>
            <a:graphicFrameLocks noChangeAspect="1"/>
          </p:cNvGraphicFramePr>
          <p:nvPr/>
        </p:nvGraphicFramePr>
        <p:xfrm>
          <a:off x="5699125" y="2165350"/>
          <a:ext cx="2293938" cy="2025650"/>
        </p:xfrm>
        <a:graphic>
          <a:graphicData uri="http://schemas.openxmlformats.org/presentationml/2006/ole">
            <p:oleObj spid="_x0000_s3107007" name="CS ChemDraw Drawing" r:id="rId4" imgW="1838960" imgH="1612900" progId="MDLDrawOLE.MDLDrawObject.1">
              <p:embed/>
            </p:oleObj>
          </a:graphicData>
        </a:graphic>
      </p:graphicFrame>
      <p:sp>
        <p:nvSpPr>
          <p:cNvPr id="3106859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Mechanism (Cont</a:t>
            </a:r>
            <a:r>
              <a:rPr lang="en-CA">
                <a:cs typeface="Tahoma" pitchFamily="34" charset="0"/>
              </a:rPr>
              <a:t>'d)</a:t>
            </a:r>
          </a:p>
        </p:txBody>
      </p:sp>
      <p:graphicFrame>
        <p:nvGraphicFramePr>
          <p:cNvPr id="3106835" name="Object 19"/>
          <p:cNvGraphicFramePr>
            <a:graphicFrameLocks noChangeAspect="1"/>
          </p:cNvGraphicFramePr>
          <p:nvPr/>
        </p:nvGraphicFramePr>
        <p:xfrm>
          <a:off x="1008063" y="720725"/>
          <a:ext cx="2268537" cy="1203325"/>
        </p:xfrm>
        <a:graphic>
          <a:graphicData uri="http://schemas.openxmlformats.org/presentationml/2006/ole">
            <p:oleObj spid="_x0000_s3107008" name="CS ChemDraw Drawing" r:id="rId5" imgW="1818640" imgH="957580" progId="MDLDrawOLE.MDLDrawObject.1">
              <p:embed/>
            </p:oleObj>
          </a:graphicData>
        </a:graphic>
      </p:graphicFrame>
      <p:graphicFrame>
        <p:nvGraphicFramePr>
          <p:cNvPr id="3106845" name="Object 29"/>
          <p:cNvGraphicFramePr>
            <a:graphicFrameLocks noChangeAspect="1"/>
          </p:cNvGraphicFramePr>
          <p:nvPr/>
        </p:nvGraphicFramePr>
        <p:xfrm>
          <a:off x="869950" y="1916113"/>
          <a:ext cx="565150" cy="504825"/>
        </p:xfrm>
        <a:graphic>
          <a:graphicData uri="http://schemas.openxmlformats.org/presentationml/2006/ole">
            <p:oleObj spid="_x0000_s3107009" name="CS ChemDraw Drawing" r:id="rId6" imgW="452120" imgH="401320" progId="MDLDrawOLE.MDLDrawObject.1">
              <p:embed/>
            </p:oleObj>
          </a:graphicData>
        </a:graphic>
      </p:graphicFrame>
      <p:sp>
        <p:nvSpPr>
          <p:cNvPr id="3106849" name="Freeform 33"/>
          <p:cNvSpPr>
            <a:spLocks/>
          </p:cNvSpPr>
          <p:nvPr/>
        </p:nvSpPr>
        <p:spPr bwMode="auto">
          <a:xfrm>
            <a:off x="1435100" y="1971675"/>
            <a:ext cx="388938" cy="330200"/>
          </a:xfrm>
          <a:custGeom>
            <a:avLst/>
            <a:gdLst>
              <a:gd name="T0" fmla="*/ 0 w 245"/>
              <a:gd name="T1" fmla="*/ 139 h 208"/>
              <a:gd name="T2" fmla="*/ 240 w 245"/>
              <a:gd name="T3" fmla="*/ 0 h 208"/>
              <a:gd name="T4" fmla="*/ 0 60000 65536"/>
              <a:gd name="T5" fmla="*/ 0 60000 65536"/>
              <a:gd name="T6" fmla="*/ 0 w 245"/>
              <a:gd name="T7" fmla="*/ 0 h 208"/>
              <a:gd name="T8" fmla="*/ 245 w 245"/>
              <a:gd name="T9" fmla="*/ 208 h 2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5" h="208">
                <a:moveTo>
                  <a:pt x="0" y="139"/>
                </a:moveTo>
                <a:cubicBezTo>
                  <a:pt x="228" y="208"/>
                  <a:pt x="245" y="4"/>
                  <a:pt x="24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6850" name="Freeform 34"/>
          <p:cNvSpPr>
            <a:spLocks/>
          </p:cNvSpPr>
          <p:nvPr/>
        </p:nvSpPr>
        <p:spPr bwMode="auto">
          <a:xfrm>
            <a:off x="1873250" y="1362075"/>
            <a:ext cx="266700" cy="374650"/>
          </a:xfrm>
          <a:custGeom>
            <a:avLst/>
            <a:gdLst>
              <a:gd name="T0" fmla="*/ 0 w 168"/>
              <a:gd name="T1" fmla="*/ 131 h 236"/>
              <a:gd name="T2" fmla="*/ 140 w 168"/>
              <a:gd name="T3" fmla="*/ 0 h 236"/>
              <a:gd name="T4" fmla="*/ 0 60000 65536"/>
              <a:gd name="T5" fmla="*/ 0 60000 65536"/>
              <a:gd name="T6" fmla="*/ 0 w 168"/>
              <a:gd name="T7" fmla="*/ 0 h 236"/>
              <a:gd name="T8" fmla="*/ 168 w 168"/>
              <a:gd name="T9" fmla="*/ 236 h 2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236">
                <a:moveTo>
                  <a:pt x="0" y="131"/>
                </a:moveTo>
                <a:cubicBezTo>
                  <a:pt x="168" y="236"/>
                  <a:pt x="132" y="0"/>
                  <a:pt x="14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6851" name="Freeform 35"/>
          <p:cNvSpPr>
            <a:spLocks/>
          </p:cNvSpPr>
          <p:nvPr/>
        </p:nvSpPr>
        <p:spPr bwMode="auto">
          <a:xfrm>
            <a:off x="2565400" y="1400175"/>
            <a:ext cx="254000" cy="608013"/>
          </a:xfrm>
          <a:custGeom>
            <a:avLst/>
            <a:gdLst>
              <a:gd name="T0" fmla="*/ 0 w 160"/>
              <a:gd name="T1" fmla="*/ 0 h 383"/>
              <a:gd name="T2" fmla="*/ 160 w 160"/>
              <a:gd name="T3" fmla="*/ 44 h 383"/>
              <a:gd name="T4" fmla="*/ 0 60000 65536"/>
              <a:gd name="T5" fmla="*/ 0 60000 65536"/>
              <a:gd name="T6" fmla="*/ 0 w 160"/>
              <a:gd name="T7" fmla="*/ 0 h 383"/>
              <a:gd name="T8" fmla="*/ 160 w 160"/>
              <a:gd name="T9" fmla="*/ 383 h 3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" h="383">
                <a:moveTo>
                  <a:pt x="0" y="0"/>
                </a:moveTo>
                <a:cubicBezTo>
                  <a:pt x="40" y="383"/>
                  <a:pt x="152" y="44"/>
                  <a:pt x="160" y="44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6852" name="Freeform 36"/>
          <p:cNvSpPr>
            <a:spLocks/>
          </p:cNvSpPr>
          <p:nvPr/>
        </p:nvSpPr>
        <p:spPr bwMode="auto">
          <a:xfrm>
            <a:off x="6480175" y="2940050"/>
            <a:ext cx="257175" cy="939800"/>
          </a:xfrm>
          <a:custGeom>
            <a:avLst/>
            <a:gdLst>
              <a:gd name="T0" fmla="*/ 0 w 162"/>
              <a:gd name="T1" fmla="*/ 472 h 592"/>
              <a:gd name="T2" fmla="*/ 157 w 162"/>
              <a:gd name="T3" fmla="*/ 592 h 592"/>
              <a:gd name="T4" fmla="*/ 0 60000 65536"/>
              <a:gd name="T5" fmla="*/ 0 60000 65536"/>
              <a:gd name="T6" fmla="*/ 0 w 162"/>
              <a:gd name="T7" fmla="*/ 0 h 592"/>
              <a:gd name="T8" fmla="*/ 162 w 162"/>
              <a:gd name="T9" fmla="*/ 592 h 5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2" h="592">
                <a:moveTo>
                  <a:pt x="0" y="472"/>
                </a:moveTo>
                <a:cubicBezTo>
                  <a:pt x="160" y="0"/>
                  <a:pt x="162" y="588"/>
                  <a:pt x="157" y="59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06853" name="Freeform 37"/>
          <p:cNvSpPr>
            <a:spLocks/>
          </p:cNvSpPr>
          <p:nvPr/>
        </p:nvSpPr>
        <p:spPr bwMode="auto">
          <a:xfrm>
            <a:off x="7227888" y="2846388"/>
            <a:ext cx="292100" cy="1089025"/>
          </a:xfrm>
          <a:custGeom>
            <a:avLst/>
            <a:gdLst>
              <a:gd name="T0" fmla="*/ 0 w 184"/>
              <a:gd name="T1" fmla="*/ 686 h 686"/>
              <a:gd name="T2" fmla="*/ 184 w 184"/>
              <a:gd name="T3" fmla="*/ 528 h 686"/>
              <a:gd name="T4" fmla="*/ 0 60000 65536"/>
              <a:gd name="T5" fmla="*/ 0 60000 65536"/>
              <a:gd name="T6" fmla="*/ 0 w 184"/>
              <a:gd name="T7" fmla="*/ 0 h 686"/>
              <a:gd name="T8" fmla="*/ 184 w 184"/>
              <a:gd name="T9" fmla="*/ 686 h 6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686">
                <a:moveTo>
                  <a:pt x="0" y="686"/>
                </a:moveTo>
                <a:cubicBezTo>
                  <a:pt x="64" y="0"/>
                  <a:pt x="184" y="528"/>
                  <a:pt x="184" y="52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106854" name="Object 38"/>
          <p:cNvGraphicFramePr>
            <a:graphicFrameLocks noChangeAspect="1"/>
          </p:cNvGraphicFramePr>
          <p:nvPr/>
        </p:nvGraphicFramePr>
        <p:xfrm>
          <a:off x="3603625" y="846137"/>
          <a:ext cx="4389438" cy="1135063"/>
        </p:xfrm>
        <a:graphic>
          <a:graphicData uri="http://schemas.openxmlformats.org/presentationml/2006/ole">
            <p:oleObj spid="_x0000_s3107010" name="CS ChemDraw Drawing" r:id="rId7" imgW="3517900" imgH="904240" progId="MDLDrawOLE.MDLDrawObject.1">
              <p:embed/>
            </p:oleObj>
          </a:graphicData>
        </a:graphic>
      </p:graphicFrame>
      <p:graphicFrame>
        <p:nvGraphicFramePr>
          <p:cNvPr id="3106856" name="Object 40"/>
          <p:cNvGraphicFramePr>
            <a:graphicFrameLocks noChangeAspect="1"/>
          </p:cNvGraphicFramePr>
          <p:nvPr/>
        </p:nvGraphicFramePr>
        <p:xfrm>
          <a:off x="6011863" y="4114800"/>
          <a:ext cx="1506537" cy="1463675"/>
        </p:xfrm>
        <a:graphic>
          <a:graphicData uri="http://schemas.openxmlformats.org/presentationml/2006/ole">
            <p:oleObj spid="_x0000_s3107011" name="CS ChemDraw Drawing" r:id="rId8" imgW="1209040" imgH="1163320" progId="MDLDrawOLE.MDLDrawObject.1">
              <p:embed/>
            </p:oleObj>
          </a:graphicData>
        </a:graphic>
      </p:graphicFrame>
      <p:graphicFrame>
        <p:nvGraphicFramePr>
          <p:cNvPr id="3106857" name="Object 41"/>
          <p:cNvGraphicFramePr>
            <a:graphicFrameLocks noChangeAspect="1"/>
          </p:cNvGraphicFramePr>
          <p:nvPr/>
        </p:nvGraphicFramePr>
        <p:xfrm>
          <a:off x="1873250" y="4876800"/>
          <a:ext cx="4084638" cy="727075"/>
        </p:xfrm>
        <a:graphic>
          <a:graphicData uri="http://schemas.openxmlformats.org/presentationml/2006/ole">
            <p:oleObj spid="_x0000_s3107012" name="CS ChemDraw Drawing" r:id="rId9" imgW="3274060" imgH="579120" progId="MDLDrawOLE.MDLDrawObject.1">
              <p:embed/>
            </p:oleObj>
          </a:graphicData>
        </a:graphic>
      </p:graphicFrame>
      <p:sp>
        <p:nvSpPr>
          <p:cNvPr id="2" name="Freeform 42"/>
          <p:cNvSpPr>
            <a:spLocks/>
          </p:cNvSpPr>
          <p:nvPr/>
        </p:nvSpPr>
        <p:spPr bwMode="auto">
          <a:xfrm>
            <a:off x="6804025" y="5565775"/>
            <a:ext cx="239713" cy="833437"/>
          </a:xfrm>
          <a:custGeom>
            <a:avLst/>
            <a:gdLst>
              <a:gd name="T0" fmla="*/ 151 w 151"/>
              <a:gd name="T1" fmla="*/ 0 h 525"/>
              <a:gd name="T2" fmla="*/ 6 w 151"/>
              <a:gd name="T3" fmla="*/ 53 h 525"/>
              <a:gd name="T4" fmla="*/ 0 60000 65536"/>
              <a:gd name="T5" fmla="*/ 0 60000 65536"/>
              <a:gd name="T6" fmla="*/ 0 w 151"/>
              <a:gd name="T7" fmla="*/ 0 h 525"/>
              <a:gd name="T8" fmla="*/ 151 w 151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" h="525">
                <a:moveTo>
                  <a:pt x="151" y="0"/>
                </a:moveTo>
                <a:cubicBezTo>
                  <a:pt x="98" y="525"/>
                  <a:pt x="0" y="47"/>
                  <a:pt x="6" y="53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832225" y="6027737"/>
            <a:ext cx="2735263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CA" sz="2800" dirty="0" err="1">
                <a:solidFill>
                  <a:srgbClr val="FF0000"/>
                </a:solidFill>
              </a:rPr>
              <a:t>diazonium</a:t>
            </a:r>
            <a:r>
              <a:rPr lang="en-CA" sz="2800" dirty="0">
                <a:solidFill>
                  <a:srgbClr val="FF0000"/>
                </a:solidFill>
              </a:rPr>
              <a:t> ion</a:t>
            </a:r>
          </a:p>
        </p:txBody>
      </p:sp>
      <p:sp>
        <p:nvSpPr>
          <p:cNvPr id="3106860" name="AutoShape 44"/>
          <p:cNvSpPr>
            <a:spLocks/>
          </p:cNvSpPr>
          <p:nvPr/>
        </p:nvSpPr>
        <p:spPr bwMode="auto">
          <a:xfrm rot="5400000">
            <a:off x="5065713" y="3552825"/>
            <a:ext cx="269875" cy="4498975"/>
          </a:xfrm>
          <a:prstGeom prst="rightBrace">
            <a:avLst>
              <a:gd name="adj1" fmla="val 138922"/>
              <a:gd name="adj2" fmla="val 50000"/>
            </a:avLst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0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0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849" grpId="0" animBg="1"/>
      <p:bldP spid="3106850" grpId="0" animBg="1"/>
      <p:bldP spid="3106851" grpId="0" animBg="1"/>
      <p:bldP spid="3106852" grpId="0" animBg="1"/>
      <p:bldP spid="3106853" grpId="0" animBg="1"/>
      <p:bldP spid="2" grpId="0" animBg="1"/>
      <p:bldP spid="3" grpId="0" animBg="1"/>
      <p:bldP spid="31068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Rectangle 2"/>
          <p:cNvSpPr>
            <a:spLocks noChangeArrowheads="1"/>
          </p:cNvSpPr>
          <p:nvPr/>
        </p:nvSpPr>
        <p:spPr bwMode="auto">
          <a:xfrm>
            <a:off x="250824" y="188640"/>
            <a:ext cx="88931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Secondary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Amines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with Nitrous Acid</a:t>
            </a:r>
            <a:endParaRPr lang="en-US" sz="4000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10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885890"/>
              </p:ext>
            </p:extLst>
          </p:nvPr>
        </p:nvGraphicFramePr>
        <p:xfrm>
          <a:off x="250825" y="1447800"/>
          <a:ext cx="6202363" cy="5184775"/>
        </p:xfrm>
        <a:graphic>
          <a:graphicData uri="http://schemas.openxmlformats.org/presentationml/2006/ole">
            <p:oleObj spid="_x0000_s3110945" name="CS ChemDraw Drawing" r:id="rId4" imgW="4958080" imgH="4142740" progId="MDLDrawOLE.MDLDrawObject.1">
              <p:embed/>
            </p:oleObj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088188" y="3565525"/>
            <a:ext cx="1800225" cy="9461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CA" sz="2800">
                <a:solidFill>
                  <a:srgbClr val="0000FF"/>
                </a:solidFill>
              </a:rPr>
              <a:t>N-Nitroso-</a:t>
            </a:r>
          </a:p>
          <a:p>
            <a:r>
              <a:rPr lang="en-CA" sz="2800">
                <a:solidFill>
                  <a:srgbClr val="0000FF"/>
                </a:solidFill>
              </a:rPr>
              <a:t>amines</a:t>
            </a:r>
          </a:p>
        </p:txBody>
      </p:sp>
      <p:sp>
        <p:nvSpPr>
          <p:cNvPr id="3110917" name="AutoShape 5"/>
          <p:cNvSpPr>
            <a:spLocks/>
          </p:cNvSpPr>
          <p:nvPr/>
        </p:nvSpPr>
        <p:spPr bwMode="auto">
          <a:xfrm>
            <a:off x="6588125" y="2024063"/>
            <a:ext cx="360363" cy="4030662"/>
          </a:xfrm>
          <a:prstGeom prst="rightBrace">
            <a:avLst>
              <a:gd name="adj1" fmla="val 93208"/>
              <a:gd name="adj2" fmla="val 50000"/>
            </a:avLst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1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1109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62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6D.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Reactions of Tertiary Amines with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Nitrous Acid</a:t>
            </a:r>
            <a:endParaRPr lang="en-US" sz="4000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12963" name="Object 3"/>
          <p:cNvGraphicFramePr>
            <a:graphicFrameLocks noChangeAspect="1"/>
          </p:cNvGraphicFramePr>
          <p:nvPr/>
        </p:nvGraphicFramePr>
        <p:xfrm>
          <a:off x="38100" y="1747838"/>
          <a:ext cx="9043988" cy="1681162"/>
        </p:xfrm>
        <a:graphic>
          <a:graphicData uri="http://schemas.openxmlformats.org/presentationml/2006/ole">
            <p:oleObj spid="_x0000_s3113016" name="CS ChemDraw Drawing" r:id="rId4" imgW="6024880" imgH="1120140" progId="MDLDrawOLE.MDLDrawObject.1">
              <p:embed/>
            </p:oleObj>
          </a:graphicData>
        </a:graphic>
      </p:graphicFrame>
      <p:graphicFrame>
        <p:nvGraphicFramePr>
          <p:cNvPr id="3112966" name="Object 6"/>
          <p:cNvGraphicFramePr>
            <a:graphicFrameLocks noChangeAspect="1"/>
          </p:cNvGraphicFramePr>
          <p:nvPr/>
        </p:nvGraphicFramePr>
        <p:xfrm>
          <a:off x="38100" y="4700588"/>
          <a:ext cx="9082088" cy="1042987"/>
        </p:xfrm>
        <a:graphic>
          <a:graphicData uri="http://schemas.openxmlformats.org/presentationml/2006/ole">
            <p:oleObj spid="_x0000_s3113017" name="CS ChemDraw Drawing" r:id="rId5" imgW="6050280" imgH="69342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015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7.	Replacement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Reactions of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 err="1">
                <a:solidFill>
                  <a:schemeClr val="tx2"/>
                </a:solidFill>
                <a:sym typeface="Webdings" pitchFamily="18" charset="2"/>
              </a:rPr>
              <a:t>Arenediazonium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 Salts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15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9591530"/>
              </p:ext>
            </p:extLst>
          </p:nvPr>
        </p:nvGraphicFramePr>
        <p:xfrm>
          <a:off x="651618" y="2517775"/>
          <a:ext cx="7882782" cy="2130425"/>
        </p:xfrm>
        <a:graphic>
          <a:graphicData uri="http://schemas.openxmlformats.org/presentationml/2006/ole">
            <p:oleObj spid="_x0000_s3115040" name="CS ChemDraw Drawing" r:id="rId4" imgW="5301632" imgH="1442936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7058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Syntheses Using Diazonium Salts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17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2987226"/>
              </p:ext>
            </p:extLst>
          </p:nvPr>
        </p:nvGraphicFramePr>
        <p:xfrm>
          <a:off x="3325813" y="2928938"/>
          <a:ext cx="1901825" cy="1454150"/>
        </p:xfrm>
        <a:graphic>
          <a:graphicData uri="http://schemas.openxmlformats.org/presentationml/2006/ole">
            <p:oleObj spid="_x0000_s3117262" name="CS ChemDraw Drawing" r:id="rId4" imgW="1727740" imgH="1322268" progId="MDLDrawOLE.MDLDrawObject.1">
              <p:embed/>
            </p:oleObj>
          </a:graphicData>
        </a:graphic>
      </p:graphicFrame>
      <p:graphicFrame>
        <p:nvGraphicFramePr>
          <p:cNvPr id="3117068" name="Object 12"/>
          <p:cNvGraphicFramePr>
            <a:graphicFrameLocks noChangeAspect="1"/>
          </p:cNvGraphicFramePr>
          <p:nvPr/>
        </p:nvGraphicFramePr>
        <p:xfrm>
          <a:off x="790575" y="790575"/>
          <a:ext cx="3595688" cy="2447925"/>
        </p:xfrm>
        <a:graphic>
          <a:graphicData uri="http://schemas.openxmlformats.org/presentationml/2006/ole">
            <p:oleObj spid="_x0000_s3117263" name="CS ChemDraw Drawing" r:id="rId5" imgW="3266440" imgH="2222500" progId="MDLDrawOLE.MDLDrawObject.1">
              <p:embed/>
            </p:oleObj>
          </a:graphicData>
        </a:graphic>
      </p:graphicFrame>
      <p:graphicFrame>
        <p:nvGraphicFramePr>
          <p:cNvPr id="3117069" name="Object 13"/>
          <p:cNvGraphicFramePr>
            <a:graphicFrameLocks noChangeAspect="1"/>
          </p:cNvGraphicFramePr>
          <p:nvPr/>
        </p:nvGraphicFramePr>
        <p:xfrm>
          <a:off x="790575" y="2276475"/>
          <a:ext cx="3595688" cy="1331913"/>
        </p:xfrm>
        <a:graphic>
          <a:graphicData uri="http://schemas.openxmlformats.org/presentationml/2006/ole">
            <p:oleObj spid="_x0000_s3117264" name="CS ChemDraw Drawing" r:id="rId6" imgW="3266440" imgH="1209040" progId="MDLDrawOLE.MDLDrawObject.1">
              <p:embed/>
            </p:oleObj>
          </a:graphicData>
        </a:graphic>
      </p:graphicFrame>
      <p:graphicFrame>
        <p:nvGraphicFramePr>
          <p:cNvPr id="3117070" name="Object 14"/>
          <p:cNvGraphicFramePr>
            <a:graphicFrameLocks noChangeAspect="1"/>
          </p:cNvGraphicFramePr>
          <p:nvPr/>
        </p:nvGraphicFramePr>
        <p:xfrm>
          <a:off x="790575" y="4005263"/>
          <a:ext cx="3595688" cy="1323975"/>
        </p:xfrm>
        <a:graphic>
          <a:graphicData uri="http://schemas.openxmlformats.org/presentationml/2006/ole">
            <p:oleObj spid="_x0000_s3117265" name="CS ChemDraw Drawing" r:id="rId7" imgW="3266440" imgH="1201420" progId="MDLDrawOLE.MDLDrawObject.1">
              <p:embed/>
            </p:oleObj>
          </a:graphicData>
        </a:graphic>
      </p:graphicFrame>
      <p:graphicFrame>
        <p:nvGraphicFramePr>
          <p:cNvPr id="3117071" name="Object 15"/>
          <p:cNvGraphicFramePr>
            <a:graphicFrameLocks noChangeAspect="1"/>
          </p:cNvGraphicFramePr>
          <p:nvPr/>
        </p:nvGraphicFramePr>
        <p:xfrm>
          <a:off x="790575" y="4157663"/>
          <a:ext cx="3595688" cy="2700337"/>
        </p:xfrm>
        <a:graphic>
          <a:graphicData uri="http://schemas.openxmlformats.org/presentationml/2006/ole">
            <p:oleObj spid="_x0000_s3117266" name="CS ChemDraw Drawing" r:id="rId8" imgW="3266440" imgH="2451100" progId="MDLDrawOLE.MDLDrawObject.1">
              <p:embed/>
            </p:oleObj>
          </a:graphicData>
        </a:graphic>
      </p:graphicFrame>
      <p:graphicFrame>
        <p:nvGraphicFramePr>
          <p:cNvPr id="3117072" name="Object 16"/>
          <p:cNvGraphicFramePr>
            <a:graphicFrameLocks noChangeAspect="1"/>
          </p:cNvGraphicFramePr>
          <p:nvPr/>
        </p:nvGraphicFramePr>
        <p:xfrm>
          <a:off x="4248150" y="1474788"/>
          <a:ext cx="4208463" cy="1323975"/>
        </p:xfrm>
        <a:graphic>
          <a:graphicData uri="http://schemas.openxmlformats.org/presentationml/2006/ole">
            <p:oleObj spid="_x0000_s3117267" name="CS ChemDraw Drawing" r:id="rId9" imgW="3822700" imgH="1201420" progId="MDLDrawOLE.MDLDrawObject.1">
              <p:embed/>
            </p:oleObj>
          </a:graphicData>
        </a:graphic>
      </p:graphicFrame>
      <p:graphicFrame>
        <p:nvGraphicFramePr>
          <p:cNvPr id="3117073" name="Object 17"/>
          <p:cNvGraphicFramePr>
            <a:graphicFrameLocks noChangeAspect="1"/>
          </p:cNvGraphicFramePr>
          <p:nvPr/>
        </p:nvGraphicFramePr>
        <p:xfrm>
          <a:off x="5440363" y="3184525"/>
          <a:ext cx="3033712" cy="1323975"/>
        </p:xfrm>
        <a:graphic>
          <a:graphicData uri="http://schemas.openxmlformats.org/presentationml/2006/ole">
            <p:oleObj spid="_x0000_s3117268" name="CS ChemDraw Drawing" r:id="rId10" imgW="2755900" imgH="1201420" progId="MDLDrawOLE.MDLDrawObject.1">
              <p:embed/>
            </p:oleObj>
          </a:graphicData>
        </a:graphic>
      </p:graphicFrame>
      <p:graphicFrame>
        <p:nvGraphicFramePr>
          <p:cNvPr id="3117074" name="Object 18"/>
          <p:cNvGraphicFramePr>
            <a:graphicFrameLocks noChangeAspect="1"/>
          </p:cNvGraphicFramePr>
          <p:nvPr/>
        </p:nvGraphicFramePr>
        <p:xfrm>
          <a:off x="4249738" y="4667250"/>
          <a:ext cx="4241800" cy="1323975"/>
        </p:xfrm>
        <a:graphic>
          <a:graphicData uri="http://schemas.openxmlformats.org/presentationml/2006/ole">
            <p:oleObj spid="_x0000_s3117269" name="CS ChemDraw Drawing" r:id="rId11" imgW="3850640" imgH="1201420" progId="MDLDrawOLE.MDLDrawObject.1">
              <p:embed/>
            </p:oleObj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106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The Sandmeyer Reaction: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Replacement of the Diazonium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Group by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—</a:t>
            </a:r>
            <a:r>
              <a:rPr lang="en-CA" b="1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Cl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—Br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, or </a:t>
            </a:r>
            <a:r>
              <a:rPr lang="en-CA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—CN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191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8994124"/>
              </p:ext>
            </p:extLst>
          </p:nvPr>
        </p:nvGraphicFramePr>
        <p:xfrm>
          <a:off x="401638" y="2044700"/>
          <a:ext cx="8342312" cy="4462463"/>
        </p:xfrm>
        <a:graphic>
          <a:graphicData uri="http://schemas.openxmlformats.org/presentationml/2006/ole">
            <p:oleObj spid="_x0000_s3119143" name="CS ChemDraw Drawing" r:id="rId4" imgW="6667028" imgH="3692187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1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64556539"/>
              </p:ext>
            </p:extLst>
          </p:nvPr>
        </p:nvGraphicFramePr>
        <p:xfrm>
          <a:off x="334963" y="711200"/>
          <a:ext cx="8475662" cy="5434013"/>
        </p:xfrm>
        <a:graphic>
          <a:graphicData uri="http://schemas.openxmlformats.org/presentationml/2006/ole">
            <p:oleObj spid="_x0000_s3121181" name="CS ChemDraw Drawing" r:id="rId4" imgW="6775461" imgH="4342860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946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Heterocyclic Amines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26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762491"/>
              </p:ext>
            </p:extLst>
          </p:nvPr>
        </p:nvGraphicFramePr>
        <p:xfrm>
          <a:off x="693738" y="893763"/>
          <a:ext cx="7759700" cy="5657850"/>
        </p:xfrm>
        <a:graphic>
          <a:graphicData uri="http://schemas.openxmlformats.org/presentationml/2006/ole">
            <p:oleObj spid="_x0000_s3026974" name="CS ChemDraw Drawing" r:id="rId4" imgW="5175115" imgH="3762465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3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3018942"/>
              </p:ext>
            </p:extLst>
          </p:nvPr>
        </p:nvGraphicFramePr>
        <p:xfrm>
          <a:off x="450850" y="1008063"/>
          <a:ext cx="8240713" cy="4841875"/>
        </p:xfrm>
        <a:graphic>
          <a:graphicData uri="http://schemas.openxmlformats.org/presentationml/2006/ole">
            <p:oleObj spid="_x0000_s3123229" name="CS ChemDraw Drawing" r:id="rId4" imgW="6587726" imgH="3870528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250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7C.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Replacement by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ahoma" pitchFamily="34" charset="0"/>
                <a:sym typeface="Webdings" pitchFamily="18" charset="2"/>
              </a:rPr>
              <a:t>—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I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25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8714910"/>
              </p:ext>
            </p:extLst>
          </p:nvPr>
        </p:nvGraphicFramePr>
        <p:xfrm>
          <a:off x="220663" y="1616075"/>
          <a:ext cx="8666162" cy="3262313"/>
        </p:xfrm>
        <a:graphic>
          <a:graphicData uri="http://schemas.openxmlformats.org/presentationml/2006/ole">
            <p:oleObj spid="_x0000_s3125278" name="CS ChemDraw Drawing" r:id="rId4" imgW="6927592" imgH="2608904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298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7D.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Replacement by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ahoma" pitchFamily="34" charset="0"/>
                <a:sym typeface="Webdings" pitchFamily="18" charset="2"/>
              </a:rPr>
              <a:t>—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F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27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5157243"/>
              </p:ext>
            </p:extLst>
          </p:nvPr>
        </p:nvGraphicFramePr>
        <p:xfrm>
          <a:off x="1057275" y="906463"/>
          <a:ext cx="7026275" cy="5599112"/>
        </p:xfrm>
        <a:graphic>
          <a:graphicData uri="http://schemas.openxmlformats.org/presentationml/2006/ole">
            <p:oleObj spid="_x0000_s3127326" name="CS ChemDraw Drawing" r:id="rId4" imgW="5615603" imgH="4589834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346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7E.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Replacement by 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Tahoma" pitchFamily="34" charset="0"/>
                <a:sym typeface="Webdings" pitchFamily="18" charset="2"/>
              </a:rPr>
              <a:t>—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OH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293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1264753"/>
              </p:ext>
            </p:extLst>
          </p:nvPr>
        </p:nvGraphicFramePr>
        <p:xfrm>
          <a:off x="752475" y="1471613"/>
          <a:ext cx="7640638" cy="3914775"/>
        </p:xfrm>
        <a:graphic>
          <a:graphicData uri="http://schemas.openxmlformats.org/presentationml/2006/ole">
            <p:oleObj spid="_x0000_s3129375" name="CS ChemDraw Drawing" r:id="rId4" imgW="5088272" imgH="2607283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394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7F.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Replacement by Hydrogen: </a:t>
            </a:r>
            <a:b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</a:b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Deamination by Diazotization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313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0178740"/>
              </p:ext>
            </p:extLst>
          </p:nvPr>
        </p:nvGraphicFramePr>
        <p:xfrm>
          <a:off x="371475" y="1366838"/>
          <a:ext cx="8401050" cy="5254625"/>
        </p:xfrm>
        <a:graphic>
          <a:graphicData uri="http://schemas.openxmlformats.org/presentationml/2006/ole">
            <p:oleObj spid="_x0000_s3131423" name="CS ChemDraw Drawing" r:id="rId4" imgW="7636454" imgH="4958674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4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8.	Coupling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Reactions of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 err="1">
                <a:solidFill>
                  <a:schemeClr val="tx2"/>
                </a:solidFill>
                <a:sym typeface="Webdings" pitchFamily="18" charset="2"/>
              </a:rPr>
              <a:t>Arenediazonium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 Salts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33444" name="Object 4"/>
          <p:cNvGraphicFramePr>
            <a:graphicFrameLocks noChangeAspect="1"/>
          </p:cNvGraphicFramePr>
          <p:nvPr/>
        </p:nvGraphicFramePr>
        <p:xfrm>
          <a:off x="49213" y="1881188"/>
          <a:ext cx="9043987" cy="4614862"/>
        </p:xfrm>
        <a:graphic>
          <a:graphicData uri="http://schemas.openxmlformats.org/presentationml/2006/ole">
            <p:oleObj spid="_x0000_s3133471" name="CS ChemDraw Drawing" r:id="rId4" imgW="6024880" imgH="307340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5490" name="Object 2"/>
          <p:cNvGraphicFramePr>
            <a:graphicFrameLocks noChangeAspect="1"/>
          </p:cNvGraphicFramePr>
          <p:nvPr/>
        </p:nvGraphicFramePr>
        <p:xfrm>
          <a:off x="608013" y="1098550"/>
          <a:ext cx="7926387" cy="4659313"/>
        </p:xfrm>
        <a:graphic>
          <a:graphicData uri="http://schemas.openxmlformats.org/presentationml/2006/ole">
            <p:oleObj spid="_x0000_s3135517" name="CS ChemDraw Drawing" r:id="rId4" imgW="6388100" imgH="3736340" progId="MDLDrawOLE.MDLDrawObject.1">
              <p:embed/>
            </p:oleObj>
          </a:graphicData>
        </a:graphic>
      </p:graphicFrame>
      <p:sp>
        <p:nvSpPr>
          <p:cNvPr id="3135492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7538" name="Object 2"/>
          <p:cNvGraphicFramePr>
            <a:graphicFrameLocks noChangeAspect="1"/>
          </p:cNvGraphicFramePr>
          <p:nvPr/>
        </p:nvGraphicFramePr>
        <p:xfrm>
          <a:off x="508000" y="1016000"/>
          <a:ext cx="8126413" cy="5291138"/>
        </p:xfrm>
        <a:graphic>
          <a:graphicData uri="http://schemas.openxmlformats.org/presentationml/2006/ole">
            <p:oleObj spid="_x0000_s3137565" name="CS ChemDraw Drawing" r:id="rId4" imgW="6550660" imgH="4241800" progId="MDLDrawOLE.MDLDrawObject.1">
              <p:embed/>
            </p:oleObj>
          </a:graphicData>
        </a:graphic>
      </p:graphicFrame>
      <p:sp>
        <p:nvSpPr>
          <p:cNvPr id="3137540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9586" name="Object 2"/>
          <p:cNvGraphicFramePr>
            <a:graphicFrameLocks noChangeAspect="1"/>
          </p:cNvGraphicFramePr>
          <p:nvPr/>
        </p:nvGraphicFramePr>
        <p:xfrm>
          <a:off x="376238" y="1131888"/>
          <a:ext cx="8393112" cy="4594225"/>
        </p:xfrm>
        <a:graphic>
          <a:graphicData uri="http://schemas.openxmlformats.org/presentationml/2006/ole">
            <p:oleObj spid="_x0000_s3139613" name="CS ChemDraw Drawing" r:id="rId4" imgW="6764020" imgH="3683000" progId="MDLDrawOLE.MDLDrawObject.1">
              <p:embed/>
            </p:oleObj>
          </a:graphicData>
        </a:graphic>
      </p:graphicFrame>
      <p:sp>
        <p:nvSpPr>
          <p:cNvPr id="3139588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163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9.	Reactions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 with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 err="1">
                <a:solidFill>
                  <a:schemeClr val="tx2"/>
                </a:solidFill>
                <a:sym typeface="Webdings" pitchFamily="18" charset="2"/>
              </a:rPr>
              <a:t>Sulfonyl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 Chlorides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41635" name="Object 3"/>
          <p:cNvGraphicFramePr>
            <a:graphicFrameLocks noChangeAspect="1"/>
          </p:cNvGraphicFramePr>
          <p:nvPr/>
        </p:nvGraphicFramePr>
        <p:xfrm>
          <a:off x="36513" y="2205038"/>
          <a:ext cx="9069387" cy="1574800"/>
        </p:xfrm>
        <a:graphic>
          <a:graphicData uri="http://schemas.openxmlformats.org/presentationml/2006/ole">
            <p:oleObj spid="_x0000_s3141686" name="CS ChemDraw Drawing" r:id="rId4" imgW="6042660" imgH="1049020" progId="MDLDrawOLE.MDLDrawObject.1">
              <p:embed/>
            </p:oleObj>
          </a:graphicData>
        </a:graphic>
      </p:graphicFrame>
      <p:graphicFrame>
        <p:nvGraphicFramePr>
          <p:cNvPr id="3141636" name="Object 4"/>
          <p:cNvGraphicFramePr>
            <a:graphicFrameLocks noChangeAspect="1"/>
          </p:cNvGraphicFramePr>
          <p:nvPr/>
        </p:nvGraphicFramePr>
        <p:xfrm>
          <a:off x="719138" y="3860800"/>
          <a:ext cx="6234112" cy="1628775"/>
        </p:xfrm>
        <a:graphic>
          <a:graphicData uri="http://schemas.openxmlformats.org/presentationml/2006/ole">
            <p:oleObj spid="_x0000_s3141687" name="CS ChemDraw Drawing" r:id="rId5" imgW="4152900" imgH="1084580" progId="MDLDrawOLE.MDLDrawObject.1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698" name="Picture 11" descr="Sol_Table_20_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23597" y="2174875"/>
            <a:ext cx="6896807" cy="438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1699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2.	Physical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Properties and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Structure of Amines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028999" name="Rectangle 7"/>
          <p:cNvSpPr>
            <a:spLocks noChangeArrowheads="1"/>
          </p:cNvSpPr>
          <p:nvPr/>
        </p:nvSpPr>
        <p:spPr bwMode="auto">
          <a:xfrm>
            <a:off x="250825" y="1484784"/>
            <a:ext cx="8637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Physical Properties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89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682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9A.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The Hinsberg Test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3143684" name="Rectangle 4"/>
          <p:cNvSpPr>
            <a:spLocks noChangeArrowheads="1"/>
          </p:cNvSpPr>
          <p:nvPr/>
        </p:nvSpPr>
        <p:spPr bwMode="auto">
          <a:xfrm>
            <a:off x="250825" y="1079500"/>
            <a:ext cx="86375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Sulfonamide formation is the basis for a chemical test, called the Hinsberg test, that can be used to demonstrate whether an amine is primary, secondary, or tertiary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68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734" name="Rectangle 3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1</a:t>
            </a:r>
            <a:r>
              <a:rPr lang="en-CA" baseline="30000"/>
              <a:t>o</a:t>
            </a:r>
            <a:r>
              <a:rPr lang="en-CA"/>
              <a:t> Amine</a:t>
            </a:r>
          </a:p>
        </p:txBody>
      </p:sp>
      <p:graphicFrame>
        <p:nvGraphicFramePr>
          <p:cNvPr id="3145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43114872"/>
              </p:ext>
            </p:extLst>
          </p:nvPr>
        </p:nvGraphicFramePr>
        <p:xfrm>
          <a:off x="115888" y="779463"/>
          <a:ext cx="8910637" cy="5640387"/>
        </p:xfrm>
        <a:graphic>
          <a:graphicData uri="http://schemas.openxmlformats.org/presentationml/2006/ole">
            <p:oleObj spid="_x0000_s3145759" name="CS ChemDraw Drawing" r:id="rId4" imgW="7118294" imgH="450904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7781" name="Rectangle 2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2</a:t>
            </a:r>
            <a:r>
              <a:rPr lang="en-CA" baseline="30000"/>
              <a:t>o</a:t>
            </a:r>
            <a:r>
              <a:rPr lang="en-CA"/>
              <a:t> Amine</a:t>
            </a:r>
          </a:p>
        </p:txBody>
      </p:sp>
      <p:graphicFrame>
        <p:nvGraphicFramePr>
          <p:cNvPr id="3147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3538133"/>
              </p:ext>
            </p:extLst>
          </p:nvPr>
        </p:nvGraphicFramePr>
        <p:xfrm>
          <a:off x="131763" y="1689100"/>
          <a:ext cx="8880475" cy="2393950"/>
        </p:xfrm>
        <a:graphic>
          <a:graphicData uri="http://schemas.openxmlformats.org/presentationml/2006/ole">
            <p:oleObj spid="_x0000_s3147806" name="CS ChemDraw Drawing" r:id="rId4" imgW="7092399" imgH="1915268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829" name="Rectangle 2"/>
          <p:cNvSpPr>
            <a:spLocks noChangeArrowheads="1"/>
          </p:cNvSpPr>
          <p:nvPr/>
        </p:nvSpPr>
        <p:spPr bwMode="auto">
          <a:xfrm>
            <a:off x="246063" y="188913"/>
            <a:ext cx="86375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3</a:t>
            </a:r>
            <a:r>
              <a:rPr lang="en-CA" baseline="30000"/>
              <a:t>o</a:t>
            </a:r>
            <a:r>
              <a:rPr lang="en-CA"/>
              <a:t> Amine</a:t>
            </a:r>
          </a:p>
        </p:txBody>
      </p:sp>
      <p:graphicFrame>
        <p:nvGraphicFramePr>
          <p:cNvPr id="3149827" name="Object 3"/>
          <p:cNvGraphicFramePr>
            <a:graphicFrameLocks noChangeAspect="1"/>
          </p:cNvGraphicFramePr>
          <p:nvPr/>
        </p:nvGraphicFramePr>
        <p:xfrm>
          <a:off x="334963" y="1268413"/>
          <a:ext cx="8474075" cy="4062412"/>
        </p:xfrm>
        <a:graphic>
          <a:graphicData uri="http://schemas.openxmlformats.org/presentationml/2006/ole">
            <p:oleObj spid="_x0000_s3149854" name="CS ChemDraw Drawing" r:id="rId4" imgW="6769100" imgH="324612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877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10.	Synthesis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Sulfa Drugs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151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69953"/>
              </p:ext>
            </p:extLst>
          </p:nvPr>
        </p:nvGraphicFramePr>
        <p:xfrm>
          <a:off x="139700" y="908050"/>
          <a:ext cx="8867775" cy="5983288"/>
        </p:xfrm>
        <a:graphic>
          <a:graphicData uri="http://schemas.openxmlformats.org/presentationml/2006/ole">
            <p:oleObj spid="_x0000_s3151902" name="CS ChemDraw Drawing" r:id="rId4" imgW="7397199" imgH="4989209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194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11.	Analysis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153923" name="Rectangle 3"/>
          <p:cNvSpPr>
            <a:spLocks noChangeArrowheads="1"/>
          </p:cNvSpPr>
          <p:nvPr/>
        </p:nvSpPr>
        <p:spPr bwMode="auto">
          <a:xfrm>
            <a:off x="250825" y="1089025"/>
            <a:ext cx="8637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1258888" indent="-1258888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11A.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Chemical Analysis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sp>
        <p:nvSpPr>
          <p:cNvPr id="3153924" name="Rectangle 4"/>
          <p:cNvSpPr>
            <a:spLocks noChangeArrowheads="1"/>
          </p:cNvSpPr>
          <p:nvPr/>
        </p:nvSpPr>
        <p:spPr bwMode="auto">
          <a:xfrm>
            <a:off x="250825" y="1817688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Dissolve in dilute aqueous acid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/>
              <a:t>Moist </a:t>
            </a:r>
            <a:r>
              <a:rPr lang="en-CA" dirty="0" smtClean="0"/>
              <a:t>pH </a:t>
            </a:r>
            <a:r>
              <a:rPr lang="en-CA" dirty="0"/>
              <a:t>paper</a:t>
            </a:r>
          </a:p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None/>
            </a:pPr>
            <a:r>
              <a:rPr lang="en-CA" dirty="0">
                <a:sym typeface="Symbol" pitchFamily="18" charset="2"/>
              </a:rPr>
              <a:t> basic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 err="1">
                <a:sym typeface="Symbol" pitchFamily="18" charset="2"/>
              </a:rPr>
              <a:t>Hinsberg</a:t>
            </a:r>
            <a:r>
              <a:rPr lang="en-CA" dirty="0">
                <a:sym typeface="Symbol" pitchFamily="18" charset="2"/>
              </a:rPr>
              <a:t> test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 dirty="0">
                <a:sym typeface="Symbol" pitchFamily="18" charset="2"/>
              </a:rPr>
              <a:t>1</a:t>
            </a:r>
            <a:r>
              <a:rPr lang="en-CA" baseline="30000" dirty="0">
                <a:sym typeface="Symbol" pitchFamily="18" charset="2"/>
              </a:rPr>
              <a:t>o</a:t>
            </a:r>
            <a:r>
              <a:rPr lang="en-CA" dirty="0">
                <a:sym typeface="Symbol" pitchFamily="18" charset="2"/>
              </a:rPr>
              <a:t> aromatic amines</a:t>
            </a:r>
          </a:p>
          <a:p>
            <a:pPr marL="1138238" lvl="1" indent="-446088">
              <a:spcBef>
                <a:spcPct val="5000"/>
              </a:spcBef>
              <a:buClr>
                <a:schemeClr val="accent2"/>
              </a:buClr>
              <a:buFont typeface="Tahoma" pitchFamily="34" charset="0"/>
              <a:buNone/>
            </a:pPr>
            <a:r>
              <a:rPr lang="en-CA" dirty="0">
                <a:sym typeface="Symbol" pitchFamily="18" charset="2"/>
              </a:rPr>
              <a:t> </a:t>
            </a:r>
            <a:r>
              <a:rPr lang="en-CA" dirty="0" err="1">
                <a:sym typeface="Symbol" pitchFamily="18" charset="2"/>
              </a:rPr>
              <a:t>azo</a:t>
            </a:r>
            <a:r>
              <a:rPr lang="en-CA" dirty="0">
                <a:sym typeface="Symbol" pitchFamily="18" charset="2"/>
              </a:rPr>
              <a:t> dye formation with 2-naphthol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23" grpId="0"/>
      <p:bldP spid="3153924" grpId="0" build="p" bldLvl="2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265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12.	Eliminations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Involving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Ammonium Compounds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168259" name="Rectangle 3"/>
          <p:cNvSpPr>
            <a:spLocks noChangeArrowheads="1"/>
          </p:cNvSpPr>
          <p:nvPr/>
        </p:nvSpPr>
        <p:spPr bwMode="auto">
          <a:xfrm>
            <a:off x="250825" y="16240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1258888" indent="-1258888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12A.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The Hofmann Elimination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68261" name="Object 5"/>
          <p:cNvGraphicFramePr>
            <a:graphicFrameLocks noChangeAspect="1"/>
          </p:cNvGraphicFramePr>
          <p:nvPr/>
        </p:nvGraphicFramePr>
        <p:xfrm>
          <a:off x="455613" y="3149600"/>
          <a:ext cx="2058987" cy="3043238"/>
        </p:xfrm>
        <a:graphic>
          <a:graphicData uri="http://schemas.openxmlformats.org/presentationml/2006/ole">
            <p:oleObj spid="_x0000_s3168340" name="CS ChemDraw Drawing" r:id="rId4" imgW="1371600" imgH="2024380" progId="MDLDrawOLE.MDLDrawObject.1">
              <p:embed/>
            </p:oleObj>
          </a:graphicData>
        </a:graphic>
      </p:graphicFrame>
      <p:graphicFrame>
        <p:nvGraphicFramePr>
          <p:cNvPr id="3168262" name="Object 6"/>
          <p:cNvGraphicFramePr>
            <a:graphicFrameLocks noChangeAspect="1"/>
          </p:cNvGraphicFramePr>
          <p:nvPr/>
        </p:nvGraphicFramePr>
        <p:xfrm>
          <a:off x="2940050" y="2757488"/>
          <a:ext cx="873125" cy="947737"/>
        </p:xfrm>
        <a:graphic>
          <a:graphicData uri="http://schemas.openxmlformats.org/presentationml/2006/ole">
            <p:oleObj spid="_x0000_s3168341" name="CS ChemDraw Drawing" r:id="rId5" imgW="581660" imgH="629920" progId="MDLDrawOLE.MDLDrawObject.1">
              <p:embed/>
            </p:oleObj>
          </a:graphicData>
        </a:graphic>
      </p:graphicFrame>
      <p:graphicFrame>
        <p:nvGraphicFramePr>
          <p:cNvPr id="3168263" name="Object 7"/>
          <p:cNvGraphicFramePr>
            <a:graphicFrameLocks noChangeAspect="1"/>
          </p:cNvGraphicFramePr>
          <p:nvPr/>
        </p:nvGraphicFramePr>
        <p:xfrm>
          <a:off x="2652713" y="3203575"/>
          <a:ext cx="6096000" cy="2754313"/>
        </p:xfrm>
        <a:graphic>
          <a:graphicData uri="http://schemas.openxmlformats.org/presentationml/2006/ole">
            <p:oleObj spid="_x0000_s3168342" name="CS ChemDraw Drawing" r:id="rId6" imgW="4061460" imgH="1831340" progId="MDLDrawOLE.MDLDrawObject.1">
              <p:embed/>
            </p:oleObj>
          </a:graphicData>
        </a:graphic>
      </p:graphicFrame>
      <p:sp>
        <p:nvSpPr>
          <p:cNvPr id="2" name="Freeform 8"/>
          <p:cNvSpPr>
            <a:spLocks/>
          </p:cNvSpPr>
          <p:nvPr/>
        </p:nvSpPr>
        <p:spPr bwMode="auto">
          <a:xfrm>
            <a:off x="900113" y="2024063"/>
            <a:ext cx="2255837" cy="1104900"/>
          </a:xfrm>
          <a:custGeom>
            <a:avLst/>
            <a:gdLst>
              <a:gd name="T0" fmla="*/ 1421 w 1421"/>
              <a:gd name="T1" fmla="*/ 469 h 696"/>
              <a:gd name="T2" fmla="*/ 0 w 1421"/>
              <a:gd name="T3" fmla="*/ 696 h 696"/>
              <a:gd name="T4" fmla="*/ 0 60000 65536"/>
              <a:gd name="T5" fmla="*/ 0 60000 65536"/>
              <a:gd name="T6" fmla="*/ 0 w 1421"/>
              <a:gd name="T7" fmla="*/ 0 h 696"/>
              <a:gd name="T8" fmla="*/ 1421 w 1421"/>
              <a:gd name="T9" fmla="*/ 696 h 6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21" h="696">
                <a:moveTo>
                  <a:pt x="1421" y="469"/>
                </a:moveTo>
                <a:cubicBezTo>
                  <a:pt x="1224" y="0"/>
                  <a:pt x="5" y="692"/>
                  <a:pt x="0" y="69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>
            <a:off x="1238250" y="4103688"/>
            <a:ext cx="609600" cy="387350"/>
          </a:xfrm>
          <a:custGeom>
            <a:avLst/>
            <a:gdLst>
              <a:gd name="T0" fmla="*/ 324 w 384"/>
              <a:gd name="T1" fmla="*/ 0 h 244"/>
              <a:gd name="T2" fmla="*/ 384 w 384"/>
              <a:gd name="T3" fmla="*/ 232 h 244"/>
              <a:gd name="T4" fmla="*/ 0 60000 65536"/>
              <a:gd name="T5" fmla="*/ 0 60000 65536"/>
              <a:gd name="T6" fmla="*/ 0 w 384"/>
              <a:gd name="T7" fmla="*/ 0 h 244"/>
              <a:gd name="T8" fmla="*/ 384 w 384"/>
              <a:gd name="T9" fmla="*/ 244 h 2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244">
                <a:moveTo>
                  <a:pt x="324" y="0"/>
                </a:moveTo>
                <a:cubicBezTo>
                  <a:pt x="0" y="244"/>
                  <a:pt x="384" y="232"/>
                  <a:pt x="384" y="232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68266" name="Freeform 10"/>
          <p:cNvSpPr>
            <a:spLocks/>
          </p:cNvSpPr>
          <p:nvPr/>
        </p:nvSpPr>
        <p:spPr bwMode="auto">
          <a:xfrm>
            <a:off x="1057275" y="3252788"/>
            <a:ext cx="447675" cy="504825"/>
          </a:xfrm>
          <a:custGeom>
            <a:avLst/>
            <a:gdLst>
              <a:gd name="T0" fmla="*/ 0 w 282"/>
              <a:gd name="T1" fmla="*/ 222 h 318"/>
              <a:gd name="T2" fmla="*/ 228 w 282"/>
              <a:gd name="T3" fmla="*/ 318 h 318"/>
              <a:gd name="T4" fmla="*/ 0 60000 65536"/>
              <a:gd name="T5" fmla="*/ 0 60000 65536"/>
              <a:gd name="T6" fmla="*/ 0 w 282"/>
              <a:gd name="T7" fmla="*/ 0 h 318"/>
              <a:gd name="T8" fmla="*/ 282 w 282"/>
              <a:gd name="T9" fmla="*/ 318 h 3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" h="318">
                <a:moveTo>
                  <a:pt x="0" y="222"/>
                </a:moveTo>
                <a:cubicBezTo>
                  <a:pt x="282" y="0"/>
                  <a:pt x="228" y="318"/>
                  <a:pt x="228" y="31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6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259" grpId="0"/>
      <p:bldP spid="2" grpId="0" animBg="1"/>
      <p:bldP spid="3" grpId="0" animBg="1"/>
      <p:bldP spid="316826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03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5057447"/>
              </p:ext>
            </p:extLst>
          </p:nvPr>
        </p:nvGraphicFramePr>
        <p:xfrm>
          <a:off x="227013" y="1919288"/>
          <a:ext cx="8688387" cy="3017837"/>
        </p:xfrm>
        <a:graphic>
          <a:graphicData uri="http://schemas.openxmlformats.org/presentationml/2006/ole">
            <p:oleObj spid="_x0000_s3170334" name="CS ChemDraw Drawing" r:id="rId4" imgW="5786075" imgH="2008221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357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>
                <a:sym typeface="Symbol" pitchFamily="18" charset="2"/>
              </a:rPr>
              <a:t>Although most eliminations involving neutral substrates tend to follow the </a:t>
            </a:r>
            <a:r>
              <a:rPr lang="en-CA" i="1">
                <a:sym typeface="Symbol" pitchFamily="18" charset="2"/>
              </a:rPr>
              <a:t>Zaitsev rule</a:t>
            </a:r>
            <a:r>
              <a:rPr lang="en-CA">
                <a:sym typeface="Symbol" pitchFamily="18" charset="2"/>
              </a:rPr>
              <a:t>, eliminations with charged substrates tend to follow what is called the Hofmann rule and yield mainly the least substituted alkene</a:t>
            </a:r>
          </a:p>
        </p:txBody>
      </p:sp>
      <p:graphicFrame>
        <p:nvGraphicFramePr>
          <p:cNvPr id="3172355" name="Object 3"/>
          <p:cNvGraphicFramePr>
            <a:graphicFrameLocks noChangeAspect="1"/>
          </p:cNvGraphicFramePr>
          <p:nvPr/>
        </p:nvGraphicFramePr>
        <p:xfrm>
          <a:off x="100013" y="3671888"/>
          <a:ext cx="8943975" cy="3070225"/>
        </p:xfrm>
        <a:graphic>
          <a:graphicData uri="http://schemas.openxmlformats.org/presentationml/2006/ole">
            <p:oleObj spid="_x0000_s3172382" name="CS ChemDraw Drawing" r:id="rId4" imgW="7152640" imgH="245364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402" name="Object 2"/>
          <p:cNvGraphicFramePr>
            <a:graphicFrameLocks noChangeAspect="1"/>
          </p:cNvGraphicFramePr>
          <p:nvPr/>
        </p:nvGraphicFramePr>
        <p:xfrm>
          <a:off x="69850" y="1455738"/>
          <a:ext cx="9005888" cy="3949700"/>
        </p:xfrm>
        <a:graphic>
          <a:graphicData uri="http://schemas.openxmlformats.org/presentationml/2006/ole">
            <p:oleObj spid="_x0000_s3174428" name="CS ChemDraw Drawing" r:id="rId4" imgW="5999480" imgH="2628900" progId="MDLDrawOLE.MDLDrawObject.1">
              <p:embed/>
            </p:oleObj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42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911225" indent="-911225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2B.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Structure of Amines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031043" name="Object 3"/>
          <p:cNvGraphicFramePr>
            <a:graphicFrameLocks noChangeAspect="1"/>
          </p:cNvGraphicFramePr>
          <p:nvPr/>
        </p:nvGraphicFramePr>
        <p:xfrm>
          <a:off x="3455988" y="1143000"/>
          <a:ext cx="2271712" cy="2286000"/>
        </p:xfrm>
        <a:graphic>
          <a:graphicData uri="http://schemas.openxmlformats.org/presentationml/2006/ole">
            <p:oleObj spid="_x0000_s3031071" name="CS ChemDraw Drawing" r:id="rId4" imgW="1516380" imgH="1518920" progId="MDLDrawOLE.MDLDrawObject.1">
              <p:embed/>
            </p:oleObj>
          </a:graphicData>
        </a:graphic>
      </p:graphicFrame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0825" y="3598863"/>
            <a:ext cx="8637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N: sp</a:t>
            </a:r>
            <a:r>
              <a:rPr lang="en-CA" baseline="30000"/>
              <a:t>3</a:t>
            </a:r>
            <a:r>
              <a:rPr lang="en-CA"/>
              <a:t> hybridized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endParaRPr lang="en-CA"/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Trigonal pyramidal</a:t>
            </a:r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endParaRPr lang="en-CA"/>
          </a:p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Bond angles close to 109.5</a:t>
            </a:r>
            <a:r>
              <a:rPr lang="en-CA" baseline="30000"/>
              <a:t>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450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36000" bIns="36000"/>
          <a:lstStyle/>
          <a:p>
            <a:pPr marL="1258888" indent="-1258888">
              <a:buFont typeface="Webdings" pitchFamily="18" charset="2"/>
              <a:buNone/>
              <a:defRPr/>
            </a:pP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12B.	</a:t>
            </a:r>
            <a:r>
              <a:rPr lang="en-CA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sym typeface="Webdings" pitchFamily="18" charset="2"/>
              </a:rPr>
              <a:t>The Cope Elimination</a:t>
            </a:r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  <a:sym typeface="Webdings" pitchFamily="18" charset="2"/>
            </a:endParaRPr>
          </a:p>
        </p:txBody>
      </p:sp>
      <p:graphicFrame>
        <p:nvGraphicFramePr>
          <p:cNvPr id="3176452" name="Object 4"/>
          <p:cNvGraphicFramePr>
            <a:graphicFrameLocks noChangeAspect="1"/>
          </p:cNvGraphicFramePr>
          <p:nvPr/>
        </p:nvGraphicFramePr>
        <p:xfrm>
          <a:off x="168275" y="1233488"/>
          <a:ext cx="8805863" cy="2652712"/>
        </p:xfrm>
        <a:graphic>
          <a:graphicData uri="http://schemas.openxmlformats.org/presentationml/2006/ole">
            <p:oleObj spid="_x0000_s3176539" name="CS ChemDraw Drawing" r:id="rId4" imgW="5867400" imgH="1765300" progId="MDLDrawOLE.MDLDrawObject.1">
              <p:embed/>
            </p:oleObj>
          </a:graphicData>
        </a:graphic>
      </p:graphicFrame>
      <p:sp>
        <p:nvSpPr>
          <p:cNvPr id="3176453" name="Freeform 5"/>
          <p:cNvSpPr>
            <a:spLocks/>
          </p:cNvSpPr>
          <p:nvPr/>
        </p:nvSpPr>
        <p:spPr bwMode="auto">
          <a:xfrm>
            <a:off x="946150" y="2876550"/>
            <a:ext cx="958850" cy="884238"/>
          </a:xfrm>
          <a:custGeom>
            <a:avLst/>
            <a:gdLst>
              <a:gd name="T0" fmla="*/ 604 w 604"/>
              <a:gd name="T1" fmla="*/ 88 h 557"/>
              <a:gd name="T2" fmla="*/ 0 w 604"/>
              <a:gd name="T3" fmla="*/ 0 h 557"/>
              <a:gd name="T4" fmla="*/ 0 60000 65536"/>
              <a:gd name="T5" fmla="*/ 0 60000 65536"/>
              <a:gd name="T6" fmla="*/ 0 w 604"/>
              <a:gd name="T7" fmla="*/ 0 h 557"/>
              <a:gd name="T8" fmla="*/ 604 w 604"/>
              <a:gd name="T9" fmla="*/ 557 h 55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4" h="557">
                <a:moveTo>
                  <a:pt x="604" y="88"/>
                </a:moveTo>
                <a:cubicBezTo>
                  <a:pt x="407" y="557"/>
                  <a:pt x="5" y="4"/>
                  <a:pt x="0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6454" name="Freeform 6"/>
          <p:cNvSpPr>
            <a:spLocks/>
          </p:cNvSpPr>
          <p:nvPr/>
        </p:nvSpPr>
        <p:spPr bwMode="auto">
          <a:xfrm>
            <a:off x="1358900" y="1892300"/>
            <a:ext cx="387350" cy="565150"/>
          </a:xfrm>
          <a:custGeom>
            <a:avLst/>
            <a:gdLst>
              <a:gd name="T0" fmla="*/ 108 w 244"/>
              <a:gd name="T1" fmla="*/ 0 h 356"/>
              <a:gd name="T2" fmla="*/ 244 w 244"/>
              <a:gd name="T3" fmla="*/ 148 h 356"/>
              <a:gd name="T4" fmla="*/ 0 60000 65536"/>
              <a:gd name="T5" fmla="*/ 0 60000 65536"/>
              <a:gd name="T6" fmla="*/ 0 w 244"/>
              <a:gd name="T7" fmla="*/ 0 h 356"/>
              <a:gd name="T8" fmla="*/ 244 w 244"/>
              <a:gd name="T9" fmla="*/ 356 h 35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" h="356">
                <a:moveTo>
                  <a:pt x="108" y="0"/>
                </a:moveTo>
                <a:cubicBezTo>
                  <a:pt x="0" y="356"/>
                  <a:pt x="244" y="148"/>
                  <a:pt x="244" y="148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6455" name="Freeform 7"/>
          <p:cNvSpPr>
            <a:spLocks/>
          </p:cNvSpPr>
          <p:nvPr/>
        </p:nvSpPr>
        <p:spPr bwMode="auto">
          <a:xfrm>
            <a:off x="946150" y="1917700"/>
            <a:ext cx="447675" cy="647700"/>
          </a:xfrm>
          <a:custGeom>
            <a:avLst/>
            <a:gdLst>
              <a:gd name="T0" fmla="*/ 0 w 282"/>
              <a:gd name="T1" fmla="*/ 186 h 408"/>
              <a:gd name="T2" fmla="*/ 156 w 282"/>
              <a:gd name="T3" fmla="*/ 0 h 408"/>
              <a:gd name="T4" fmla="*/ 0 60000 65536"/>
              <a:gd name="T5" fmla="*/ 0 60000 65536"/>
              <a:gd name="T6" fmla="*/ 0 w 282"/>
              <a:gd name="T7" fmla="*/ 0 h 408"/>
              <a:gd name="T8" fmla="*/ 282 w 282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2" h="408">
                <a:moveTo>
                  <a:pt x="0" y="186"/>
                </a:moveTo>
                <a:cubicBezTo>
                  <a:pt x="282" y="408"/>
                  <a:pt x="156" y="0"/>
                  <a:pt x="156" y="0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176456" name="Object 8"/>
          <p:cNvGraphicFramePr>
            <a:graphicFrameLocks noChangeAspect="1"/>
          </p:cNvGraphicFramePr>
          <p:nvPr/>
        </p:nvGraphicFramePr>
        <p:xfrm>
          <a:off x="239713" y="4694238"/>
          <a:ext cx="2967037" cy="1844675"/>
        </p:xfrm>
        <a:graphic>
          <a:graphicData uri="http://schemas.openxmlformats.org/presentationml/2006/ole">
            <p:oleObj spid="_x0000_s3176540" name="CS ChemDraw Drawing" r:id="rId5" imgW="1976120" imgH="1229360" progId="MDLDrawOLE.MDLDrawObject.1">
              <p:embed/>
            </p:oleObj>
          </a:graphicData>
        </a:graphic>
      </p:graphicFrame>
      <p:sp>
        <p:nvSpPr>
          <p:cNvPr id="3176457" name="Freeform 9"/>
          <p:cNvSpPr>
            <a:spLocks/>
          </p:cNvSpPr>
          <p:nvPr/>
        </p:nvSpPr>
        <p:spPr bwMode="auto">
          <a:xfrm>
            <a:off x="1782763" y="4113213"/>
            <a:ext cx="900112" cy="754062"/>
          </a:xfrm>
          <a:custGeom>
            <a:avLst/>
            <a:gdLst>
              <a:gd name="T0" fmla="*/ 567 w 567"/>
              <a:gd name="T1" fmla="*/ 469 h 475"/>
              <a:gd name="T2" fmla="*/ 0 w 567"/>
              <a:gd name="T3" fmla="*/ 475 h 475"/>
              <a:gd name="T4" fmla="*/ 0 60000 65536"/>
              <a:gd name="T5" fmla="*/ 0 60000 65536"/>
              <a:gd name="T6" fmla="*/ 0 w 567"/>
              <a:gd name="T7" fmla="*/ 0 h 475"/>
              <a:gd name="T8" fmla="*/ 567 w 567"/>
              <a:gd name="T9" fmla="*/ 475 h 4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7" h="475">
                <a:moveTo>
                  <a:pt x="567" y="469"/>
                </a:moveTo>
                <a:cubicBezTo>
                  <a:pt x="370" y="0"/>
                  <a:pt x="5" y="471"/>
                  <a:pt x="0" y="475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6458" name="Freeform 10"/>
          <p:cNvSpPr>
            <a:spLocks/>
          </p:cNvSpPr>
          <p:nvPr/>
        </p:nvSpPr>
        <p:spPr bwMode="auto">
          <a:xfrm>
            <a:off x="2111375" y="5216525"/>
            <a:ext cx="312738" cy="623888"/>
          </a:xfrm>
          <a:custGeom>
            <a:avLst/>
            <a:gdLst>
              <a:gd name="T0" fmla="*/ 0 w 197"/>
              <a:gd name="T1" fmla="*/ 393 h 393"/>
              <a:gd name="T2" fmla="*/ 197 w 197"/>
              <a:gd name="T3" fmla="*/ 316 h 393"/>
              <a:gd name="T4" fmla="*/ 0 60000 65536"/>
              <a:gd name="T5" fmla="*/ 0 60000 65536"/>
              <a:gd name="T6" fmla="*/ 0 w 197"/>
              <a:gd name="T7" fmla="*/ 0 h 393"/>
              <a:gd name="T8" fmla="*/ 197 w 197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7" h="393">
                <a:moveTo>
                  <a:pt x="0" y="393"/>
                </a:moveTo>
                <a:cubicBezTo>
                  <a:pt x="73" y="0"/>
                  <a:pt x="197" y="316"/>
                  <a:pt x="197" y="316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6459" name="Freeform 11"/>
          <p:cNvSpPr>
            <a:spLocks/>
          </p:cNvSpPr>
          <p:nvPr/>
        </p:nvSpPr>
        <p:spPr bwMode="auto">
          <a:xfrm>
            <a:off x="1525588" y="5362575"/>
            <a:ext cx="631825" cy="379413"/>
          </a:xfrm>
          <a:custGeom>
            <a:avLst/>
            <a:gdLst>
              <a:gd name="T0" fmla="*/ 0 w 398"/>
              <a:gd name="T1" fmla="*/ 53 h 239"/>
              <a:gd name="T2" fmla="*/ 156 w 398"/>
              <a:gd name="T3" fmla="*/ 239 h 239"/>
              <a:gd name="T4" fmla="*/ 0 60000 65536"/>
              <a:gd name="T5" fmla="*/ 0 60000 65536"/>
              <a:gd name="T6" fmla="*/ 0 w 398"/>
              <a:gd name="T7" fmla="*/ 0 h 239"/>
              <a:gd name="T8" fmla="*/ 398 w 398"/>
              <a:gd name="T9" fmla="*/ 239 h 2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8" h="239">
                <a:moveTo>
                  <a:pt x="0" y="53"/>
                </a:moveTo>
                <a:cubicBezTo>
                  <a:pt x="398" y="0"/>
                  <a:pt x="156" y="239"/>
                  <a:pt x="156" y="239"/>
                </a:cubicBezTo>
              </a:path>
            </a:pathLst>
          </a:custGeom>
          <a:noFill/>
          <a:ln w="38100" cap="sq" cmpd="sng">
            <a:solidFill>
              <a:srgbClr val="FF00FF"/>
            </a:solidFill>
            <a:prstDash val="solid"/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176460" name="Object 12"/>
          <p:cNvGraphicFramePr>
            <a:graphicFrameLocks noChangeAspect="1"/>
          </p:cNvGraphicFramePr>
          <p:nvPr/>
        </p:nvGraphicFramePr>
        <p:xfrm>
          <a:off x="3257550" y="5094288"/>
          <a:ext cx="5630863" cy="1252537"/>
        </p:xfrm>
        <a:graphic>
          <a:graphicData uri="http://schemas.openxmlformats.org/presentationml/2006/ole">
            <p:oleObj spid="_x0000_s3176541" name="CS ChemDraw Drawing" r:id="rId6" imgW="3751580" imgH="833120" progId="MDLDrawOLE.MDLDrawObject.1">
              <p:embed/>
            </p:oleObj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17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7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17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7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53" grpId="0" animBg="1"/>
      <p:bldP spid="3176454" grpId="0" animBg="1"/>
      <p:bldP spid="3176455" grpId="0" animBg="1"/>
      <p:bldP spid="3176457" grpId="0" animBg="1"/>
      <p:bldP spid="3176458" grpId="0" animBg="1"/>
      <p:bldP spid="317645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851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1295400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13.	Summary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Preparations and </a:t>
            </a:r>
            <a:br>
              <a:rPr lang="en-CA" sz="4000" b="1" dirty="0">
                <a:solidFill>
                  <a:schemeClr val="tx2"/>
                </a:solidFill>
                <a:sym typeface="Webdings" pitchFamily="18" charset="2"/>
              </a:rPr>
            </a:b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Reactions of Amines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sp>
        <p:nvSpPr>
          <p:cNvPr id="3178500" name="Rectangle 4"/>
          <p:cNvSpPr>
            <a:spLocks noChangeArrowheads="1"/>
          </p:cNvSpPr>
          <p:nvPr/>
        </p:nvSpPr>
        <p:spPr bwMode="auto">
          <a:xfrm>
            <a:off x="250825" y="1528763"/>
            <a:ext cx="863758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Preparation of amines</a:t>
            </a:r>
          </a:p>
        </p:txBody>
      </p:sp>
      <p:graphicFrame>
        <p:nvGraphicFramePr>
          <p:cNvPr id="3178509" name="Object 13"/>
          <p:cNvGraphicFramePr>
            <a:graphicFrameLocks noChangeAspect="1"/>
          </p:cNvGraphicFramePr>
          <p:nvPr/>
        </p:nvGraphicFramePr>
        <p:xfrm>
          <a:off x="3411538" y="4394200"/>
          <a:ext cx="1389062" cy="744538"/>
        </p:xfrm>
        <a:graphic>
          <a:graphicData uri="http://schemas.openxmlformats.org/presentationml/2006/ole">
            <p:oleObj spid="_x0000_s3178657" name="CS ChemDraw Drawing" r:id="rId4" imgW="1109980" imgH="594360" progId="MDLDrawOLE.MDLDrawObject.1">
              <p:embed/>
            </p:oleObj>
          </a:graphicData>
        </a:graphic>
      </p:graphicFrame>
      <p:graphicFrame>
        <p:nvGraphicFramePr>
          <p:cNvPr id="3178510" name="Object 14"/>
          <p:cNvGraphicFramePr>
            <a:graphicFrameLocks noChangeAspect="1"/>
          </p:cNvGraphicFramePr>
          <p:nvPr/>
        </p:nvGraphicFramePr>
        <p:xfrm>
          <a:off x="4927600" y="1782763"/>
          <a:ext cx="3821113" cy="2833687"/>
        </p:xfrm>
        <a:graphic>
          <a:graphicData uri="http://schemas.openxmlformats.org/presentationml/2006/ole">
            <p:oleObj spid="_x0000_s3178658" name="CS ChemDraw Drawing" r:id="rId5" imgW="3053080" imgH="2263140" progId="MDLDrawOLE.MDLDrawObject.1">
              <p:embed/>
            </p:oleObj>
          </a:graphicData>
        </a:graphic>
      </p:graphicFrame>
      <p:graphicFrame>
        <p:nvGraphicFramePr>
          <p:cNvPr id="3178511" name="Object 15"/>
          <p:cNvGraphicFramePr>
            <a:graphicFrameLocks noChangeAspect="1"/>
          </p:cNvGraphicFramePr>
          <p:nvPr/>
        </p:nvGraphicFramePr>
        <p:xfrm>
          <a:off x="4927600" y="5002213"/>
          <a:ext cx="2368550" cy="1252537"/>
        </p:xfrm>
        <a:graphic>
          <a:graphicData uri="http://schemas.openxmlformats.org/presentationml/2006/ole">
            <p:oleObj spid="_x0000_s3178659" name="CS ChemDraw Drawing" r:id="rId6" imgW="1892300" imgH="1000760" progId="MDLDrawOLE.MDLDrawObject.1">
              <p:embed/>
            </p:oleObj>
          </a:graphicData>
        </a:graphic>
      </p:graphicFrame>
      <p:graphicFrame>
        <p:nvGraphicFramePr>
          <p:cNvPr id="31785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056564"/>
              </p:ext>
            </p:extLst>
          </p:nvPr>
        </p:nvGraphicFramePr>
        <p:xfrm>
          <a:off x="3689350" y="5176838"/>
          <a:ext cx="1071563" cy="1228725"/>
        </p:xfrm>
        <a:graphic>
          <a:graphicData uri="http://schemas.openxmlformats.org/presentationml/2006/ole">
            <p:oleObj spid="_x0000_s3178660" name="CS ChemDraw Drawing" r:id="rId7" imgW="857756" imgH="981143" progId="MDLDrawOLE.MDLDrawObject.1">
              <p:embed/>
            </p:oleObj>
          </a:graphicData>
        </a:graphic>
      </p:graphicFrame>
      <p:graphicFrame>
        <p:nvGraphicFramePr>
          <p:cNvPr id="3178513" name="Object 17"/>
          <p:cNvGraphicFramePr>
            <a:graphicFrameLocks noChangeAspect="1"/>
          </p:cNvGraphicFramePr>
          <p:nvPr/>
        </p:nvGraphicFramePr>
        <p:xfrm>
          <a:off x="628650" y="4670425"/>
          <a:ext cx="2603500" cy="1674813"/>
        </p:xfrm>
        <a:graphic>
          <a:graphicData uri="http://schemas.openxmlformats.org/presentationml/2006/ole">
            <p:oleObj spid="_x0000_s3178661" name="CS ChemDraw Drawing" r:id="rId8" imgW="2080260" imgH="1336040" progId="MDLDrawOLE.MDLDrawObject.1">
              <p:embed/>
            </p:oleObj>
          </a:graphicData>
        </a:graphic>
      </p:graphicFrame>
      <p:graphicFrame>
        <p:nvGraphicFramePr>
          <p:cNvPr id="3178514" name="Object 18"/>
          <p:cNvGraphicFramePr>
            <a:graphicFrameLocks noChangeAspect="1"/>
          </p:cNvGraphicFramePr>
          <p:nvPr/>
        </p:nvGraphicFramePr>
        <p:xfrm>
          <a:off x="412750" y="2173288"/>
          <a:ext cx="3962400" cy="2249487"/>
        </p:xfrm>
        <a:graphic>
          <a:graphicData uri="http://schemas.openxmlformats.org/presentationml/2006/ole">
            <p:oleObj spid="_x0000_s3178662" name="CS ChemDraw Drawing" r:id="rId9" imgW="3164840" imgH="1795780" progId="MDLDrawOLE.MDLDrawObject.1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850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0548" name="Object 4"/>
          <p:cNvGraphicFramePr>
            <a:graphicFrameLocks noChangeAspect="1"/>
          </p:cNvGraphicFramePr>
          <p:nvPr/>
        </p:nvGraphicFramePr>
        <p:xfrm>
          <a:off x="3876675" y="3057525"/>
          <a:ext cx="1389063" cy="742950"/>
        </p:xfrm>
        <a:graphic>
          <a:graphicData uri="http://schemas.openxmlformats.org/presentationml/2006/ole">
            <p:oleObj spid="_x0000_s3180699" name="CS ChemDraw Drawing" r:id="rId4" imgW="1109980" imgH="594360" progId="MDLDrawOLE.MDLDrawObject.1">
              <p:embed/>
            </p:oleObj>
          </a:graphicData>
        </a:graphic>
      </p:graphicFrame>
      <p:graphicFrame>
        <p:nvGraphicFramePr>
          <p:cNvPr id="3180554" name="Object 10"/>
          <p:cNvGraphicFramePr>
            <a:graphicFrameLocks noChangeAspect="1"/>
          </p:cNvGraphicFramePr>
          <p:nvPr/>
        </p:nvGraphicFramePr>
        <p:xfrm>
          <a:off x="3889375" y="188913"/>
          <a:ext cx="4103688" cy="2673350"/>
        </p:xfrm>
        <a:graphic>
          <a:graphicData uri="http://schemas.openxmlformats.org/presentationml/2006/ole">
            <p:oleObj spid="_x0000_s3180700" name="CS ChemDraw Drawing" r:id="rId5" imgW="3279140" imgH="2133600" progId="MDLDrawOLE.MDLDrawObject.1">
              <p:embed/>
            </p:oleObj>
          </a:graphicData>
        </a:graphic>
      </p:graphicFrame>
      <p:graphicFrame>
        <p:nvGraphicFramePr>
          <p:cNvPr id="3180555" name="Object 11"/>
          <p:cNvGraphicFramePr>
            <a:graphicFrameLocks noChangeAspect="1"/>
          </p:cNvGraphicFramePr>
          <p:nvPr/>
        </p:nvGraphicFramePr>
        <p:xfrm>
          <a:off x="5376863" y="2673350"/>
          <a:ext cx="3227387" cy="903288"/>
        </p:xfrm>
        <a:graphic>
          <a:graphicData uri="http://schemas.openxmlformats.org/presentationml/2006/ole">
            <p:oleObj spid="_x0000_s3180701" name="CS ChemDraw Drawing" r:id="rId6" imgW="2578100" imgH="721360" progId="MDLDrawOLE.MDLDrawObject.1">
              <p:embed/>
            </p:oleObj>
          </a:graphicData>
        </a:graphic>
      </p:graphicFrame>
      <p:graphicFrame>
        <p:nvGraphicFramePr>
          <p:cNvPr id="31805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7623795"/>
              </p:ext>
            </p:extLst>
          </p:nvPr>
        </p:nvGraphicFramePr>
        <p:xfrm>
          <a:off x="5092700" y="3868738"/>
          <a:ext cx="2476500" cy="2557462"/>
        </p:xfrm>
        <a:graphic>
          <a:graphicData uri="http://schemas.openxmlformats.org/presentationml/2006/ole">
            <p:oleObj spid="_x0000_s3180702" name="CS ChemDraw Drawing" r:id="rId7" imgW="1977693" imgH="2043349" progId="MDLDrawOLE.MDLDrawObject.1">
              <p:embed/>
            </p:oleObj>
          </a:graphicData>
        </a:graphic>
      </p:graphicFrame>
      <p:graphicFrame>
        <p:nvGraphicFramePr>
          <p:cNvPr id="3180557" name="Object 13"/>
          <p:cNvGraphicFramePr>
            <a:graphicFrameLocks noChangeAspect="1"/>
          </p:cNvGraphicFramePr>
          <p:nvPr/>
        </p:nvGraphicFramePr>
        <p:xfrm>
          <a:off x="1612900" y="3897313"/>
          <a:ext cx="2635250" cy="1995487"/>
        </p:xfrm>
        <a:graphic>
          <a:graphicData uri="http://schemas.openxmlformats.org/presentationml/2006/ole">
            <p:oleObj spid="_x0000_s3180703" name="CS ChemDraw Drawing" r:id="rId8" imgW="2105660" imgH="1592580" progId="MDLDrawOLE.MDLDrawObject.1">
              <p:embed/>
            </p:oleObj>
          </a:graphicData>
        </a:graphic>
      </p:graphicFrame>
      <p:graphicFrame>
        <p:nvGraphicFramePr>
          <p:cNvPr id="3180558" name="Object 14"/>
          <p:cNvGraphicFramePr>
            <a:graphicFrameLocks noChangeAspect="1"/>
          </p:cNvGraphicFramePr>
          <p:nvPr/>
        </p:nvGraphicFramePr>
        <p:xfrm>
          <a:off x="611188" y="2341563"/>
          <a:ext cx="3138487" cy="1555750"/>
        </p:xfrm>
        <a:graphic>
          <a:graphicData uri="http://schemas.openxmlformats.org/presentationml/2006/ole">
            <p:oleObj spid="_x0000_s3180704" name="CS ChemDraw Drawing" r:id="rId9" imgW="2506980" imgH="1242060" progId="MDLDrawOLE.MDLDrawObject.1">
              <p:embed/>
            </p:oleObj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2600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>
                <a:sym typeface="Symbol" pitchFamily="18" charset="2"/>
              </a:rPr>
              <a:t>Reactions of amines</a:t>
            </a:r>
          </a:p>
        </p:txBody>
      </p:sp>
      <p:graphicFrame>
        <p:nvGraphicFramePr>
          <p:cNvPr id="3182595" name="Object 3"/>
          <p:cNvGraphicFramePr>
            <a:graphicFrameLocks noChangeAspect="1"/>
          </p:cNvGraphicFramePr>
          <p:nvPr/>
        </p:nvGraphicFramePr>
        <p:xfrm>
          <a:off x="3865563" y="3030538"/>
          <a:ext cx="1409700" cy="889000"/>
        </p:xfrm>
        <a:graphic>
          <a:graphicData uri="http://schemas.openxmlformats.org/presentationml/2006/ole">
            <p:oleObj spid="_x0000_s3182694" name="CS ChemDraw Drawing" r:id="rId4" imgW="1127760" imgH="711200" progId="MDLDrawOLE.MDLDrawObject.1">
              <p:embed/>
            </p:oleObj>
          </a:graphicData>
        </a:graphic>
      </p:graphicFrame>
      <p:graphicFrame>
        <p:nvGraphicFramePr>
          <p:cNvPr id="3182596" name="Object 4"/>
          <p:cNvGraphicFramePr>
            <a:graphicFrameLocks noChangeAspect="1"/>
          </p:cNvGraphicFramePr>
          <p:nvPr/>
        </p:nvGraphicFramePr>
        <p:xfrm>
          <a:off x="3870325" y="944563"/>
          <a:ext cx="1530350" cy="2052637"/>
        </p:xfrm>
        <a:graphic>
          <a:graphicData uri="http://schemas.openxmlformats.org/presentationml/2006/ole">
            <p:oleObj spid="_x0000_s3182695" name="CS ChemDraw Drawing" r:id="rId5" imgW="1224280" imgH="1640840" progId="MDLDrawOLE.MDLDrawObject.1">
              <p:embed/>
            </p:oleObj>
          </a:graphicData>
        </a:graphic>
      </p:graphicFrame>
      <p:graphicFrame>
        <p:nvGraphicFramePr>
          <p:cNvPr id="3182597" name="Object 5"/>
          <p:cNvGraphicFramePr>
            <a:graphicFrameLocks noChangeAspect="1"/>
          </p:cNvGraphicFramePr>
          <p:nvPr/>
        </p:nvGraphicFramePr>
        <p:xfrm>
          <a:off x="5400675" y="2708275"/>
          <a:ext cx="3197225" cy="3275013"/>
        </p:xfrm>
        <a:graphic>
          <a:graphicData uri="http://schemas.openxmlformats.org/presentationml/2006/ole">
            <p:oleObj spid="_x0000_s3182696" name="CS ChemDraw Drawing" r:id="rId6" imgW="2557780" imgH="2616200" progId="MDLDrawOLE.MDLDrawObject.1">
              <p:embed/>
            </p:oleObj>
          </a:graphicData>
        </a:graphic>
      </p:graphicFrame>
      <p:graphicFrame>
        <p:nvGraphicFramePr>
          <p:cNvPr id="3182598" name="Object 6"/>
          <p:cNvGraphicFramePr>
            <a:graphicFrameLocks noChangeAspect="1"/>
          </p:cNvGraphicFramePr>
          <p:nvPr/>
        </p:nvGraphicFramePr>
        <p:xfrm>
          <a:off x="1219200" y="3246438"/>
          <a:ext cx="2489200" cy="3206750"/>
        </p:xfrm>
        <a:graphic>
          <a:graphicData uri="http://schemas.openxmlformats.org/presentationml/2006/ole">
            <p:oleObj spid="_x0000_s3182697" name="CS ChemDraw Drawing" r:id="rId7" imgW="1991360" imgH="2560320" progId="MDLDrawOLE.MDLDrawObject.1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43" name="Object 3"/>
          <p:cNvGraphicFramePr>
            <a:graphicFrameLocks noChangeAspect="1"/>
          </p:cNvGraphicFramePr>
          <p:nvPr/>
        </p:nvGraphicFramePr>
        <p:xfrm>
          <a:off x="1079500" y="3260725"/>
          <a:ext cx="1216025" cy="330200"/>
        </p:xfrm>
        <a:graphic>
          <a:graphicData uri="http://schemas.openxmlformats.org/presentationml/2006/ole">
            <p:oleObj spid="_x0000_s3184888" name="CS ChemDraw Drawing" r:id="rId4" imgW="972820" imgH="264160" progId="MDLDrawOLE.MDLDrawObject.1">
              <p:embed/>
            </p:oleObj>
          </a:graphicData>
        </a:graphic>
      </p:graphicFrame>
      <p:graphicFrame>
        <p:nvGraphicFramePr>
          <p:cNvPr id="3184647" name="Object 7"/>
          <p:cNvGraphicFramePr>
            <a:graphicFrameLocks noChangeAspect="1"/>
          </p:cNvGraphicFramePr>
          <p:nvPr/>
        </p:nvGraphicFramePr>
        <p:xfrm>
          <a:off x="250825" y="3686175"/>
          <a:ext cx="5075238" cy="2982913"/>
        </p:xfrm>
        <a:graphic>
          <a:graphicData uri="http://schemas.openxmlformats.org/presentationml/2006/ole">
            <p:oleObj spid="_x0000_s3184889" name="CS ChemDraw Drawing" r:id="rId5" imgW="5067300" imgH="2979420" progId="MDLDrawOLE.MDLDrawObject.1">
              <p:embed/>
            </p:oleObj>
          </a:graphicData>
        </a:graphic>
      </p:graphicFrame>
      <p:graphicFrame>
        <p:nvGraphicFramePr>
          <p:cNvPr id="3184648" name="Object 8"/>
          <p:cNvGraphicFramePr>
            <a:graphicFrameLocks noChangeAspect="1"/>
          </p:cNvGraphicFramePr>
          <p:nvPr/>
        </p:nvGraphicFramePr>
        <p:xfrm>
          <a:off x="2465388" y="2997200"/>
          <a:ext cx="2803525" cy="827088"/>
        </p:xfrm>
        <a:graphic>
          <a:graphicData uri="http://schemas.openxmlformats.org/presentationml/2006/ole">
            <p:oleObj spid="_x0000_s3184890" name="CS ChemDraw Drawing" r:id="rId6" imgW="2242820" imgH="662940" progId="MDLDrawOLE.MDLDrawObject.1">
              <p:embed/>
            </p:oleObj>
          </a:graphicData>
        </a:graphic>
      </p:graphicFrame>
      <p:graphicFrame>
        <p:nvGraphicFramePr>
          <p:cNvPr id="3184649" name="Object 9"/>
          <p:cNvGraphicFramePr>
            <a:graphicFrameLocks noChangeAspect="1"/>
          </p:cNvGraphicFramePr>
          <p:nvPr/>
        </p:nvGraphicFramePr>
        <p:xfrm>
          <a:off x="5414963" y="188913"/>
          <a:ext cx="3478212" cy="3263900"/>
        </p:xfrm>
        <a:graphic>
          <a:graphicData uri="http://schemas.openxmlformats.org/presentationml/2006/ole">
            <p:oleObj spid="_x0000_s3184891" name="CS ChemDraw Drawing" r:id="rId7" imgW="2781300" imgH="2611120" progId="MDLDrawOLE.MDLDrawObject.1">
              <p:embed/>
            </p:oleObj>
          </a:graphicData>
        </a:graphic>
      </p:graphicFrame>
      <p:graphicFrame>
        <p:nvGraphicFramePr>
          <p:cNvPr id="3184650" name="Object 10"/>
          <p:cNvGraphicFramePr>
            <a:graphicFrameLocks noChangeAspect="1"/>
          </p:cNvGraphicFramePr>
          <p:nvPr/>
        </p:nvGraphicFramePr>
        <p:xfrm>
          <a:off x="5900738" y="1258888"/>
          <a:ext cx="2844800" cy="485775"/>
        </p:xfrm>
        <a:graphic>
          <a:graphicData uri="http://schemas.openxmlformats.org/presentationml/2006/ole">
            <p:oleObj spid="_x0000_s3184892" name="CS ChemDraw Drawing" r:id="rId8" imgW="2275840" imgH="388620" progId="MDLDrawOLE.MDLDrawObject.1">
              <p:embed/>
            </p:oleObj>
          </a:graphicData>
        </a:graphic>
      </p:graphicFrame>
      <p:graphicFrame>
        <p:nvGraphicFramePr>
          <p:cNvPr id="3184651" name="Object 11"/>
          <p:cNvGraphicFramePr>
            <a:graphicFrameLocks noChangeAspect="1"/>
          </p:cNvGraphicFramePr>
          <p:nvPr/>
        </p:nvGraphicFramePr>
        <p:xfrm>
          <a:off x="5900738" y="2122488"/>
          <a:ext cx="2892425" cy="495300"/>
        </p:xfrm>
        <a:graphic>
          <a:graphicData uri="http://schemas.openxmlformats.org/presentationml/2006/ole">
            <p:oleObj spid="_x0000_s3184893" name="CS ChemDraw Drawing" r:id="rId9" imgW="2313940" imgH="396240" progId="MDLDrawOLE.MDLDrawObject.1">
              <p:embed/>
            </p:oleObj>
          </a:graphicData>
        </a:graphic>
      </p:graphicFrame>
      <p:graphicFrame>
        <p:nvGraphicFramePr>
          <p:cNvPr id="3184652" name="Object 12"/>
          <p:cNvGraphicFramePr>
            <a:graphicFrameLocks noChangeAspect="1"/>
          </p:cNvGraphicFramePr>
          <p:nvPr/>
        </p:nvGraphicFramePr>
        <p:xfrm>
          <a:off x="5903913" y="3040063"/>
          <a:ext cx="2965450" cy="498475"/>
        </p:xfrm>
        <a:graphic>
          <a:graphicData uri="http://schemas.openxmlformats.org/presentationml/2006/ole">
            <p:oleObj spid="_x0000_s3184894" name="CS ChemDraw Drawing" r:id="rId10" imgW="2372360" imgH="398780" progId="MDLDrawOLE.MDLDrawObject.1">
              <p:embed/>
            </p:oleObj>
          </a:graphicData>
        </a:graphic>
      </p:graphicFrame>
      <p:graphicFrame>
        <p:nvGraphicFramePr>
          <p:cNvPr id="3184653" name="Object 13"/>
          <p:cNvGraphicFramePr>
            <a:graphicFrameLocks noChangeAspect="1"/>
          </p:cNvGraphicFramePr>
          <p:nvPr/>
        </p:nvGraphicFramePr>
        <p:xfrm>
          <a:off x="5903913" y="3321050"/>
          <a:ext cx="2773362" cy="1101725"/>
        </p:xfrm>
        <a:graphic>
          <a:graphicData uri="http://schemas.openxmlformats.org/presentationml/2006/ole">
            <p:oleObj spid="_x0000_s3184895" name="CS ChemDraw Drawing" r:id="rId11" imgW="2217420" imgH="881380" progId="MDLDrawOLE.MDLDrawObject.1">
              <p:embed/>
            </p:oleObj>
          </a:graphicData>
        </a:graphic>
      </p:graphicFrame>
      <p:graphicFrame>
        <p:nvGraphicFramePr>
          <p:cNvPr id="3184654" name="Object 14"/>
          <p:cNvGraphicFramePr>
            <a:graphicFrameLocks noChangeAspect="1"/>
          </p:cNvGraphicFramePr>
          <p:nvPr/>
        </p:nvGraphicFramePr>
        <p:xfrm>
          <a:off x="5903913" y="4221163"/>
          <a:ext cx="2789237" cy="1301750"/>
        </p:xfrm>
        <a:graphic>
          <a:graphicData uri="http://schemas.openxmlformats.org/presentationml/2006/ole">
            <p:oleObj spid="_x0000_s3184896" name="CS ChemDraw Drawing" r:id="rId12" imgW="2230120" imgH="1041400" progId="MDLDrawOLE.MDLDrawObject.1">
              <p:embed/>
            </p:oleObj>
          </a:graphicData>
        </a:graphic>
      </p:graphicFrame>
      <p:graphicFrame>
        <p:nvGraphicFramePr>
          <p:cNvPr id="3184655" name="Object 15"/>
          <p:cNvGraphicFramePr>
            <a:graphicFrameLocks noChangeAspect="1"/>
          </p:cNvGraphicFramePr>
          <p:nvPr/>
        </p:nvGraphicFramePr>
        <p:xfrm>
          <a:off x="5903913" y="5121275"/>
          <a:ext cx="2801937" cy="1344613"/>
        </p:xfrm>
        <a:graphic>
          <a:graphicData uri="http://schemas.openxmlformats.org/presentationml/2006/ole">
            <p:oleObj spid="_x0000_s3184897" name="CS ChemDraw Drawing" r:id="rId13" imgW="2240280" imgH="1074420" progId="MDLDrawOLE.MDLDrawObject.1">
              <p:embed/>
            </p:oleObj>
          </a:graphicData>
        </a:graphic>
      </p:graphicFrame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6692" name="Object 4"/>
          <p:cNvGraphicFramePr>
            <a:graphicFrameLocks noChangeAspect="1"/>
          </p:cNvGraphicFramePr>
          <p:nvPr/>
        </p:nvGraphicFramePr>
        <p:xfrm>
          <a:off x="250825" y="728663"/>
          <a:ext cx="8494713" cy="1978025"/>
        </p:xfrm>
        <a:graphic>
          <a:graphicData uri="http://schemas.openxmlformats.org/presentationml/2006/ole">
            <p:oleObj spid="_x0000_s3186746" name="CS ChemDraw Drawing" r:id="rId4" imgW="6789420" imgH="1577340" progId="MDLDrawOLE.MDLDrawObject.1">
              <p:embed/>
            </p:oleObj>
          </a:graphicData>
        </a:graphic>
      </p:graphicFrame>
      <p:graphicFrame>
        <p:nvGraphicFramePr>
          <p:cNvPr id="3186697" name="Object 9"/>
          <p:cNvGraphicFramePr>
            <a:graphicFrameLocks noChangeAspect="1"/>
          </p:cNvGraphicFramePr>
          <p:nvPr/>
        </p:nvGraphicFramePr>
        <p:xfrm>
          <a:off x="250825" y="3429000"/>
          <a:ext cx="8458200" cy="1682750"/>
        </p:xfrm>
        <a:graphic>
          <a:graphicData uri="http://schemas.openxmlformats.org/presentationml/2006/ole">
            <p:oleObj spid="_x0000_s3186747" name="CS ChemDraw Drawing" r:id="rId5" imgW="6761480" imgH="134112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5143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solidFill>
            <a:srgbClr val="C0C0C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/>
          <a:lstStyle/>
          <a:p>
            <a:pPr marL="892175" indent="-892175"/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3.	Basicity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of Amines</a:t>
            </a:r>
            <a:r>
              <a:rPr lang="en-CA" sz="4000" b="1" dirty="0" smtClean="0">
                <a:solidFill>
                  <a:schemeClr val="tx2"/>
                </a:solidFill>
                <a:sym typeface="Webdings" pitchFamily="18" charset="2"/>
              </a:rPr>
              <a:t>: Amine </a:t>
            </a:r>
            <a:r>
              <a:rPr lang="en-CA" sz="4000" b="1" dirty="0">
                <a:solidFill>
                  <a:schemeClr val="tx2"/>
                </a:solidFill>
                <a:sym typeface="Webdings" pitchFamily="18" charset="2"/>
              </a:rPr>
              <a:t>Salts</a:t>
            </a:r>
            <a:endParaRPr lang="en-US" sz="4000" b="1" dirty="0">
              <a:solidFill>
                <a:schemeClr val="tx2"/>
              </a:solidFill>
              <a:sym typeface="Webdings" pitchFamily="18" charset="2"/>
            </a:endParaRPr>
          </a:p>
        </p:txBody>
      </p:sp>
      <p:graphicFrame>
        <p:nvGraphicFramePr>
          <p:cNvPr id="3035141" name="Object 5"/>
          <p:cNvGraphicFramePr>
            <a:graphicFrameLocks noChangeAspect="1"/>
          </p:cNvGraphicFramePr>
          <p:nvPr/>
        </p:nvGraphicFramePr>
        <p:xfrm>
          <a:off x="1482725" y="1849438"/>
          <a:ext cx="6178550" cy="3159125"/>
        </p:xfrm>
        <a:graphic>
          <a:graphicData uri="http://schemas.openxmlformats.org/presentationml/2006/ole">
            <p:oleObj spid="_x0000_s3035168" name="CS ChemDraw Drawing" r:id="rId4" imgW="4122420" imgH="210058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189" name="Rectangle 2"/>
          <p:cNvSpPr>
            <a:spLocks noChangeArrowheads="1"/>
          </p:cNvSpPr>
          <p:nvPr/>
        </p:nvSpPr>
        <p:spPr bwMode="auto">
          <a:xfrm>
            <a:off x="250825" y="188913"/>
            <a:ext cx="8637588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80000"/>
              <a:buFont typeface="Wingdings" pitchFamily="2" charset="2"/>
              <a:buChar char="v"/>
            </a:pPr>
            <a:r>
              <a:rPr lang="en-CA"/>
              <a:t>The aminium ion of a more basic amine will have a larger p</a:t>
            </a:r>
            <a:r>
              <a:rPr lang="en-CA" i="1"/>
              <a:t>K</a:t>
            </a:r>
            <a:r>
              <a:rPr lang="en-CA" i="1" baseline="-25000"/>
              <a:t>a</a:t>
            </a:r>
            <a:r>
              <a:rPr lang="en-CA"/>
              <a:t> than the aminium ion of a less basic amine</a:t>
            </a:r>
          </a:p>
        </p:txBody>
      </p:sp>
      <p:graphicFrame>
        <p:nvGraphicFramePr>
          <p:cNvPr id="3037187" name="Object 3"/>
          <p:cNvGraphicFramePr>
            <a:graphicFrameLocks noChangeAspect="1"/>
          </p:cNvGraphicFramePr>
          <p:nvPr/>
        </p:nvGraphicFramePr>
        <p:xfrm>
          <a:off x="228600" y="2343150"/>
          <a:ext cx="8685213" cy="3030538"/>
        </p:xfrm>
        <a:graphic>
          <a:graphicData uri="http://schemas.openxmlformats.org/presentationml/2006/ole">
            <p:oleObj spid="_x0000_s3037214" name="CS ChemDraw Drawing" r:id="rId4" imgW="5796280" imgH="2014220" progId="MDLDrawOLE.MDLDrawObject.1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2014 by John Wiley &amp; Sons, Inc. All rights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DDDDDD"/>
      </a:hlink>
      <a:folHlink>
        <a:srgbClr val="EAEAEA"/>
      </a:folHlink>
    </a:clrScheme>
    <a:fontScheme name="Project Overvie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 2000 Pro\Templates\1033\Project Overview.pot</Template>
  <TotalTime>34354</TotalTime>
  <Words>1505</Words>
  <Application>Microsoft Office PowerPoint</Application>
  <PresentationFormat>On-screen Show (4:3)</PresentationFormat>
  <Paragraphs>265</Paragraphs>
  <Slides>75</Slides>
  <Notes>75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Project Overview</vt:lpstr>
      <vt:lpstr>CS ChemDraw Drawing</vt:lpstr>
      <vt:lpstr>Chapter 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Company>USER    &lt;&lt;Kuliwei&gt;&gt;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Overview</dc:title>
  <dc:creator>USER</dc:creator>
  <cp:lastModifiedBy>hu]</cp:lastModifiedBy>
  <cp:revision>1234</cp:revision>
  <cp:lastPrinted>1601-01-01T00:00:00Z</cp:lastPrinted>
  <dcterms:created xsi:type="dcterms:W3CDTF">2012-12-05T23:29:18Z</dcterms:created>
  <dcterms:modified xsi:type="dcterms:W3CDTF">2016-12-11T06:05:44Z</dcterms:modified>
</cp:coreProperties>
</file>