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66" r:id="rId2"/>
    <p:sldId id="958" r:id="rId3"/>
    <p:sldId id="1008" r:id="rId4"/>
    <p:sldId id="1115" r:id="rId5"/>
    <p:sldId id="863" r:id="rId6"/>
    <p:sldId id="1011" r:id="rId7"/>
    <p:sldId id="1012" r:id="rId8"/>
    <p:sldId id="1013" r:id="rId9"/>
    <p:sldId id="1014" r:id="rId10"/>
    <p:sldId id="1015" r:id="rId11"/>
    <p:sldId id="1017" r:id="rId12"/>
    <p:sldId id="1016" r:id="rId13"/>
    <p:sldId id="1018" r:id="rId14"/>
    <p:sldId id="1019" r:id="rId15"/>
    <p:sldId id="1020" r:id="rId16"/>
    <p:sldId id="1021" r:id="rId17"/>
    <p:sldId id="1022" r:id="rId18"/>
    <p:sldId id="1023" r:id="rId19"/>
    <p:sldId id="1121" r:id="rId20"/>
    <p:sldId id="1120" r:id="rId21"/>
    <p:sldId id="1119" r:id="rId22"/>
    <p:sldId id="1118" r:id="rId23"/>
    <p:sldId id="1117" r:id="rId24"/>
    <p:sldId id="1032" r:id="rId25"/>
    <p:sldId id="1033" r:id="rId26"/>
    <p:sldId id="1034" r:id="rId27"/>
    <p:sldId id="1035" r:id="rId28"/>
    <p:sldId id="1036" r:id="rId29"/>
    <p:sldId id="1037" r:id="rId30"/>
    <p:sldId id="1038" r:id="rId31"/>
    <p:sldId id="1112" r:id="rId32"/>
    <p:sldId id="1039" r:id="rId33"/>
    <p:sldId id="1040" r:id="rId34"/>
    <p:sldId id="1122" r:id="rId35"/>
    <p:sldId id="1042" r:id="rId36"/>
    <p:sldId id="1043" r:id="rId37"/>
    <p:sldId id="1044" r:id="rId38"/>
    <p:sldId id="1123" r:id="rId39"/>
    <p:sldId id="858" r:id="rId40"/>
    <p:sldId id="1045" r:id="rId41"/>
    <p:sldId id="1046" r:id="rId42"/>
    <p:sldId id="1047" r:id="rId43"/>
    <p:sldId id="1048" r:id="rId44"/>
    <p:sldId id="1049" r:id="rId45"/>
    <p:sldId id="1050" r:id="rId46"/>
    <p:sldId id="1051" r:id="rId47"/>
    <p:sldId id="1052" r:id="rId48"/>
    <p:sldId id="1053" r:id="rId49"/>
    <p:sldId id="1054" r:id="rId50"/>
    <p:sldId id="1055" r:id="rId51"/>
    <p:sldId id="1056" r:id="rId52"/>
    <p:sldId id="1057" r:id="rId53"/>
    <p:sldId id="1058" r:id="rId54"/>
    <p:sldId id="1059" r:id="rId55"/>
    <p:sldId id="1060" r:id="rId56"/>
    <p:sldId id="1061" r:id="rId57"/>
    <p:sldId id="1062" r:id="rId58"/>
    <p:sldId id="1063" r:id="rId59"/>
    <p:sldId id="1064" r:id="rId60"/>
    <p:sldId id="1065" r:id="rId61"/>
    <p:sldId id="1125" r:id="rId62"/>
    <p:sldId id="1066" r:id="rId63"/>
    <p:sldId id="1067" r:id="rId64"/>
    <p:sldId id="1068" r:id="rId65"/>
    <p:sldId id="1069" r:id="rId66"/>
    <p:sldId id="1070" r:id="rId67"/>
    <p:sldId id="1071" r:id="rId68"/>
    <p:sldId id="1072" r:id="rId69"/>
    <p:sldId id="1073" r:id="rId70"/>
    <p:sldId id="1074" r:id="rId71"/>
    <p:sldId id="1075" r:id="rId72"/>
    <p:sldId id="1076" r:id="rId73"/>
    <p:sldId id="1077" r:id="rId74"/>
    <p:sldId id="1078" r:id="rId75"/>
    <p:sldId id="1079" r:id="rId76"/>
    <p:sldId id="1080" r:id="rId77"/>
    <p:sldId id="1081" r:id="rId78"/>
    <p:sldId id="1082" r:id="rId79"/>
    <p:sldId id="1083" r:id="rId80"/>
    <p:sldId id="1084" r:id="rId81"/>
    <p:sldId id="1085" r:id="rId82"/>
    <p:sldId id="1086" r:id="rId83"/>
    <p:sldId id="1087" r:id="rId84"/>
    <p:sldId id="1088" r:id="rId85"/>
    <p:sldId id="1089" r:id="rId86"/>
    <p:sldId id="1090" r:id="rId87"/>
    <p:sldId id="1091" r:id="rId88"/>
    <p:sldId id="1092" r:id="rId89"/>
    <p:sldId id="1093" r:id="rId90"/>
    <p:sldId id="1126" r:id="rId91"/>
    <p:sldId id="1094" r:id="rId92"/>
    <p:sldId id="1095" r:id="rId93"/>
    <p:sldId id="1096" r:id="rId94"/>
    <p:sldId id="1113" r:id="rId95"/>
    <p:sldId id="1102" r:id="rId96"/>
    <p:sldId id="1105" r:id="rId97"/>
    <p:sldId id="1103" r:id="rId98"/>
    <p:sldId id="1106" r:id="rId99"/>
    <p:sldId id="1104" r:id="rId100"/>
    <p:sldId id="1108" r:id="rId10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6600"/>
    <a:srgbClr val="0033CC"/>
    <a:srgbClr val="0066FF"/>
    <a:srgbClr val="FF00FF"/>
    <a:srgbClr val="008000"/>
    <a:srgbClr val="0000FF"/>
    <a:srgbClr val="FF0000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578" autoAdjust="0"/>
    <p:restoredTop sz="94452" autoAdjust="0"/>
  </p:normalViewPr>
  <p:slideViewPr>
    <p:cSldViewPr snapToObjects="1" showGuides="1">
      <p:cViewPr>
        <p:scale>
          <a:sx n="70" d="100"/>
          <a:sy n="70" d="100"/>
        </p:scale>
        <p:origin x="-966" y="-18"/>
      </p:cViewPr>
      <p:guideLst>
        <p:guide orient="horz" pos="119"/>
        <p:guide orient="horz" pos="4201"/>
        <p:guide orient="horz" pos="2160"/>
        <p:guide orient="horz" pos="572"/>
        <p:guide orient="horz" pos="935"/>
        <p:guide pos="2880"/>
        <p:guide pos="560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1" d="100"/>
          <a:sy n="61" d="100"/>
        </p:scale>
        <p:origin x="-1698" y="-4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emf"/><Relationship Id="rId1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emf"/><Relationship Id="rId4" Type="http://schemas.openxmlformats.org/officeDocument/2006/relationships/image" Target="../media/image76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7.wmf"/><Relationship Id="rId7" Type="http://schemas.openxmlformats.org/officeDocument/2006/relationships/image" Target="../media/image100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99.wmf"/><Relationship Id="rId5" Type="http://schemas.openxmlformats.org/officeDocument/2006/relationships/image" Target="../media/image92.wmf"/><Relationship Id="rId4" Type="http://schemas.openxmlformats.org/officeDocument/2006/relationships/image" Target="../media/image98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113.wmf"/><Relationship Id="rId7" Type="http://schemas.openxmlformats.org/officeDocument/2006/relationships/image" Target="../media/image116.wmf"/><Relationship Id="rId2" Type="http://schemas.openxmlformats.org/officeDocument/2006/relationships/image" Target="../media/image112.wmf"/><Relationship Id="rId1" Type="http://schemas.openxmlformats.org/officeDocument/2006/relationships/image" Target="../media/image85.wmf"/><Relationship Id="rId6" Type="http://schemas.openxmlformats.org/officeDocument/2006/relationships/image" Target="../media/image115.wmf"/><Relationship Id="rId5" Type="http://schemas.openxmlformats.org/officeDocument/2006/relationships/image" Target="../media/image89.wmf"/><Relationship Id="rId4" Type="http://schemas.openxmlformats.org/officeDocument/2006/relationships/image" Target="../media/image114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5" Type="http://schemas.openxmlformats.org/officeDocument/2006/relationships/image" Target="../media/image128.emf"/><Relationship Id="rId4" Type="http://schemas.openxmlformats.org/officeDocument/2006/relationships/image" Target="../media/image127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image" Target="../media/image6.wmf"/><Relationship Id="rId4" Type="http://schemas.openxmlformats.org/officeDocument/2006/relationships/image" Target="../media/image9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emf"/><Relationship Id="rId1" Type="http://schemas.openxmlformats.org/officeDocument/2006/relationships/image" Target="../media/image139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4" Type="http://schemas.openxmlformats.org/officeDocument/2006/relationships/image" Target="../media/image154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6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158.e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7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emf"/><Relationship Id="rId1" Type="http://schemas.openxmlformats.org/officeDocument/2006/relationships/image" Target="../media/image166.w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2" Type="http://schemas.openxmlformats.org/officeDocument/2006/relationships/image" Target="../media/image146.wmf"/><Relationship Id="rId1" Type="http://schemas.openxmlformats.org/officeDocument/2006/relationships/image" Target="../media/image168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Relationship Id="rId9" Type="http://schemas.openxmlformats.org/officeDocument/2006/relationships/image" Target="../media/image175.wmf"/></Relationships>
</file>

<file path=ppt/drawings/_rels/vmlDrawing7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emf"/><Relationship Id="rId13" Type="http://schemas.openxmlformats.org/officeDocument/2006/relationships/image" Target="../media/image188.wmf"/><Relationship Id="rId3" Type="http://schemas.openxmlformats.org/officeDocument/2006/relationships/image" Target="../media/image178.wmf"/><Relationship Id="rId7" Type="http://schemas.openxmlformats.org/officeDocument/2006/relationships/image" Target="../media/image182.wmf"/><Relationship Id="rId12" Type="http://schemas.openxmlformats.org/officeDocument/2006/relationships/image" Target="../media/image187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11" Type="http://schemas.openxmlformats.org/officeDocument/2006/relationships/image" Target="../media/image186.wmf"/><Relationship Id="rId5" Type="http://schemas.openxmlformats.org/officeDocument/2006/relationships/image" Target="../media/image180.wmf"/><Relationship Id="rId10" Type="http://schemas.openxmlformats.org/officeDocument/2006/relationships/image" Target="../media/image185.wmf"/><Relationship Id="rId4" Type="http://schemas.openxmlformats.org/officeDocument/2006/relationships/image" Target="../media/image179.wmf"/><Relationship Id="rId9" Type="http://schemas.openxmlformats.org/officeDocument/2006/relationships/image" Target="../media/image184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emf"/></Relationships>
</file>

<file path=ppt/drawings/_rels/vmlDrawing8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8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wmf"/><Relationship Id="rId1" Type="http://schemas.openxmlformats.org/officeDocument/2006/relationships/image" Target="../media/image196.wmf"/></Relationships>
</file>

<file path=ppt/drawings/_rels/vmlDrawing8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1.e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03.emf"/><Relationship Id="rId1" Type="http://schemas.openxmlformats.org/officeDocument/2006/relationships/image" Target="../media/image202.e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8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05.emf"/><Relationship Id="rId1" Type="http://schemas.openxmlformats.org/officeDocument/2006/relationships/image" Target="../media/image204.e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7" Type="http://schemas.openxmlformats.org/officeDocument/2006/relationships/image" Target="../media/image212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6" Type="http://schemas.openxmlformats.org/officeDocument/2006/relationships/image" Target="../media/image211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8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5" Type="http://schemas.openxmlformats.org/officeDocument/2006/relationships/image" Target="../media/image217.wmf"/><Relationship Id="rId4" Type="http://schemas.openxmlformats.org/officeDocument/2006/relationships/image" Target="../media/image2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5" Type="http://schemas.openxmlformats.org/officeDocument/2006/relationships/image" Target="../media/image222.emf"/><Relationship Id="rId4" Type="http://schemas.openxmlformats.org/officeDocument/2006/relationships/image" Target="../media/image221.w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4" Type="http://schemas.openxmlformats.org/officeDocument/2006/relationships/image" Target="../media/image226.emf"/></Relationships>
</file>

<file path=ppt/drawings/_rels/vmlDrawing9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emf"/><Relationship Id="rId3" Type="http://schemas.openxmlformats.org/officeDocument/2006/relationships/image" Target="../media/image229.emf"/><Relationship Id="rId7" Type="http://schemas.openxmlformats.org/officeDocument/2006/relationships/image" Target="../media/image233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6" Type="http://schemas.openxmlformats.org/officeDocument/2006/relationships/image" Target="../media/image232.wmf"/><Relationship Id="rId5" Type="http://schemas.openxmlformats.org/officeDocument/2006/relationships/image" Target="../media/image231.wmf"/><Relationship Id="rId4" Type="http://schemas.openxmlformats.org/officeDocument/2006/relationships/image" Target="../media/image230.wmf"/></Relationships>
</file>

<file path=ppt/drawings/_rels/vmlDrawing9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5" Type="http://schemas.openxmlformats.org/officeDocument/2006/relationships/image" Target="../media/image239.wmf"/><Relationship Id="rId4" Type="http://schemas.openxmlformats.org/officeDocument/2006/relationships/image" Target="../media/image238.emf"/></Relationships>
</file>

<file path=ppt/drawings/_rels/vmlDrawing9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1.emf"/><Relationship Id="rId1" Type="http://schemas.openxmlformats.org/officeDocument/2006/relationships/image" Target="../media/image240.wmf"/><Relationship Id="rId4" Type="http://schemas.openxmlformats.org/officeDocument/2006/relationships/image" Target="../media/image2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46C7C08-8137-48F7-8F6D-B41160E49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7401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832826-1960-47D6-98CF-7A065FDE4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35094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218192-7234-4670-AE0E-E1490B872DCE}" type="slidenum">
              <a:rPr lang="en-US" sz="1200" smtClean="0">
                <a:latin typeface="Times New Roman" pitchFamily="18" charset="0"/>
              </a:rPr>
              <a:pPr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2081B4-2032-4C45-88BE-9D28621B6DE5}" type="slidenum">
              <a:rPr lang="en-US" sz="1200" smtClean="0">
                <a:latin typeface="Times New Roman" pitchFamily="18" charset="0"/>
              </a:rPr>
              <a:pPr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5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9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1A6CBC6-0DBB-4441-9D7A-2A9437BB0FB3}" type="slidenum">
              <a:rPr lang="en-US" sz="1200" smtClean="0">
                <a:latin typeface="Times New Roman" pitchFamily="18" charset="0"/>
              </a:rPr>
              <a:pPr/>
              <a:t>100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5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2F2068-759B-49DD-ACE6-E7798FA1B6E8}" type="slidenum">
              <a:rPr lang="en-US" sz="1200" smtClean="0">
                <a:latin typeface="Times New Roman" pitchFamily="18" charset="0"/>
              </a:rPr>
              <a:pPr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6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1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A5FBA4-0279-4939-B495-DB8193B61428}" type="slidenum">
              <a:rPr lang="en-US" sz="1200" smtClean="0">
                <a:latin typeface="Times New Roman" pitchFamily="18" charset="0"/>
              </a:rPr>
              <a:pPr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6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3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02FAB0-7D6E-4BCB-A891-98CADF9EB716}" type="slidenum">
              <a:rPr lang="en-US" sz="1200" smtClean="0">
                <a:latin typeface="Times New Roman" pitchFamily="18" charset="0"/>
              </a:rPr>
              <a:pPr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6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5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207A4D9-7FDE-4CA2-93E4-9925C1B49EA3}" type="slidenum">
              <a:rPr lang="en-US" sz="1200" smtClean="0">
                <a:latin typeface="Times New Roman" pitchFamily="18" charset="0"/>
              </a:rPr>
              <a:pPr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6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0336E6-1EED-4FB2-84D2-B655E5D0D1E6}" type="slidenum">
              <a:rPr lang="en-US" sz="1200" smtClean="0">
                <a:latin typeface="Times New Roman" pitchFamily="18" charset="0"/>
              </a:rPr>
              <a:pPr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6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9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A529D8-D27C-4DEE-B2BA-9614D3AB2088}" type="slidenum">
              <a:rPr lang="en-US" sz="1200" smtClean="0">
                <a:latin typeface="Times New Roman" pitchFamily="18" charset="0"/>
              </a:rPr>
              <a:pPr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7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1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530A33-924C-44AC-A52E-595CCDBF2891}" type="slidenum">
              <a:rPr lang="en-US" sz="1200" smtClean="0">
                <a:latin typeface="Times New Roman" pitchFamily="18" charset="0"/>
              </a:rPr>
              <a:pPr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7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3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F9F218-3259-4063-ACD8-CEC08D01E18F}" type="slidenum">
              <a:rPr lang="en-US" sz="1200" smtClean="0">
                <a:latin typeface="Times New Roman" pitchFamily="18" charset="0"/>
              </a:rPr>
              <a:pPr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7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6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3AF1C6-9CA3-4B1C-B99B-1C797B029FAE}" type="slidenum">
              <a:rPr lang="en-US" sz="1200" smtClean="0">
                <a:latin typeface="Times New Roman" pitchFamily="18" charset="0"/>
              </a:rPr>
              <a:pPr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28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7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6F5F5F-CB3D-49DF-9A3E-24C94D069728}" type="slidenum">
              <a:rPr lang="en-US" sz="1200" smtClean="0">
                <a:latin typeface="Times New Roman" pitchFamily="18" charset="0"/>
              </a:rPr>
              <a:pPr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28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5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3AF1C6-9CA3-4B1C-B99B-1C797B029FAE}" type="slidenum">
              <a:rPr lang="en-US" sz="1200" smtClean="0">
                <a:latin typeface="Times New Roman" pitchFamily="18" charset="0"/>
              </a:rPr>
              <a:pPr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28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7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3AF1C6-9CA3-4B1C-B99B-1C797B029FAE}" type="slidenum">
              <a:rPr lang="en-US" sz="1200" smtClean="0">
                <a:latin typeface="Times New Roman" pitchFamily="18" charset="0"/>
              </a:rPr>
              <a:pPr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28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7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3AF1C6-9CA3-4B1C-B99B-1C797B029FAE}" type="slidenum">
              <a:rPr lang="en-US" sz="1200" smtClean="0">
                <a:latin typeface="Times New Roman" pitchFamily="18" charset="0"/>
              </a:rPr>
              <a:pPr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28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7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3AF1C6-9CA3-4B1C-B99B-1C797B029FAE}" type="slidenum">
              <a:rPr lang="en-US" sz="1200" smtClean="0">
                <a:latin typeface="Times New Roman" pitchFamily="18" charset="0"/>
              </a:rPr>
              <a:pPr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28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7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31E11A4-5D5C-41EE-A576-C5EA62F29B2B}" type="slidenum">
              <a:rPr lang="en-US" sz="1200" smtClean="0">
                <a:latin typeface="Times New Roman" pitchFamily="18" charset="0"/>
              </a:rPr>
              <a:pPr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9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4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EF64EF0-7EAE-4174-A90C-F358A7FA1D27}" type="slidenum">
              <a:rPr lang="en-US" sz="1200" smtClean="0">
                <a:latin typeface="Times New Roman" pitchFamily="18" charset="0"/>
              </a:rPr>
              <a:pPr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9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6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6E57C82-EFF5-4258-8823-68CD6282DCC9}" type="slidenum">
              <a:rPr lang="en-US" sz="1200" smtClean="0">
                <a:latin typeface="Times New Roman" pitchFamily="18" charset="0"/>
              </a:rPr>
              <a:pPr/>
              <a:t>26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9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BDC3622-89A8-49F5-A6C3-EDE5316ED615}" type="slidenum">
              <a:rPr lang="en-US" sz="1200" smtClean="0">
                <a:latin typeface="Times New Roman" pitchFamily="18" charset="0"/>
              </a:rPr>
              <a:pPr/>
              <a:t>27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0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0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7FE1C7-332B-40DA-A0CA-5ADB1EA7C0B0}" type="slidenum">
              <a:rPr lang="en-US" sz="1200" smtClean="0">
                <a:latin typeface="Times New Roman" pitchFamily="18" charset="0"/>
              </a:rPr>
              <a:pPr/>
              <a:t>28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0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2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E21E89-2238-4B37-AE80-26C71ED2FB08}" type="slidenum">
              <a:rPr lang="en-US" sz="1200" smtClean="0">
                <a:latin typeface="Times New Roman" pitchFamily="18" charset="0"/>
              </a:rPr>
              <a:pPr/>
              <a:t>29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0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4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3AF1C6-9CA3-4B1C-B99B-1C797B029FAE}" type="slidenum">
              <a:rPr lang="en-US" sz="1200" smtClean="0">
                <a:latin typeface="Times New Roman" pitchFamily="18" charset="0"/>
              </a:rPr>
              <a:pPr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28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7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3345629-3FEF-4D87-B5B6-EF80F87D66F7}" type="slidenum">
              <a:rPr lang="en-US" sz="1200" smtClean="0">
                <a:latin typeface="Times New Roman" pitchFamily="18" charset="0"/>
              </a:rPr>
              <a:pPr/>
              <a:t>30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0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6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3345629-3FEF-4D87-B5B6-EF80F87D66F7}" type="slidenum">
              <a:rPr lang="en-US" sz="1200" smtClean="0">
                <a:latin typeface="Times New Roman" pitchFamily="18" charset="0"/>
              </a:rPr>
              <a:pPr/>
              <a:t>31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0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6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4D5A10-59C0-44F6-9402-434C3F104067}" type="slidenum">
              <a:rPr lang="en-US" sz="1200" smtClean="0">
                <a:latin typeface="Times New Roman" pitchFamily="18" charset="0"/>
              </a:rPr>
              <a:pPr/>
              <a:t>32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0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E8B362D-E22D-4216-AEE9-794C1C14CEEF}" type="slidenum">
              <a:rPr lang="en-US" sz="1200" smtClean="0">
                <a:latin typeface="Times New Roman" pitchFamily="18" charset="0"/>
              </a:rPr>
              <a:pPr/>
              <a:t>33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1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0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3AF1C6-9CA3-4B1C-B99B-1C797B029FAE}" type="slidenum">
              <a:rPr lang="en-US" sz="1200" smtClean="0">
                <a:latin typeface="Times New Roman" pitchFamily="18" charset="0"/>
              </a:rPr>
              <a:pPr/>
              <a:t>34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28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7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62F933-05C8-46C3-B422-EA8032D5EAE6}" type="slidenum">
              <a:rPr lang="en-US" sz="1200" smtClean="0">
                <a:latin typeface="Times New Roman" pitchFamily="18" charset="0"/>
              </a:rPr>
              <a:pPr/>
              <a:t>35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1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4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4D7B54-00D2-41EA-AD3C-37E703B56878}" type="slidenum">
              <a:rPr lang="en-US" sz="1200" smtClean="0">
                <a:latin typeface="Times New Roman" pitchFamily="18" charset="0"/>
              </a:rPr>
              <a:pPr/>
              <a:t>36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1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6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41F045-3E5C-4760-8EA9-05A0B283BE8D}" type="slidenum">
              <a:rPr lang="en-US" sz="1200" smtClean="0">
                <a:latin typeface="Times New Roman" pitchFamily="18" charset="0"/>
              </a:rPr>
              <a:pPr/>
              <a:t>37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1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3AF1C6-9CA3-4B1C-B99B-1C797B029FAE}" type="slidenum">
              <a:rPr lang="en-US" sz="1200" smtClean="0">
                <a:latin typeface="Times New Roman" pitchFamily="18" charset="0"/>
              </a:rPr>
              <a:pPr/>
              <a:t>38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28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7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3491476-4E8B-40E4-A49A-CF93FFB45928}" type="slidenum">
              <a:rPr lang="en-US" sz="1200" smtClean="0">
                <a:latin typeface="Times New Roman" pitchFamily="18" charset="0"/>
              </a:rPr>
              <a:pPr/>
              <a:t>39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2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1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3AF1C6-9CA3-4B1C-B99B-1C797B029FAE}" type="slidenum">
              <a:rPr lang="en-US" sz="1200" smtClean="0">
                <a:latin typeface="Times New Roman" pitchFamily="18" charset="0"/>
              </a:rPr>
              <a:pPr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28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7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CF1626-F52F-4975-82D9-78D35C7A1B64}" type="slidenum">
              <a:rPr lang="en-US" sz="1200" smtClean="0">
                <a:latin typeface="Times New Roman" pitchFamily="18" charset="0"/>
              </a:rPr>
              <a:pPr/>
              <a:t>40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2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3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7EC0CF-B175-4AE7-8767-9A99BD37FBF2}" type="slidenum">
              <a:rPr lang="en-US" sz="1200" smtClean="0">
                <a:latin typeface="Times New Roman" pitchFamily="18" charset="0"/>
              </a:rPr>
              <a:pPr/>
              <a:t>41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2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5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57E305-F72A-406E-910D-1880AD287828}" type="slidenum">
              <a:rPr lang="en-US" sz="1200" smtClean="0">
                <a:latin typeface="Times New Roman" pitchFamily="18" charset="0"/>
              </a:rPr>
              <a:pPr/>
              <a:t>42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2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7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511A384-F73F-4C5F-BB25-5F1E2AE4927D}" type="slidenum">
              <a:rPr lang="en-US" sz="1200" smtClean="0">
                <a:latin typeface="Times New Roman" pitchFamily="18" charset="0"/>
              </a:rPr>
              <a:pPr/>
              <a:t>43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2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042502E-8504-41D8-8DA3-1F007DB3E37C}" type="slidenum">
              <a:rPr lang="en-US" sz="1200" smtClean="0">
                <a:latin typeface="Times New Roman" pitchFamily="18" charset="0"/>
              </a:rPr>
              <a:pPr/>
              <a:t>44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3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1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0D00DC-A996-4CFF-AE2C-F429712E07E7}" type="slidenum">
              <a:rPr lang="en-US" sz="1200" smtClean="0">
                <a:latin typeface="Times New Roman" pitchFamily="18" charset="0"/>
              </a:rPr>
              <a:pPr/>
              <a:t>45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3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3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9FE105-97DF-4301-95CC-62C78807FE09}" type="slidenum">
              <a:rPr lang="en-US" sz="1200" smtClean="0">
                <a:latin typeface="Times New Roman" pitchFamily="18" charset="0"/>
              </a:rPr>
              <a:pPr/>
              <a:t>46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3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5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2AC9A5-D904-4E8F-8C85-B9F3A8BE444D}" type="slidenum">
              <a:rPr lang="en-US" sz="1200" smtClean="0">
                <a:latin typeface="Times New Roman" pitchFamily="18" charset="0"/>
              </a:rPr>
              <a:pPr/>
              <a:t>47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3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7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D0918E-4765-4C26-987D-69020EB0FD8A}" type="slidenum">
              <a:rPr lang="en-US" sz="1200" smtClean="0">
                <a:latin typeface="Times New Roman" pitchFamily="18" charset="0"/>
              </a:rPr>
              <a:pPr/>
              <a:t>48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3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EEFD98-A2F0-479B-9E13-3F0BFCDCB226}" type="slidenum">
              <a:rPr lang="en-US" sz="1200" smtClean="0">
                <a:latin typeface="Times New Roman" pitchFamily="18" charset="0"/>
              </a:rPr>
              <a:pPr/>
              <a:t>49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4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1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FED530-2E5D-4238-9A74-B4CB9151462B}" type="slidenum">
              <a:rPr lang="en-US" sz="1200" smtClean="0">
                <a:latin typeface="Times New Roman" pitchFamily="18" charset="0"/>
              </a:rPr>
              <a:pPr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4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9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3FE2B06-C8EF-4CC1-94AA-9E0B538E7991}" type="slidenum">
              <a:rPr lang="en-US" sz="1200" smtClean="0">
                <a:latin typeface="Times New Roman" pitchFamily="18" charset="0"/>
              </a:rPr>
              <a:pPr/>
              <a:t>50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4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3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F884F43-1D60-4C4C-8985-A1E1D47877A7}" type="slidenum">
              <a:rPr lang="en-US" sz="1200" smtClean="0">
                <a:latin typeface="Times New Roman" pitchFamily="18" charset="0"/>
              </a:rPr>
              <a:pPr/>
              <a:t>51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4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5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74E208-2FA7-4194-BE7A-F8F75D9894B7}" type="slidenum">
              <a:rPr lang="en-US" sz="1200" smtClean="0">
                <a:latin typeface="Times New Roman" pitchFamily="18" charset="0"/>
              </a:rPr>
              <a:pPr/>
              <a:t>52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4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7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014305-DE4F-4E5F-9686-1F73B7C9F568}" type="slidenum">
              <a:rPr lang="en-US" sz="1200" smtClean="0">
                <a:latin typeface="Times New Roman" pitchFamily="18" charset="0"/>
              </a:rPr>
              <a:pPr/>
              <a:t>53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4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7425ADA-C070-4C80-B861-EFF5447256F4}" type="slidenum">
              <a:rPr lang="en-US" sz="1200" smtClean="0">
                <a:latin typeface="Times New Roman" pitchFamily="18" charset="0"/>
              </a:rPr>
              <a:pPr/>
              <a:t>54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5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1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4201215-BA1F-455D-8CBD-F9A1790781AE}" type="slidenum">
              <a:rPr lang="en-US" sz="1200" smtClean="0">
                <a:latin typeface="Times New Roman" pitchFamily="18" charset="0"/>
              </a:rPr>
              <a:pPr/>
              <a:t>55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5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3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6B83D7F-81E7-493B-99F3-B79FC6C72EF0}" type="slidenum">
              <a:rPr lang="en-US" sz="1200" smtClean="0">
                <a:latin typeface="Times New Roman" pitchFamily="18" charset="0"/>
              </a:rPr>
              <a:pPr/>
              <a:t>56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5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5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7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687F71-BB85-49E8-AEED-942444742ABB}" type="slidenum">
              <a:rPr lang="en-US" sz="1200" smtClean="0">
                <a:latin typeface="Times New Roman" pitchFamily="18" charset="0"/>
              </a:rPr>
              <a:pPr/>
              <a:t>57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5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57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32FFF8-5095-42BD-B043-99800E7FBC07}" type="slidenum">
              <a:rPr lang="en-US" sz="1200" smtClean="0">
                <a:latin typeface="Times New Roman" pitchFamily="18" charset="0"/>
              </a:rPr>
              <a:pPr/>
              <a:t>58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6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2A9951E-E8D3-4F19-8A35-560F48C28BA6}" type="slidenum">
              <a:rPr lang="en-US" sz="1200" smtClean="0">
                <a:latin typeface="Times New Roman" pitchFamily="18" charset="0"/>
              </a:rPr>
              <a:pPr/>
              <a:t>59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6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2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DE8AD61-A9BE-44F3-A2ED-1E83170C2B68}" type="slidenum">
              <a:rPr lang="en-US" sz="1200" smtClean="0">
                <a:latin typeface="Times New Roman" pitchFamily="18" charset="0"/>
              </a:rPr>
              <a:pPr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5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1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C1C683-A367-4607-A4E4-4CFCBB1A8F0C}" type="slidenum">
              <a:rPr lang="en-US" sz="1200" smtClean="0">
                <a:latin typeface="Times New Roman" pitchFamily="18" charset="0"/>
              </a:rPr>
              <a:pPr/>
              <a:t>60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6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C1C683-A367-4607-A4E4-4CFCBB1A8F0C}" type="slidenum">
              <a:rPr lang="en-US" sz="1200" smtClean="0">
                <a:latin typeface="Times New Roman" pitchFamily="18" charset="0"/>
              </a:rPr>
              <a:pPr/>
              <a:t>61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6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ACD8A73-4DB7-430F-8373-CE6B6FF5422A}" type="slidenum">
              <a:rPr lang="en-US" sz="1200" smtClean="0">
                <a:latin typeface="Times New Roman" pitchFamily="18" charset="0"/>
              </a:rPr>
              <a:pPr/>
              <a:t>62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6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751680B-7B94-4899-893E-5204B8545806}" type="slidenum">
              <a:rPr lang="en-US" sz="1200" smtClean="0">
                <a:latin typeface="Times New Roman" pitchFamily="18" charset="0"/>
              </a:rPr>
              <a:pPr/>
              <a:t>63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6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B72E1E0-4C27-444E-B2AD-0D7661682767}" type="slidenum">
              <a:rPr lang="en-US" sz="1200" smtClean="0">
                <a:latin typeface="Times New Roman" pitchFamily="18" charset="0"/>
              </a:rPr>
              <a:pPr/>
              <a:t>64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7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3651DBE-C449-4DCB-B7FA-46CF21C9710C}" type="slidenum">
              <a:rPr lang="en-US" sz="1200" smtClean="0">
                <a:latin typeface="Times New Roman" pitchFamily="18" charset="0"/>
              </a:rPr>
              <a:pPr/>
              <a:t>65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7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5CA81D8-252A-4E84-88A6-058DB225617D}" type="slidenum">
              <a:rPr lang="en-US" sz="1200" smtClean="0">
                <a:latin typeface="Times New Roman" pitchFamily="18" charset="0"/>
              </a:rPr>
              <a:pPr/>
              <a:t>66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7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4817F1D-4DF4-493B-AD43-109685CBE6DB}" type="slidenum">
              <a:rPr lang="en-US" sz="1200" smtClean="0">
                <a:latin typeface="Times New Roman" pitchFamily="18" charset="0"/>
              </a:rPr>
              <a:pPr/>
              <a:t>67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7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D8AB0C1-6D22-43B9-B12E-8F822D49A0C1}" type="slidenum">
              <a:rPr lang="en-US" sz="1200" smtClean="0">
                <a:latin typeface="Times New Roman" pitchFamily="18" charset="0"/>
              </a:rPr>
              <a:pPr/>
              <a:t>68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7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0D8A2E3-0100-4212-99D6-1DFF34D24F09}" type="slidenum">
              <a:rPr lang="en-US" sz="1200" smtClean="0">
                <a:latin typeface="Times New Roman" pitchFamily="18" charset="0"/>
              </a:rPr>
              <a:pPr/>
              <a:t>69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8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E4B22B9-D79D-42E0-B1F3-8B0F8C371A99}" type="slidenum">
              <a:rPr lang="en-US" sz="1200" smtClean="0">
                <a:latin typeface="Times New Roman" pitchFamily="18" charset="0"/>
              </a:rPr>
              <a:pPr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5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3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9D13FB-C97B-43F7-90AB-B2E3A1C77591}" type="slidenum">
              <a:rPr lang="en-US" sz="1200" smtClean="0">
                <a:latin typeface="Times New Roman" pitchFamily="18" charset="0"/>
              </a:rPr>
              <a:pPr/>
              <a:t>70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8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5CD89D8-85D9-4052-82E8-96307CECEE08}" type="slidenum">
              <a:rPr lang="en-US" sz="1200" smtClean="0">
                <a:latin typeface="Times New Roman" pitchFamily="18" charset="0"/>
              </a:rPr>
              <a:pPr/>
              <a:t>71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8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C0A78C-B717-4CCB-A522-BB32E2A26EDE}" type="slidenum">
              <a:rPr lang="en-US" sz="1200" smtClean="0">
                <a:latin typeface="Times New Roman" pitchFamily="18" charset="0"/>
              </a:rPr>
              <a:pPr/>
              <a:t>72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8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743B6F-EB98-4F72-8BB4-C794F1BBB1EC}" type="slidenum">
              <a:rPr lang="en-US" sz="1200" smtClean="0">
                <a:latin typeface="Times New Roman" pitchFamily="18" charset="0"/>
              </a:rPr>
              <a:pPr/>
              <a:t>73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8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025FD4-585F-4780-8CAD-5F487FC138A6}" type="slidenum">
              <a:rPr lang="en-US" sz="1200" smtClean="0">
                <a:latin typeface="Times New Roman" pitchFamily="18" charset="0"/>
              </a:rPr>
              <a:pPr/>
              <a:t>74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9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934CD50-F4C0-4E8B-9A18-EE06CFB931BD}" type="slidenum">
              <a:rPr lang="en-US" sz="1200" smtClean="0">
                <a:latin typeface="Times New Roman" pitchFamily="18" charset="0"/>
              </a:rPr>
              <a:pPr/>
              <a:t>75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9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38650F-0B29-4EFE-914C-4C36F11E15FD}" type="slidenum">
              <a:rPr lang="en-US" sz="1200" smtClean="0">
                <a:latin typeface="Times New Roman" pitchFamily="18" charset="0"/>
              </a:rPr>
              <a:pPr/>
              <a:t>76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9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752CBD9-C1CE-495E-A14F-A7626251C2E0}" type="slidenum">
              <a:rPr lang="en-US" sz="1200" smtClean="0">
                <a:latin typeface="Times New Roman" pitchFamily="18" charset="0"/>
              </a:rPr>
              <a:pPr/>
              <a:t>77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9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E3D26CE-D43A-4F02-BB29-C54CCDE7012F}" type="slidenum">
              <a:rPr lang="en-US" sz="1200" smtClean="0">
                <a:latin typeface="Times New Roman" pitchFamily="18" charset="0"/>
              </a:rPr>
              <a:pPr/>
              <a:t>78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9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DE6587-B697-4FF2-BAD4-8EF2F1762EA8}" type="slidenum">
              <a:rPr lang="en-US" sz="1200" smtClean="0">
                <a:latin typeface="Times New Roman" pitchFamily="18" charset="0"/>
              </a:rPr>
              <a:pPr/>
              <a:t>79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0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044AFE-6FDC-4F1F-B54A-F9A94662B7AD}" type="slidenum">
              <a:rPr lang="en-US" sz="1200" smtClean="0">
                <a:latin typeface="Times New Roman" pitchFamily="18" charset="0"/>
              </a:rPr>
              <a:pPr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5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5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F2F8F2-77EF-459C-AB5A-A828C13D86BC}" type="slidenum">
              <a:rPr lang="en-US" sz="1200" smtClean="0">
                <a:latin typeface="Times New Roman" pitchFamily="18" charset="0"/>
              </a:rPr>
              <a:pPr/>
              <a:t>80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793726E-AB30-4579-A26C-7D91F820A712}" type="slidenum">
              <a:rPr lang="en-US" sz="1200" smtClean="0">
                <a:latin typeface="Times New Roman" pitchFamily="18" charset="0"/>
              </a:rPr>
              <a:pPr/>
              <a:t>81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0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D097D72-816F-48EF-B552-042C5D59D0B3}" type="slidenum">
              <a:rPr lang="en-US" sz="1200" smtClean="0">
                <a:latin typeface="Times New Roman" pitchFamily="18" charset="0"/>
              </a:rPr>
              <a:pPr/>
              <a:t>82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0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B25D09A-47B0-47F3-922B-CA4DD59AEFDD}" type="slidenum">
              <a:rPr lang="en-US" sz="1200" smtClean="0">
                <a:latin typeface="Times New Roman" pitchFamily="18" charset="0"/>
              </a:rPr>
              <a:pPr/>
              <a:t>83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0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D038BAE-B5DE-4BD0-B0A4-E21EF76CCE67}" type="slidenum">
              <a:rPr lang="en-US" sz="1200" smtClean="0">
                <a:latin typeface="Times New Roman" pitchFamily="18" charset="0"/>
              </a:rPr>
              <a:pPr/>
              <a:t>84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1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07785A-A7DA-464E-A877-4481EE1955AC}" type="slidenum">
              <a:rPr lang="en-US" sz="1200" smtClean="0">
                <a:latin typeface="Times New Roman" pitchFamily="18" charset="0"/>
              </a:rPr>
              <a:pPr/>
              <a:t>85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1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1DCD728-ABD3-4296-BD71-76F78ED87A5E}" type="slidenum">
              <a:rPr lang="en-US" sz="1200" smtClean="0">
                <a:latin typeface="Times New Roman" pitchFamily="18" charset="0"/>
              </a:rPr>
              <a:pPr/>
              <a:t>86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1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5B1ADE1-DD68-4D70-B2C8-87C7314B3BF6}" type="slidenum">
              <a:rPr lang="en-US" sz="1200" smtClean="0">
                <a:latin typeface="Times New Roman" pitchFamily="18" charset="0"/>
              </a:rPr>
              <a:pPr/>
              <a:t>87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1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5256DF2-CC60-4ADF-BDA1-1D1F08DB7D09}" type="slidenum">
              <a:rPr lang="en-US" sz="1200" smtClean="0">
                <a:latin typeface="Times New Roman" pitchFamily="18" charset="0"/>
              </a:rPr>
              <a:pPr/>
              <a:t>88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1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9A000E3-44DD-4E1C-959B-236F4A3544EC}" type="slidenum">
              <a:rPr lang="en-US" sz="1200" smtClean="0">
                <a:latin typeface="Times New Roman" pitchFamily="18" charset="0"/>
              </a:rPr>
              <a:pPr/>
              <a:t>89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2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149984-2A45-449F-974B-56C6E3EBCB8E}" type="slidenum">
              <a:rPr lang="en-US" sz="1200" smtClean="0">
                <a:latin typeface="Times New Roman" pitchFamily="18" charset="0"/>
              </a:rPr>
              <a:pPr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5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BC1C683-A367-4607-A4E4-4CFCBB1A8F0C}" type="slidenum">
              <a:rPr lang="en-US" sz="1200" smtClean="0">
                <a:latin typeface="Times New Roman" pitchFamily="18" charset="0"/>
              </a:rPr>
              <a:pPr/>
              <a:t>90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56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3EA653-E29B-4E6D-9CA8-511AA5B29719}" type="slidenum">
              <a:rPr lang="en-US" sz="1200" smtClean="0">
                <a:latin typeface="Times New Roman" pitchFamily="18" charset="0"/>
              </a:rPr>
              <a:pPr/>
              <a:t>91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2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87F39F-9E0B-48BB-A519-B5E902BECA23}" type="slidenum">
              <a:rPr lang="en-US" sz="1200" smtClean="0">
                <a:latin typeface="Times New Roman" pitchFamily="18" charset="0"/>
              </a:rPr>
              <a:pPr/>
              <a:t>92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2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5387DA-2023-48D6-9BD2-6BDF81643012}" type="slidenum">
              <a:rPr lang="en-US" sz="1200" smtClean="0">
                <a:latin typeface="Times New Roman" pitchFamily="18" charset="0"/>
              </a:rPr>
              <a:pPr/>
              <a:t>93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2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2353D8-877B-4361-BA18-9714EFDF94CF}" type="slidenum">
              <a:rPr lang="en-US" sz="1200" smtClean="0">
                <a:latin typeface="Times New Roman" pitchFamily="18" charset="0"/>
              </a:rPr>
              <a:pPr/>
              <a:t>94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3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7E0322-2B8D-41C6-8221-E61C754D6D7B}" type="slidenum">
              <a:rPr lang="en-US" sz="1200" smtClean="0">
                <a:latin typeface="Times New Roman" pitchFamily="18" charset="0"/>
              </a:rPr>
              <a:pPr/>
              <a:t>95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3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70BD4C-C4A4-4DA1-AAF0-D623E918844A}" type="slidenum">
              <a:rPr lang="en-US" sz="1200" smtClean="0">
                <a:latin typeface="Times New Roman" pitchFamily="18" charset="0"/>
              </a:rPr>
              <a:pPr/>
              <a:t>96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4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876E32F-CE48-4002-A042-E011F9C7637A}" type="slidenum">
              <a:rPr lang="en-US" sz="1200" smtClean="0">
                <a:latin typeface="Times New Roman" pitchFamily="18" charset="0"/>
              </a:rPr>
              <a:pPr/>
              <a:t>97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4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8D896C7-8891-4BB9-A556-A680C77779D8}" type="slidenum">
              <a:rPr lang="en-US" sz="1200" smtClean="0">
                <a:latin typeface="Times New Roman" pitchFamily="18" charset="0"/>
              </a:rPr>
              <a:pPr/>
              <a:t>98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5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6AD82E9-9524-464F-8A8E-5A44E297759A}" type="slidenum">
              <a:rPr lang="en-US" sz="1200" smtClean="0">
                <a:latin typeface="Times New Roman" pitchFamily="18" charset="0"/>
              </a:rPr>
              <a:pPr/>
              <a:t>99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5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7000" y="5327650"/>
            <a:ext cx="8888413" cy="106680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b="1" i="1" dirty="0"/>
              <a:t>Created by</a:t>
            </a:r>
          </a:p>
          <a:p>
            <a:pPr algn="ctr">
              <a:defRPr/>
            </a:pPr>
            <a:r>
              <a:rPr lang="en-CA" sz="3200" b="1" i="1" dirty="0"/>
              <a:t>Professor William Tam &amp; Dr. Phillis Chang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179388"/>
            <a:ext cx="8637588" cy="1439862"/>
          </a:xfrm>
        </p:spPr>
        <p:txBody>
          <a:bodyPr wrap="square" anchor="ctr"/>
          <a:lstStyle>
            <a:lvl1pPr algn="ctr">
              <a:defRPr sz="5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1978025"/>
            <a:ext cx="8642350" cy="2879725"/>
          </a:xfrm>
        </p:spPr>
        <p:txBody>
          <a:bodyPr lIns="36000" tIns="36000" rIns="36000" bIns="36000"/>
          <a:lstStyle>
            <a:lvl1pPr marL="0" indent="0" algn="ctr">
              <a:buFont typeface="Wingdings" pitchFamily="2" charset="2"/>
              <a:buNone/>
              <a:defRPr sz="48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492875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358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17 - </a:t>
            </a:r>
            <a:fld id="{F9271D8B-F3EB-4F6D-982F-663386741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492875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802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17 - </a:t>
            </a:r>
            <a:fld id="{F6A7BC3B-A6BB-4453-9678-3D02E8317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492875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177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1800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58888"/>
            <a:ext cx="4243388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17 - </a:t>
            </a:r>
            <a:fld id="{20846D63-ECD0-4355-82A9-52957A606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492875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636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17 - </a:t>
            </a:r>
            <a:fld id="{024B43DB-FBDB-4E0A-847B-AE1D22E09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95500" y="6492875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7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17 - </a:t>
            </a:r>
            <a:fld id="{13F3A62E-3FD9-4E05-9D1B-840BA4237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492875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962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17 - </a:t>
            </a:r>
            <a:fld id="{51DEC2F1-D989-4947-B35A-AD28C79B2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492875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713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17 - </a:t>
            </a:r>
            <a:fld id="{24BF3168-BFBE-4A63-881F-52ACF720B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492875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338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17 - </a:t>
            </a:r>
            <a:fld id="{8837787C-04DE-42AA-8395-367C4766B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492875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41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Webdings" pitchFamily="18" charset="2"/>
              </a:rPr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37588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0" y="6492875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Webdings" pitchFamily="18" charset="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9pPr>
    </p:titleStyle>
    <p:bodyStyle>
      <a:lvl1pPr marL="457200" indent="-457200" algn="l" rtl="0" eaLnBrk="0" fontAlgn="base" hangingPunct="0">
        <a:spcBef>
          <a:spcPct val="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v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1138238" indent="-446088" algn="l" rtl="0" eaLnBrk="0" fontAlgn="base" hangingPunct="0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●"/>
        <a:defRPr sz="3600">
          <a:solidFill>
            <a:schemeClr val="tx1"/>
          </a:solidFill>
          <a:latin typeface="+mn-lt"/>
        </a:defRPr>
      </a:lvl2pPr>
      <a:lvl3pPr marL="1830388" indent="-457200" algn="l" rtl="0" eaLnBrk="0" fontAlgn="base" hangingPunct="0">
        <a:spcBef>
          <a:spcPct val="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t"/>
        <a:defRPr sz="3600">
          <a:solidFill>
            <a:schemeClr val="tx1"/>
          </a:solidFill>
          <a:latin typeface="+mn-lt"/>
        </a:defRPr>
      </a:lvl3pPr>
      <a:lvl4pPr marL="2511425" indent="-457200" algn="l" rtl="0" eaLnBrk="0" fontAlgn="base" hangingPunct="0">
        <a:spcBef>
          <a:spcPct val="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3600">
          <a:solidFill>
            <a:schemeClr val="tx1"/>
          </a:solidFill>
          <a:latin typeface="+mn-lt"/>
        </a:defRPr>
      </a:lvl4pPr>
      <a:lvl5pPr marL="3203575" indent="-460375" algn="l" rtl="0" eaLnBrk="0" fontAlgn="base" hangingPunct="0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5pPr>
      <a:lvl6pPr marL="3660775" indent="-460375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6pPr>
      <a:lvl7pPr marL="4117975" indent="-460375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7pPr>
      <a:lvl8pPr marL="4575175" indent="-460375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8pPr>
      <a:lvl9pPr marL="5032375" indent="-460375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7" Type="http://schemas.openxmlformats.org/officeDocument/2006/relationships/oleObject" Target="../embeddings/oleObject2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257.bin"/><Relationship Id="rId5" Type="http://schemas.openxmlformats.org/officeDocument/2006/relationships/oleObject" Target="../embeddings/oleObject256.bin"/><Relationship Id="rId4" Type="http://schemas.openxmlformats.org/officeDocument/2006/relationships/oleObject" Target="../embeddings/oleObject25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5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5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5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6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6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6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6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6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6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7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8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8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8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86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88.bin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9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9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98.bin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10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10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107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114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17.bin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6.bin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5.bin"/><Relationship Id="rId9" Type="http://schemas.openxmlformats.org/officeDocument/2006/relationships/oleObject" Target="../embeddings/oleObject120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25.bin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Relationship Id="rId9" Type="http://schemas.openxmlformats.org/officeDocument/2006/relationships/oleObject" Target="../embeddings/oleObject12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12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notesSlide" Target="../notesSlides/notesSlide61.xml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4" Type="http://schemas.openxmlformats.org/officeDocument/2006/relationships/oleObject" Target="../embeddings/oleObject130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135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13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137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5" Type="http://schemas.openxmlformats.org/officeDocument/2006/relationships/oleObject" Target="../embeddings/oleObject139.bin"/><Relationship Id="rId4" Type="http://schemas.openxmlformats.org/officeDocument/2006/relationships/oleObject" Target="../embeddings/oleObject138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14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14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44.bin"/><Relationship Id="rId5" Type="http://schemas.openxmlformats.org/officeDocument/2006/relationships/oleObject" Target="../embeddings/oleObject143.bin"/><Relationship Id="rId4" Type="http://schemas.openxmlformats.org/officeDocument/2006/relationships/oleObject" Target="../embeddings/oleObject142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4" Type="http://schemas.openxmlformats.org/officeDocument/2006/relationships/oleObject" Target="../embeddings/oleObject148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3" Type="http://schemas.openxmlformats.org/officeDocument/2006/relationships/notesSlide" Target="../notesSlides/notesSlide71.xml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151.bin"/><Relationship Id="rId5" Type="http://schemas.openxmlformats.org/officeDocument/2006/relationships/oleObject" Target="../embeddings/oleObject150.bin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49.bin"/><Relationship Id="rId9" Type="http://schemas.openxmlformats.org/officeDocument/2006/relationships/oleObject" Target="../embeddings/oleObject154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4" Type="http://schemas.openxmlformats.org/officeDocument/2006/relationships/oleObject" Target="../embeddings/oleObject156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159.bin"/><Relationship Id="rId5" Type="http://schemas.openxmlformats.org/officeDocument/2006/relationships/oleObject" Target="../embeddings/oleObject158.bin"/><Relationship Id="rId4" Type="http://schemas.openxmlformats.org/officeDocument/2006/relationships/oleObject" Target="../embeddings/oleObject157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4" Type="http://schemas.openxmlformats.org/officeDocument/2006/relationships/oleObject" Target="../embeddings/oleObject161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5" Type="http://schemas.openxmlformats.org/officeDocument/2006/relationships/oleObject" Target="../embeddings/oleObject163.bin"/><Relationship Id="rId4" Type="http://schemas.openxmlformats.org/officeDocument/2006/relationships/oleObject" Target="../embeddings/oleObject162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5" Type="http://schemas.openxmlformats.org/officeDocument/2006/relationships/oleObject" Target="../embeddings/oleObject165.bin"/><Relationship Id="rId4" Type="http://schemas.openxmlformats.org/officeDocument/2006/relationships/oleObject" Target="../embeddings/oleObject164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5" Type="http://schemas.openxmlformats.org/officeDocument/2006/relationships/oleObject" Target="../embeddings/oleObject167.bin"/><Relationship Id="rId4" Type="http://schemas.openxmlformats.org/officeDocument/2006/relationships/oleObject" Target="../embeddings/oleObject166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170.bin"/><Relationship Id="rId5" Type="http://schemas.openxmlformats.org/officeDocument/2006/relationships/oleObject" Target="../embeddings/oleObject169.bin"/><Relationship Id="rId4" Type="http://schemas.openxmlformats.org/officeDocument/2006/relationships/oleObject" Target="../embeddings/oleObject16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4" Type="http://schemas.openxmlformats.org/officeDocument/2006/relationships/oleObject" Target="../embeddings/oleObject17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5" Type="http://schemas.openxmlformats.org/officeDocument/2006/relationships/oleObject" Target="../embeddings/oleObject173.bin"/><Relationship Id="rId4" Type="http://schemas.openxmlformats.org/officeDocument/2006/relationships/oleObject" Target="../embeddings/oleObject172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8.bin"/><Relationship Id="rId3" Type="http://schemas.openxmlformats.org/officeDocument/2006/relationships/notesSlide" Target="../notesSlides/notesSlide81.xml"/><Relationship Id="rId7" Type="http://schemas.openxmlformats.org/officeDocument/2006/relationships/oleObject" Target="../embeddings/oleObject177.bin"/><Relationship Id="rId12" Type="http://schemas.openxmlformats.org/officeDocument/2006/relationships/oleObject" Target="../embeddings/oleObject1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176.bin"/><Relationship Id="rId11" Type="http://schemas.openxmlformats.org/officeDocument/2006/relationships/oleObject" Target="../embeddings/oleObject181.bin"/><Relationship Id="rId5" Type="http://schemas.openxmlformats.org/officeDocument/2006/relationships/oleObject" Target="../embeddings/oleObject175.bin"/><Relationship Id="rId10" Type="http://schemas.openxmlformats.org/officeDocument/2006/relationships/oleObject" Target="../embeddings/oleObject180.bin"/><Relationship Id="rId4" Type="http://schemas.openxmlformats.org/officeDocument/2006/relationships/oleObject" Target="../embeddings/oleObject174.bin"/><Relationship Id="rId9" Type="http://schemas.openxmlformats.org/officeDocument/2006/relationships/oleObject" Target="../embeddings/oleObject179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13" Type="http://schemas.openxmlformats.org/officeDocument/2006/relationships/oleObject" Target="../embeddings/oleObject192.bin"/><Relationship Id="rId3" Type="http://schemas.openxmlformats.org/officeDocument/2006/relationships/notesSlide" Target="../notesSlides/notesSlide82.xml"/><Relationship Id="rId7" Type="http://schemas.openxmlformats.org/officeDocument/2006/relationships/oleObject" Target="../embeddings/oleObject186.bin"/><Relationship Id="rId12" Type="http://schemas.openxmlformats.org/officeDocument/2006/relationships/oleObject" Target="../embeddings/oleObject19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5.bin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185.bin"/><Relationship Id="rId11" Type="http://schemas.openxmlformats.org/officeDocument/2006/relationships/oleObject" Target="../embeddings/oleObject190.bin"/><Relationship Id="rId5" Type="http://schemas.openxmlformats.org/officeDocument/2006/relationships/oleObject" Target="../embeddings/oleObject184.bin"/><Relationship Id="rId15" Type="http://schemas.openxmlformats.org/officeDocument/2006/relationships/oleObject" Target="../embeddings/oleObject194.bin"/><Relationship Id="rId10" Type="http://schemas.openxmlformats.org/officeDocument/2006/relationships/oleObject" Target="../embeddings/oleObject189.bin"/><Relationship Id="rId4" Type="http://schemas.openxmlformats.org/officeDocument/2006/relationships/oleObject" Target="../embeddings/oleObject183.bin"/><Relationship Id="rId9" Type="http://schemas.openxmlformats.org/officeDocument/2006/relationships/oleObject" Target="../embeddings/oleObject188.bin"/><Relationship Id="rId14" Type="http://schemas.openxmlformats.org/officeDocument/2006/relationships/oleObject" Target="../embeddings/oleObject193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5" Type="http://schemas.openxmlformats.org/officeDocument/2006/relationships/oleObject" Target="../embeddings/oleObject197.bin"/><Relationship Id="rId4" Type="http://schemas.openxmlformats.org/officeDocument/2006/relationships/oleObject" Target="../embeddings/oleObject196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198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4" Type="http://schemas.openxmlformats.org/officeDocument/2006/relationships/oleObject" Target="../embeddings/oleObject199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4" Type="http://schemas.openxmlformats.org/officeDocument/2006/relationships/oleObject" Target="../embeddings/oleObject200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5" Type="http://schemas.openxmlformats.org/officeDocument/2006/relationships/oleObject" Target="../embeddings/oleObject202.bin"/><Relationship Id="rId4" Type="http://schemas.openxmlformats.org/officeDocument/2006/relationships/oleObject" Target="../embeddings/oleObject201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5" Type="http://schemas.openxmlformats.org/officeDocument/2006/relationships/oleObject" Target="../embeddings/oleObject204.bin"/><Relationship Id="rId4" Type="http://schemas.openxmlformats.org/officeDocument/2006/relationships/oleObject" Target="../embeddings/oleObject203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5" Type="http://schemas.openxmlformats.org/officeDocument/2006/relationships/oleObject" Target="../embeddings/oleObject206.bin"/><Relationship Id="rId4" Type="http://schemas.openxmlformats.org/officeDocument/2006/relationships/oleObject" Target="../embeddings/oleObject20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4" Type="http://schemas.openxmlformats.org/officeDocument/2006/relationships/oleObject" Target="../embeddings/oleObject207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4" Type="http://schemas.openxmlformats.org/officeDocument/2006/relationships/oleObject" Target="../embeddings/oleObject208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3" Type="http://schemas.openxmlformats.org/officeDocument/2006/relationships/notesSlide" Target="../notesSlides/notesSlide92.xml"/><Relationship Id="rId7" Type="http://schemas.openxmlformats.org/officeDocument/2006/relationships/oleObject" Target="../embeddings/oleObject2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211.bin"/><Relationship Id="rId5" Type="http://schemas.openxmlformats.org/officeDocument/2006/relationships/oleObject" Target="../embeddings/oleObject210.bin"/><Relationship Id="rId4" Type="http://schemas.openxmlformats.org/officeDocument/2006/relationships/oleObject" Target="../embeddings/oleObject209.bin"/><Relationship Id="rId9" Type="http://schemas.openxmlformats.org/officeDocument/2006/relationships/oleObject" Target="../embeddings/oleObject214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3" Type="http://schemas.openxmlformats.org/officeDocument/2006/relationships/notesSlide" Target="../notesSlides/notesSlide93.xml"/><Relationship Id="rId7" Type="http://schemas.openxmlformats.org/officeDocument/2006/relationships/oleObject" Target="../embeddings/oleObject2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217.bin"/><Relationship Id="rId5" Type="http://schemas.openxmlformats.org/officeDocument/2006/relationships/oleObject" Target="../embeddings/oleObject216.bin"/><Relationship Id="rId4" Type="http://schemas.openxmlformats.org/officeDocument/2006/relationships/oleObject" Target="../embeddings/oleObject215.bin"/><Relationship Id="rId9" Type="http://schemas.openxmlformats.org/officeDocument/2006/relationships/oleObject" Target="../embeddings/oleObject220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5.bin"/><Relationship Id="rId3" Type="http://schemas.openxmlformats.org/officeDocument/2006/relationships/notesSlide" Target="../notesSlides/notesSlide94.xml"/><Relationship Id="rId7" Type="http://schemas.openxmlformats.org/officeDocument/2006/relationships/oleObject" Target="../embeddings/oleObject2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223.bin"/><Relationship Id="rId5" Type="http://schemas.openxmlformats.org/officeDocument/2006/relationships/oleObject" Target="../embeddings/oleObject222.bin"/><Relationship Id="rId10" Type="http://schemas.openxmlformats.org/officeDocument/2006/relationships/oleObject" Target="../embeddings/oleObject227.bin"/><Relationship Id="rId4" Type="http://schemas.openxmlformats.org/officeDocument/2006/relationships/oleObject" Target="../embeddings/oleObject221.bin"/><Relationship Id="rId9" Type="http://schemas.openxmlformats.org/officeDocument/2006/relationships/oleObject" Target="../embeddings/oleObject226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2.bin"/><Relationship Id="rId3" Type="http://schemas.openxmlformats.org/officeDocument/2006/relationships/notesSlide" Target="../notesSlides/notesSlide95.xml"/><Relationship Id="rId7" Type="http://schemas.openxmlformats.org/officeDocument/2006/relationships/oleObject" Target="../embeddings/oleObject2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230.bin"/><Relationship Id="rId5" Type="http://schemas.openxmlformats.org/officeDocument/2006/relationships/oleObject" Target="../embeddings/oleObject229.bin"/><Relationship Id="rId4" Type="http://schemas.openxmlformats.org/officeDocument/2006/relationships/oleObject" Target="../embeddings/oleObject228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7.bin"/><Relationship Id="rId3" Type="http://schemas.openxmlformats.org/officeDocument/2006/relationships/notesSlide" Target="../notesSlides/notesSlide96.xml"/><Relationship Id="rId7" Type="http://schemas.openxmlformats.org/officeDocument/2006/relationships/oleObject" Target="../embeddings/oleObject2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Relationship Id="rId6" Type="http://schemas.openxmlformats.org/officeDocument/2006/relationships/oleObject" Target="../embeddings/oleObject235.bin"/><Relationship Id="rId5" Type="http://schemas.openxmlformats.org/officeDocument/2006/relationships/oleObject" Target="../embeddings/oleObject234.bin"/><Relationship Id="rId4" Type="http://schemas.openxmlformats.org/officeDocument/2006/relationships/oleObject" Target="../embeddings/oleObject233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7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6" Type="http://schemas.openxmlformats.org/officeDocument/2006/relationships/oleObject" Target="../embeddings/oleObject240.bin"/><Relationship Id="rId5" Type="http://schemas.openxmlformats.org/officeDocument/2006/relationships/oleObject" Target="../embeddings/oleObject239.bin"/><Relationship Id="rId4" Type="http://schemas.openxmlformats.org/officeDocument/2006/relationships/oleObject" Target="../embeddings/oleObject238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6.bin"/><Relationship Id="rId3" Type="http://schemas.openxmlformats.org/officeDocument/2006/relationships/notesSlide" Target="../notesSlides/notesSlide98.xml"/><Relationship Id="rId7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6" Type="http://schemas.openxmlformats.org/officeDocument/2006/relationships/oleObject" Target="../embeddings/oleObject244.bin"/><Relationship Id="rId11" Type="http://schemas.openxmlformats.org/officeDocument/2006/relationships/oleObject" Target="../embeddings/oleObject249.bin"/><Relationship Id="rId5" Type="http://schemas.openxmlformats.org/officeDocument/2006/relationships/oleObject" Target="../embeddings/oleObject243.bin"/><Relationship Id="rId10" Type="http://schemas.openxmlformats.org/officeDocument/2006/relationships/oleObject" Target="../embeddings/oleObject248.bin"/><Relationship Id="rId4" Type="http://schemas.openxmlformats.org/officeDocument/2006/relationships/oleObject" Target="../embeddings/oleObject242.bin"/><Relationship Id="rId9" Type="http://schemas.openxmlformats.org/officeDocument/2006/relationships/oleObject" Target="../embeddings/oleObject247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4.bin"/><Relationship Id="rId3" Type="http://schemas.openxmlformats.org/officeDocument/2006/relationships/notesSlide" Target="../notesSlides/notesSlide99.xml"/><Relationship Id="rId7" Type="http://schemas.openxmlformats.org/officeDocument/2006/relationships/oleObject" Target="../embeddings/oleObject2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252.bin"/><Relationship Id="rId5" Type="http://schemas.openxmlformats.org/officeDocument/2006/relationships/oleObject" Target="../embeddings/oleObject251.bin"/><Relationship Id="rId4" Type="http://schemas.openxmlformats.org/officeDocument/2006/relationships/oleObject" Target="../embeddings/oleObject2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/>
              <a:t>Chapter 17</a:t>
            </a:r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484313"/>
            <a:ext cx="8642350" cy="3816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dirty="0"/>
              <a:t>Carboxylic Acids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dirty="0"/>
              <a:t>and Their Derivatives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b="0" dirty="0"/>
              <a:t>Nucleophilic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b="0" dirty="0"/>
              <a:t>Addition–Elimination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b="0" dirty="0"/>
              <a:t>at the Acyl Carbon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6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07044300"/>
              </p:ext>
            </p:extLst>
          </p:nvPr>
        </p:nvGraphicFramePr>
        <p:xfrm>
          <a:off x="381000" y="1524000"/>
          <a:ext cx="3904754" cy="2036372"/>
        </p:xfrm>
        <a:graphic>
          <a:graphicData uri="http://schemas.openxmlformats.org/presentationml/2006/ole">
            <p:oleObj spid="_x0000_s2456722" name="CS ChemDraw Drawing" r:id="rId4" imgW="2683319" imgH="1397270" progId="MDLDrawOLE.MDLDrawObject.1">
              <p:embed/>
            </p:oleObj>
          </a:graphicData>
        </a:graphic>
      </p:graphicFrame>
      <p:sp>
        <p:nvSpPr>
          <p:cNvPr id="2456588" name="Rectangle 2"/>
          <p:cNvSpPr>
            <a:spLocks noChangeArrowheads="1"/>
          </p:cNvSpPr>
          <p:nvPr/>
        </p:nvSpPr>
        <p:spPr bwMode="auto">
          <a:xfrm>
            <a:off x="234950" y="188913"/>
            <a:ext cx="8637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dirty="0"/>
              <a:t>Acidity of Carboxylic Acids, </a:t>
            </a:r>
            <a:r>
              <a:rPr lang="en-US" dirty="0" smtClean="0"/>
              <a:t>Phenols, </a:t>
            </a:r>
            <a:r>
              <a:rPr lang="en-US" dirty="0"/>
              <a:t>and Alcohols</a:t>
            </a:r>
            <a:endParaRPr lang="en-CA" dirty="0"/>
          </a:p>
        </p:txBody>
      </p:sp>
      <p:grpSp>
        <p:nvGrpSpPr>
          <p:cNvPr id="2456584" name="Group 8"/>
          <p:cNvGrpSpPr>
            <a:grpSpLocks/>
          </p:cNvGrpSpPr>
          <p:nvPr/>
        </p:nvGrpSpPr>
        <p:grpSpPr bwMode="auto">
          <a:xfrm>
            <a:off x="2447925" y="1627188"/>
            <a:ext cx="1701800" cy="863600"/>
            <a:chOff x="1484" y="987"/>
            <a:chExt cx="1072" cy="544"/>
          </a:xfrm>
        </p:grpSpPr>
        <p:sp>
          <p:nvSpPr>
            <p:cNvPr id="2456593" name="Freeform 6"/>
            <p:cNvSpPr>
              <a:spLocks/>
            </p:cNvSpPr>
            <p:nvPr/>
          </p:nvSpPr>
          <p:spPr bwMode="auto">
            <a:xfrm>
              <a:off x="1857" y="987"/>
              <a:ext cx="699" cy="544"/>
            </a:xfrm>
            <a:custGeom>
              <a:avLst/>
              <a:gdLst>
                <a:gd name="T0" fmla="*/ 699 w 699"/>
                <a:gd name="T1" fmla="*/ 544 h 544"/>
                <a:gd name="T2" fmla="*/ 542 w 699"/>
                <a:gd name="T3" fmla="*/ 43 h 544"/>
                <a:gd name="T4" fmla="*/ 0 w 699"/>
                <a:gd name="T5" fmla="*/ 287 h 544"/>
                <a:gd name="T6" fmla="*/ 0 60000 65536"/>
                <a:gd name="T7" fmla="*/ 0 60000 65536"/>
                <a:gd name="T8" fmla="*/ 0 60000 65536"/>
                <a:gd name="T9" fmla="*/ 0 w 699"/>
                <a:gd name="T10" fmla="*/ 0 h 544"/>
                <a:gd name="T11" fmla="*/ 699 w 699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9" h="544">
                  <a:moveTo>
                    <a:pt x="699" y="544"/>
                  </a:moveTo>
                  <a:cubicBezTo>
                    <a:pt x="673" y="461"/>
                    <a:pt x="658" y="86"/>
                    <a:pt x="542" y="43"/>
                  </a:cubicBezTo>
                  <a:cubicBezTo>
                    <a:pt x="426" y="0"/>
                    <a:pt x="113" y="236"/>
                    <a:pt x="0" y="287"/>
                  </a:cubicBezTo>
                </a:path>
              </a:pathLst>
            </a:custGeom>
            <a:noFill/>
            <a:ln w="38100" cap="sq" cmpd="sng">
              <a:solidFill>
                <a:srgbClr val="FF00FF"/>
              </a:solidFill>
              <a:prstDash val="solid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6594" name="Freeform 7"/>
            <p:cNvSpPr>
              <a:spLocks/>
            </p:cNvSpPr>
            <p:nvPr/>
          </p:nvSpPr>
          <p:spPr bwMode="auto">
            <a:xfrm>
              <a:off x="1484" y="1135"/>
              <a:ext cx="136" cy="322"/>
            </a:xfrm>
            <a:custGeom>
              <a:avLst/>
              <a:gdLst>
                <a:gd name="T0" fmla="*/ 136 w 136"/>
                <a:gd name="T1" fmla="*/ 302 h 322"/>
                <a:gd name="T2" fmla="*/ 95 w 136"/>
                <a:gd name="T3" fmla="*/ 3 h 322"/>
                <a:gd name="T4" fmla="*/ 0 w 136"/>
                <a:gd name="T5" fmla="*/ 322 h 322"/>
                <a:gd name="T6" fmla="*/ 0 60000 65536"/>
                <a:gd name="T7" fmla="*/ 0 60000 65536"/>
                <a:gd name="T8" fmla="*/ 0 60000 65536"/>
                <a:gd name="T9" fmla="*/ 0 w 136"/>
                <a:gd name="T10" fmla="*/ 0 h 322"/>
                <a:gd name="T11" fmla="*/ 136 w 136"/>
                <a:gd name="T12" fmla="*/ 322 h 3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322">
                  <a:moveTo>
                    <a:pt x="136" y="302"/>
                  </a:moveTo>
                  <a:cubicBezTo>
                    <a:pt x="129" y="252"/>
                    <a:pt x="118" y="0"/>
                    <a:pt x="95" y="3"/>
                  </a:cubicBezTo>
                  <a:cubicBezTo>
                    <a:pt x="72" y="6"/>
                    <a:pt x="20" y="256"/>
                    <a:pt x="0" y="322"/>
                  </a:cubicBezTo>
                </a:path>
              </a:pathLst>
            </a:custGeom>
            <a:noFill/>
            <a:ln w="38100" cap="sq" cmpd="sng">
              <a:solidFill>
                <a:srgbClr val="FF00FF"/>
              </a:solidFill>
              <a:prstDash val="solid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4565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8552167"/>
              </p:ext>
            </p:extLst>
          </p:nvPr>
        </p:nvGraphicFramePr>
        <p:xfrm>
          <a:off x="4488018" y="1497012"/>
          <a:ext cx="4046382" cy="2160588"/>
        </p:xfrm>
        <a:graphic>
          <a:graphicData uri="http://schemas.openxmlformats.org/presentationml/2006/ole">
            <p:oleObj spid="_x0000_s2456723" name="CS ChemDraw Drawing" r:id="rId5" imgW="2717036" imgH="1450502" progId="MDLDrawOLE.MDLDrawObject.1">
              <p:embed/>
            </p:oleObj>
          </a:graphicData>
        </a:graphic>
      </p:graphicFrame>
      <p:graphicFrame>
        <p:nvGraphicFramePr>
          <p:cNvPr id="24565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6138118"/>
              </p:ext>
            </p:extLst>
          </p:nvPr>
        </p:nvGraphicFramePr>
        <p:xfrm>
          <a:off x="5791200" y="3696481"/>
          <a:ext cx="2378075" cy="2780519"/>
        </p:xfrm>
        <a:graphic>
          <a:graphicData uri="http://schemas.openxmlformats.org/presentationml/2006/ole">
            <p:oleObj spid="_x0000_s2456724" name="CS ChemDraw Drawing" r:id="rId6" imgW="1560144" imgH="1825287" progId="MDLDrawOLE.MDLDrawObject.1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04025" y="1373188"/>
            <a:ext cx="1444625" cy="795337"/>
            <a:chOff x="584" y="1906"/>
            <a:chExt cx="910" cy="501"/>
          </a:xfrm>
        </p:grpSpPr>
        <p:sp>
          <p:nvSpPr>
            <p:cNvPr id="2456591" name="Freeform 12"/>
            <p:cNvSpPr>
              <a:spLocks/>
            </p:cNvSpPr>
            <p:nvPr/>
          </p:nvSpPr>
          <p:spPr bwMode="auto">
            <a:xfrm>
              <a:off x="1152" y="1906"/>
              <a:ext cx="342" cy="501"/>
            </a:xfrm>
            <a:custGeom>
              <a:avLst/>
              <a:gdLst>
                <a:gd name="T0" fmla="*/ 301 w 342"/>
                <a:gd name="T1" fmla="*/ 484 h 501"/>
                <a:gd name="T2" fmla="*/ 292 w 342"/>
                <a:gd name="T3" fmla="*/ 3 h 501"/>
                <a:gd name="T4" fmla="*/ 0 w 342"/>
                <a:gd name="T5" fmla="*/ 501 h 501"/>
                <a:gd name="T6" fmla="*/ 0 60000 65536"/>
                <a:gd name="T7" fmla="*/ 0 60000 65536"/>
                <a:gd name="T8" fmla="*/ 0 60000 65536"/>
                <a:gd name="T9" fmla="*/ 0 w 342"/>
                <a:gd name="T10" fmla="*/ 0 h 501"/>
                <a:gd name="T11" fmla="*/ 342 w 342"/>
                <a:gd name="T12" fmla="*/ 501 h 5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501">
                  <a:moveTo>
                    <a:pt x="301" y="484"/>
                  </a:moveTo>
                  <a:cubicBezTo>
                    <a:pt x="300" y="404"/>
                    <a:pt x="342" y="0"/>
                    <a:pt x="292" y="3"/>
                  </a:cubicBezTo>
                  <a:cubicBezTo>
                    <a:pt x="242" y="6"/>
                    <a:pt x="61" y="397"/>
                    <a:pt x="0" y="501"/>
                  </a:cubicBezTo>
                </a:path>
              </a:pathLst>
            </a:custGeom>
            <a:noFill/>
            <a:ln w="38100" cap="sq" cmpd="sng">
              <a:solidFill>
                <a:srgbClr val="FF00FF"/>
              </a:solidFill>
              <a:prstDash val="solid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6592" name="Freeform 13"/>
            <p:cNvSpPr>
              <a:spLocks/>
            </p:cNvSpPr>
            <p:nvPr/>
          </p:nvSpPr>
          <p:spPr bwMode="auto">
            <a:xfrm>
              <a:off x="584" y="2029"/>
              <a:ext cx="271" cy="287"/>
            </a:xfrm>
            <a:custGeom>
              <a:avLst/>
              <a:gdLst>
                <a:gd name="T0" fmla="*/ 271 w 271"/>
                <a:gd name="T1" fmla="*/ 275 h 287"/>
                <a:gd name="T2" fmla="*/ 1 w 271"/>
                <a:gd name="T3" fmla="*/ 241 h 287"/>
                <a:gd name="T4" fmla="*/ 267 w 271"/>
                <a:gd name="T5" fmla="*/ 0 h 287"/>
                <a:gd name="T6" fmla="*/ 0 60000 65536"/>
                <a:gd name="T7" fmla="*/ 0 60000 65536"/>
                <a:gd name="T8" fmla="*/ 0 60000 65536"/>
                <a:gd name="T9" fmla="*/ 0 w 271"/>
                <a:gd name="T10" fmla="*/ 0 h 287"/>
                <a:gd name="T11" fmla="*/ 271 w 271"/>
                <a:gd name="T12" fmla="*/ 287 h 2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287">
                  <a:moveTo>
                    <a:pt x="271" y="275"/>
                  </a:moveTo>
                  <a:cubicBezTo>
                    <a:pt x="226" y="269"/>
                    <a:pt x="2" y="287"/>
                    <a:pt x="1" y="241"/>
                  </a:cubicBezTo>
                  <a:cubicBezTo>
                    <a:pt x="0" y="195"/>
                    <a:pt x="212" y="50"/>
                    <a:pt x="267" y="0"/>
                  </a:cubicBezTo>
                </a:path>
              </a:pathLst>
            </a:custGeom>
            <a:noFill/>
            <a:ln w="38100" cap="sq" cmpd="sng">
              <a:solidFill>
                <a:srgbClr val="FF00FF"/>
              </a:solidFill>
              <a:prstDash val="solid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5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3186" name="Object 2"/>
          <p:cNvGraphicFramePr>
            <a:graphicFrameLocks noChangeAspect="1"/>
          </p:cNvGraphicFramePr>
          <p:nvPr/>
        </p:nvGraphicFramePr>
        <p:xfrm>
          <a:off x="3735388" y="3357563"/>
          <a:ext cx="2168525" cy="1984375"/>
        </p:xfrm>
        <a:graphic>
          <a:graphicData uri="http://schemas.openxmlformats.org/presentationml/2006/ole">
            <p:oleObj spid="_x0000_s2653362" name="CS ChemDraw Drawing" r:id="rId4" imgW="1734820" imgH="1587500" progId="MDLDrawOLE.MDLDrawObject.1">
              <p:embed/>
            </p:oleObj>
          </a:graphicData>
        </a:graphic>
      </p:graphicFrame>
      <p:sp>
        <p:nvSpPr>
          <p:cNvPr id="2653192" name="Rectangle 3"/>
          <p:cNvSpPr>
            <a:spLocks noChangeArrowheads="1"/>
          </p:cNvSpPr>
          <p:nvPr/>
        </p:nvSpPr>
        <p:spPr bwMode="auto">
          <a:xfrm>
            <a:off x="252000" y="188913"/>
            <a:ext cx="8672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Reactions of amides</a:t>
            </a:r>
          </a:p>
        </p:txBody>
      </p:sp>
      <p:graphicFrame>
        <p:nvGraphicFramePr>
          <p:cNvPr id="265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42609444"/>
              </p:ext>
            </p:extLst>
          </p:nvPr>
        </p:nvGraphicFramePr>
        <p:xfrm>
          <a:off x="3094038" y="836613"/>
          <a:ext cx="3871912" cy="2371725"/>
        </p:xfrm>
        <a:graphic>
          <a:graphicData uri="http://schemas.openxmlformats.org/presentationml/2006/ole">
            <p:oleObj spid="_x0000_s2653363" name="CS ChemDraw Drawing" r:id="rId5" imgW="3096282" imgH="1896894" progId="MDLDrawOLE.MDLDrawObject.1">
              <p:embed/>
            </p:oleObj>
          </a:graphicData>
        </a:graphic>
      </p:graphicFrame>
      <p:graphicFrame>
        <p:nvGraphicFramePr>
          <p:cNvPr id="2653189" name="Object 5"/>
          <p:cNvGraphicFramePr>
            <a:graphicFrameLocks noChangeAspect="1"/>
          </p:cNvGraphicFramePr>
          <p:nvPr/>
        </p:nvGraphicFramePr>
        <p:xfrm>
          <a:off x="6151563" y="3509963"/>
          <a:ext cx="2471737" cy="2690812"/>
        </p:xfrm>
        <a:graphic>
          <a:graphicData uri="http://schemas.openxmlformats.org/presentationml/2006/ole">
            <p:oleObj spid="_x0000_s2653364" name="CS ChemDraw Drawing" r:id="rId6" imgW="1978660" imgH="2151380" progId="MDLDrawOLE.MDLDrawObject.1">
              <p:embed/>
            </p:oleObj>
          </a:graphicData>
        </a:graphic>
      </p:graphicFrame>
      <p:graphicFrame>
        <p:nvGraphicFramePr>
          <p:cNvPr id="26531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9719758"/>
              </p:ext>
            </p:extLst>
          </p:nvPr>
        </p:nvGraphicFramePr>
        <p:xfrm>
          <a:off x="442913" y="3081338"/>
          <a:ext cx="3073400" cy="2909887"/>
        </p:xfrm>
        <a:graphic>
          <a:graphicData uri="http://schemas.openxmlformats.org/presentationml/2006/ole">
            <p:oleObj spid="_x0000_s2653365" name="CS ChemDraw Drawing" r:id="rId7" imgW="2459170" imgH="2323560" progId="MDLDrawOLE.MDLDrawObject.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681" name="Rectangle 2"/>
          <p:cNvSpPr>
            <a:spLocks noChangeArrowheads="1"/>
          </p:cNvSpPr>
          <p:nvPr/>
        </p:nvSpPr>
        <p:spPr bwMode="auto">
          <a:xfrm>
            <a:off x="234950" y="188913"/>
            <a:ext cx="8637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dirty="0"/>
              <a:t>Acidity of Carboxylic Acids, </a:t>
            </a:r>
            <a:r>
              <a:rPr lang="en-US" dirty="0" smtClean="0"/>
              <a:t>Phenols, </a:t>
            </a:r>
            <a:r>
              <a:rPr lang="en-US" dirty="0"/>
              <a:t>and Alcohols</a:t>
            </a:r>
            <a:endParaRPr lang="en-CA" dirty="0"/>
          </a:p>
        </p:txBody>
      </p:sp>
      <p:graphicFrame>
        <p:nvGraphicFramePr>
          <p:cNvPr id="2460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5238606"/>
              </p:ext>
            </p:extLst>
          </p:nvPr>
        </p:nvGraphicFramePr>
        <p:xfrm>
          <a:off x="374999" y="2048668"/>
          <a:ext cx="2215801" cy="1761332"/>
        </p:xfrm>
        <a:graphic>
          <a:graphicData uri="http://schemas.openxmlformats.org/presentationml/2006/ole">
            <p:oleObj spid="_x0000_s2460901" name="CS ChemDraw Drawing" r:id="rId4" imgW="1790228" imgH="1421319" progId="MDLDrawOLE.MDLDrawObject.1">
              <p:embed/>
            </p:oleObj>
          </a:graphicData>
        </a:graphic>
      </p:graphicFrame>
      <p:graphicFrame>
        <p:nvGraphicFramePr>
          <p:cNvPr id="2460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18263470"/>
              </p:ext>
            </p:extLst>
          </p:nvPr>
        </p:nvGraphicFramePr>
        <p:xfrm>
          <a:off x="2448138" y="1295400"/>
          <a:ext cx="3647862" cy="1950020"/>
        </p:xfrm>
        <a:graphic>
          <a:graphicData uri="http://schemas.openxmlformats.org/presentationml/2006/ole">
            <p:oleObj spid="_x0000_s2460902" name="CS ChemDraw Drawing" r:id="rId5" imgW="2838956" imgH="1517515" progId="MDLDrawOLE.MDLDrawObject.1">
              <p:embed/>
            </p:oleObj>
          </a:graphicData>
        </a:graphic>
      </p:graphicFrame>
      <p:graphicFrame>
        <p:nvGraphicFramePr>
          <p:cNvPr id="2460677" name="Object 5"/>
          <p:cNvGraphicFramePr>
            <a:graphicFrameLocks noChangeAspect="1"/>
          </p:cNvGraphicFramePr>
          <p:nvPr/>
        </p:nvGraphicFramePr>
        <p:xfrm>
          <a:off x="3336925" y="3382963"/>
          <a:ext cx="1289050" cy="2824162"/>
        </p:xfrm>
        <a:graphic>
          <a:graphicData uri="http://schemas.openxmlformats.org/presentationml/2006/ole">
            <p:oleObj spid="_x0000_s2460903" name="CS ChemDraw Drawing" r:id="rId6" imgW="1357920" imgH="3002040" progId="MDLDrawOLE.MDLDrawObject.1">
              <p:embed/>
            </p:oleObj>
          </a:graphicData>
        </a:graphic>
      </p:graphicFrame>
      <p:graphicFrame>
        <p:nvGraphicFramePr>
          <p:cNvPr id="2460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44831289"/>
              </p:ext>
            </p:extLst>
          </p:nvPr>
        </p:nvGraphicFramePr>
        <p:xfrm>
          <a:off x="4759325" y="4434999"/>
          <a:ext cx="1901825" cy="1960562"/>
        </p:xfrm>
        <a:graphic>
          <a:graphicData uri="http://schemas.openxmlformats.org/presentationml/2006/ole">
            <p:oleObj spid="_x0000_s2460904" name="CS ChemDraw Drawing" r:id="rId7" imgW="1519136" imgH="1566233" progId="MDLDrawOLE.MDLDrawObject.1">
              <p:embed/>
            </p:oleObj>
          </a:graphicData>
        </a:graphic>
      </p:graphicFrame>
      <p:graphicFrame>
        <p:nvGraphicFramePr>
          <p:cNvPr id="2460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8778878"/>
              </p:ext>
            </p:extLst>
          </p:nvPr>
        </p:nvGraphicFramePr>
        <p:xfrm>
          <a:off x="6665547" y="4463715"/>
          <a:ext cx="2230438" cy="1758950"/>
        </p:xfrm>
        <a:graphic>
          <a:graphicData uri="http://schemas.openxmlformats.org/presentationml/2006/ole">
            <p:oleObj spid="_x0000_s2460905" name="CS ChemDraw Drawing" r:id="rId8" imgW="2360520" imgH="1857240" progId="MDLDrawOLE.MDLDrawObject.1">
              <p:embed/>
            </p:oleObj>
          </a:graphicData>
        </a:graphic>
      </p:graphicFrame>
      <p:sp>
        <p:nvSpPr>
          <p:cNvPr id="2" name="Freeform 8"/>
          <p:cNvSpPr>
            <a:spLocks/>
          </p:cNvSpPr>
          <p:nvPr/>
        </p:nvSpPr>
        <p:spPr bwMode="auto">
          <a:xfrm>
            <a:off x="1876425" y="2625725"/>
            <a:ext cx="593725" cy="644525"/>
          </a:xfrm>
          <a:custGeom>
            <a:avLst/>
            <a:gdLst>
              <a:gd name="T0" fmla="*/ 343 w 374"/>
              <a:gd name="T1" fmla="*/ 406 h 406"/>
              <a:gd name="T2" fmla="*/ 322 w 374"/>
              <a:gd name="T3" fmla="*/ 230 h 406"/>
              <a:gd name="T4" fmla="*/ 31 w 374"/>
              <a:gd name="T5" fmla="*/ 237 h 406"/>
              <a:gd name="T6" fmla="*/ 133 w 374"/>
              <a:gd name="T7" fmla="*/ 0 h 406"/>
              <a:gd name="T8" fmla="*/ 0 60000 65536"/>
              <a:gd name="T9" fmla="*/ 0 60000 65536"/>
              <a:gd name="T10" fmla="*/ 0 60000 65536"/>
              <a:gd name="T11" fmla="*/ 0 60000 65536"/>
              <a:gd name="T12" fmla="*/ 0 w 374"/>
              <a:gd name="T13" fmla="*/ 0 h 406"/>
              <a:gd name="T14" fmla="*/ 374 w 374"/>
              <a:gd name="T15" fmla="*/ 406 h 4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" h="406">
                <a:moveTo>
                  <a:pt x="343" y="406"/>
                </a:moveTo>
                <a:cubicBezTo>
                  <a:pt x="338" y="377"/>
                  <a:pt x="374" y="258"/>
                  <a:pt x="322" y="230"/>
                </a:cubicBezTo>
                <a:cubicBezTo>
                  <a:pt x="270" y="202"/>
                  <a:pt x="62" y="275"/>
                  <a:pt x="31" y="237"/>
                </a:cubicBezTo>
                <a:cubicBezTo>
                  <a:pt x="0" y="199"/>
                  <a:pt x="112" y="49"/>
                  <a:pt x="133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 9"/>
          <p:cNvSpPr>
            <a:spLocks/>
          </p:cNvSpPr>
          <p:nvPr/>
        </p:nvSpPr>
        <p:spPr bwMode="auto">
          <a:xfrm>
            <a:off x="1689100" y="1662113"/>
            <a:ext cx="344488" cy="533400"/>
          </a:xfrm>
          <a:custGeom>
            <a:avLst/>
            <a:gdLst>
              <a:gd name="T0" fmla="*/ 160 w 217"/>
              <a:gd name="T1" fmla="*/ 336 h 336"/>
              <a:gd name="T2" fmla="*/ 190 w 217"/>
              <a:gd name="T3" fmla="*/ 24 h 336"/>
              <a:gd name="T4" fmla="*/ 0 w 217"/>
              <a:gd name="T5" fmla="*/ 193 h 336"/>
              <a:gd name="T6" fmla="*/ 0 60000 65536"/>
              <a:gd name="T7" fmla="*/ 0 60000 65536"/>
              <a:gd name="T8" fmla="*/ 0 60000 65536"/>
              <a:gd name="T9" fmla="*/ 0 w 217"/>
              <a:gd name="T10" fmla="*/ 0 h 336"/>
              <a:gd name="T11" fmla="*/ 217 w 217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" h="336">
                <a:moveTo>
                  <a:pt x="160" y="336"/>
                </a:moveTo>
                <a:cubicBezTo>
                  <a:pt x="165" y="284"/>
                  <a:pt x="217" y="48"/>
                  <a:pt x="190" y="24"/>
                </a:cubicBezTo>
                <a:cubicBezTo>
                  <a:pt x="163" y="0"/>
                  <a:pt x="40" y="158"/>
                  <a:pt x="0" y="19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60682" name="Freeform 10"/>
          <p:cNvSpPr>
            <a:spLocks/>
          </p:cNvSpPr>
          <p:nvPr/>
        </p:nvSpPr>
        <p:spPr bwMode="auto">
          <a:xfrm>
            <a:off x="4216400" y="1420813"/>
            <a:ext cx="542925" cy="547687"/>
          </a:xfrm>
          <a:custGeom>
            <a:avLst/>
            <a:gdLst>
              <a:gd name="T0" fmla="*/ 138 w 342"/>
              <a:gd name="T1" fmla="*/ 0 h 345"/>
              <a:gd name="T2" fmla="*/ 319 w 342"/>
              <a:gd name="T3" fmla="*/ 61 h 345"/>
              <a:gd name="T4" fmla="*/ 0 w 342"/>
              <a:gd name="T5" fmla="*/ 345 h 345"/>
              <a:gd name="T6" fmla="*/ 0 60000 65536"/>
              <a:gd name="T7" fmla="*/ 0 60000 65536"/>
              <a:gd name="T8" fmla="*/ 0 60000 65536"/>
              <a:gd name="T9" fmla="*/ 0 w 342"/>
              <a:gd name="T10" fmla="*/ 0 h 345"/>
              <a:gd name="T11" fmla="*/ 342 w 342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2" h="345">
                <a:moveTo>
                  <a:pt x="138" y="0"/>
                </a:moveTo>
                <a:cubicBezTo>
                  <a:pt x="168" y="10"/>
                  <a:pt x="342" y="4"/>
                  <a:pt x="319" y="61"/>
                </a:cubicBezTo>
                <a:cubicBezTo>
                  <a:pt x="296" y="118"/>
                  <a:pt x="66" y="286"/>
                  <a:pt x="0" y="34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60683" name="Freeform 11"/>
          <p:cNvSpPr>
            <a:spLocks/>
          </p:cNvSpPr>
          <p:nvPr/>
        </p:nvSpPr>
        <p:spPr bwMode="auto">
          <a:xfrm>
            <a:off x="3395663" y="1919288"/>
            <a:ext cx="469900" cy="404812"/>
          </a:xfrm>
          <a:custGeom>
            <a:avLst/>
            <a:gdLst>
              <a:gd name="T0" fmla="*/ 296 w 296"/>
              <a:gd name="T1" fmla="*/ 148 h 255"/>
              <a:gd name="T2" fmla="*/ 29 w 296"/>
              <a:gd name="T3" fmla="*/ 18 h 255"/>
              <a:gd name="T4" fmla="*/ 124 w 296"/>
              <a:gd name="T5" fmla="*/ 255 h 255"/>
              <a:gd name="T6" fmla="*/ 0 60000 65536"/>
              <a:gd name="T7" fmla="*/ 0 60000 65536"/>
              <a:gd name="T8" fmla="*/ 0 60000 65536"/>
              <a:gd name="T9" fmla="*/ 0 w 296"/>
              <a:gd name="T10" fmla="*/ 0 h 255"/>
              <a:gd name="T11" fmla="*/ 296 w 296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255">
                <a:moveTo>
                  <a:pt x="296" y="148"/>
                </a:moveTo>
                <a:cubicBezTo>
                  <a:pt x="252" y="126"/>
                  <a:pt x="58" y="0"/>
                  <a:pt x="29" y="18"/>
                </a:cubicBezTo>
                <a:cubicBezTo>
                  <a:pt x="0" y="36"/>
                  <a:pt x="104" y="206"/>
                  <a:pt x="124" y="25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60684" name="Freeform 12"/>
          <p:cNvSpPr>
            <a:spLocks/>
          </p:cNvSpPr>
          <p:nvPr/>
        </p:nvSpPr>
        <p:spPr bwMode="auto">
          <a:xfrm>
            <a:off x="3086100" y="5314950"/>
            <a:ext cx="442913" cy="268288"/>
          </a:xfrm>
          <a:custGeom>
            <a:avLst/>
            <a:gdLst>
              <a:gd name="T0" fmla="*/ 150 w 279"/>
              <a:gd name="T1" fmla="*/ 0 h 169"/>
              <a:gd name="T2" fmla="*/ 21 w 279"/>
              <a:gd name="T3" fmla="*/ 122 h 169"/>
              <a:gd name="T4" fmla="*/ 279 w 279"/>
              <a:gd name="T5" fmla="*/ 169 h 169"/>
              <a:gd name="T6" fmla="*/ 0 60000 65536"/>
              <a:gd name="T7" fmla="*/ 0 60000 65536"/>
              <a:gd name="T8" fmla="*/ 0 60000 65536"/>
              <a:gd name="T9" fmla="*/ 0 w 279"/>
              <a:gd name="T10" fmla="*/ 0 h 169"/>
              <a:gd name="T11" fmla="*/ 279 w 2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" h="169">
                <a:moveTo>
                  <a:pt x="150" y="0"/>
                </a:moveTo>
                <a:cubicBezTo>
                  <a:pt x="129" y="20"/>
                  <a:pt x="0" y="94"/>
                  <a:pt x="21" y="122"/>
                </a:cubicBezTo>
                <a:cubicBezTo>
                  <a:pt x="42" y="150"/>
                  <a:pt x="225" y="159"/>
                  <a:pt x="279" y="16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60685" name="Freeform 13"/>
          <p:cNvSpPr>
            <a:spLocks/>
          </p:cNvSpPr>
          <p:nvPr/>
        </p:nvSpPr>
        <p:spPr bwMode="auto">
          <a:xfrm>
            <a:off x="3851275" y="6132513"/>
            <a:ext cx="236538" cy="417512"/>
          </a:xfrm>
          <a:custGeom>
            <a:avLst/>
            <a:gdLst>
              <a:gd name="T0" fmla="*/ 0 w 149"/>
              <a:gd name="T1" fmla="*/ 0 h 263"/>
              <a:gd name="T2" fmla="*/ 41 w 149"/>
              <a:gd name="T3" fmla="*/ 251 h 263"/>
              <a:gd name="T4" fmla="*/ 149 w 149"/>
              <a:gd name="T5" fmla="*/ 74 h 263"/>
              <a:gd name="T6" fmla="*/ 0 60000 65536"/>
              <a:gd name="T7" fmla="*/ 0 60000 65536"/>
              <a:gd name="T8" fmla="*/ 0 60000 65536"/>
              <a:gd name="T9" fmla="*/ 0 w 149"/>
              <a:gd name="T10" fmla="*/ 0 h 263"/>
              <a:gd name="T11" fmla="*/ 149 w 149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263">
                <a:moveTo>
                  <a:pt x="0" y="0"/>
                </a:moveTo>
                <a:cubicBezTo>
                  <a:pt x="6" y="42"/>
                  <a:pt x="16" y="239"/>
                  <a:pt x="41" y="251"/>
                </a:cubicBezTo>
                <a:cubicBezTo>
                  <a:pt x="66" y="263"/>
                  <a:pt x="127" y="111"/>
                  <a:pt x="149" y="7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6092826" y="5399819"/>
            <a:ext cx="469900" cy="1164494"/>
            <a:chOff x="6097588" y="5625244"/>
            <a:chExt cx="469900" cy="1164494"/>
          </a:xfrm>
        </p:grpSpPr>
        <p:sp>
          <p:nvSpPr>
            <p:cNvPr id="2460686" name="Freeform 14"/>
            <p:cNvSpPr>
              <a:spLocks/>
            </p:cNvSpPr>
            <p:nvPr/>
          </p:nvSpPr>
          <p:spPr bwMode="auto">
            <a:xfrm>
              <a:off x="6272213" y="6315075"/>
              <a:ext cx="295275" cy="474663"/>
            </a:xfrm>
            <a:custGeom>
              <a:avLst/>
              <a:gdLst>
                <a:gd name="T0" fmla="*/ 0 w 186"/>
                <a:gd name="T1" fmla="*/ 169 h 299"/>
                <a:gd name="T2" fmla="*/ 169 w 186"/>
                <a:gd name="T3" fmla="*/ 271 h 299"/>
                <a:gd name="T4" fmla="*/ 101 w 186"/>
                <a:gd name="T5" fmla="*/ 0 h 299"/>
                <a:gd name="T6" fmla="*/ 0 60000 65536"/>
                <a:gd name="T7" fmla="*/ 0 60000 65536"/>
                <a:gd name="T8" fmla="*/ 0 60000 65536"/>
                <a:gd name="T9" fmla="*/ 0 w 186"/>
                <a:gd name="T10" fmla="*/ 0 h 299"/>
                <a:gd name="T11" fmla="*/ 186 w 186"/>
                <a:gd name="T12" fmla="*/ 299 h 2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299">
                  <a:moveTo>
                    <a:pt x="0" y="169"/>
                  </a:moveTo>
                  <a:cubicBezTo>
                    <a:pt x="28" y="185"/>
                    <a:pt x="152" y="299"/>
                    <a:pt x="169" y="271"/>
                  </a:cubicBezTo>
                  <a:cubicBezTo>
                    <a:pt x="186" y="243"/>
                    <a:pt x="115" y="56"/>
                    <a:pt x="101" y="0"/>
                  </a:cubicBezTo>
                </a:path>
              </a:pathLst>
            </a:custGeom>
            <a:noFill/>
            <a:ln w="38100" cap="sq" cmpd="sng">
              <a:solidFill>
                <a:srgbClr val="FF00FF"/>
              </a:solidFill>
              <a:prstDash val="solid"/>
              <a:round/>
              <a:headEnd type="none" w="sm" len="sm"/>
              <a:tailEnd type="stealth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6097588" y="5625244"/>
              <a:ext cx="349250" cy="290513"/>
            </a:xfrm>
            <a:custGeom>
              <a:avLst/>
              <a:gdLst>
                <a:gd name="T0" fmla="*/ 220 w 220"/>
                <a:gd name="T1" fmla="*/ 183 h 183"/>
                <a:gd name="T2" fmla="*/ 4 w 220"/>
                <a:gd name="T3" fmla="*/ 88 h 183"/>
                <a:gd name="T4" fmla="*/ 193 w 220"/>
                <a:gd name="T5" fmla="*/ 0 h 183"/>
                <a:gd name="T6" fmla="*/ 0 60000 65536"/>
                <a:gd name="T7" fmla="*/ 0 60000 65536"/>
                <a:gd name="T8" fmla="*/ 0 60000 65536"/>
                <a:gd name="T9" fmla="*/ 0 w 220"/>
                <a:gd name="T10" fmla="*/ 0 h 183"/>
                <a:gd name="T11" fmla="*/ 220 w 220"/>
                <a:gd name="T12" fmla="*/ 183 h 1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" h="183">
                  <a:moveTo>
                    <a:pt x="220" y="183"/>
                  </a:moveTo>
                  <a:cubicBezTo>
                    <a:pt x="184" y="167"/>
                    <a:pt x="8" y="118"/>
                    <a:pt x="4" y="88"/>
                  </a:cubicBezTo>
                  <a:cubicBezTo>
                    <a:pt x="0" y="58"/>
                    <a:pt x="154" y="18"/>
                    <a:pt x="193" y="0"/>
                  </a:cubicBezTo>
                </a:path>
              </a:pathLst>
            </a:custGeom>
            <a:noFill/>
            <a:ln w="38100" cap="sq" cmpd="sng">
              <a:solidFill>
                <a:srgbClr val="FF00FF"/>
              </a:solidFill>
              <a:prstDash val="solid"/>
              <a:round/>
              <a:headEnd type="none" w="sm" len="sm"/>
              <a:tailEnd type="stealth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6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6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6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6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460682" grpId="0" animBg="1"/>
      <p:bldP spid="2460683" grpId="0" animBg="1"/>
      <p:bldP spid="2460684" grpId="0" animBg="1"/>
      <p:bldP spid="24606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41" name="Rectangle 3"/>
          <p:cNvSpPr>
            <a:spLocks noChangeArrowheads="1"/>
          </p:cNvSpPr>
          <p:nvPr/>
        </p:nvSpPr>
        <p:spPr bwMode="auto">
          <a:xfrm>
            <a:off x="234950" y="188913"/>
            <a:ext cx="8637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dirty="0"/>
              <a:t>Acidity of Carboxylic Acids, </a:t>
            </a:r>
            <a:r>
              <a:rPr lang="en-US" dirty="0" smtClean="0"/>
              <a:t>Phenols, </a:t>
            </a:r>
            <a:r>
              <a:rPr lang="en-US" dirty="0"/>
              <a:t>and Alcohols</a:t>
            </a:r>
            <a:endParaRPr lang="en-CA" dirty="0"/>
          </a:p>
        </p:txBody>
      </p:sp>
      <p:graphicFrame>
        <p:nvGraphicFramePr>
          <p:cNvPr id="2458638" name="Object 14"/>
          <p:cNvGraphicFramePr>
            <a:graphicFrameLocks noChangeAspect="1"/>
          </p:cNvGraphicFramePr>
          <p:nvPr/>
        </p:nvGraphicFramePr>
        <p:xfrm>
          <a:off x="233363" y="2636838"/>
          <a:ext cx="3940175" cy="1489075"/>
        </p:xfrm>
        <a:graphic>
          <a:graphicData uri="http://schemas.openxmlformats.org/presentationml/2006/ole">
            <p:oleObj spid="_x0000_s2458730" name="CS ChemDraw Drawing" r:id="rId4" imgW="3477240" imgH="1310040" progId="MDLDrawOLE.MDLDrawObject.1">
              <p:embed/>
            </p:oleObj>
          </a:graphicData>
        </a:graphic>
      </p:graphicFrame>
      <p:graphicFrame>
        <p:nvGraphicFramePr>
          <p:cNvPr id="24586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0306954"/>
              </p:ext>
            </p:extLst>
          </p:nvPr>
        </p:nvGraphicFramePr>
        <p:xfrm>
          <a:off x="4175286" y="2344738"/>
          <a:ext cx="4560386" cy="1617662"/>
        </p:xfrm>
        <a:graphic>
          <a:graphicData uri="http://schemas.openxmlformats.org/presentationml/2006/ole">
            <p:oleObj spid="_x0000_s2458731" name="CS ChemDraw Drawing" r:id="rId5" imgW="3076592" imgH="1090579" progId="MDLDrawOLE.MDLDrawObject.1">
              <p:embed/>
            </p:oleObj>
          </a:graphicData>
        </a:graphic>
      </p:graphicFrame>
      <p:sp>
        <p:nvSpPr>
          <p:cNvPr id="2458643" name="Freeform 19"/>
          <p:cNvSpPr>
            <a:spLocks/>
          </p:cNvSpPr>
          <p:nvPr/>
        </p:nvSpPr>
        <p:spPr bwMode="auto">
          <a:xfrm>
            <a:off x="2635250" y="2595563"/>
            <a:ext cx="1296988" cy="455612"/>
          </a:xfrm>
          <a:custGeom>
            <a:avLst/>
            <a:gdLst>
              <a:gd name="T0" fmla="*/ 817 w 817"/>
              <a:gd name="T1" fmla="*/ 287 h 287"/>
              <a:gd name="T2" fmla="*/ 524 w 817"/>
              <a:gd name="T3" fmla="*/ 13 h 287"/>
              <a:gd name="T4" fmla="*/ 0 w 817"/>
              <a:gd name="T5" fmla="*/ 208 h 287"/>
              <a:gd name="T6" fmla="*/ 0 60000 65536"/>
              <a:gd name="T7" fmla="*/ 0 60000 65536"/>
              <a:gd name="T8" fmla="*/ 0 60000 65536"/>
              <a:gd name="T9" fmla="*/ 0 w 817"/>
              <a:gd name="T10" fmla="*/ 0 h 287"/>
              <a:gd name="T11" fmla="*/ 817 w 817"/>
              <a:gd name="T12" fmla="*/ 287 h 2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287">
                <a:moveTo>
                  <a:pt x="817" y="287"/>
                </a:moveTo>
                <a:cubicBezTo>
                  <a:pt x="768" y="241"/>
                  <a:pt x="660" y="26"/>
                  <a:pt x="524" y="13"/>
                </a:cubicBezTo>
                <a:cubicBezTo>
                  <a:pt x="388" y="0"/>
                  <a:pt x="109" y="168"/>
                  <a:pt x="0" y="20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58644" name="Freeform 20"/>
          <p:cNvSpPr>
            <a:spLocks/>
          </p:cNvSpPr>
          <p:nvPr/>
        </p:nvSpPr>
        <p:spPr bwMode="auto">
          <a:xfrm>
            <a:off x="2011363" y="2344738"/>
            <a:ext cx="255587" cy="506412"/>
          </a:xfrm>
          <a:custGeom>
            <a:avLst/>
            <a:gdLst>
              <a:gd name="T0" fmla="*/ 149 w 161"/>
              <a:gd name="T1" fmla="*/ 319 h 319"/>
              <a:gd name="T2" fmla="*/ 136 w 161"/>
              <a:gd name="T3" fmla="*/ 27 h 319"/>
              <a:gd name="T4" fmla="*/ 0 w 161"/>
              <a:gd name="T5" fmla="*/ 156 h 319"/>
              <a:gd name="T6" fmla="*/ 0 60000 65536"/>
              <a:gd name="T7" fmla="*/ 0 60000 65536"/>
              <a:gd name="T8" fmla="*/ 0 60000 65536"/>
              <a:gd name="T9" fmla="*/ 0 w 161"/>
              <a:gd name="T10" fmla="*/ 0 h 319"/>
              <a:gd name="T11" fmla="*/ 161 w 161"/>
              <a:gd name="T12" fmla="*/ 319 h 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" h="319">
                <a:moveTo>
                  <a:pt x="149" y="319"/>
                </a:moveTo>
                <a:cubicBezTo>
                  <a:pt x="147" y="270"/>
                  <a:pt x="161" y="54"/>
                  <a:pt x="136" y="27"/>
                </a:cubicBezTo>
                <a:cubicBezTo>
                  <a:pt x="111" y="0"/>
                  <a:pt x="28" y="129"/>
                  <a:pt x="0" y="15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58651" name="Text Box 27"/>
          <p:cNvSpPr txBox="1">
            <a:spLocks noChangeArrowheads="1"/>
          </p:cNvSpPr>
          <p:nvPr/>
        </p:nvSpPr>
        <p:spPr bwMode="auto">
          <a:xfrm>
            <a:off x="5416550" y="4257675"/>
            <a:ext cx="3455988" cy="1066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CA" sz="3200">
                <a:solidFill>
                  <a:srgbClr val="FF0000"/>
                </a:solidFill>
              </a:rPr>
              <a:t>(NO resonance stabilization)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5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5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5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43" grpId="0" animBg="1"/>
      <p:bldP spid="2458644" grpId="0" animBg="1"/>
      <p:bldP spid="24586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722" name="Rectangle 2"/>
          <p:cNvSpPr>
            <a:spLocks noChangeArrowheads="1"/>
          </p:cNvSpPr>
          <p:nvPr/>
        </p:nvSpPr>
        <p:spPr bwMode="auto">
          <a:xfrm>
            <a:off x="234950" y="188913"/>
            <a:ext cx="863758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b="1" u="sng" dirty="0"/>
              <a:t>Question</a:t>
            </a:r>
          </a:p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 smtClean="0"/>
              <a:t>You </a:t>
            </a:r>
            <a:r>
              <a:rPr lang="en-CA" dirty="0"/>
              <a:t>are given three unknown samples: one is benzoic </a:t>
            </a:r>
            <a:r>
              <a:rPr lang="en-CA" dirty="0" smtClean="0"/>
              <a:t>acid, </a:t>
            </a:r>
            <a:r>
              <a:rPr lang="en-CA" dirty="0"/>
              <a:t>one is </a:t>
            </a:r>
            <a:r>
              <a:rPr lang="en-CA" dirty="0" smtClean="0"/>
              <a:t>phenol, </a:t>
            </a:r>
            <a:r>
              <a:rPr lang="en-CA" dirty="0"/>
              <a:t>and one is </a:t>
            </a:r>
            <a:r>
              <a:rPr lang="en-CA" dirty="0" err="1"/>
              <a:t>cyclohexyl</a:t>
            </a:r>
            <a:r>
              <a:rPr lang="en-CA" dirty="0"/>
              <a:t> </a:t>
            </a:r>
            <a:r>
              <a:rPr lang="en-CA" dirty="0" smtClean="0"/>
              <a:t>alcohol.  </a:t>
            </a:r>
            <a:r>
              <a:rPr lang="en-CA" dirty="0"/>
              <a:t>H</a:t>
            </a:r>
            <a:r>
              <a:rPr lang="en-CA" dirty="0" smtClean="0"/>
              <a:t>ow </a:t>
            </a:r>
            <a:r>
              <a:rPr lang="en-CA" dirty="0"/>
              <a:t>would you distinguish them by simple chemical tests?</a:t>
            </a:r>
          </a:p>
          <a:p>
            <a:pPr marL="1138238" lvl="1" indent="-446088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dirty="0">
                <a:solidFill>
                  <a:srgbClr val="FF0000"/>
                </a:solidFill>
              </a:rPr>
              <a:t>Recall: acidity of</a:t>
            </a:r>
          </a:p>
        </p:txBody>
      </p:sp>
      <p:graphicFrame>
        <p:nvGraphicFramePr>
          <p:cNvPr id="24627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7308645"/>
              </p:ext>
            </p:extLst>
          </p:nvPr>
        </p:nvGraphicFramePr>
        <p:xfrm>
          <a:off x="835025" y="4121150"/>
          <a:ext cx="7472363" cy="2397125"/>
        </p:xfrm>
        <a:graphic>
          <a:graphicData uri="http://schemas.openxmlformats.org/presentationml/2006/ole">
            <p:oleObj spid="_x0000_s2462774" name="CS ChemDraw Drawing" r:id="rId4" imgW="4986312" imgH="1598309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4772" name="Object 4"/>
          <p:cNvGraphicFramePr>
            <a:graphicFrameLocks noChangeAspect="1"/>
          </p:cNvGraphicFramePr>
          <p:nvPr/>
        </p:nvGraphicFramePr>
        <p:xfrm>
          <a:off x="250825" y="463550"/>
          <a:ext cx="3213100" cy="1047750"/>
        </p:xfrm>
        <a:graphic>
          <a:graphicData uri="http://schemas.openxmlformats.org/presentationml/2006/ole">
            <p:oleObj spid="_x0000_s2465034" name="CS ChemDraw Drawing" r:id="rId4" imgW="3413520" imgH="1106640" progId="MDLDrawOLE.MDLDrawObject.1">
              <p:embed/>
            </p:oleObj>
          </a:graphicData>
        </a:graphic>
      </p:graphicFrame>
      <p:graphicFrame>
        <p:nvGraphicFramePr>
          <p:cNvPr id="2464773" name="Object 5"/>
          <p:cNvGraphicFramePr>
            <a:graphicFrameLocks noChangeAspect="1"/>
          </p:cNvGraphicFramePr>
          <p:nvPr/>
        </p:nvGraphicFramePr>
        <p:xfrm>
          <a:off x="3689350" y="463550"/>
          <a:ext cx="4267200" cy="1546225"/>
        </p:xfrm>
        <a:graphic>
          <a:graphicData uri="http://schemas.openxmlformats.org/presentationml/2006/ole">
            <p:oleObj spid="_x0000_s2465035" name="CS ChemDraw Drawing" r:id="rId5" imgW="4530240" imgH="1640880" progId="MDLDrawOLE.MDLDrawObject.1">
              <p:embed/>
            </p:oleObj>
          </a:graphicData>
        </a:graphic>
      </p:graphicFrame>
      <p:graphicFrame>
        <p:nvGraphicFramePr>
          <p:cNvPr id="2464774" name="Object 6"/>
          <p:cNvGraphicFramePr>
            <a:graphicFrameLocks noChangeAspect="1"/>
          </p:cNvGraphicFramePr>
          <p:nvPr/>
        </p:nvGraphicFramePr>
        <p:xfrm>
          <a:off x="250825" y="2590800"/>
          <a:ext cx="3398838" cy="1243013"/>
        </p:xfrm>
        <a:graphic>
          <a:graphicData uri="http://schemas.openxmlformats.org/presentationml/2006/ole">
            <p:oleObj spid="_x0000_s2465036" name="CS ChemDraw Drawing" r:id="rId6" imgW="2720340" imgH="995680" progId="MDLDrawOLE.MDLDrawObject.1">
              <p:embed/>
            </p:oleObj>
          </a:graphicData>
        </a:graphic>
      </p:graphicFrame>
      <p:graphicFrame>
        <p:nvGraphicFramePr>
          <p:cNvPr id="2464775" name="Object 7"/>
          <p:cNvGraphicFramePr>
            <a:graphicFrameLocks noChangeAspect="1"/>
          </p:cNvGraphicFramePr>
          <p:nvPr/>
        </p:nvGraphicFramePr>
        <p:xfrm>
          <a:off x="250825" y="4635500"/>
          <a:ext cx="3438525" cy="2033588"/>
        </p:xfrm>
        <a:graphic>
          <a:graphicData uri="http://schemas.openxmlformats.org/presentationml/2006/ole">
            <p:oleObj spid="_x0000_s2465037" name="CS ChemDraw Drawing" r:id="rId7" imgW="2750820" imgH="1628140" progId="MDLDrawOLE.MDLDrawObject.1">
              <p:embed/>
            </p:oleObj>
          </a:graphicData>
        </a:graphic>
      </p:graphicFrame>
      <p:graphicFrame>
        <p:nvGraphicFramePr>
          <p:cNvPr id="2464776" name="Object 8"/>
          <p:cNvGraphicFramePr>
            <a:graphicFrameLocks noChangeAspect="1"/>
          </p:cNvGraphicFramePr>
          <p:nvPr/>
        </p:nvGraphicFramePr>
        <p:xfrm>
          <a:off x="3995738" y="2349500"/>
          <a:ext cx="3603625" cy="1916113"/>
        </p:xfrm>
        <a:graphic>
          <a:graphicData uri="http://schemas.openxmlformats.org/presentationml/2006/ole">
            <p:oleObj spid="_x0000_s2465038" name="CS ChemDraw Drawing" r:id="rId8" imgW="2882900" imgH="1534160" progId="MDLDrawOLE.MDLDrawObject.1">
              <p:embed/>
            </p:oleObj>
          </a:graphicData>
        </a:graphic>
      </p:graphicFrame>
      <p:graphicFrame>
        <p:nvGraphicFramePr>
          <p:cNvPr id="2464777" name="Object 9"/>
          <p:cNvGraphicFramePr>
            <a:graphicFrameLocks noChangeAspect="1"/>
          </p:cNvGraphicFramePr>
          <p:nvPr/>
        </p:nvGraphicFramePr>
        <p:xfrm>
          <a:off x="3924300" y="5070475"/>
          <a:ext cx="3211513" cy="285750"/>
        </p:xfrm>
        <a:graphic>
          <a:graphicData uri="http://schemas.openxmlformats.org/presentationml/2006/ole">
            <p:oleObj spid="_x0000_s2465039" name="CS ChemDraw Drawing" r:id="rId9" imgW="2570480" imgH="228600" progId="MDLDrawOLE.MDLDrawObject.1">
              <p:embed/>
            </p:oleObj>
          </a:graphicData>
        </a:graphic>
      </p:graphicFrame>
      <p:sp>
        <p:nvSpPr>
          <p:cNvPr id="2" name="Freeform 10"/>
          <p:cNvSpPr>
            <a:spLocks/>
          </p:cNvSpPr>
          <p:nvPr/>
        </p:nvSpPr>
        <p:spPr bwMode="auto">
          <a:xfrm>
            <a:off x="1720850" y="206375"/>
            <a:ext cx="1279525" cy="696913"/>
          </a:xfrm>
          <a:custGeom>
            <a:avLst/>
            <a:gdLst>
              <a:gd name="T0" fmla="*/ 806 w 806"/>
              <a:gd name="T1" fmla="*/ 298 h 439"/>
              <a:gd name="T2" fmla="*/ 513 w 806"/>
              <a:gd name="T3" fmla="*/ 24 h 439"/>
              <a:gd name="T4" fmla="*/ 0 w 806"/>
              <a:gd name="T5" fmla="*/ 439 h 439"/>
              <a:gd name="T6" fmla="*/ 0 60000 65536"/>
              <a:gd name="T7" fmla="*/ 0 60000 65536"/>
              <a:gd name="T8" fmla="*/ 0 60000 65536"/>
              <a:gd name="T9" fmla="*/ 0 w 806"/>
              <a:gd name="T10" fmla="*/ 0 h 439"/>
              <a:gd name="T11" fmla="*/ 806 w 806"/>
              <a:gd name="T12" fmla="*/ 439 h 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6" h="439">
                <a:moveTo>
                  <a:pt x="806" y="298"/>
                </a:moveTo>
                <a:cubicBezTo>
                  <a:pt x="757" y="252"/>
                  <a:pt x="647" y="0"/>
                  <a:pt x="513" y="24"/>
                </a:cubicBezTo>
                <a:cubicBezTo>
                  <a:pt x="379" y="48"/>
                  <a:pt x="107" y="353"/>
                  <a:pt x="0" y="43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64779" name="Freeform 11"/>
          <p:cNvSpPr>
            <a:spLocks/>
          </p:cNvSpPr>
          <p:nvPr/>
        </p:nvSpPr>
        <p:spPr bwMode="auto">
          <a:xfrm>
            <a:off x="1236663" y="869950"/>
            <a:ext cx="206375" cy="323850"/>
          </a:xfrm>
          <a:custGeom>
            <a:avLst/>
            <a:gdLst>
              <a:gd name="T0" fmla="*/ 130 w 130"/>
              <a:gd name="T1" fmla="*/ 199 h 204"/>
              <a:gd name="T2" fmla="*/ 68 w 130"/>
              <a:gd name="T3" fmla="*/ 1 h 204"/>
              <a:gd name="T4" fmla="*/ 0 w 130"/>
              <a:gd name="T5" fmla="*/ 204 h 204"/>
              <a:gd name="T6" fmla="*/ 0 60000 65536"/>
              <a:gd name="T7" fmla="*/ 0 60000 65536"/>
              <a:gd name="T8" fmla="*/ 0 60000 65536"/>
              <a:gd name="T9" fmla="*/ 0 w 130"/>
              <a:gd name="T10" fmla="*/ 0 h 204"/>
              <a:gd name="T11" fmla="*/ 130 w 130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04">
                <a:moveTo>
                  <a:pt x="130" y="199"/>
                </a:moveTo>
                <a:cubicBezTo>
                  <a:pt x="120" y="166"/>
                  <a:pt x="90" y="0"/>
                  <a:pt x="68" y="1"/>
                </a:cubicBezTo>
                <a:cubicBezTo>
                  <a:pt x="46" y="2"/>
                  <a:pt x="14" y="162"/>
                  <a:pt x="0" y="20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6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647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6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19727938"/>
              </p:ext>
            </p:extLst>
          </p:nvPr>
        </p:nvGraphicFramePr>
        <p:xfrm>
          <a:off x="290599" y="414338"/>
          <a:ext cx="3748001" cy="1795462"/>
        </p:xfrm>
        <a:graphic>
          <a:graphicData uri="http://schemas.openxmlformats.org/presentationml/2006/ole">
            <p:oleObj spid="_x0000_s2467089" name="CS ChemDraw Drawing" r:id="rId4" imgW="2902883" imgH="1398891" progId="MDLDrawOLE.MDLDrawObject.1">
              <p:embed/>
            </p:oleObj>
          </a:graphicData>
        </a:graphic>
      </p:graphicFrame>
      <p:graphicFrame>
        <p:nvGraphicFramePr>
          <p:cNvPr id="2466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0287959"/>
              </p:ext>
            </p:extLst>
          </p:nvPr>
        </p:nvGraphicFramePr>
        <p:xfrm>
          <a:off x="4191000" y="381000"/>
          <a:ext cx="4298267" cy="2919413"/>
        </p:xfrm>
        <a:graphic>
          <a:graphicData uri="http://schemas.openxmlformats.org/presentationml/2006/ole">
            <p:oleObj spid="_x0000_s2467090" name="CS ChemDraw Drawing" r:id="rId5" imgW="3330952" imgH="2255196" progId="MDLDrawOLE.MDLDrawObject.1">
              <p:embed/>
            </p:oleObj>
          </a:graphicData>
        </a:graphic>
      </p:graphicFrame>
      <p:graphicFrame>
        <p:nvGraphicFramePr>
          <p:cNvPr id="2466820" name="Object 4"/>
          <p:cNvGraphicFramePr>
            <a:graphicFrameLocks noChangeAspect="1"/>
          </p:cNvGraphicFramePr>
          <p:nvPr/>
        </p:nvGraphicFramePr>
        <p:xfrm>
          <a:off x="250825" y="3376613"/>
          <a:ext cx="3708400" cy="1243012"/>
        </p:xfrm>
        <a:graphic>
          <a:graphicData uri="http://schemas.openxmlformats.org/presentationml/2006/ole">
            <p:oleObj spid="_x0000_s2467091" name="CS ChemDraw Drawing" r:id="rId6" imgW="2966720" imgH="995680" progId="MDLDrawOLE.MDLDrawObject.1">
              <p:embed/>
            </p:oleObj>
          </a:graphicData>
        </a:graphic>
      </p:graphicFrame>
      <p:graphicFrame>
        <p:nvGraphicFramePr>
          <p:cNvPr id="2466826" name="Object 10"/>
          <p:cNvGraphicFramePr>
            <a:graphicFrameLocks noChangeAspect="1"/>
          </p:cNvGraphicFramePr>
          <p:nvPr/>
        </p:nvGraphicFramePr>
        <p:xfrm>
          <a:off x="4168775" y="3881438"/>
          <a:ext cx="3211513" cy="285750"/>
        </p:xfrm>
        <a:graphic>
          <a:graphicData uri="http://schemas.openxmlformats.org/presentationml/2006/ole">
            <p:oleObj spid="_x0000_s2467092" name="CS ChemDraw Drawing" r:id="rId7" imgW="2570480" imgH="228600" progId="MDLDrawOLE.MDLDrawObject.1">
              <p:embed/>
            </p:oleObj>
          </a:graphicData>
        </a:graphic>
      </p:graphicFrame>
      <p:graphicFrame>
        <p:nvGraphicFramePr>
          <p:cNvPr id="2466827" name="Object 11"/>
          <p:cNvGraphicFramePr>
            <a:graphicFrameLocks noChangeAspect="1"/>
          </p:cNvGraphicFramePr>
          <p:nvPr/>
        </p:nvGraphicFramePr>
        <p:xfrm>
          <a:off x="250825" y="5227638"/>
          <a:ext cx="3708400" cy="1243012"/>
        </p:xfrm>
        <a:graphic>
          <a:graphicData uri="http://schemas.openxmlformats.org/presentationml/2006/ole">
            <p:oleObj spid="_x0000_s2467093" name="CS ChemDraw Drawing" r:id="rId8" imgW="2966720" imgH="995680" progId="MDLDrawOLE.MDLDrawObject.1">
              <p:embed/>
            </p:oleObj>
          </a:graphicData>
        </a:graphic>
      </p:graphicFrame>
      <p:graphicFrame>
        <p:nvGraphicFramePr>
          <p:cNvPr id="2466828" name="Object 12"/>
          <p:cNvGraphicFramePr>
            <a:graphicFrameLocks noChangeAspect="1"/>
          </p:cNvGraphicFramePr>
          <p:nvPr/>
        </p:nvGraphicFramePr>
        <p:xfrm>
          <a:off x="4168775" y="5732463"/>
          <a:ext cx="3211513" cy="285750"/>
        </p:xfrm>
        <a:graphic>
          <a:graphicData uri="http://schemas.openxmlformats.org/presentationml/2006/ole">
            <p:oleObj spid="_x0000_s2467094" name="CS ChemDraw Drawing" r:id="rId9" imgW="2570480" imgH="228600" progId="MDLDrawOLE.MDLDrawObject.1">
              <p:embed/>
            </p:oleObj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8872" name="Object 8"/>
          <p:cNvGraphicFramePr>
            <a:graphicFrameLocks noChangeAspect="1"/>
          </p:cNvGraphicFramePr>
          <p:nvPr/>
        </p:nvGraphicFramePr>
        <p:xfrm>
          <a:off x="117475" y="441325"/>
          <a:ext cx="8907463" cy="2203450"/>
        </p:xfrm>
        <a:graphic>
          <a:graphicData uri="http://schemas.openxmlformats.org/presentationml/2006/ole">
            <p:oleObj spid="_x0000_s2469107" name="CS ChemDraw Drawing" r:id="rId4" imgW="7129780" imgH="1767840" progId="MDLDrawOLE.MDLDrawObject.1">
              <p:embed/>
            </p:oleObj>
          </a:graphicData>
        </a:graphic>
      </p:graphicFrame>
      <p:sp>
        <p:nvSpPr>
          <p:cNvPr id="2468875" name="Rectangle 11"/>
          <p:cNvSpPr>
            <a:spLocks noChangeArrowheads="1"/>
          </p:cNvSpPr>
          <p:nvPr/>
        </p:nvSpPr>
        <p:spPr bwMode="auto">
          <a:xfrm>
            <a:off x="234950" y="3429000"/>
            <a:ext cx="863758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/>
              <a:t>Stability of conjugate bases</a:t>
            </a:r>
            <a:endParaRPr lang="en-CA"/>
          </a:p>
        </p:txBody>
      </p:sp>
      <p:graphicFrame>
        <p:nvGraphicFramePr>
          <p:cNvPr id="2468876" name="Object 12"/>
          <p:cNvGraphicFramePr>
            <a:graphicFrameLocks noChangeAspect="1"/>
          </p:cNvGraphicFramePr>
          <p:nvPr/>
        </p:nvGraphicFramePr>
        <p:xfrm>
          <a:off x="117475" y="4598988"/>
          <a:ext cx="1925638" cy="1558925"/>
        </p:xfrm>
        <a:graphic>
          <a:graphicData uri="http://schemas.openxmlformats.org/presentationml/2006/ole">
            <p:oleObj spid="_x0000_s2469108" name="CS ChemDraw Drawing" r:id="rId5" imgW="1541780" imgH="1249680" progId="MDLDrawOLE.MDLDrawObject.1">
              <p:embed/>
            </p:oleObj>
          </a:graphicData>
        </a:graphic>
      </p:graphicFrame>
      <p:graphicFrame>
        <p:nvGraphicFramePr>
          <p:cNvPr id="2468877" name="Object 13"/>
          <p:cNvGraphicFramePr>
            <a:graphicFrameLocks noChangeAspect="1"/>
          </p:cNvGraphicFramePr>
          <p:nvPr/>
        </p:nvGraphicFramePr>
        <p:xfrm>
          <a:off x="2098675" y="4600575"/>
          <a:ext cx="2274888" cy="1557338"/>
        </p:xfrm>
        <a:graphic>
          <a:graphicData uri="http://schemas.openxmlformats.org/presentationml/2006/ole">
            <p:oleObj spid="_x0000_s2469109" name="CS ChemDraw Drawing" r:id="rId6" imgW="1821180" imgH="1247140" progId="MDLDrawOLE.MDLDrawObject.1">
              <p:embed/>
            </p:oleObj>
          </a:graphicData>
        </a:graphic>
      </p:graphicFrame>
      <p:graphicFrame>
        <p:nvGraphicFramePr>
          <p:cNvPr id="2468878" name="Object 14"/>
          <p:cNvGraphicFramePr>
            <a:graphicFrameLocks noChangeAspect="1"/>
          </p:cNvGraphicFramePr>
          <p:nvPr/>
        </p:nvGraphicFramePr>
        <p:xfrm>
          <a:off x="4430713" y="4600575"/>
          <a:ext cx="2270125" cy="1557338"/>
        </p:xfrm>
        <a:graphic>
          <a:graphicData uri="http://schemas.openxmlformats.org/presentationml/2006/ole">
            <p:oleObj spid="_x0000_s2469110" name="CS ChemDraw Drawing" r:id="rId7" imgW="1818640" imgH="1247140" progId="MDLDrawOLE.MDLDrawObject.1">
              <p:embed/>
            </p:oleObj>
          </a:graphicData>
        </a:graphic>
      </p:graphicFrame>
      <p:graphicFrame>
        <p:nvGraphicFramePr>
          <p:cNvPr id="2468879" name="Object 15"/>
          <p:cNvGraphicFramePr>
            <a:graphicFrameLocks noChangeAspect="1"/>
          </p:cNvGraphicFramePr>
          <p:nvPr/>
        </p:nvGraphicFramePr>
        <p:xfrm>
          <a:off x="6757988" y="4598988"/>
          <a:ext cx="2252662" cy="1558925"/>
        </p:xfrm>
        <a:graphic>
          <a:graphicData uri="http://schemas.openxmlformats.org/presentationml/2006/ole">
            <p:oleObj spid="_x0000_s2469111" name="CS ChemDraw Drawing" r:id="rId8" imgW="1803400" imgH="1247140" progId="MDLDrawOLE.MDLDrawObject.1">
              <p:embed/>
            </p:oleObj>
          </a:graphicData>
        </a:graphic>
      </p:graphicFrame>
      <p:sp>
        <p:nvSpPr>
          <p:cNvPr id="2" name="Freeform 16"/>
          <p:cNvSpPr>
            <a:spLocks/>
          </p:cNvSpPr>
          <p:nvPr/>
        </p:nvSpPr>
        <p:spPr bwMode="auto">
          <a:xfrm>
            <a:off x="1393825" y="4795838"/>
            <a:ext cx="457200" cy="376237"/>
          </a:xfrm>
          <a:custGeom>
            <a:avLst/>
            <a:gdLst>
              <a:gd name="T0" fmla="*/ 288 w 288"/>
              <a:gd name="T1" fmla="*/ 202 h 237"/>
              <a:gd name="T2" fmla="*/ 197 w 288"/>
              <a:gd name="T3" fmla="*/ 6 h 237"/>
              <a:gd name="T4" fmla="*/ 0 w 288"/>
              <a:gd name="T5" fmla="*/ 237 h 237"/>
              <a:gd name="T6" fmla="*/ 0 60000 65536"/>
              <a:gd name="T7" fmla="*/ 0 60000 65536"/>
              <a:gd name="T8" fmla="*/ 0 60000 65536"/>
              <a:gd name="T9" fmla="*/ 0 w 288"/>
              <a:gd name="T10" fmla="*/ 0 h 237"/>
              <a:gd name="T11" fmla="*/ 288 w 288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37">
                <a:moveTo>
                  <a:pt x="288" y="202"/>
                </a:moveTo>
                <a:cubicBezTo>
                  <a:pt x="273" y="169"/>
                  <a:pt x="245" y="0"/>
                  <a:pt x="197" y="6"/>
                </a:cubicBezTo>
                <a:cubicBezTo>
                  <a:pt x="149" y="12"/>
                  <a:pt x="41" y="189"/>
                  <a:pt x="0" y="23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68881" name="Freeform 17"/>
          <p:cNvSpPr>
            <a:spLocks/>
          </p:cNvSpPr>
          <p:nvPr/>
        </p:nvSpPr>
        <p:spPr bwMode="auto">
          <a:xfrm>
            <a:off x="808038" y="4762500"/>
            <a:ext cx="349250" cy="290513"/>
          </a:xfrm>
          <a:custGeom>
            <a:avLst/>
            <a:gdLst>
              <a:gd name="T0" fmla="*/ 220 w 220"/>
              <a:gd name="T1" fmla="*/ 183 h 183"/>
              <a:gd name="T2" fmla="*/ 4 w 220"/>
              <a:gd name="T3" fmla="*/ 88 h 183"/>
              <a:gd name="T4" fmla="*/ 193 w 220"/>
              <a:gd name="T5" fmla="*/ 0 h 183"/>
              <a:gd name="T6" fmla="*/ 0 60000 65536"/>
              <a:gd name="T7" fmla="*/ 0 60000 65536"/>
              <a:gd name="T8" fmla="*/ 0 60000 65536"/>
              <a:gd name="T9" fmla="*/ 0 w 220"/>
              <a:gd name="T10" fmla="*/ 0 h 183"/>
              <a:gd name="T11" fmla="*/ 220 w 220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" h="183">
                <a:moveTo>
                  <a:pt x="220" y="183"/>
                </a:moveTo>
                <a:cubicBezTo>
                  <a:pt x="184" y="167"/>
                  <a:pt x="8" y="118"/>
                  <a:pt x="4" y="88"/>
                </a:cubicBezTo>
                <a:cubicBezTo>
                  <a:pt x="0" y="58"/>
                  <a:pt x="154" y="18"/>
                  <a:pt x="193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68882" name="Text Box 18"/>
          <p:cNvSpPr txBox="1">
            <a:spLocks noChangeArrowheads="1"/>
          </p:cNvSpPr>
          <p:nvPr/>
        </p:nvSpPr>
        <p:spPr bwMode="auto">
          <a:xfrm rot="5400000">
            <a:off x="673101" y="5497512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0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68883" name="Text Box 19"/>
          <p:cNvSpPr txBox="1">
            <a:spLocks noChangeArrowheads="1"/>
          </p:cNvSpPr>
          <p:nvPr/>
        </p:nvSpPr>
        <p:spPr bwMode="auto">
          <a:xfrm rot="9900000">
            <a:off x="423863" y="537686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0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68884" name="Text Box 20"/>
          <p:cNvSpPr txBox="1">
            <a:spLocks noChangeArrowheads="1"/>
          </p:cNvSpPr>
          <p:nvPr/>
        </p:nvSpPr>
        <p:spPr bwMode="auto">
          <a:xfrm rot="-8100000">
            <a:off x="490538" y="517207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0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68885" name="Freeform 21"/>
          <p:cNvSpPr>
            <a:spLocks/>
          </p:cNvSpPr>
          <p:nvPr/>
        </p:nvSpPr>
        <p:spPr bwMode="auto">
          <a:xfrm>
            <a:off x="3714750" y="4795838"/>
            <a:ext cx="457200" cy="376237"/>
          </a:xfrm>
          <a:custGeom>
            <a:avLst/>
            <a:gdLst>
              <a:gd name="T0" fmla="*/ 288 w 288"/>
              <a:gd name="T1" fmla="*/ 202 h 237"/>
              <a:gd name="T2" fmla="*/ 197 w 288"/>
              <a:gd name="T3" fmla="*/ 6 h 237"/>
              <a:gd name="T4" fmla="*/ 0 w 288"/>
              <a:gd name="T5" fmla="*/ 237 h 237"/>
              <a:gd name="T6" fmla="*/ 0 60000 65536"/>
              <a:gd name="T7" fmla="*/ 0 60000 65536"/>
              <a:gd name="T8" fmla="*/ 0 60000 65536"/>
              <a:gd name="T9" fmla="*/ 0 w 288"/>
              <a:gd name="T10" fmla="*/ 0 h 237"/>
              <a:gd name="T11" fmla="*/ 288 w 288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37">
                <a:moveTo>
                  <a:pt x="288" y="202"/>
                </a:moveTo>
                <a:cubicBezTo>
                  <a:pt x="273" y="169"/>
                  <a:pt x="245" y="0"/>
                  <a:pt x="197" y="6"/>
                </a:cubicBezTo>
                <a:cubicBezTo>
                  <a:pt x="149" y="12"/>
                  <a:pt x="41" y="189"/>
                  <a:pt x="0" y="23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68886" name="Freeform 22"/>
          <p:cNvSpPr>
            <a:spLocks/>
          </p:cNvSpPr>
          <p:nvPr/>
        </p:nvSpPr>
        <p:spPr bwMode="auto">
          <a:xfrm>
            <a:off x="3128963" y="4762500"/>
            <a:ext cx="349250" cy="290513"/>
          </a:xfrm>
          <a:custGeom>
            <a:avLst/>
            <a:gdLst>
              <a:gd name="T0" fmla="*/ 220 w 220"/>
              <a:gd name="T1" fmla="*/ 183 h 183"/>
              <a:gd name="T2" fmla="*/ 4 w 220"/>
              <a:gd name="T3" fmla="*/ 88 h 183"/>
              <a:gd name="T4" fmla="*/ 193 w 220"/>
              <a:gd name="T5" fmla="*/ 0 h 183"/>
              <a:gd name="T6" fmla="*/ 0 60000 65536"/>
              <a:gd name="T7" fmla="*/ 0 60000 65536"/>
              <a:gd name="T8" fmla="*/ 0 60000 65536"/>
              <a:gd name="T9" fmla="*/ 0 w 220"/>
              <a:gd name="T10" fmla="*/ 0 h 183"/>
              <a:gd name="T11" fmla="*/ 220 w 220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" h="183">
                <a:moveTo>
                  <a:pt x="220" y="183"/>
                </a:moveTo>
                <a:cubicBezTo>
                  <a:pt x="184" y="167"/>
                  <a:pt x="8" y="118"/>
                  <a:pt x="4" y="88"/>
                </a:cubicBezTo>
                <a:cubicBezTo>
                  <a:pt x="0" y="58"/>
                  <a:pt x="154" y="18"/>
                  <a:pt x="193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68887" name="Freeform 23"/>
          <p:cNvSpPr>
            <a:spLocks/>
          </p:cNvSpPr>
          <p:nvPr/>
        </p:nvSpPr>
        <p:spPr bwMode="auto">
          <a:xfrm>
            <a:off x="6049963" y="4795838"/>
            <a:ext cx="457200" cy="376237"/>
          </a:xfrm>
          <a:custGeom>
            <a:avLst/>
            <a:gdLst>
              <a:gd name="T0" fmla="*/ 288 w 288"/>
              <a:gd name="T1" fmla="*/ 202 h 237"/>
              <a:gd name="T2" fmla="*/ 197 w 288"/>
              <a:gd name="T3" fmla="*/ 6 h 237"/>
              <a:gd name="T4" fmla="*/ 0 w 288"/>
              <a:gd name="T5" fmla="*/ 237 h 237"/>
              <a:gd name="T6" fmla="*/ 0 60000 65536"/>
              <a:gd name="T7" fmla="*/ 0 60000 65536"/>
              <a:gd name="T8" fmla="*/ 0 60000 65536"/>
              <a:gd name="T9" fmla="*/ 0 w 288"/>
              <a:gd name="T10" fmla="*/ 0 h 237"/>
              <a:gd name="T11" fmla="*/ 288 w 288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37">
                <a:moveTo>
                  <a:pt x="288" y="202"/>
                </a:moveTo>
                <a:cubicBezTo>
                  <a:pt x="273" y="169"/>
                  <a:pt x="245" y="0"/>
                  <a:pt x="197" y="6"/>
                </a:cubicBezTo>
                <a:cubicBezTo>
                  <a:pt x="149" y="12"/>
                  <a:pt x="41" y="189"/>
                  <a:pt x="0" y="23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68888" name="Freeform 24"/>
          <p:cNvSpPr>
            <a:spLocks/>
          </p:cNvSpPr>
          <p:nvPr/>
        </p:nvSpPr>
        <p:spPr bwMode="auto">
          <a:xfrm>
            <a:off x="5441950" y="4762500"/>
            <a:ext cx="349250" cy="290513"/>
          </a:xfrm>
          <a:custGeom>
            <a:avLst/>
            <a:gdLst>
              <a:gd name="T0" fmla="*/ 220 w 220"/>
              <a:gd name="T1" fmla="*/ 183 h 183"/>
              <a:gd name="T2" fmla="*/ 4 w 220"/>
              <a:gd name="T3" fmla="*/ 88 h 183"/>
              <a:gd name="T4" fmla="*/ 193 w 220"/>
              <a:gd name="T5" fmla="*/ 0 h 183"/>
              <a:gd name="T6" fmla="*/ 0 60000 65536"/>
              <a:gd name="T7" fmla="*/ 0 60000 65536"/>
              <a:gd name="T8" fmla="*/ 0 60000 65536"/>
              <a:gd name="T9" fmla="*/ 0 w 220"/>
              <a:gd name="T10" fmla="*/ 0 h 183"/>
              <a:gd name="T11" fmla="*/ 220 w 220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" h="183">
                <a:moveTo>
                  <a:pt x="220" y="183"/>
                </a:moveTo>
                <a:cubicBezTo>
                  <a:pt x="184" y="167"/>
                  <a:pt x="8" y="118"/>
                  <a:pt x="4" y="88"/>
                </a:cubicBezTo>
                <a:cubicBezTo>
                  <a:pt x="0" y="58"/>
                  <a:pt x="154" y="18"/>
                  <a:pt x="193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68889" name="Freeform 25"/>
          <p:cNvSpPr>
            <a:spLocks/>
          </p:cNvSpPr>
          <p:nvPr/>
        </p:nvSpPr>
        <p:spPr bwMode="auto">
          <a:xfrm>
            <a:off x="8362950" y="4795838"/>
            <a:ext cx="457200" cy="376237"/>
          </a:xfrm>
          <a:custGeom>
            <a:avLst/>
            <a:gdLst>
              <a:gd name="T0" fmla="*/ 288 w 288"/>
              <a:gd name="T1" fmla="*/ 202 h 237"/>
              <a:gd name="T2" fmla="*/ 197 w 288"/>
              <a:gd name="T3" fmla="*/ 6 h 237"/>
              <a:gd name="T4" fmla="*/ 0 w 288"/>
              <a:gd name="T5" fmla="*/ 237 h 237"/>
              <a:gd name="T6" fmla="*/ 0 60000 65536"/>
              <a:gd name="T7" fmla="*/ 0 60000 65536"/>
              <a:gd name="T8" fmla="*/ 0 60000 65536"/>
              <a:gd name="T9" fmla="*/ 0 w 288"/>
              <a:gd name="T10" fmla="*/ 0 h 237"/>
              <a:gd name="T11" fmla="*/ 288 w 288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37">
                <a:moveTo>
                  <a:pt x="288" y="202"/>
                </a:moveTo>
                <a:cubicBezTo>
                  <a:pt x="273" y="169"/>
                  <a:pt x="245" y="0"/>
                  <a:pt x="197" y="6"/>
                </a:cubicBezTo>
                <a:cubicBezTo>
                  <a:pt x="149" y="12"/>
                  <a:pt x="41" y="189"/>
                  <a:pt x="0" y="23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68890" name="Freeform 26"/>
          <p:cNvSpPr>
            <a:spLocks/>
          </p:cNvSpPr>
          <p:nvPr/>
        </p:nvSpPr>
        <p:spPr bwMode="auto">
          <a:xfrm>
            <a:off x="7777163" y="4762500"/>
            <a:ext cx="349250" cy="290513"/>
          </a:xfrm>
          <a:custGeom>
            <a:avLst/>
            <a:gdLst>
              <a:gd name="T0" fmla="*/ 220 w 220"/>
              <a:gd name="T1" fmla="*/ 183 h 183"/>
              <a:gd name="T2" fmla="*/ 4 w 220"/>
              <a:gd name="T3" fmla="*/ 88 h 183"/>
              <a:gd name="T4" fmla="*/ 193 w 220"/>
              <a:gd name="T5" fmla="*/ 0 h 183"/>
              <a:gd name="T6" fmla="*/ 0 60000 65536"/>
              <a:gd name="T7" fmla="*/ 0 60000 65536"/>
              <a:gd name="T8" fmla="*/ 0 60000 65536"/>
              <a:gd name="T9" fmla="*/ 0 w 220"/>
              <a:gd name="T10" fmla="*/ 0 h 183"/>
              <a:gd name="T11" fmla="*/ 220 w 220"/>
              <a:gd name="T12" fmla="*/ 183 h 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" h="183">
                <a:moveTo>
                  <a:pt x="220" y="183"/>
                </a:moveTo>
                <a:cubicBezTo>
                  <a:pt x="184" y="167"/>
                  <a:pt x="8" y="118"/>
                  <a:pt x="4" y="88"/>
                </a:cubicBezTo>
                <a:cubicBezTo>
                  <a:pt x="0" y="58"/>
                  <a:pt x="154" y="18"/>
                  <a:pt x="193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68894" name="Text Box 30"/>
          <p:cNvSpPr txBox="1">
            <a:spLocks noChangeArrowheads="1"/>
          </p:cNvSpPr>
          <p:nvPr/>
        </p:nvSpPr>
        <p:spPr bwMode="auto">
          <a:xfrm rot="9900000">
            <a:off x="2752725" y="538321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0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68895" name="Text Box 31"/>
          <p:cNvSpPr txBox="1">
            <a:spLocks noChangeArrowheads="1"/>
          </p:cNvSpPr>
          <p:nvPr/>
        </p:nvSpPr>
        <p:spPr bwMode="auto">
          <a:xfrm rot="-8100000">
            <a:off x="2819401" y="517842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0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68898" name="Text Box 34"/>
          <p:cNvSpPr txBox="1">
            <a:spLocks noChangeArrowheads="1"/>
          </p:cNvSpPr>
          <p:nvPr/>
        </p:nvSpPr>
        <p:spPr bwMode="auto">
          <a:xfrm rot="-8100000">
            <a:off x="5143501" y="517842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0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6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6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6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6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6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6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6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46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46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6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6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6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6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875" grpId="0"/>
      <p:bldP spid="2" grpId="0" animBg="1"/>
      <p:bldP spid="2468881" grpId="0" animBg="1"/>
      <p:bldP spid="2468882" grpId="0"/>
      <p:bldP spid="2468883" grpId="0"/>
      <p:bldP spid="2468884" grpId="0"/>
      <p:bldP spid="2468885" grpId="0" animBg="1"/>
      <p:bldP spid="2468886" grpId="0" animBg="1"/>
      <p:bldP spid="2468887" grpId="0" animBg="1"/>
      <p:bldP spid="2468888" grpId="0" animBg="1"/>
      <p:bldP spid="2468889" grpId="0" animBg="1"/>
      <p:bldP spid="2468890" grpId="0" animBg="1"/>
      <p:bldP spid="2468894" grpId="0"/>
      <p:bldP spid="2468895" grpId="0"/>
      <p:bldP spid="24688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093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361764"/>
              </p:ext>
            </p:extLst>
          </p:nvPr>
        </p:nvGraphicFramePr>
        <p:xfrm>
          <a:off x="2905125" y="3505200"/>
          <a:ext cx="3332163" cy="2835275"/>
        </p:xfrm>
        <a:graphic>
          <a:graphicData uri="http://schemas.openxmlformats.org/presentationml/2006/ole">
            <p:oleObj spid="_x0000_s2471075" name="CS ChemDraw Drawing" r:id="rId4" imgW="2225040" imgH="1894840" progId="MDLDrawOLE.MDLDrawObject.1">
              <p:embed/>
            </p:oleObj>
          </a:graphicData>
        </a:graphic>
      </p:graphicFrame>
      <p:graphicFrame>
        <p:nvGraphicFramePr>
          <p:cNvPr id="2470932" name="Object 20"/>
          <p:cNvGraphicFramePr>
            <a:graphicFrameLocks noChangeAspect="1"/>
          </p:cNvGraphicFramePr>
          <p:nvPr/>
        </p:nvGraphicFramePr>
        <p:xfrm>
          <a:off x="533400" y="188913"/>
          <a:ext cx="3322638" cy="2819400"/>
        </p:xfrm>
        <a:graphic>
          <a:graphicData uri="http://schemas.openxmlformats.org/presentationml/2006/ole">
            <p:oleObj spid="_x0000_s2471076" name="CS ChemDraw Drawing" r:id="rId5" imgW="2217420" imgH="1884680" progId="MDLDrawOLE.MDLDrawObject.1">
              <p:embed/>
            </p:oleObj>
          </a:graphicData>
        </a:graphic>
      </p:graphicFrame>
      <p:graphicFrame>
        <p:nvGraphicFramePr>
          <p:cNvPr id="2470933" name="Object 21"/>
          <p:cNvGraphicFramePr>
            <a:graphicFrameLocks noChangeAspect="1"/>
          </p:cNvGraphicFramePr>
          <p:nvPr/>
        </p:nvGraphicFramePr>
        <p:xfrm>
          <a:off x="5286375" y="188913"/>
          <a:ext cx="3325813" cy="2843212"/>
        </p:xfrm>
        <a:graphic>
          <a:graphicData uri="http://schemas.openxmlformats.org/presentationml/2006/ole">
            <p:oleObj spid="_x0000_s2471077" name="CS ChemDraw Drawing" r:id="rId6" imgW="2219960" imgH="1899920" progId="MDLDrawOLE.MDLDrawObject.1">
              <p:embed/>
            </p:oleObj>
          </a:graphicData>
        </a:graphic>
      </p:graphicFrame>
      <p:sp>
        <p:nvSpPr>
          <p:cNvPr id="2" name="Text Box 23"/>
          <p:cNvSpPr txBox="1">
            <a:spLocks noChangeArrowheads="1"/>
          </p:cNvSpPr>
          <p:nvPr/>
        </p:nvSpPr>
        <p:spPr bwMode="auto">
          <a:xfrm rot="5400000">
            <a:off x="1797050" y="1171576"/>
            <a:ext cx="51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70936" name="Text Box 24"/>
          <p:cNvSpPr txBox="1">
            <a:spLocks noChangeArrowheads="1"/>
          </p:cNvSpPr>
          <p:nvPr/>
        </p:nvSpPr>
        <p:spPr bwMode="auto">
          <a:xfrm rot="9000000">
            <a:off x="2051050" y="893763"/>
            <a:ext cx="4429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8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70938" name="Text Box 26"/>
          <p:cNvSpPr txBox="1">
            <a:spLocks noChangeArrowheads="1"/>
          </p:cNvSpPr>
          <p:nvPr/>
        </p:nvSpPr>
        <p:spPr bwMode="auto">
          <a:xfrm rot="-5400000">
            <a:off x="5965825" y="473076"/>
            <a:ext cx="51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70939" name="Text Box 27"/>
          <p:cNvSpPr txBox="1">
            <a:spLocks noChangeArrowheads="1"/>
          </p:cNvSpPr>
          <p:nvPr/>
        </p:nvSpPr>
        <p:spPr bwMode="auto">
          <a:xfrm rot="9000000">
            <a:off x="6818313" y="9794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0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70941" name="Text Box 29"/>
          <p:cNvSpPr txBox="1">
            <a:spLocks noChangeArrowheads="1"/>
          </p:cNvSpPr>
          <p:nvPr/>
        </p:nvSpPr>
        <p:spPr bwMode="auto">
          <a:xfrm rot="-9000000">
            <a:off x="6300788" y="893763"/>
            <a:ext cx="442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8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70942" name="Text Box 30"/>
          <p:cNvSpPr txBox="1">
            <a:spLocks noChangeArrowheads="1"/>
          </p:cNvSpPr>
          <p:nvPr/>
        </p:nvSpPr>
        <p:spPr bwMode="auto">
          <a:xfrm rot="12600000">
            <a:off x="3276600" y="4201219"/>
            <a:ext cx="51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70943" name="Text Box 31"/>
          <p:cNvSpPr txBox="1">
            <a:spLocks noChangeArrowheads="1"/>
          </p:cNvSpPr>
          <p:nvPr/>
        </p:nvSpPr>
        <p:spPr bwMode="auto">
          <a:xfrm rot="12600000">
            <a:off x="4348163" y="4266306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0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70944" name="Text Box 32"/>
          <p:cNvSpPr txBox="1">
            <a:spLocks noChangeArrowheads="1"/>
          </p:cNvSpPr>
          <p:nvPr/>
        </p:nvSpPr>
        <p:spPr bwMode="auto">
          <a:xfrm rot="9000000">
            <a:off x="3805238" y="4193281"/>
            <a:ext cx="442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8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70945" name="Text Box 33"/>
          <p:cNvSpPr txBox="1">
            <a:spLocks noChangeArrowheads="1"/>
          </p:cNvSpPr>
          <p:nvPr/>
        </p:nvSpPr>
        <p:spPr bwMode="auto">
          <a:xfrm rot="9000000">
            <a:off x="4835525" y="4325044"/>
            <a:ext cx="331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16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7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7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7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7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7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7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7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7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70936" grpId="0"/>
      <p:bldP spid="2470938" grpId="0"/>
      <p:bldP spid="2470939" grpId="0"/>
      <p:bldP spid="2470941" grpId="0"/>
      <p:bldP spid="2470942" grpId="0"/>
      <p:bldP spid="2470943" grpId="0"/>
      <p:bldP spid="2470944" grpId="0"/>
      <p:bldP spid="24709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962" name="Rectangle 2"/>
          <p:cNvSpPr>
            <a:spLocks noChangeArrowheads="1"/>
          </p:cNvSpPr>
          <p:nvPr/>
        </p:nvSpPr>
        <p:spPr bwMode="auto">
          <a:xfrm>
            <a:off x="234950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2D.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Dicarboxylic Acids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2472963" name="Object 3"/>
          <p:cNvGraphicFramePr>
            <a:graphicFrameLocks noChangeAspect="1"/>
          </p:cNvGraphicFramePr>
          <p:nvPr/>
        </p:nvGraphicFramePr>
        <p:xfrm>
          <a:off x="212725" y="917575"/>
          <a:ext cx="8680450" cy="5705475"/>
        </p:xfrm>
        <a:graphic>
          <a:graphicData uri="http://schemas.openxmlformats.org/presentationml/2006/ole">
            <p:oleObj spid="_x0000_s2473009" name="CS ChemDraw Drawing" r:id="rId4" imgW="6951980" imgH="455930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4950" y="188640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2E.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Esters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5900" y="1133252"/>
            <a:ext cx="8672513" cy="250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 dirty="0"/>
              <a:t>Nomenclature of </a:t>
            </a:r>
            <a:r>
              <a:rPr lang="en-CA" dirty="0" smtClean="0"/>
              <a:t>Esters </a:t>
            </a:r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dirty="0" smtClean="0"/>
              <a:t>Rules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CA" dirty="0"/>
              <a:t>Ester as parent (suffix): ending with “</a:t>
            </a:r>
            <a:r>
              <a:rPr lang="en-CA" dirty="0">
                <a:solidFill>
                  <a:srgbClr val="008000"/>
                </a:solidFill>
              </a:rPr>
              <a:t>–</a:t>
            </a:r>
            <a:r>
              <a:rPr lang="en-CA" dirty="0" err="1">
                <a:solidFill>
                  <a:srgbClr val="008000"/>
                </a:solidFill>
              </a:rPr>
              <a:t>oate</a:t>
            </a:r>
            <a:r>
              <a:rPr lang="en-CA" dirty="0"/>
              <a:t>”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9633" y="3464930"/>
            <a:ext cx="8637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Examples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3734212"/>
              </p:ext>
            </p:extLst>
          </p:nvPr>
        </p:nvGraphicFramePr>
        <p:xfrm>
          <a:off x="827584" y="4257092"/>
          <a:ext cx="7596844" cy="2022258"/>
        </p:xfrm>
        <a:graphic>
          <a:graphicData uri="http://schemas.openxmlformats.org/presentationml/2006/ole">
            <p:oleObj spid="_x0000_s2663457" name="CS ChemDraw Drawing" r:id="rId4" imgW="5635287" imgH="1500727" progId="MDLDrawOLE.MDLDrawObject.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2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558" name="Rectangle 3"/>
          <p:cNvSpPr>
            <a:spLocks noChangeArrowheads="1"/>
          </p:cNvSpPr>
          <p:nvPr/>
        </p:nvSpPr>
        <p:spPr bwMode="auto">
          <a:xfrm>
            <a:off x="0" y="188912"/>
            <a:ext cx="9144000" cy="71913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175" indent="-892175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1.	Introduction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2284555" name="Rectangle 11"/>
          <p:cNvSpPr>
            <a:spLocks noChangeArrowheads="1"/>
          </p:cNvSpPr>
          <p:nvPr/>
        </p:nvSpPr>
        <p:spPr bwMode="auto">
          <a:xfrm>
            <a:off x="234950" y="1023938"/>
            <a:ext cx="86725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/>
              <a:t>Carboxylic Acid Derivatives</a:t>
            </a:r>
          </a:p>
        </p:txBody>
      </p:sp>
      <p:graphicFrame>
        <p:nvGraphicFramePr>
          <p:cNvPr id="2284556" name="Object 12"/>
          <p:cNvGraphicFramePr>
            <a:graphicFrameLocks noChangeAspect="1"/>
          </p:cNvGraphicFramePr>
          <p:nvPr/>
        </p:nvGraphicFramePr>
        <p:xfrm>
          <a:off x="576263" y="2062163"/>
          <a:ext cx="7989887" cy="3860800"/>
        </p:xfrm>
        <a:graphic>
          <a:graphicData uri="http://schemas.openxmlformats.org/presentationml/2006/ole">
            <p:oleObj spid="_x0000_s2284603" name="CS ChemDraw Drawing" r:id="rId4" imgW="5328920" imgH="257810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45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4950" y="116632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2F.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Carboxylic Anhydrides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5900" y="836712"/>
            <a:ext cx="882059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 dirty="0"/>
              <a:t>Nomenclature of Carboxylic Anhydrides </a:t>
            </a:r>
            <a:endParaRPr lang="en-CA" dirty="0" smtClean="0"/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dirty="0" smtClean="0"/>
              <a:t>Rules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CA" dirty="0"/>
              <a:t>Most anhydrides are named by dropping the word </a:t>
            </a:r>
            <a:r>
              <a:rPr lang="en-CA" b="1" dirty="0"/>
              <a:t>acid </a:t>
            </a:r>
            <a:r>
              <a:rPr lang="en-CA" dirty="0"/>
              <a:t>from the name of the carboxylic acid and then adding the word “</a:t>
            </a:r>
            <a:r>
              <a:rPr lang="en-CA" dirty="0">
                <a:solidFill>
                  <a:srgbClr val="FF00FF"/>
                </a:solidFill>
              </a:rPr>
              <a:t>anhydride</a:t>
            </a:r>
            <a:r>
              <a:rPr lang="en-CA" dirty="0"/>
              <a:t>”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9633" y="5049106"/>
            <a:ext cx="8637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 smtClean="0"/>
              <a:t>Example</a:t>
            </a:r>
            <a:endParaRPr lang="en-CA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7735992"/>
              </p:ext>
            </p:extLst>
          </p:nvPr>
        </p:nvGraphicFramePr>
        <p:xfrm>
          <a:off x="2702955" y="5049106"/>
          <a:ext cx="4764087" cy="1103312"/>
        </p:xfrm>
        <a:graphic>
          <a:graphicData uri="http://schemas.openxmlformats.org/presentationml/2006/ole">
            <p:oleObj spid="_x0000_s2664478" name="CS ChemDraw Drawing" r:id="rId4" imgW="3713534" imgH="860485" progId="MDLDrawOLE.MDLDrawObject.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2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4950" y="188640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2G.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Acyl Chlorides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5900" y="836712"/>
            <a:ext cx="882059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 dirty="0"/>
              <a:t>Nomenclature of Acid </a:t>
            </a:r>
            <a:r>
              <a:rPr lang="en-CA" dirty="0" smtClean="0"/>
              <a:t>chlorides </a:t>
            </a:r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dirty="0" smtClean="0"/>
              <a:t>Rules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CA" dirty="0"/>
              <a:t>Acid chloride as parent (suffix): ending with “</a:t>
            </a:r>
            <a:r>
              <a:rPr lang="en-CA" dirty="0">
                <a:solidFill>
                  <a:srgbClr val="0000FF"/>
                </a:solidFill>
              </a:rPr>
              <a:t>–</a:t>
            </a:r>
            <a:r>
              <a:rPr lang="en-CA" dirty="0" err="1">
                <a:solidFill>
                  <a:srgbClr val="0000FF"/>
                </a:solidFill>
              </a:rPr>
              <a:t>oyl</a:t>
            </a:r>
            <a:r>
              <a:rPr lang="en-CA" dirty="0">
                <a:solidFill>
                  <a:srgbClr val="0000FF"/>
                </a:solidFill>
              </a:rPr>
              <a:t> chloride</a:t>
            </a:r>
            <a:r>
              <a:rPr lang="en-CA" dirty="0"/>
              <a:t>”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9633" y="3573016"/>
            <a:ext cx="8637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 smtClean="0"/>
              <a:t>Example</a:t>
            </a:r>
            <a:endParaRPr lang="en-CA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474339"/>
              </p:ext>
            </p:extLst>
          </p:nvPr>
        </p:nvGraphicFramePr>
        <p:xfrm>
          <a:off x="2447925" y="3843338"/>
          <a:ext cx="5505450" cy="1978025"/>
        </p:xfrm>
        <a:graphic>
          <a:graphicData uri="http://schemas.openxmlformats.org/presentationml/2006/ole">
            <p:oleObj spid="_x0000_s2665501" name="CS ChemDraw Drawing" r:id="rId4" imgW="3829455" imgH="1375913" progId="MDLDrawOLE.MDLDrawObject.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2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4950" y="188640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2H.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5900" y="836712"/>
            <a:ext cx="882059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 dirty="0"/>
              <a:t>Nomenclature of </a:t>
            </a:r>
            <a:r>
              <a:rPr lang="en-CA" dirty="0" smtClean="0"/>
              <a:t>Amides </a:t>
            </a:r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dirty="0" smtClean="0"/>
              <a:t>Rules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CA" dirty="0"/>
              <a:t>Amide as parent (suffix): ending with “</a:t>
            </a:r>
            <a:r>
              <a:rPr lang="en-CA" dirty="0">
                <a:solidFill>
                  <a:srgbClr val="FF6600"/>
                </a:solidFill>
              </a:rPr>
              <a:t>amide</a:t>
            </a:r>
            <a:r>
              <a:rPr lang="en-CA" dirty="0"/>
              <a:t>”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9633" y="3573016"/>
            <a:ext cx="8637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 smtClean="0"/>
              <a:t>Example</a:t>
            </a:r>
            <a:endParaRPr lang="en-CA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41887227"/>
              </p:ext>
            </p:extLst>
          </p:nvPr>
        </p:nvGraphicFramePr>
        <p:xfrm>
          <a:off x="3384550" y="3789363"/>
          <a:ext cx="2051050" cy="2043112"/>
        </p:xfrm>
        <a:graphic>
          <a:graphicData uri="http://schemas.openxmlformats.org/presentationml/2006/ole">
            <p:oleObj spid="_x0000_s2666523" name="CS ChemDraw Drawing" r:id="rId4" imgW="1229468" imgH="1223333" progId="MDLDrawOLE.MDLDrawObject.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2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4950" y="188640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2I.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Nitriles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5900" y="836712"/>
            <a:ext cx="882059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 dirty="0"/>
              <a:t>Nomenclature of </a:t>
            </a:r>
            <a:r>
              <a:rPr lang="en-CA" dirty="0" smtClean="0"/>
              <a:t>Nitriles </a:t>
            </a:r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dirty="0" smtClean="0"/>
              <a:t>Rules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CA" dirty="0"/>
              <a:t>Nitrile as parent (suffix): ending with “</a:t>
            </a:r>
            <a:r>
              <a:rPr lang="en-CA" dirty="0">
                <a:solidFill>
                  <a:srgbClr val="9900CC"/>
                </a:solidFill>
              </a:rPr>
              <a:t>nitrile</a:t>
            </a:r>
            <a:r>
              <a:rPr lang="en-CA" dirty="0"/>
              <a:t>”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9633" y="3573016"/>
            <a:ext cx="8637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 smtClean="0"/>
              <a:t>Example</a:t>
            </a:r>
            <a:endParaRPr lang="en-CA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4170499"/>
              </p:ext>
            </p:extLst>
          </p:nvPr>
        </p:nvGraphicFramePr>
        <p:xfrm>
          <a:off x="3059113" y="4111625"/>
          <a:ext cx="2773362" cy="1490663"/>
        </p:xfrm>
        <a:graphic>
          <a:graphicData uri="http://schemas.openxmlformats.org/presentationml/2006/ole">
            <p:oleObj spid="_x0000_s2667547" name="CS ChemDraw Drawing" r:id="rId4" imgW="1307289" imgH="702244" progId="MDLDrawOLE.MDLDrawObject.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2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448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800" indent="-892800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3.	Preparation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of Carboxylic Acids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2493443" name="Rectangle 3"/>
          <p:cNvSpPr>
            <a:spLocks noChangeArrowheads="1"/>
          </p:cNvSpPr>
          <p:nvPr/>
        </p:nvSpPr>
        <p:spPr bwMode="auto">
          <a:xfrm>
            <a:off x="220663" y="1052513"/>
            <a:ext cx="8672512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 dirty="0"/>
              <a:t>By </a:t>
            </a:r>
            <a:r>
              <a:rPr lang="en-CA" dirty="0" smtClean="0"/>
              <a:t>oxidative </a:t>
            </a:r>
            <a:r>
              <a:rPr lang="en-CA" dirty="0"/>
              <a:t>cleavage of alkenes</a:t>
            </a:r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sz="3200" dirty="0"/>
              <a:t>Using KMnO</a:t>
            </a:r>
            <a:r>
              <a:rPr lang="en-CA" sz="3200" baseline="-25000" dirty="0"/>
              <a:t>4</a:t>
            </a:r>
          </a:p>
        </p:txBody>
      </p:sp>
      <p:graphicFrame>
        <p:nvGraphicFramePr>
          <p:cNvPr id="2493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7218754"/>
              </p:ext>
            </p:extLst>
          </p:nvPr>
        </p:nvGraphicFramePr>
        <p:xfrm>
          <a:off x="784225" y="2157413"/>
          <a:ext cx="8093075" cy="2716212"/>
        </p:xfrm>
        <a:graphic>
          <a:graphicData uri="http://schemas.openxmlformats.org/presentationml/2006/ole">
            <p:oleObj spid="_x0000_s2493540" name="CS ChemDraw Drawing" r:id="rId4" imgW="6481181" imgH="2168187" progId="MDLDrawOLE.MDLDrawObject.1">
              <p:embed/>
            </p:oleObj>
          </a:graphicData>
        </a:graphic>
      </p:graphicFrame>
      <p:sp>
        <p:nvSpPr>
          <p:cNvPr id="2493445" name="Rectangle 5"/>
          <p:cNvSpPr>
            <a:spLocks noChangeArrowheads="1"/>
          </p:cNvSpPr>
          <p:nvPr/>
        </p:nvSpPr>
        <p:spPr bwMode="auto">
          <a:xfrm>
            <a:off x="215900" y="4495800"/>
            <a:ext cx="867251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sz="3200" dirty="0"/>
              <a:t>Using </a:t>
            </a:r>
            <a:r>
              <a:rPr lang="en-CA" sz="3200" dirty="0" err="1"/>
              <a:t>ozonolysis</a:t>
            </a:r>
            <a:endParaRPr lang="en-CA" sz="3200" baseline="-25000" dirty="0"/>
          </a:p>
        </p:txBody>
      </p:sp>
      <p:graphicFrame>
        <p:nvGraphicFramePr>
          <p:cNvPr id="24934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6696047"/>
              </p:ext>
            </p:extLst>
          </p:nvPr>
        </p:nvGraphicFramePr>
        <p:xfrm>
          <a:off x="1592263" y="5029200"/>
          <a:ext cx="5957887" cy="1514475"/>
        </p:xfrm>
        <a:graphic>
          <a:graphicData uri="http://schemas.openxmlformats.org/presentationml/2006/ole">
            <p:oleObj spid="_x0000_s2493541" name="CS ChemDraw Drawing" r:id="rId5" imgW="4772768" imgH="1209585" progId="MDLDrawOLE.MDLDrawObject.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3443" grpId="0"/>
      <p:bldP spid="24934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490" name="Rectangle 2"/>
          <p:cNvSpPr>
            <a:spLocks noChangeArrowheads="1"/>
          </p:cNvSpPr>
          <p:nvPr/>
        </p:nvSpPr>
        <p:spPr bwMode="auto">
          <a:xfrm>
            <a:off x="220663" y="188913"/>
            <a:ext cx="89233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/>
              <a:t>By oxidation of aldehydes &amp; 1</a:t>
            </a:r>
            <a:r>
              <a:rPr lang="en-CA" baseline="30000"/>
              <a:t>o</a:t>
            </a:r>
            <a:r>
              <a:rPr lang="en-CA"/>
              <a:t> alcohols</a:t>
            </a:r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/>
              <a:t>e.g.</a:t>
            </a:r>
          </a:p>
        </p:txBody>
      </p:sp>
      <p:graphicFrame>
        <p:nvGraphicFramePr>
          <p:cNvPr id="2495491" name="Object 3"/>
          <p:cNvGraphicFramePr>
            <a:graphicFrameLocks noChangeAspect="1"/>
          </p:cNvGraphicFramePr>
          <p:nvPr/>
        </p:nvGraphicFramePr>
        <p:xfrm>
          <a:off x="795338" y="1628775"/>
          <a:ext cx="7554912" cy="1266825"/>
        </p:xfrm>
        <a:graphic>
          <a:graphicData uri="http://schemas.openxmlformats.org/presentationml/2006/ole">
            <p:oleObj spid="_x0000_s2495626" name="CS ChemDraw Drawing" r:id="rId4" imgW="5039360" imgH="843280" progId="MDLDrawOLE.MDLDrawObject.1">
              <p:embed/>
            </p:oleObj>
          </a:graphicData>
        </a:graphic>
      </p:graphicFrame>
      <p:graphicFrame>
        <p:nvGraphicFramePr>
          <p:cNvPr id="2495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8244870"/>
              </p:ext>
            </p:extLst>
          </p:nvPr>
        </p:nvGraphicFramePr>
        <p:xfrm>
          <a:off x="79375" y="3171825"/>
          <a:ext cx="8985250" cy="1635125"/>
        </p:xfrm>
        <a:graphic>
          <a:graphicData uri="http://schemas.openxmlformats.org/presentationml/2006/ole">
            <p:oleObj spid="_x0000_s2495627" name="CS ChemDraw Drawing" r:id="rId5" imgW="5995119" imgH="1089228" progId="MDLDrawOLE.MDLDrawObject.1">
              <p:embed/>
            </p:oleObj>
          </a:graphicData>
        </a:graphic>
      </p:graphicFrame>
      <p:graphicFrame>
        <p:nvGraphicFramePr>
          <p:cNvPr id="2495493" name="Object 5"/>
          <p:cNvGraphicFramePr>
            <a:graphicFrameLocks noChangeAspect="1"/>
          </p:cNvGraphicFramePr>
          <p:nvPr/>
        </p:nvGraphicFramePr>
        <p:xfrm>
          <a:off x="488950" y="5084763"/>
          <a:ext cx="8167688" cy="1263650"/>
        </p:xfrm>
        <a:graphic>
          <a:graphicData uri="http://schemas.openxmlformats.org/presentationml/2006/ole">
            <p:oleObj spid="_x0000_s2495628" name="CS ChemDraw Drawing" r:id="rId6" imgW="5448300" imgH="840740" progId="MDLDrawOLE.MDLDrawObject.1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2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/>
              <a:t>By oxidation of alkyl benzene</a:t>
            </a:r>
          </a:p>
        </p:txBody>
      </p:sp>
      <p:graphicFrame>
        <p:nvGraphicFramePr>
          <p:cNvPr id="2497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0726851"/>
              </p:ext>
            </p:extLst>
          </p:nvPr>
        </p:nvGraphicFramePr>
        <p:xfrm>
          <a:off x="290513" y="1117600"/>
          <a:ext cx="8561387" cy="3051175"/>
        </p:xfrm>
        <a:graphic>
          <a:graphicData uri="http://schemas.openxmlformats.org/presentationml/2006/ole">
            <p:oleObj spid="_x0000_s2497587" name="CS ChemDraw Drawing" r:id="rId4" imgW="5711400" imgH="203256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586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/>
              <a:t>By oxidation of benzene ring</a:t>
            </a:r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/>
              <a:t>e.g.</a:t>
            </a:r>
          </a:p>
        </p:txBody>
      </p:sp>
      <p:graphicFrame>
        <p:nvGraphicFramePr>
          <p:cNvPr id="2499587" name="Object 3"/>
          <p:cNvGraphicFramePr>
            <a:graphicFrameLocks noChangeAspect="1"/>
          </p:cNvGraphicFramePr>
          <p:nvPr/>
        </p:nvGraphicFramePr>
        <p:xfrm>
          <a:off x="566738" y="1890713"/>
          <a:ext cx="8010525" cy="3565525"/>
        </p:xfrm>
        <a:graphic>
          <a:graphicData uri="http://schemas.openxmlformats.org/presentationml/2006/ole">
            <p:oleObj spid="_x0000_s2499633" name="CS ChemDraw Drawing" r:id="rId4" imgW="5344160" imgH="237490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634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/>
              <a:t>By hydrolysis of cyanohydrins and other nitriles</a:t>
            </a:r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/>
              <a:t>e.g.</a:t>
            </a:r>
          </a:p>
        </p:txBody>
      </p:sp>
      <p:graphicFrame>
        <p:nvGraphicFramePr>
          <p:cNvPr id="2501636" name="Object 4"/>
          <p:cNvGraphicFramePr>
            <a:graphicFrameLocks noChangeAspect="1"/>
          </p:cNvGraphicFramePr>
          <p:nvPr/>
        </p:nvGraphicFramePr>
        <p:xfrm>
          <a:off x="346075" y="2127250"/>
          <a:ext cx="8450263" cy="1673225"/>
        </p:xfrm>
        <a:graphic>
          <a:graphicData uri="http://schemas.openxmlformats.org/presentationml/2006/ole">
            <p:oleObj spid="_x0000_s2501725" name="CS ChemDraw Drawing" r:id="rId4" imgW="6769100" imgH="1338580" progId="MDLDrawOLE.MDLDrawObject.1">
              <p:embed/>
            </p:oleObj>
          </a:graphicData>
        </a:graphic>
      </p:graphicFrame>
      <p:graphicFrame>
        <p:nvGraphicFramePr>
          <p:cNvPr id="2501637" name="Object 5"/>
          <p:cNvGraphicFramePr>
            <a:graphicFrameLocks noChangeAspect="1"/>
          </p:cNvGraphicFramePr>
          <p:nvPr/>
        </p:nvGraphicFramePr>
        <p:xfrm>
          <a:off x="77788" y="4686300"/>
          <a:ext cx="8988425" cy="1174750"/>
        </p:xfrm>
        <a:graphic>
          <a:graphicData uri="http://schemas.openxmlformats.org/presentationml/2006/ole">
            <p:oleObj spid="_x0000_s2501726" name="CS ChemDraw Drawing" r:id="rId5" imgW="7200900" imgH="93980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682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/>
              <a:t>By carbonation of Grignard reagents</a:t>
            </a:r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/>
              <a:t>e.g.</a:t>
            </a:r>
          </a:p>
        </p:txBody>
      </p:sp>
      <p:graphicFrame>
        <p:nvGraphicFramePr>
          <p:cNvPr id="2503685" name="Object 5"/>
          <p:cNvGraphicFramePr>
            <a:graphicFrameLocks noChangeAspect="1"/>
          </p:cNvGraphicFramePr>
          <p:nvPr/>
        </p:nvGraphicFramePr>
        <p:xfrm>
          <a:off x="930275" y="1524000"/>
          <a:ext cx="7278688" cy="5032375"/>
        </p:xfrm>
        <a:graphic>
          <a:graphicData uri="http://schemas.openxmlformats.org/presentationml/2006/ole">
            <p:oleObj spid="_x0000_s2503731" name="CS ChemDraw Drawing" r:id="rId4" imgW="4856480" imgH="335026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594" name="Rectangle 2"/>
          <p:cNvSpPr>
            <a:spLocks noChangeArrowheads="1"/>
          </p:cNvSpPr>
          <p:nvPr/>
        </p:nvSpPr>
        <p:spPr bwMode="auto">
          <a:xfrm>
            <a:off x="0" y="44624"/>
            <a:ext cx="9144000" cy="1295400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800" indent="-892800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2.	Nomenclature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and Physical</a:t>
            </a:r>
            <a:br>
              <a:rPr lang="en-CA" sz="4000" b="1" dirty="0">
                <a:solidFill>
                  <a:schemeClr val="tx2"/>
                </a:solidFill>
                <a:sym typeface="Webdings" pitchFamily="18" charset="2"/>
              </a:rPr>
            </a:b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Properties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2442243" name="Rectangle 3"/>
          <p:cNvSpPr>
            <a:spLocks noChangeArrowheads="1"/>
          </p:cNvSpPr>
          <p:nvPr/>
        </p:nvSpPr>
        <p:spPr bwMode="auto">
          <a:xfrm>
            <a:off x="215900" y="2069430"/>
            <a:ext cx="8672513" cy="250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 dirty="0"/>
              <a:t>Nomenclature of Carboxylic Acids </a:t>
            </a:r>
            <a:endParaRPr lang="en-CA" dirty="0" smtClean="0"/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dirty="0" smtClean="0"/>
              <a:t>Rules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CA" dirty="0" smtClean="0"/>
              <a:t>Carboxylic </a:t>
            </a:r>
            <a:r>
              <a:rPr lang="en-CA" dirty="0"/>
              <a:t>acid as parent (suffix): ending with “</a:t>
            </a:r>
            <a:r>
              <a:rPr lang="en-CA" dirty="0">
                <a:solidFill>
                  <a:srgbClr val="FF0000"/>
                </a:solidFill>
              </a:rPr>
              <a:t>–</a:t>
            </a:r>
            <a:r>
              <a:rPr lang="en-CA" dirty="0" err="1">
                <a:solidFill>
                  <a:srgbClr val="FF0000"/>
                </a:solidFill>
              </a:rPr>
              <a:t>oic</a:t>
            </a:r>
            <a:r>
              <a:rPr lang="en-CA" dirty="0">
                <a:solidFill>
                  <a:srgbClr val="FF0000"/>
                </a:solidFill>
              </a:rPr>
              <a:t> acid</a:t>
            </a:r>
            <a:r>
              <a:rPr lang="en-CA" dirty="0"/>
              <a:t>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4950" y="1340768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2A.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Carboxylic 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Acids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9633" y="4401108"/>
            <a:ext cx="8637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Examples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0248284"/>
              </p:ext>
            </p:extLst>
          </p:nvPr>
        </p:nvGraphicFramePr>
        <p:xfrm>
          <a:off x="2699792" y="4654550"/>
          <a:ext cx="5724525" cy="1806575"/>
        </p:xfrm>
        <a:graphic>
          <a:graphicData uri="http://schemas.openxmlformats.org/presentationml/2006/ole">
            <p:oleObj spid="_x0000_s2661409" name="CS ChemDraw Drawing" r:id="rId4" imgW="5725268" imgH="1807234" progId="MDLDrawOLE.MDLDrawObject.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22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738" name="Rectangle 2"/>
          <p:cNvSpPr>
            <a:spLocks noChangeArrowheads="1"/>
          </p:cNvSpPr>
          <p:nvPr/>
        </p:nvSpPr>
        <p:spPr bwMode="auto">
          <a:xfrm>
            <a:off x="0" y="196850"/>
            <a:ext cx="9144000" cy="1885156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/>
          <a:lstStyle/>
          <a:p>
            <a:pPr marL="892800" indent="-892800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4.	Acyl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Substitution: </a:t>
            </a:r>
            <a:r>
              <a:rPr lang="en-CA" sz="4000" b="1" dirty="0" err="1" smtClean="0">
                <a:solidFill>
                  <a:schemeClr val="tx2"/>
                </a:solidFill>
                <a:sym typeface="Webdings" pitchFamily="18" charset="2"/>
              </a:rPr>
              <a:t>Nucleophilic</a:t>
            </a:r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 Addition-Elimination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at the Acyl Carbon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graphicFrame>
        <p:nvGraphicFramePr>
          <p:cNvPr id="2505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1525267"/>
              </p:ext>
            </p:extLst>
          </p:nvPr>
        </p:nvGraphicFramePr>
        <p:xfrm>
          <a:off x="1019175" y="2531516"/>
          <a:ext cx="3033713" cy="1255713"/>
        </p:xfrm>
        <a:graphic>
          <a:graphicData uri="http://schemas.openxmlformats.org/presentationml/2006/ole">
            <p:oleObj spid="_x0000_s2505874" name="CS ChemDraw Drawing" r:id="rId4" imgW="2024380" imgH="835660" progId="MDLDrawOLE.MDLDrawObject.1">
              <p:embed/>
            </p:oleObj>
          </a:graphicData>
        </a:graphic>
      </p:graphicFrame>
      <p:graphicFrame>
        <p:nvGraphicFramePr>
          <p:cNvPr id="25057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91176213"/>
              </p:ext>
            </p:extLst>
          </p:nvPr>
        </p:nvGraphicFramePr>
        <p:xfrm>
          <a:off x="4403725" y="2328316"/>
          <a:ext cx="3768725" cy="1852613"/>
        </p:xfrm>
        <a:graphic>
          <a:graphicData uri="http://schemas.openxmlformats.org/presentationml/2006/ole">
            <p:oleObj spid="_x0000_s2505875" name="CS ChemDraw Drawing" r:id="rId5" imgW="2514600" imgH="1231900" progId="MDLDrawOLE.MDLDrawObject.1">
              <p:embed/>
            </p:oleObj>
          </a:graphicData>
        </a:graphic>
      </p:graphicFrame>
      <p:graphicFrame>
        <p:nvGraphicFramePr>
          <p:cNvPr id="25057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2675935"/>
              </p:ext>
            </p:extLst>
          </p:nvPr>
        </p:nvGraphicFramePr>
        <p:xfrm>
          <a:off x="1116013" y="4239666"/>
          <a:ext cx="5972175" cy="1925638"/>
        </p:xfrm>
        <a:graphic>
          <a:graphicData uri="http://schemas.openxmlformats.org/presentationml/2006/ole">
            <p:oleObj spid="_x0000_s2505876" name="CS ChemDraw Drawing" r:id="rId6" imgW="3985260" imgH="1280160" progId="MDLDrawOLE.MDLDrawObject.1">
              <p:embed/>
            </p:oleObj>
          </a:graphicData>
        </a:graphic>
      </p:graphicFrame>
      <p:sp>
        <p:nvSpPr>
          <p:cNvPr id="2" name="Freeform 9"/>
          <p:cNvSpPr>
            <a:spLocks/>
          </p:cNvSpPr>
          <p:nvPr/>
        </p:nvSpPr>
        <p:spPr bwMode="auto">
          <a:xfrm>
            <a:off x="1700213" y="2320379"/>
            <a:ext cx="2119312" cy="1963737"/>
          </a:xfrm>
          <a:custGeom>
            <a:avLst/>
            <a:gdLst>
              <a:gd name="T0" fmla="*/ 1335 w 1335"/>
              <a:gd name="T1" fmla="*/ 291 h 1237"/>
              <a:gd name="T2" fmla="*/ 1077 w 1335"/>
              <a:gd name="T3" fmla="*/ 141 h 1237"/>
              <a:gd name="T4" fmla="*/ 691 w 1335"/>
              <a:gd name="T5" fmla="*/ 1137 h 1237"/>
              <a:gd name="T6" fmla="*/ 0 w 1335"/>
              <a:gd name="T7" fmla="*/ 744 h 1237"/>
              <a:gd name="T8" fmla="*/ 0 60000 65536"/>
              <a:gd name="T9" fmla="*/ 0 60000 65536"/>
              <a:gd name="T10" fmla="*/ 0 60000 65536"/>
              <a:gd name="T11" fmla="*/ 0 60000 65536"/>
              <a:gd name="T12" fmla="*/ 0 w 1335"/>
              <a:gd name="T13" fmla="*/ 0 h 1237"/>
              <a:gd name="T14" fmla="*/ 1335 w 1335"/>
              <a:gd name="T15" fmla="*/ 1237 h 12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5" h="1237">
                <a:moveTo>
                  <a:pt x="1335" y="291"/>
                </a:moveTo>
                <a:cubicBezTo>
                  <a:pt x="1292" y="266"/>
                  <a:pt x="1184" y="0"/>
                  <a:pt x="1077" y="141"/>
                </a:cubicBezTo>
                <a:cubicBezTo>
                  <a:pt x="970" y="282"/>
                  <a:pt x="871" y="1037"/>
                  <a:pt x="691" y="1137"/>
                </a:cubicBezTo>
                <a:cubicBezTo>
                  <a:pt x="511" y="1237"/>
                  <a:pt x="144" y="826"/>
                  <a:pt x="0" y="74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1139825" y="2669629"/>
            <a:ext cx="407988" cy="482600"/>
          </a:xfrm>
          <a:custGeom>
            <a:avLst/>
            <a:gdLst>
              <a:gd name="T0" fmla="*/ 257 w 257"/>
              <a:gd name="T1" fmla="*/ 304 h 304"/>
              <a:gd name="T2" fmla="*/ 5 w 257"/>
              <a:gd name="T3" fmla="*/ 43 h 304"/>
              <a:gd name="T4" fmla="*/ 225 w 257"/>
              <a:gd name="T5" fmla="*/ 43 h 304"/>
              <a:gd name="T6" fmla="*/ 0 60000 65536"/>
              <a:gd name="T7" fmla="*/ 0 60000 65536"/>
              <a:gd name="T8" fmla="*/ 0 60000 65536"/>
              <a:gd name="T9" fmla="*/ 0 w 257"/>
              <a:gd name="T10" fmla="*/ 0 h 304"/>
              <a:gd name="T11" fmla="*/ 257 w 257"/>
              <a:gd name="T12" fmla="*/ 304 h 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7" h="304">
                <a:moveTo>
                  <a:pt x="257" y="304"/>
                </a:moveTo>
                <a:cubicBezTo>
                  <a:pt x="215" y="261"/>
                  <a:pt x="10" y="86"/>
                  <a:pt x="5" y="43"/>
                </a:cubicBezTo>
                <a:cubicBezTo>
                  <a:pt x="0" y="0"/>
                  <a:pt x="179" y="43"/>
                  <a:pt x="225" y="4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05739" name="Freeform 11"/>
          <p:cNvSpPr>
            <a:spLocks/>
          </p:cNvSpPr>
          <p:nvPr/>
        </p:nvSpPr>
        <p:spPr bwMode="auto">
          <a:xfrm>
            <a:off x="7110413" y="2533104"/>
            <a:ext cx="555625" cy="527050"/>
          </a:xfrm>
          <a:custGeom>
            <a:avLst/>
            <a:gdLst>
              <a:gd name="T0" fmla="*/ 183 w 350"/>
              <a:gd name="T1" fmla="*/ 0 h 332"/>
              <a:gd name="T2" fmla="*/ 319 w 350"/>
              <a:gd name="T3" fmla="*/ 88 h 332"/>
              <a:gd name="T4" fmla="*/ 0 w 350"/>
              <a:gd name="T5" fmla="*/ 332 h 332"/>
              <a:gd name="T6" fmla="*/ 0 60000 65536"/>
              <a:gd name="T7" fmla="*/ 0 60000 65536"/>
              <a:gd name="T8" fmla="*/ 0 60000 65536"/>
              <a:gd name="T9" fmla="*/ 0 w 350"/>
              <a:gd name="T10" fmla="*/ 0 h 332"/>
              <a:gd name="T11" fmla="*/ 350 w 350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332">
                <a:moveTo>
                  <a:pt x="183" y="0"/>
                </a:moveTo>
                <a:cubicBezTo>
                  <a:pt x="206" y="15"/>
                  <a:pt x="350" y="33"/>
                  <a:pt x="319" y="88"/>
                </a:cubicBezTo>
                <a:cubicBezTo>
                  <a:pt x="288" y="143"/>
                  <a:pt x="67" y="281"/>
                  <a:pt x="0" y="33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05741" name="Freeform 13"/>
          <p:cNvSpPr>
            <a:spLocks/>
          </p:cNvSpPr>
          <p:nvPr/>
        </p:nvSpPr>
        <p:spPr bwMode="auto">
          <a:xfrm>
            <a:off x="6681788" y="3607841"/>
            <a:ext cx="514350" cy="312738"/>
          </a:xfrm>
          <a:custGeom>
            <a:avLst/>
            <a:gdLst>
              <a:gd name="T0" fmla="*/ 202 w 324"/>
              <a:gd name="T1" fmla="*/ 0 h 197"/>
              <a:gd name="T2" fmla="*/ 20 w 324"/>
              <a:gd name="T3" fmla="*/ 156 h 197"/>
              <a:gd name="T4" fmla="*/ 324 w 324"/>
              <a:gd name="T5" fmla="*/ 197 h 197"/>
              <a:gd name="T6" fmla="*/ 0 60000 65536"/>
              <a:gd name="T7" fmla="*/ 0 60000 65536"/>
              <a:gd name="T8" fmla="*/ 0 60000 65536"/>
              <a:gd name="T9" fmla="*/ 0 w 324"/>
              <a:gd name="T10" fmla="*/ 0 h 197"/>
              <a:gd name="T11" fmla="*/ 324 w 324"/>
              <a:gd name="T12" fmla="*/ 197 h 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197">
                <a:moveTo>
                  <a:pt x="202" y="0"/>
                </a:moveTo>
                <a:cubicBezTo>
                  <a:pt x="171" y="26"/>
                  <a:pt x="0" y="123"/>
                  <a:pt x="20" y="156"/>
                </a:cubicBezTo>
                <a:cubicBezTo>
                  <a:pt x="40" y="189"/>
                  <a:pt x="261" y="189"/>
                  <a:pt x="324" y="19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0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0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505739" grpId="0" animBg="1"/>
      <p:bldP spid="25057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05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135324"/>
              </p:ext>
            </p:extLst>
          </p:nvPr>
        </p:nvGraphicFramePr>
        <p:xfrm>
          <a:off x="879475" y="908050"/>
          <a:ext cx="7354888" cy="2270125"/>
        </p:xfrm>
        <a:graphic>
          <a:graphicData uri="http://schemas.openxmlformats.org/presentationml/2006/ole">
            <p:oleObj spid="_x0000_s2658344" name="CS ChemDraw Drawing" r:id="rId4" imgW="4905443" imgH="1508275" progId="MDLDrawOLE.MDLDrawObject.1">
              <p:embed/>
            </p:oleObj>
          </a:graphicData>
        </a:graphic>
      </p:graphicFrame>
      <p:sp>
        <p:nvSpPr>
          <p:cNvPr id="2505733" name="Rectangle 5"/>
          <p:cNvSpPr>
            <a:spLocks noChangeArrowheads="1"/>
          </p:cNvSpPr>
          <p:nvPr/>
        </p:nvSpPr>
        <p:spPr bwMode="auto">
          <a:xfrm>
            <a:off x="250825" y="3429000"/>
            <a:ext cx="86725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 dirty="0">
                <a:ea typeface="新細明體" pitchFamily="18" charset="-120"/>
              </a:rPr>
              <a:t>This </a:t>
            </a:r>
            <a:r>
              <a:rPr lang="en-US" altLang="zh-TW" dirty="0" err="1">
                <a:ea typeface="新細明體" pitchFamily="18" charset="-120"/>
              </a:rPr>
              <a:t>nucleophilic</a:t>
            </a:r>
            <a:r>
              <a:rPr lang="en-US" altLang="zh-TW" dirty="0">
                <a:ea typeface="新細明體" pitchFamily="18" charset="-120"/>
              </a:rPr>
              <a:t> acyl substitution occurs through a </a:t>
            </a:r>
            <a:r>
              <a:rPr lang="en-US" altLang="zh-TW" dirty="0" err="1">
                <a:ea typeface="新細明體" pitchFamily="18" charset="-120"/>
              </a:rPr>
              <a:t>nucleophilic</a:t>
            </a:r>
            <a:r>
              <a:rPr lang="en-US" altLang="zh-TW" dirty="0">
                <a:ea typeface="新細明體" pitchFamily="18" charset="-120"/>
              </a:rPr>
              <a:t> addition-elimination mechanism</a:t>
            </a:r>
            <a:endParaRPr lang="en-CA" dirty="0"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21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57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782" name="Rectangle 3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This type of nucleophilic acyl substitution reaction is common for carboxylic acids and their derivatives</a:t>
            </a:r>
            <a:endParaRPr lang="en-CA"/>
          </a:p>
        </p:txBody>
      </p:sp>
      <p:graphicFrame>
        <p:nvGraphicFramePr>
          <p:cNvPr id="2507780" name="Object 4"/>
          <p:cNvGraphicFramePr>
            <a:graphicFrameLocks noChangeAspect="1"/>
          </p:cNvGraphicFramePr>
          <p:nvPr/>
        </p:nvGraphicFramePr>
        <p:xfrm>
          <a:off x="576263" y="2384425"/>
          <a:ext cx="7989887" cy="3860800"/>
        </p:xfrm>
        <a:graphic>
          <a:graphicData uri="http://schemas.openxmlformats.org/presentationml/2006/ole">
            <p:oleObj spid="_x0000_s2507826" name="CS ChemDraw Drawing" r:id="rId4" imgW="5328920" imgH="257810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829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altLang="zh-TW" dirty="0">
                <a:ea typeface="新細明體" pitchFamily="18" charset="-120"/>
              </a:rPr>
              <a:t>Unlike carboxylic acids and their derivatives, aldehydes </a:t>
            </a:r>
            <a:r>
              <a:rPr lang="en-US" altLang="zh-TW" dirty="0" smtClean="0">
                <a:ea typeface="新細明體" pitchFamily="18" charset="-120"/>
              </a:rPr>
              <a:t>and </a:t>
            </a:r>
            <a:r>
              <a:rPr lang="en-US" altLang="zh-TW" dirty="0">
                <a:ea typeface="新細明體" pitchFamily="18" charset="-120"/>
              </a:rPr>
              <a:t>ketones usually do not undergo this type of </a:t>
            </a:r>
            <a:r>
              <a:rPr lang="en-US" altLang="zh-TW" dirty="0" err="1">
                <a:ea typeface="新細明體" pitchFamily="18" charset="-120"/>
              </a:rPr>
              <a:t>nucleophilic</a:t>
            </a:r>
            <a:r>
              <a:rPr lang="en-US" altLang="zh-TW" dirty="0">
                <a:ea typeface="新細明體" pitchFamily="18" charset="-120"/>
              </a:rPr>
              <a:t> acyl substitution, due to the lack of an acyl leaving group</a:t>
            </a:r>
            <a:endParaRPr lang="en-CA" dirty="0"/>
          </a:p>
        </p:txBody>
      </p:sp>
      <p:graphicFrame>
        <p:nvGraphicFramePr>
          <p:cNvPr id="2509827" name="Object 3"/>
          <p:cNvGraphicFramePr>
            <a:graphicFrameLocks noChangeAspect="1"/>
          </p:cNvGraphicFramePr>
          <p:nvPr/>
        </p:nvGraphicFramePr>
        <p:xfrm>
          <a:off x="881063" y="3644900"/>
          <a:ext cx="7381875" cy="2128838"/>
        </p:xfrm>
        <a:graphic>
          <a:graphicData uri="http://schemas.openxmlformats.org/presentationml/2006/ole">
            <p:oleObj spid="_x0000_s2509879" name="CS ChemDraw Drawing" r:id="rId4" imgW="4922520" imgH="1422400" progId="MDLDrawOLE.MDLDrawObject.1">
              <p:embed/>
            </p:oleObj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38" y="3111500"/>
            <a:ext cx="1439862" cy="13731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CA" sz="2800">
                <a:solidFill>
                  <a:srgbClr val="FF0000"/>
                </a:solidFill>
              </a:rPr>
              <a:t>A good leaving group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922963" y="5445125"/>
            <a:ext cx="2339975" cy="946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CA" sz="2800">
                <a:solidFill>
                  <a:srgbClr val="0000FF"/>
                </a:solidFill>
              </a:rPr>
              <a:t>Not a good leaving group</a:t>
            </a:r>
          </a:p>
        </p:txBody>
      </p:sp>
      <p:sp>
        <p:nvSpPr>
          <p:cNvPr id="2509831" name="Line 7"/>
          <p:cNvSpPr>
            <a:spLocks noChangeShapeType="1"/>
          </p:cNvSpPr>
          <p:nvPr/>
        </p:nvSpPr>
        <p:spPr bwMode="auto">
          <a:xfrm flipH="1">
            <a:off x="2735263" y="3860800"/>
            <a:ext cx="396875" cy="62388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09832" name="Line 8"/>
          <p:cNvSpPr>
            <a:spLocks noChangeShapeType="1"/>
          </p:cNvSpPr>
          <p:nvPr/>
        </p:nvSpPr>
        <p:spPr bwMode="auto">
          <a:xfrm flipH="1" flipV="1">
            <a:off x="6029325" y="4941888"/>
            <a:ext cx="630238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09833" name="Line 9"/>
          <p:cNvSpPr>
            <a:spLocks noChangeShapeType="1"/>
          </p:cNvSpPr>
          <p:nvPr/>
        </p:nvSpPr>
        <p:spPr bwMode="auto">
          <a:xfrm flipV="1">
            <a:off x="7469188" y="4941888"/>
            <a:ext cx="558800" cy="50323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0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0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0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509831" grpId="0" animBg="1"/>
      <p:bldP spid="2509832" grpId="0" animBg="1"/>
      <p:bldP spid="25098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008" y="153108"/>
            <a:ext cx="9504548" cy="12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4A.</a:t>
            </a:r>
            <a:r>
              <a: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Relative Reactivity of Acyl Compounds</a:t>
            </a:r>
            <a:endParaRPr lang="en-US" sz="3200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0663" y="917153"/>
            <a:ext cx="8672512" cy="554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altLang="zh-TW" dirty="0">
                <a:ea typeface="新細明體" pitchFamily="18" charset="-120"/>
              </a:rPr>
              <a:t>Relative reactivity of carboxylic acid derivatives towards </a:t>
            </a:r>
            <a:r>
              <a:rPr lang="en-US" altLang="zh-TW" dirty="0" err="1">
                <a:ea typeface="新細明體" pitchFamily="18" charset="-120"/>
              </a:rPr>
              <a:t>nucleophilic</a:t>
            </a:r>
            <a:r>
              <a:rPr lang="en-US" altLang="zh-TW" dirty="0">
                <a:ea typeface="新細明體" pitchFamily="18" charset="-120"/>
              </a:rPr>
              <a:t> acyl substitution reactions</a:t>
            </a:r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dirty="0">
                <a:ea typeface="新細明體" pitchFamily="18" charset="-120"/>
              </a:rPr>
              <a:t>There are </a:t>
            </a:r>
            <a:r>
              <a:rPr lang="en-US" altLang="zh-TW" dirty="0">
                <a:ea typeface="新細明體" pitchFamily="18" charset="-120"/>
              </a:rPr>
              <a:t>2 steps in a </a:t>
            </a:r>
            <a:r>
              <a:rPr lang="en-US" altLang="zh-TW" dirty="0" err="1">
                <a:ea typeface="新細明體" pitchFamily="18" charset="-120"/>
              </a:rPr>
              <a:t>nucleophilic</a:t>
            </a:r>
            <a:r>
              <a:rPr lang="en-US" altLang="zh-TW" dirty="0">
                <a:ea typeface="新細明體" pitchFamily="18" charset="-120"/>
              </a:rPr>
              <a:t> acyl substitution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US" altLang="zh-TW" dirty="0">
                <a:ea typeface="新細明體" pitchFamily="18" charset="-120"/>
              </a:rPr>
              <a:t>The addition of the nucleophile to the carbonyl group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US" altLang="zh-TW" dirty="0">
                <a:ea typeface="新細明體" pitchFamily="18" charset="-120"/>
              </a:rPr>
              <a:t>The elimination of the leaving group in the tetrahedral intermediate</a:t>
            </a:r>
            <a:endParaRPr lang="en-CA" dirty="0">
              <a:ea typeface="新細明體" pitchFamily="18" charset="-12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2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922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altLang="zh-TW">
                <a:ea typeface="新細明體" pitchFamily="18" charset="-120"/>
              </a:rPr>
              <a:t>Usually the addition step (the first step) is the rate-determining step (r.d.s.).  As soon as the tetrahedral intermediate is formed, elimination usually occurs spontaneously to regenerate the carbonyl group</a:t>
            </a:r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altLang="zh-TW">
                <a:ea typeface="新細明體" pitchFamily="18" charset="-120"/>
              </a:rPr>
              <a:t>Thus, both steric and electronic factors that affect the rate of the addition of a nucleophile control the reactivity of the carboxylic acid derivative</a:t>
            </a:r>
            <a:endParaRPr lang="en-US" altLang="zh-TW">
              <a:ea typeface="新細明體" pitchFamily="18" charset="-12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973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US" altLang="zh-TW">
                <a:ea typeface="新細明體" pitchFamily="18" charset="-120"/>
              </a:rPr>
              <a:t>Steric factor</a:t>
            </a:r>
            <a:endParaRPr lang="en-CA" altLang="zh-TW">
              <a:ea typeface="新細明體" pitchFamily="18" charset="-120"/>
            </a:endParaRPr>
          </a:p>
        </p:txBody>
      </p:sp>
      <p:graphicFrame>
        <p:nvGraphicFramePr>
          <p:cNvPr id="2515971" name="Object 3"/>
          <p:cNvGraphicFramePr>
            <a:graphicFrameLocks noChangeAspect="1"/>
          </p:cNvGraphicFramePr>
          <p:nvPr/>
        </p:nvGraphicFramePr>
        <p:xfrm>
          <a:off x="850900" y="1084263"/>
          <a:ext cx="7442200" cy="1920875"/>
        </p:xfrm>
        <a:graphic>
          <a:graphicData uri="http://schemas.openxmlformats.org/presentationml/2006/ole">
            <p:oleObj spid="_x0000_s2516018" name="CS ChemDraw Drawing" r:id="rId4" imgW="4963160" imgH="1282700" progId="MDLDrawOLE.MDLDrawObject.1">
              <p:embed/>
            </p:oleObj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0663" y="3429000"/>
            <a:ext cx="8672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US" altLang="zh-TW">
                <a:ea typeface="新細明體" pitchFamily="18" charset="-120"/>
              </a:rPr>
              <a:t>Electronic factor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US" altLang="zh-TW">
                <a:ea typeface="新細明體" pitchFamily="18" charset="-120"/>
              </a:rPr>
              <a:t>The strongly polarized acid derivatives react more readily than less polar ones</a:t>
            </a:r>
            <a:endParaRPr lang="en-CA" altLang="zh-TW">
              <a:ea typeface="新細明體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023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US" altLang="zh-TW">
                <a:ea typeface="新細明體" pitchFamily="18" charset="-120"/>
              </a:rPr>
              <a:t>Thus, reactivity of</a:t>
            </a:r>
            <a:endParaRPr lang="en-CA" altLang="zh-TW">
              <a:ea typeface="新細明體" pitchFamily="18" charset="-120"/>
            </a:endParaRPr>
          </a:p>
        </p:txBody>
      </p:sp>
      <p:sp>
        <p:nvSpPr>
          <p:cNvPr id="2518020" name="Rectangle 4"/>
          <p:cNvSpPr>
            <a:spLocks noChangeArrowheads="1"/>
          </p:cNvSpPr>
          <p:nvPr/>
        </p:nvSpPr>
        <p:spPr bwMode="auto">
          <a:xfrm>
            <a:off x="0" y="3429000"/>
            <a:ext cx="9067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US" altLang="zh-TW" sz="3300" dirty="0">
                <a:ea typeface="新細明體" pitchFamily="18" charset="-120"/>
              </a:rPr>
              <a:t>An important consequence of this reactivity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US" altLang="zh-TW" sz="3300" dirty="0">
                <a:ea typeface="新細明體" pitchFamily="18" charset="-120"/>
              </a:rPr>
              <a:t>It is usually possible to convert a more reactive acid derivative </a:t>
            </a:r>
            <a:r>
              <a:rPr lang="en-US" altLang="zh-TW" sz="3300" dirty="0" smtClean="0">
                <a:ea typeface="新細明體" pitchFamily="18" charset="-120"/>
              </a:rPr>
              <a:t>into </a:t>
            </a:r>
            <a:r>
              <a:rPr lang="en-US" altLang="zh-TW" sz="3300" dirty="0">
                <a:ea typeface="新細明體" pitchFamily="18" charset="-120"/>
              </a:rPr>
              <a:t>a less reactive one, but not vice versa</a:t>
            </a:r>
            <a:endParaRPr lang="en-CA" altLang="zh-TW" sz="3300" dirty="0">
              <a:ea typeface="新細明體" pitchFamily="18" charset="-120"/>
            </a:endParaRPr>
          </a:p>
        </p:txBody>
      </p:sp>
      <p:graphicFrame>
        <p:nvGraphicFramePr>
          <p:cNvPr id="2518021" name="Object 5"/>
          <p:cNvGraphicFramePr>
            <a:graphicFrameLocks noChangeAspect="1"/>
          </p:cNvGraphicFramePr>
          <p:nvPr/>
        </p:nvGraphicFramePr>
        <p:xfrm>
          <a:off x="222250" y="981075"/>
          <a:ext cx="8699500" cy="2308225"/>
        </p:xfrm>
        <a:graphic>
          <a:graphicData uri="http://schemas.openxmlformats.org/presentationml/2006/ole">
            <p:oleObj spid="_x0000_s2518069" name="CS ChemDraw Drawing" r:id="rId4" imgW="5796280" imgH="153924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8020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243" name="Rectangle 3"/>
          <p:cNvSpPr>
            <a:spLocks noChangeArrowheads="1"/>
          </p:cNvSpPr>
          <p:nvPr/>
        </p:nvSpPr>
        <p:spPr bwMode="auto">
          <a:xfrm>
            <a:off x="215900" y="917302"/>
            <a:ext cx="8672513" cy="575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 dirty="0"/>
              <a:t>In general, less reactive acyl compounds can be synthesized from </a:t>
            </a:r>
            <a:r>
              <a:rPr lang="en-CA" dirty="0" smtClean="0"/>
              <a:t>more reactive </a:t>
            </a:r>
            <a:r>
              <a:rPr lang="en-CA" dirty="0"/>
              <a:t>ones, but the reverse is usually difficult and, when possible, </a:t>
            </a:r>
            <a:r>
              <a:rPr lang="en-CA" dirty="0" smtClean="0"/>
              <a:t>requires special </a:t>
            </a:r>
            <a:r>
              <a:rPr lang="en-CA" dirty="0"/>
              <a:t>reagents</a:t>
            </a:r>
            <a:r>
              <a:rPr lang="en-CA" dirty="0" smtClean="0"/>
              <a:t>.</a:t>
            </a:r>
            <a:endParaRPr lang="en-CA" dirty="0"/>
          </a:p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 dirty="0"/>
              <a:t>Synthesis of acid derivatives by acyl substitution requires that the reactant have </a:t>
            </a:r>
            <a:r>
              <a:rPr lang="en-CA" dirty="0" smtClean="0"/>
              <a:t>a better </a:t>
            </a:r>
            <a:r>
              <a:rPr lang="en-CA" dirty="0"/>
              <a:t>leaving group at the acyl carbon than the product.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4950" y="188640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4B.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Synthesis of Acid Derivatives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2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22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680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800" indent="-892800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5.	Acyl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Chlorides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1990667" name="Rectangle 11"/>
          <p:cNvSpPr>
            <a:spLocks noChangeArrowheads="1"/>
          </p:cNvSpPr>
          <p:nvPr/>
        </p:nvSpPr>
        <p:spPr bwMode="auto">
          <a:xfrm>
            <a:off x="242888" y="1052513"/>
            <a:ext cx="86375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5A.	 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Synthesis of Acyl Chlorides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1990677" name="Rectangle 21"/>
          <p:cNvSpPr>
            <a:spLocks noChangeArrowheads="1"/>
          </p:cNvSpPr>
          <p:nvPr/>
        </p:nvSpPr>
        <p:spPr bwMode="auto">
          <a:xfrm>
            <a:off x="234950" y="1916113"/>
            <a:ext cx="86725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/>
              <a:t>Conversion of carboxylic acids to acid chlorides</a:t>
            </a:r>
          </a:p>
        </p:txBody>
      </p:sp>
      <p:graphicFrame>
        <p:nvGraphicFramePr>
          <p:cNvPr id="1990678" name="Object 22"/>
          <p:cNvGraphicFramePr>
            <a:graphicFrameLocks noChangeAspect="1"/>
          </p:cNvGraphicFramePr>
          <p:nvPr/>
        </p:nvGraphicFramePr>
        <p:xfrm>
          <a:off x="3257550" y="2800350"/>
          <a:ext cx="5622925" cy="1257300"/>
        </p:xfrm>
        <a:graphic>
          <a:graphicData uri="http://schemas.openxmlformats.org/presentationml/2006/ole">
            <p:oleObj spid="_x0000_s1990728" name="CS ChemDraw Drawing" r:id="rId4" imgW="3746500" imgH="838200" progId="MDLDrawOLE.MDLDrawObject.1">
              <p:embed/>
            </p:oleObj>
          </a:graphicData>
        </a:graphic>
      </p:graphicFrame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215900" y="4292600"/>
            <a:ext cx="86725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/>
              <a:t>Common reagents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CA" sz="3200"/>
              <a:t>SOCl</a:t>
            </a:r>
            <a:r>
              <a:rPr lang="en-CA" sz="3200" baseline="-25000"/>
              <a:t>2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CA" sz="3200"/>
              <a:t>(COCl)</a:t>
            </a:r>
            <a:r>
              <a:rPr lang="en-CA" sz="3200" baseline="-25000"/>
              <a:t>2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CA" sz="3200"/>
              <a:t>PCl</a:t>
            </a:r>
            <a:r>
              <a:rPr lang="en-CA" sz="3200" baseline="-25000"/>
              <a:t>3</a:t>
            </a:r>
            <a:r>
              <a:rPr lang="en-CA" sz="3200"/>
              <a:t> or PCl</a:t>
            </a:r>
            <a:r>
              <a:rPr lang="en-CA" sz="3200" baseline="-25000"/>
              <a:t>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0667" grpId="0"/>
      <p:bldP spid="199067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4950" y="188640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2B.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Carboxylate Salts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5900" y="908050"/>
            <a:ext cx="867251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 dirty="0"/>
              <a:t>Nomenclature of Carboxylic </a:t>
            </a:r>
            <a:r>
              <a:rPr lang="en-CA" dirty="0" smtClean="0"/>
              <a:t>Salts</a:t>
            </a:r>
            <a:endParaRPr lang="en-CA" dirty="0"/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dirty="0"/>
              <a:t>Rules</a:t>
            </a:r>
          </a:p>
          <a:p>
            <a:pPr marL="2058988" lvl="2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t"/>
            </a:pPr>
            <a:r>
              <a:rPr lang="en-CA" dirty="0" smtClean="0"/>
              <a:t>Carboxylate </a:t>
            </a:r>
            <a:r>
              <a:rPr lang="en-CA" dirty="0"/>
              <a:t>as parent (suffix): ending with “</a:t>
            </a:r>
            <a:r>
              <a:rPr lang="en-CA" dirty="0">
                <a:solidFill>
                  <a:srgbClr val="008000"/>
                </a:solidFill>
              </a:rPr>
              <a:t>–</a:t>
            </a:r>
            <a:r>
              <a:rPr lang="en-CA" dirty="0" err="1">
                <a:solidFill>
                  <a:srgbClr val="008000"/>
                </a:solidFill>
              </a:rPr>
              <a:t>oate</a:t>
            </a:r>
            <a:r>
              <a:rPr lang="en-CA" dirty="0"/>
              <a:t>”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9633" y="3465004"/>
            <a:ext cx="8637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Examples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1493768"/>
              </p:ext>
            </p:extLst>
          </p:nvPr>
        </p:nvGraphicFramePr>
        <p:xfrm>
          <a:off x="1116013" y="4205288"/>
          <a:ext cx="7248525" cy="1979612"/>
        </p:xfrm>
        <a:graphic>
          <a:graphicData uri="http://schemas.openxmlformats.org/presentationml/2006/ole">
            <p:oleObj spid="_x0000_s2662431" name="CS ChemDraw Drawing" r:id="rId4" imgW="5060815" imgH="1381844" progId="MDLDrawOLE.MDLDrawObject.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51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0091" name="Object 27"/>
          <p:cNvGraphicFramePr>
            <a:graphicFrameLocks noChangeAspect="1"/>
          </p:cNvGraphicFramePr>
          <p:nvPr/>
        </p:nvGraphicFramePr>
        <p:xfrm>
          <a:off x="2376488" y="1539875"/>
          <a:ext cx="5410200" cy="1768475"/>
        </p:xfrm>
        <a:graphic>
          <a:graphicData uri="http://schemas.openxmlformats.org/presentationml/2006/ole">
            <p:oleObj spid="_x0000_s2520361" name="CS ChemDraw Drawing" r:id="rId4" imgW="4328160" imgH="1414780" progId="MDLDrawOLE.MDLDrawObject.1">
              <p:embed/>
            </p:oleObj>
          </a:graphicData>
        </a:graphic>
      </p:graphicFrame>
      <p:graphicFrame>
        <p:nvGraphicFramePr>
          <p:cNvPr id="2520093" name="Object 29"/>
          <p:cNvGraphicFramePr>
            <a:graphicFrameLocks noChangeAspect="1"/>
          </p:cNvGraphicFramePr>
          <p:nvPr/>
        </p:nvGraphicFramePr>
        <p:xfrm>
          <a:off x="682625" y="3897313"/>
          <a:ext cx="2501900" cy="2851150"/>
        </p:xfrm>
        <a:graphic>
          <a:graphicData uri="http://schemas.openxmlformats.org/presentationml/2006/ole">
            <p:oleObj spid="_x0000_s2520362" name="CS ChemDraw Drawing" r:id="rId5" imgW="2001520" imgH="2280920" progId="MDLDrawOLE.MDLDrawObject.1">
              <p:embed/>
            </p:oleObj>
          </a:graphicData>
        </a:graphic>
      </p:graphicFrame>
      <p:graphicFrame>
        <p:nvGraphicFramePr>
          <p:cNvPr id="252008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6335661"/>
              </p:ext>
            </p:extLst>
          </p:nvPr>
        </p:nvGraphicFramePr>
        <p:xfrm>
          <a:off x="668338" y="776288"/>
          <a:ext cx="3752850" cy="2081212"/>
        </p:xfrm>
        <a:graphic>
          <a:graphicData uri="http://schemas.openxmlformats.org/presentationml/2006/ole">
            <p:oleObj spid="_x0000_s2520363" name="CS ChemDraw Drawing" r:id="rId6" imgW="3002064" imgH="1663820" progId="MDLDrawOLE.MDLDrawObject.1">
              <p:embed/>
            </p:oleObj>
          </a:graphicData>
        </a:graphic>
      </p:graphicFrame>
      <p:sp>
        <p:nvSpPr>
          <p:cNvPr id="2520097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US" altLang="zh-TW">
                <a:ea typeface="新細明體" pitchFamily="18" charset="-120"/>
              </a:rPr>
              <a:t>Mechanism</a:t>
            </a:r>
            <a:endParaRPr lang="en-CA" altLang="zh-TW">
              <a:ea typeface="新細明體" pitchFamily="18" charset="-120"/>
            </a:endParaRPr>
          </a:p>
        </p:txBody>
      </p:sp>
      <p:sp>
        <p:nvSpPr>
          <p:cNvPr id="2520074" name="Freeform 10"/>
          <p:cNvSpPr>
            <a:spLocks/>
          </p:cNvSpPr>
          <p:nvPr/>
        </p:nvSpPr>
        <p:spPr bwMode="auto">
          <a:xfrm>
            <a:off x="1704975" y="1619250"/>
            <a:ext cx="1677988" cy="742950"/>
          </a:xfrm>
          <a:custGeom>
            <a:avLst/>
            <a:gdLst>
              <a:gd name="T0" fmla="*/ 0 w 1057"/>
              <a:gd name="T1" fmla="*/ 468 h 468"/>
              <a:gd name="T2" fmla="*/ 175 w 1057"/>
              <a:gd name="T3" fmla="*/ 158 h 468"/>
              <a:gd name="T4" fmla="*/ 897 w 1057"/>
              <a:gd name="T5" fmla="*/ 292 h 468"/>
              <a:gd name="T6" fmla="*/ 1057 w 1057"/>
              <a:gd name="T7" fmla="*/ 0 h 468"/>
              <a:gd name="T8" fmla="*/ 0 60000 65536"/>
              <a:gd name="T9" fmla="*/ 0 60000 65536"/>
              <a:gd name="T10" fmla="*/ 0 60000 65536"/>
              <a:gd name="T11" fmla="*/ 0 60000 65536"/>
              <a:gd name="T12" fmla="*/ 0 w 1057"/>
              <a:gd name="T13" fmla="*/ 0 h 468"/>
              <a:gd name="T14" fmla="*/ 1057 w 1057"/>
              <a:gd name="T15" fmla="*/ 468 h 4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7" h="468">
                <a:moveTo>
                  <a:pt x="0" y="468"/>
                </a:moveTo>
                <a:cubicBezTo>
                  <a:pt x="29" y="416"/>
                  <a:pt x="26" y="187"/>
                  <a:pt x="175" y="158"/>
                </a:cubicBezTo>
                <a:cubicBezTo>
                  <a:pt x="324" y="129"/>
                  <a:pt x="750" y="318"/>
                  <a:pt x="897" y="292"/>
                </a:cubicBezTo>
                <a:cubicBezTo>
                  <a:pt x="1044" y="266"/>
                  <a:pt x="1024" y="61"/>
                  <a:pt x="1057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0075" name="Freeform 11"/>
          <p:cNvSpPr>
            <a:spLocks/>
          </p:cNvSpPr>
          <p:nvPr/>
        </p:nvSpPr>
        <p:spPr bwMode="auto">
          <a:xfrm>
            <a:off x="3527425" y="981075"/>
            <a:ext cx="395288" cy="304800"/>
          </a:xfrm>
          <a:custGeom>
            <a:avLst/>
            <a:gdLst>
              <a:gd name="T0" fmla="*/ 0 w 249"/>
              <a:gd name="T1" fmla="*/ 192 h 192"/>
              <a:gd name="T2" fmla="*/ 249 w 249"/>
              <a:gd name="T3" fmla="*/ 118 h 192"/>
              <a:gd name="T4" fmla="*/ 0 w 249"/>
              <a:gd name="T5" fmla="*/ 0 h 192"/>
              <a:gd name="T6" fmla="*/ 0 60000 65536"/>
              <a:gd name="T7" fmla="*/ 0 60000 65536"/>
              <a:gd name="T8" fmla="*/ 0 60000 65536"/>
              <a:gd name="T9" fmla="*/ 0 w 249"/>
              <a:gd name="T10" fmla="*/ 0 h 192"/>
              <a:gd name="T11" fmla="*/ 249 w 249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" h="192">
                <a:moveTo>
                  <a:pt x="0" y="192"/>
                </a:moveTo>
                <a:cubicBezTo>
                  <a:pt x="41" y="180"/>
                  <a:pt x="249" y="150"/>
                  <a:pt x="249" y="118"/>
                </a:cubicBezTo>
                <a:cubicBezTo>
                  <a:pt x="249" y="86"/>
                  <a:pt x="52" y="25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0077" name="Freeform 13"/>
          <p:cNvSpPr>
            <a:spLocks/>
          </p:cNvSpPr>
          <p:nvPr/>
        </p:nvSpPr>
        <p:spPr bwMode="auto">
          <a:xfrm>
            <a:off x="6842125" y="1685925"/>
            <a:ext cx="590550" cy="517525"/>
          </a:xfrm>
          <a:custGeom>
            <a:avLst/>
            <a:gdLst>
              <a:gd name="T0" fmla="*/ 152 w 372"/>
              <a:gd name="T1" fmla="*/ 0 h 326"/>
              <a:gd name="T2" fmla="*/ 347 w 372"/>
              <a:gd name="T3" fmla="*/ 125 h 326"/>
              <a:gd name="T4" fmla="*/ 0 w 372"/>
              <a:gd name="T5" fmla="*/ 326 h 326"/>
              <a:gd name="T6" fmla="*/ 0 60000 65536"/>
              <a:gd name="T7" fmla="*/ 0 60000 65536"/>
              <a:gd name="T8" fmla="*/ 0 60000 65536"/>
              <a:gd name="T9" fmla="*/ 0 w 372"/>
              <a:gd name="T10" fmla="*/ 0 h 326"/>
              <a:gd name="T11" fmla="*/ 372 w 372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326">
                <a:moveTo>
                  <a:pt x="152" y="0"/>
                </a:moveTo>
                <a:cubicBezTo>
                  <a:pt x="184" y="21"/>
                  <a:pt x="372" y="71"/>
                  <a:pt x="347" y="125"/>
                </a:cubicBezTo>
                <a:cubicBezTo>
                  <a:pt x="322" y="179"/>
                  <a:pt x="72" y="284"/>
                  <a:pt x="0" y="32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0082" name="Freeform 18"/>
          <p:cNvSpPr>
            <a:spLocks/>
          </p:cNvSpPr>
          <p:nvPr/>
        </p:nvSpPr>
        <p:spPr bwMode="auto">
          <a:xfrm>
            <a:off x="1936750" y="4206875"/>
            <a:ext cx="1162050" cy="688975"/>
          </a:xfrm>
          <a:custGeom>
            <a:avLst/>
            <a:gdLst>
              <a:gd name="T0" fmla="*/ 0 w 732"/>
              <a:gd name="T1" fmla="*/ 81 h 434"/>
              <a:gd name="T2" fmla="*/ 339 w 732"/>
              <a:gd name="T3" fmla="*/ 420 h 434"/>
              <a:gd name="T4" fmla="*/ 732 w 732"/>
              <a:gd name="T5" fmla="*/ 0 h 434"/>
              <a:gd name="T6" fmla="*/ 0 60000 65536"/>
              <a:gd name="T7" fmla="*/ 0 60000 65536"/>
              <a:gd name="T8" fmla="*/ 0 60000 65536"/>
              <a:gd name="T9" fmla="*/ 0 w 732"/>
              <a:gd name="T10" fmla="*/ 0 h 434"/>
              <a:gd name="T11" fmla="*/ 732 w 732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434">
                <a:moveTo>
                  <a:pt x="0" y="81"/>
                </a:moveTo>
                <a:cubicBezTo>
                  <a:pt x="56" y="137"/>
                  <a:pt x="217" y="434"/>
                  <a:pt x="339" y="420"/>
                </a:cubicBezTo>
                <a:cubicBezTo>
                  <a:pt x="461" y="406"/>
                  <a:pt x="650" y="88"/>
                  <a:pt x="732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0083" name="Freeform 19"/>
          <p:cNvSpPr>
            <a:spLocks/>
          </p:cNvSpPr>
          <p:nvPr/>
        </p:nvSpPr>
        <p:spPr bwMode="auto">
          <a:xfrm>
            <a:off x="2665413" y="3603625"/>
            <a:ext cx="288925" cy="311150"/>
          </a:xfrm>
          <a:custGeom>
            <a:avLst/>
            <a:gdLst>
              <a:gd name="T0" fmla="*/ 182 w 182"/>
              <a:gd name="T1" fmla="*/ 196 h 196"/>
              <a:gd name="T2" fmla="*/ 2 w 182"/>
              <a:gd name="T3" fmla="*/ 81 h 196"/>
              <a:gd name="T4" fmla="*/ 171 w 182"/>
              <a:gd name="T5" fmla="*/ 0 h 196"/>
              <a:gd name="T6" fmla="*/ 0 60000 65536"/>
              <a:gd name="T7" fmla="*/ 0 60000 65536"/>
              <a:gd name="T8" fmla="*/ 0 60000 65536"/>
              <a:gd name="T9" fmla="*/ 0 w 182"/>
              <a:gd name="T10" fmla="*/ 0 h 196"/>
              <a:gd name="T11" fmla="*/ 182 w 182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96">
                <a:moveTo>
                  <a:pt x="182" y="196"/>
                </a:moveTo>
                <a:cubicBezTo>
                  <a:pt x="152" y="177"/>
                  <a:pt x="4" y="114"/>
                  <a:pt x="2" y="81"/>
                </a:cubicBezTo>
                <a:cubicBezTo>
                  <a:pt x="0" y="48"/>
                  <a:pt x="136" y="17"/>
                  <a:pt x="171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0085" name="Freeform 21"/>
          <p:cNvSpPr>
            <a:spLocks/>
          </p:cNvSpPr>
          <p:nvPr/>
        </p:nvSpPr>
        <p:spPr bwMode="auto">
          <a:xfrm>
            <a:off x="1333500" y="5195888"/>
            <a:ext cx="500063" cy="447675"/>
          </a:xfrm>
          <a:custGeom>
            <a:avLst/>
            <a:gdLst>
              <a:gd name="T0" fmla="*/ 162 w 315"/>
              <a:gd name="T1" fmla="*/ 0 h 282"/>
              <a:gd name="T2" fmla="*/ 288 w 315"/>
              <a:gd name="T3" fmla="*/ 87 h 282"/>
              <a:gd name="T4" fmla="*/ 0 w 315"/>
              <a:gd name="T5" fmla="*/ 282 h 282"/>
              <a:gd name="T6" fmla="*/ 0 60000 65536"/>
              <a:gd name="T7" fmla="*/ 0 60000 65536"/>
              <a:gd name="T8" fmla="*/ 0 60000 65536"/>
              <a:gd name="T9" fmla="*/ 0 w 315"/>
              <a:gd name="T10" fmla="*/ 0 h 282"/>
              <a:gd name="T11" fmla="*/ 315 w 315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" h="282">
                <a:moveTo>
                  <a:pt x="162" y="0"/>
                </a:moveTo>
                <a:cubicBezTo>
                  <a:pt x="183" y="15"/>
                  <a:pt x="315" y="40"/>
                  <a:pt x="288" y="87"/>
                </a:cubicBezTo>
                <a:cubicBezTo>
                  <a:pt x="261" y="134"/>
                  <a:pt x="60" y="241"/>
                  <a:pt x="0" y="28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0086" name="Freeform 22"/>
          <p:cNvSpPr>
            <a:spLocks/>
          </p:cNvSpPr>
          <p:nvPr/>
        </p:nvSpPr>
        <p:spPr bwMode="auto">
          <a:xfrm>
            <a:off x="1443038" y="5654675"/>
            <a:ext cx="466725" cy="255588"/>
          </a:xfrm>
          <a:custGeom>
            <a:avLst/>
            <a:gdLst>
              <a:gd name="T0" fmla="*/ 0 w 294"/>
              <a:gd name="T1" fmla="*/ 146 h 161"/>
              <a:gd name="T2" fmla="*/ 174 w 294"/>
              <a:gd name="T3" fmla="*/ 2 h 161"/>
              <a:gd name="T4" fmla="*/ 294 w 294"/>
              <a:gd name="T5" fmla="*/ 161 h 161"/>
              <a:gd name="T6" fmla="*/ 0 60000 65536"/>
              <a:gd name="T7" fmla="*/ 0 60000 65536"/>
              <a:gd name="T8" fmla="*/ 0 60000 65536"/>
              <a:gd name="T9" fmla="*/ 0 w 294"/>
              <a:gd name="T10" fmla="*/ 0 h 161"/>
              <a:gd name="T11" fmla="*/ 294 w 294"/>
              <a:gd name="T12" fmla="*/ 161 h 1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" h="161">
                <a:moveTo>
                  <a:pt x="0" y="146"/>
                </a:moveTo>
                <a:cubicBezTo>
                  <a:pt x="29" y="122"/>
                  <a:pt x="125" y="0"/>
                  <a:pt x="174" y="2"/>
                </a:cubicBezTo>
                <a:cubicBezTo>
                  <a:pt x="223" y="4"/>
                  <a:pt x="269" y="128"/>
                  <a:pt x="294" y="16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0087" name="Freeform 23"/>
          <p:cNvSpPr>
            <a:spLocks/>
          </p:cNvSpPr>
          <p:nvPr/>
        </p:nvSpPr>
        <p:spPr bwMode="auto">
          <a:xfrm>
            <a:off x="2098675" y="6029325"/>
            <a:ext cx="373063" cy="300038"/>
          </a:xfrm>
          <a:custGeom>
            <a:avLst/>
            <a:gdLst>
              <a:gd name="T0" fmla="*/ 136 w 235"/>
              <a:gd name="T1" fmla="*/ 0 h 189"/>
              <a:gd name="T2" fmla="*/ 16 w 235"/>
              <a:gd name="T3" fmla="*/ 150 h 189"/>
              <a:gd name="T4" fmla="*/ 235 w 235"/>
              <a:gd name="T5" fmla="*/ 189 h 189"/>
              <a:gd name="T6" fmla="*/ 0 60000 65536"/>
              <a:gd name="T7" fmla="*/ 0 60000 65536"/>
              <a:gd name="T8" fmla="*/ 0 60000 65536"/>
              <a:gd name="T9" fmla="*/ 0 w 235"/>
              <a:gd name="T10" fmla="*/ 0 h 189"/>
              <a:gd name="T11" fmla="*/ 235 w 235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" h="189">
                <a:moveTo>
                  <a:pt x="136" y="0"/>
                </a:moveTo>
                <a:cubicBezTo>
                  <a:pt x="116" y="25"/>
                  <a:pt x="0" y="118"/>
                  <a:pt x="16" y="150"/>
                </a:cubicBezTo>
                <a:cubicBezTo>
                  <a:pt x="32" y="182"/>
                  <a:pt x="190" y="181"/>
                  <a:pt x="235" y="18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0088" name="Freeform 24"/>
          <p:cNvSpPr>
            <a:spLocks/>
          </p:cNvSpPr>
          <p:nvPr/>
        </p:nvSpPr>
        <p:spPr bwMode="auto">
          <a:xfrm>
            <a:off x="2743200" y="5356225"/>
            <a:ext cx="322263" cy="549275"/>
          </a:xfrm>
          <a:custGeom>
            <a:avLst/>
            <a:gdLst>
              <a:gd name="T0" fmla="*/ 0 w 203"/>
              <a:gd name="T1" fmla="*/ 346 h 346"/>
              <a:gd name="T2" fmla="*/ 96 w 203"/>
              <a:gd name="T3" fmla="*/ 22 h 346"/>
              <a:gd name="T4" fmla="*/ 203 w 203"/>
              <a:gd name="T5" fmla="*/ 211 h 346"/>
              <a:gd name="T6" fmla="*/ 0 60000 65536"/>
              <a:gd name="T7" fmla="*/ 0 60000 65536"/>
              <a:gd name="T8" fmla="*/ 0 60000 65536"/>
              <a:gd name="T9" fmla="*/ 0 w 203"/>
              <a:gd name="T10" fmla="*/ 0 h 346"/>
              <a:gd name="T11" fmla="*/ 203 w 203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" h="346">
                <a:moveTo>
                  <a:pt x="0" y="346"/>
                </a:moveTo>
                <a:cubicBezTo>
                  <a:pt x="16" y="291"/>
                  <a:pt x="62" y="44"/>
                  <a:pt x="96" y="22"/>
                </a:cubicBezTo>
                <a:cubicBezTo>
                  <a:pt x="130" y="0"/>
                  <a:pt x="181" y="172"/>
                  <a:pt x="203" y="21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0090" name="Freeform 26"/>
          <p:cNvSpPr>
            <a:spLocks/>
          </p:cNvSpPr>
          <p:nvPr/>
        </p:nvSpPr>
        <p:spPr bwMode="auto">
          <a:xfrm>
            <a:off x="6565900" y="2600325"/>
            <a:ext cx="441325" cy="798513"/>
          </a:xfrm>
          <a:custGeom>
            <a:avLst/>
            <a:gdLst>
              <a:gd name="T0" fmla="*/ 140 w 278"/>
              <a:gd name="T1" fmla="*/ 0 h 503"/>
              <a:gd name="T2" fmla="*/ 271 w 278"/>
              <a:gd name="T3" fmla="*/ 118 h 503"/>
              <a:gd name="T4" fmla="*/ 97 w 278"/>
              <a:gd name="T5" fmla="*/ 472 h 503"/>
              <a:gd name="T6" fmla="*/ 0 w 278"/>
              <a:gd name="T7" fmla="*/ 305 h 503"/>
              <a:gd name="T8" fmla="*/ 0 60000 65536"/>
              <a:gd name="T9" fmla="*/ 0 60000 65536"/>
              <a:gd name="T10" fmla="*/ 0 60000 65536"/>
              <a:gd name="T11" fmla="*/ 0 60000 65536"/>
              <a:gd name="T12" fmla="*/ 0 w 278"/>
              <a:gd name="T13" fmla="*/ 0 h 503"/>
              <a:gd name="T14" fmla="*/ 278 w 278"/>
              <a:gd name="T15" fmla="*/ 503 h 5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8" h="503">
                <a:moveTo>
                  <a:pt x="140" y="0"/>
                </a:moveTo>
                <a:cubicBezTo>
                  <a:pt x="162" y="20"/>
                  <a:pt x="278" y="39"/>
                  <a:pt x="271" y="118"/>
                </a:cubicBezTo>
                <a:cubicBezTo>
                  <a:pt x="264" y="197"/>
                  <a:pt x="142" y="441"/>
                  <a:pt x="97" y="472"/>
                </a:cubicBezTo>
                <a:cubicBezTo>
                  <a:pt x="52" y="503"/>
                  <a:pt x="20" y="340"/>
                  <a:pt x="0" y="30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520092" name="Object 28"/>
          <p:cNvGraphicFramePr>
            <a:graphicFrameLocks noChangeAspect="1"/>
          </p:cNvGraphicFramePr>
          <p:nvPr/>
        </p:nvGraphicFramePr>
        <p:xfrm>
          <a:off x="2519363" y="3043238"/>
          <a:ext cx="3822700" cy="1963737"/>
        </p:xfrm>
        <a:graphic>
          <a:graphicData uri="http://schemas.openxmlformats.org/presentationml/2006/ole">
            <p:oleObj spid="_x0000_s2520364" name="CS ChemDraw Drawing" r:id="rId7" imgW="3058160" imgH="1569720" progId="MDLDrawOLE.MDLDrawObject.1">
              <p:embed/>
            </p:oleObj>
          </a:graphicData>
        </a:graphic>
      </p:graphicFrame>
      <p:graphicFrame>
        <p:nvGraphicFramePr>
          <p:cNvPr id="2520094" name="Object 30"/>
          <p:cNvGraphicFramePr>
            <a:graphicFrameLocks noChangeAspect="1"/>
          </p:cNvGraphicFramePr>
          <p:nvPr/>
        </p:nvGraphicFramePr>
        <p:xfrm>
          <a:off x="3348038" y="5157788"/>
          <a:ext cx="5165725" cy="1047750"/>
        </p:xfrm>
        <a:graphic>
          <a:graphicData uri="http://schemas.openxmlformats.org/presentationml/2006/ole">
            <p:oleObj spid="_x0000_s2520365" name="CS ChemDraw Drawing" r:id="rId8" imgW="4132580" imgH="838200" progId="MDLDrawOLE.MDLDrawObject.1">
              <p:embed/>
            </p:oleObj>
          </a:graphicData>
        </a:graphic>
      </p:graphicFrame>
      <p:graphicFrame>
        <p:nvGraphicFramePr>
          <p:cNvPr id="2520095" name="Object 31"/>
          <p:cNvGraphicFramePr>
            <a:graphicFrameLocks noChangeAspect="1"/>
          </p:cNvGraphicFramePr>
          <p:nvPr/>
        </p:nvGraphicFramePr>
        <p:xfrm>
          <a:off x="1500188" y="3987800"/>
          <a:ext cx="550862" cy="485775"/>
        </p:xfrm>
        <a:graphic>
          <a:graphicData uri="http://schemas.openxmlformats.org/presentationml/2006/ole">
            <p:oleObj spid="_x0000_s2520366" name="CS ChemDraw Drawing" r:id="rId9" imgW="441960" imgH="388620" progId="MDLDrawOLE.MDLDrawObject.1">
              <p:embed/>
            </p:oleObj>
          </a:graphicData>
        </a:graphic>
      </p:graphicFrame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2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2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2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2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2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2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2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2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2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2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0074" grpId="0" animBg="1"/>
      <p:bldP spid="2520075" grpId="0" animBg="1"/>
      <p:bldP spid="2520077" grpId="0" animBg="1"/>
      <p:bldP spid="2520082" grpId="0" animBg="1"/>
      <p:bldP spid="2520083" grpId="0" animBg="1"/>
      <p:bldP spid="2520085" grpId="0" animBg="1"/>
      <p:bldP spid="2520086" grpId="0" animBg="1"/>
      <p:bldP spid="2520087" grpId="0" animBg="1"/>
      <p:bldP spid="2520088" grpId="0" animBg="1"/>
      <p:bldP spid="252009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116" name="Rectangle 4"/>
          <p:cNvSpPr>
            <a:spLocks noChangeArrowheads="1"/>
          </p:cNvSpPr>
          <p:nvPr/>
        </p:nvSpPr>
        <p:spPr bwMode="auto">
          <a:xfrm>
            <a:off x="215900" y="1524161"/>
            <a:ext cx="86725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altLang="zh-TW" dirty="0" err="1">
                <a:ea typeface="新細明體" pitchFamily="18" charset="-120"/>
              </a:rPr>
              <a:t>Nucleophilic</a:t>
            </a:r>
            <a:r>
              <a:rPr lang="en-US" altLang="zh-TW" dirty="0">
                <a:ea typeface="新細明體" pitchFamily="18" charset="-120"/>
              </a:rPr>
              <a:t> acyl substitution reactions of acid chlorides</a:t>
            </a:r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dirty="0">
                <a:ea typeface="新細明體" pitchFamily="18" charset="-120"/>
              </a:rPr>
              <a:t>Conversion of acid chlorides to carboxylic acids</a:t>
            </a:r>
          </a:p>
        </p:txBody>
      </p:sp>
      <p:graphicFrame>
        <p:nvGraphicFramePr>
          <p:cNvPr id="2522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7156934"/>
              </p:ext>
            </p:extLst>
          </p:nvPr>
        </p:nvGraphicFramePr>
        <p:xfrm>
          <a:off x="1114425" y="4295936"/>
          <a:ext cx="6915150" cy="1257300"/>
        </p:xfrm>
        <a:graphic>
          <a:graphicData uri="http://schemas.openxmlformats.org/presentationml/2006/ole">
            <p:oleObj spid="_x0000_s2522163" name="CS ChemDraw Drawing" r:id="rId4" imgW="4607560" imgH="838200" progId="MDLDrawOLE.MDLDrawObject.1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021" y="144054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5B.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Reactions of Acyl Chlorides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1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4184" name="Object 24"/>
          <p:cNvGraphicFramePr>
            <a:graphicFrameLocks noChangeAspect="1"/>
          </p:cNvGraphicFramePr>
          <p:nvPr/>
        </p:nvGraphicFramePr>
        <p:xfrm>
          <a:off x="1857375" y="4811713"/>
          <a:ext cx="5019675" cy="1249362"/>
        </p:xfrm>
        <a:graphic>
          <a:graphicData uri="http://schemas.openxmlformats.org/presentationml/2006/ole">
            <p:oleObj spid="_x0000_s2524448" name="CS ChemDraw Drawing" r:id="rId4" imgW="3347720" imgH="835660" progId="MDLDrawOLE.MDLDrawObject.1">
              <p:embed/>
            </p:oleObj>
          </a:graphicData>
        </a:graphic>
      </p:graphicFrame>
      <p:graphicFrame>
        <p:nvGraphicFramePr>
          <p:cNvPr id="2524182" name="Object 22"/>
          <p:cNvGraphicFramePr>
            <a:graphicFrameLocks noChangeAspect="1"/>
          </p:cNvGraphicFramePr>
          <p:nvPr/>
        </p:nvGraphicFramePr>
        <p:xfrm>
          <a:off x="7381875" y="3033713"/>
          <a:ext cx="1568450" cy="3027362"/>
        </p:xfrm>
        <a:graphic>
          <a:graphicData uri="http://schemas.openxmlformats.org/presentationml/2006/ole">
            <p:oleObj spid="_x0000_s2524449" name="CS ChemDraw Drawing" r:id="rId5" imgW="1046480" imgH="2021840" progId="MDLDrawOLE.MDLDrawObject.1">
              <p:embed/>
            </p:oleObj>
          </a:graphicData>
        </a:graphic>
      </p:graphicFrame>
      <p:graphicFrame>
        <p:nvGraphicFramePr>
          <p:cNvPr id="252418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2218058"/>
              </p:ext>
            </p:extLst>
          </p:nvPr>
        </p:nvGraphicFramePr>
        <p:xfrm>
          <a:off x="5635625" y="1268413"/>
          <a:ext cx="3328988" cy="1579562"/>
        </p:xfrm>
        <a:graphic>
          <a:graphicData uri="http://schemas.openxmlformats.org/presentationml/2006/ole">
            <p:oleObj spid="_x0000_s2524450" name="CS ChemDraw Drawing" r:id="rId6" imgW="2220068" imgH="1054040" progId="MDLDrawOLE.MDLDrawObject.1">
              <p:embed/>
            </p:oleObj>
          </a:graphicData>
        </a:graphic>
      </p:graphicFrame>
      <p:graphicFrame>
        <p:nvGraphicFramePr>
          <p:cNvPr id="2524180" name="Object 20"/>
          <p:cNvGraphicFramePr>
            <a:graphicFrameLocks noChangeAspect="1"/>
          </p:cNvGraphicFramePr>
          <p:nvPr/>
        </p:nvGraphicFramePr>
        <p:xfrm>
          <a:off x="1857375" y="1125538"/>
          <a:ext cx="3606800" cy="1863725"/>
        </p:xfrm>
        <a:graphic>
          <a:graphicData uri="http://schemas.openxmlformats.org/presentationml/2006/ole">
            <p:oleObj spid="_x0000_s2524451" name="CS ChemDraw Drawing" r:id="rId7" imgW="2405380" imgH="1244600" progId="MDLDrawOLE.MDLDrawObject.1">
              <p:embed/>
            </p:oleObj>
          </a:graphicData>
        </a:graphic>
      </p:graphicFrame>
      <p:graphicFrame>
        <p:nvGraphicFramePr>
          <p:cNvPr id="25241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2636064"/>
              </p:ext>
            </p:extLst>
          </p:nvPr>
        </p:nvGraphicFramePr>
        <p:xfrm>
          <a:off x="247650" y="1333500"/>
          <a:ext cx="2833688" cy="1344613"/>
        </p:xfrm>
        <a:graphic>
          <a:graphicData uri="http://schemas.openxmlformats.org/presentationml/2006/ole">
            <p:oleObj spid="_x0000_s2524452" name="CS ChemDraw Drawing" r:id="rId8" imgW="1889328" imgH="898765" progId="MDLDrawOLE.MDLDrawObject.1">
              <p:embed/>
            </p:oleObj>
          </a:graphicData>
        </a:graphic>
      </p:graphicFrame>
      <p:sp>
        <p:nvSpPr>
          <p:cNvPr id="2524186" name="Rectangle 5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US" altLang="zh-TW">
                <a:ea typeface="新細明體" pitchFamily="18" charset="-120"/>
              </a:rPr>
              <a:t>Mechanism</a:t>
            </a:r>
            <a:endParaRPr lang="en-CA" altLang="zh-TW">
              <a:ea typeface="新細明體" pitchFamily="18" charset="-120"/>
            </a:endParaRPr>
          </a:p>
        </p:txBody>
      </p:sp>
      <p:sp>
        <p:nvSpPr>
          <p:cNvPr id="2524166" name="Freeform 6"/>
          <p:cNvSpPr>
            <a:spLocks/>
          </p:cNvSpPr>
          <p:nvPr/>
        </p:nvSpPr>
        <p:spPr bwMode="auto">
          <a:xfrm>
            <a:off x="903288" y="2238375"/>
            <a:ext cx="1990725" cy="1052513"/>
          </a:xfrm>
          <a:custGeom>
            <a:avLst/>
            <a:gdLst>
              <a:gd name="T0" fmla="*/ 1254 w 1254"/>
              <a:gd name="T1" fmla="*/ 284 h 663"/>
              <a:gd name="T2" fmla="*/ 712 w 1254"/>
              <a:gd name="T3" fmla="*/ 616 h 663"/>
              <a:gd name="T4" fmla="*/ 0 w 1254"/>
              <a:gd name="T5" fmla="*/ 0 h 663"/>
              <a:gd name="T6" fmla="*/ 0 60000 65536"/>
              <a:gd name="T7" fmla="*/ 0 60000 65536"/>
              <a:gd name="T8" fmla="*/ 0 60000 65536"/>
              <a:gd name="T9" fmla="*/ 0 w 1254"/>
              <a:gd name="T10" fmla="*/ 0 h 663"/>
              <a:gd name="T11" fmla="*/ 1254 w 1254"/>
              <a:gd name="T12" fmla="*/ 663 h 6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4" h="663">
                <a:moveTo>
                  <a:pt x="1254" y="284"/>
                </a:moveTo>
                <a:cubicBezTo>
                  <a:pt x="1164" y="339"/>
                  <a:pt x="921" y="663"/>
                  <a:pt x="712" y="616"/>
                </a:cubicBezTo>
                <a:cubicBezTo>
                  <a:pt x="503" y="569"/>
                  <a:pt x="148" y="128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4167" name="Freeform 7"/>
          <p:cNvSpPr>
            <a:spLocks/>
          </p:cNvSpPr>
          <p:nvPr/>
        </p:nvSpPr>
        <p:spPr bwMode="auto">
          <a:xfrm>
            <a:off x="1044575" y="1533525"/>
            <a:ext cx="395288" cy="304800"/>
          </a:xfrm>
          <a:custGeom>
            <a:avLst/>
            <a:gdLst>
              <a:gd name="T0" fmla="*/ 0 w 249"/>
              <a:gd name="T1" fmla="*/ 192 h 192"/>
              <a:gd name="T2" fmla="*/ 249 w 249"/>
              <a:gd name="T3" fmla="*/ 118 h 192"/>
              <a:gd name="T4" fmla="*/ 0 w 249"/>
              <a:gd name="T5" fmla="*/ 0 h 192"/>
              <a:gd name="T6" fmla="*/ 0 60000 65536"/>
              <a:gd name="T7" fmla="*/ 0 60000 65536"/>
              <a:gd name="T8" fmla="*/ 0 60000 65536"/>
              <a:gd name="T9" fmla="*/ 0 w 249"/>
              <a:gd name="T10" fmla="*/ 0 h 192"/>
              <a:gd name="T11" fmla="*/ 249 w 249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" h="192">
                <a:moveTo>
                  <a:pt x="0" y="192"/>
                </a:moveTo>
                <a:cubicBezTo>
                  <a:pt x="41" y="180"/>
                  <a:pt x="249" y="150"/>
                  <a:pt x="249" y="118"/>
                </a:cubicBezTo>
                <a:cubicBezTo>
                  <a:pt x="249" y="86"/>
                  <a:pt x="52" y="25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4168" name="Freeform 8"/>
          <p:cNvSpPr>
            <a:spLocks/>
          </p:cNvSpPr>
          <p:nvPr/>
        </p:nvSpPr>
        <p:spPr bwMode="auto">
          <a:xfrm>
            <a:off x="4614863" y="949325"/>
            <a:ext cx="720725" cy="750888"/>
          </a:xfrm>
          <a:custGeom>
            <a:avLst/>
            <a:gdLst>
              <a:gd name="T0" fmla="*/ 0 w 454"/>
              <a:gd name="T1" fmla="*/ 154 h 473"/>
              <a:gd name="T2" fmla="*/ 373 w 454"/>
              <a:gd name="T3" fmla="*/ 53 h 473"/>
              <a:gd name="T4" fmla="*/ 454 w 454"/>
              <a:gd name="T5" fmla="*/ 473 h 473"/>
              <a:gd name="T6" fmla="*/ 0 60000 65536"/>
              <a:gd name="T7" fmla="*/ 0 60000 65536"/>
              <a:gd name="T8" fmla="*/ 0 60000 65536"/>
              <a:gd name="T9" fmla="*/ 0 w 454"/>
              <a:gd name="T10" fmla="*/ 0 h 473"/>
              <a:gd name="T11" fmla="*/ 454 w 454"/>
              <a:gd name="T12" fmla="*/ 473 h 4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473">
                <a:moveTo>
                  <a:pt x="0" y="154"/>
                </a:moveTo>
                <a:cubicBezTo>
                  <a:pt x="62" y="138"/>
                  <a:pt x="297" y="0"/>
                  <a:pt x="373" y="53"/>
                </a:cubicBezTo>
                <a:cubicBezTo>
                  <a:pt x="449" y="106"/>
                  <a:pt x="437" y="386"/>
                  <a:pt x="454" y="47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4169" name="Freeform 9"/>
          <p:cNvSpPr>
            <a:spLocks/>
          </p:cNvSpPr>
          <p:nvPr/>
        </p:nvSpPr>
        <p:spPr bwMode="auto">
          <a:xfrm>
            <a:off x="8229600" y="1606550"/>
            <a:ext cx="334963" cy="415925"/>
          </a:xfrm>
          <a:custGeom>
            <a:avLst/>
            <a:gdLst>
              <a:gd name="T0" fmla="*/ 210 w 211"/>
              <a:gd name="T1" fmla="*/ 194 h 262"/>
              <a:gd name="T2" fmla="*/ 176 w 211"/>
              <a:gd name="T3" fmla="*/ 11 h 262"/>
              <a:gd name="T4" fmla="*/ 0 w 211"/>
              <a:gd name="T5" fmla="*/ 262 h 262"/>
              <a:gd name="T6" fmla="*/ 0 60000 65536"/>
              <a:gd name="T7" fmla="*/ 0 60000 65536"/>
              <a:gd name="T8" fmla="*/ 0 60000 65536"/>
              <a:gd name="T9" fmla="*/ 0 w 211"/>
              <a:gd name="T10" fmla="*/ 0 h 262"/>
              <a:gd name="T11" fmla="*/ 211 w 211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" h="262">
                <a:moveTo>
                  <a:pt x="210" y="194"/>
                </a:moveTo>
                <a:cubicBezTo>
                  <a:pt x="203" y="164"/>
                  <a:pt x="211" y="0"/>
                  <a:pt x="176" y="11"/>
                </a:cubicBezTo>
                <a:cubicBezTo>
                  <a:pt x="141" y="22"/>
                  <a:pt x="37" y="210"/>
                  <a:pt x="0" y="26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4170" name="Freeform 10"/>
          <p:cNvSpPr>
            <a:spLocks/>
          </p:cNvSpPr>
          <p:nvPr/>
        </p:nvSpPr>
        <p:spPr bwMode="auto">
          <a:xfrm>
            <a:off x="7927975" y="2333625"/>
            <a:ext cx="403225" cy="334963"/>
          </a:xfrm>
          <a:custGeom>
            <a:avLst/>
            <a:gdLst>
              <a:gd name="T0" fmla="*/ 63 w 254"/>
              <a:gd name="T1" fmla="*/ 0 h 211"/>
              <a:gd name="T2" fmla="*/ 244 w 254"/>
              <a:gd name="T3" fmla="*/ 129 h 211"/>
              <a:gd name="T4" fmla="*/ 0 w 254"/>
              <a:gd name="T5" fmla="*/ 211 h 211"/>
              <a:gd name="T6" fmla="*/ 0 60000 65536"/>
              <a:gd name="T7" fmla="*/ 0 60000 65536"/>
              <a:gd name="T8" fmla="*/ 0 60000 65536"/>
              <a:gd name="T9" fmla="*/ 0 w 254"/>
              <a:gd name="T10" fmla="*/ 0 h 211"/>
              <a:gd name="T11" fmla="*/ 254 w 254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" h="211">
                <a:moveTo>
                  <a:pt x="63" y="0"/>
                </a:moveTo>
                <a:cubicBezTo>
                  <a:pt x="93" y="22"/>
                  <a:pt x="254" y="94"/>
                  <a:pt x="244" y="129"/>
                </a:cubicBezTo>
                <a:cubicBezTo>
                  <a:pt x="234" y="164"/>
                  <a:pt x="51" y="194"/>
                  <a:pt x="0" y="21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24175" name="Freeform 15"/>
          <p:cNvSpPr>
            <a:spLocks/>
          </p:cNvSpPr>
          <p:nvPr/>
        </p:nvSpPr>
        <p:spPr bwMode="auto">
          <a:xfrm>
            <a:off x="4797425" y="1511300"/>
            <a:ext cx="236538" cy="500063"/>
          </a:xfrm>
          <a:custGeom>
            <a:avLst/>
            <a:gdLst>
              <a:gd name="T0" fmla="*/ 149 w 149"/>
              <a:gd name="T1" fmla="*/ 295 h 315"/>
              <a:gd name="T2" fmla="*/ 41 w 149"/>
              <a:gd name="T3" fmla="*/ 3 h 315"/>
              <a:gd name="T4" fmla="*/ 0 w 149"/>
              <a:gd name="T5" fmla="*/ 315 h 315"/>
              <a:gd name="T6" fmla="*/ 0 60000 65536"/>
              <a:gd name="T7" fmla="*/ 0 60000 65536"/>
              <a:gd name="T8" fmla="*/ 0 60000 65536"/>
              <a:gd name="T9" fmla="*/ 0 w 149"/>
              <a:gd name="T10" fmla="*/ 0 h 315"/>
              <a:gd name="T11" fmla="*/ 149 w 149"/>
              <a:gd name="T12" fmla="*/ 315 h 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315">
                <a:moveTo>
                  <a:pt x="149" y="295"/>
                </a:moveTo>
                <a:cubicBezTo>
                  <a:pt x="131" y="248"/>
                  <a:pt x="66" y="0"/>
                  <a:pt x="41" y="3"/>
                </a:cubicBezTo>
                <a:cubicBezTo>
                  <a:pt x="16" y="6"/>
                  <a:pt x="9" y="250"/>
                  <a:pt x="0" y="31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524183" name="Object 23"/>
          <p:cNvGraphicFramePr>
            <a:graphicFrameLocks noChangeAspect="1"/>
          </p:cNvGraphicFramePr>
          <p:nvPr/>
        </p:nvGraphicFramePr>
        <p:xfrm>
          <a:off x="5926138" y="4933950"/>
          <a:ext cx="336550" cy="323850"/>
        </p:xfrm>
        <a:graphic>
          <a:graphicData uri="http://schemas.openxmlformats.org/presentationml/2006/ole">
            <p:oleObj spid="_x0000_s2524453" name="CS ChemDraw Drawing" r:id="rId9" imgW="223520" imgH="215900" progId="MDLDrawOLE.MDLDrawObject.1">
              <p:embed/>
            </p:oleObj>
          </a:graphicData>
        </a:graphic>
      </p:graphicFrame>
      <p:sp>
        <p:nvSpPr>
          <p:cNvPr id="2" name="Freeform 25"/>
          <p:cNvSpPr>
            <a:spLocks/>
          </p:cNvSpPr>
          <p:nvPr/>
        </p:nvSpPr>
        <p:spPr bwMode="auto">
          <a:xfrm>
            <a:off x="6289675" y="4391025"/>
            <a:ext cx="1057275" cy="777875"/>
          </a:xfrm>
          <a:custGeom>
            <a:avLst/>
            <a:gdLst>
              <a:gd name="T0" fmla="*/ 0 w 666"/>
              <a:gd name="T1" fmla="*/ 470 h 490"/>
              <a:gd name="T2" fmla="*/ 307 w 666"/>
              <a:gd name="T3" fmla="*/ 419 h 490"/>
              <a:gd name="T4" fmla="*/ 402 w 666"/>
              <a:gd name="T5" fmla="*/ 46 h 490"/>
              <a:gd name="T6" fmla="*/ 666 w 666"/>
              <a:gd name="T7" fmla="*/ 141 h 490"/>
              <a:gd name="T8" fmla="*/ 0 60000 65536"/>
              <a:gd name="T9" fmla="*/ 0 60000 65536"/>
              <a:gd name="T10" fmla="*/ 0 60000 65536"/>
              <a:gd name="T11" fmla="*/ 0 60000 65536"/>
              <a:gd name="T12" fmla="*/ 0 w 666"/>
              <a:gd name="T13" fmla="*/ 0 h 490"/>
              <a:gd name="T14" fmla="*/ 666 w 666"/>
              <a:gd name="T15" fmla="*/ 490 h 4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6" h="490">
                <a:moveTo>
                  <a:pt x="0" y="470"/>
                </a:moveTo>
                <a:cubicBezTo>
                  <a:pt x="51" y="462"/>
                  <a:pt x="240" y="490"/>
                  <a:pt x="307" y="419"/>
                </a:cubicBezTo>
                <a:cubicBezTo>
                  <a:pt x="374" y="348"/>
                  <a:pt x="342" y="92"/>
                  <a:pt x="402" y="46"/>
                </a:cubicBezTo>
                <a:cubicBezTo>
                  <a:pt x="462" y="0"/>
                  <a:pt x="611" y="121"/>
                  <a:pt x="666" y="14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 26"/>
          <p:cNvSpPr>
            <a:spLocks/>
          </p:cNvSpPr>
          <p:nvPr/>
        </p:nvSpPr>
        <p:spPr bwMode="auto">
          <a:xfrm>
            <a:off x="7831138" y="4387850"/>
            <a:ext cx="204787" cy="366713"/>
          </a:xfrm>
          <a:custGeom>
            <a:avLst/>
            <a:gdLst>
              <a:gd name="T0" fmla="*/ 0 w 129"/>
              <a:gd name="T1" fmla="*/ 224 h 231"/>
              <a:gd name="T2" fmla="*/ 54 w 129"/>
              <a:gd name="T3" fmla="*/ 1 h 231"/>
              <a:gd name="T4" fmla="*/ 129 w 129"/>
              <a:gd name="T5" fmla="*/ 231 h 231"/>
              <a:gd name="T6" fmla="*/ 0 60000 65536"/>
              <a:gd name="T7" fmla="*/ 0 60000 65536"/>
              <a:gd name="T8" fmla="*/ 0 60000 65536"/>
              <a:gd name="T9" fmla="*/ 0 w 129"/>
              <a:gd name="T10" fmla="*/ 0 h 231"/>
              <a:gd name="T11" fmla="*/ 129 w 129"/>
              <a:gd name="T12" fmla="*/ 231 h 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" h="231">
                <a:moveTo>
                  <a:pt x="0" y="224"/>
                </a:moveTo>
                <a:cubicBezTo>
                  <a:pt x="9" y="187"/>
                  <a:pt x="33" y="0"/>
                  <a:pt x="54" y="1"/>
                </a:cubicBezTo>
                <a:cubicBezTo>
                  <a:pt x="75" y="2"/>
                  <a:pt x="113" y="183"/>
                  <a:pt x="129" y="23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2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2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2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2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2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2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4166" grpId="0" animBg="1"/>
      <p:bldP spid="2524167" grpId="0" animBg="1"/>
      <p:bldP spid="2524168" grpId="0" animBg="1"/>
      <p:bldP spid="2524169" grpId="0" animBg="1"/>
      <p:bldP spid="2524170" grpId="0" animBg="1"/>
      <p:bldP spid="2524175" grpId="0" animBg="1"/>
      <p:bldP spid="2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258" name="Rectangle 2"/>
          <p:cNvSpPr>
            <a:spLocks noChangeArrowheads="1"/>
          </p:cNvSpPr>
          <p:nvPr/>
        </p:nvSpPr>
        <p:spPr bwMode="auto">
          <a:xfrm>
            <a:off x="215900" y="188913"/>
            <a:ext cx="86725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>
                <a:ea typeface="新細明體" pitchFamily="18" charset="-120"/>
              </a:rPr>
              <a:t>Conversion of acid chlorides to other carboxylic derivatives</a:t>
            </a:r>
          </a:p>
        </p:txBody>
      </p:sp>
      <p:graphicFrame>
        <p:nvGraphicFramePr>
          <p:cNvPr id="2528259" name="Object 3"/>
          <p:cNvGraphicFramePr>
            <a:graphicFrameLocks noChangeAspect="1"/>
          </p:cNvGraphicFramePr>
          <p:nvPr/>
        </p:nvGraphicFramePr>
        <p:xfrm>
          <a:off x="407988" y="1808163"/>
          <a:ext cx="8328025" cy="4654550"/>
        </p:xfrm>
        <a:graphic>
          <a:graphicData uri="http://schemas.openxmlformats.org/presentationml/2006/ole">
            <p:oleObj spid="_x0000_s2528305" name="CS ChemDraw Drawing" r:id="rId4" imgW="6654800" imgH="372110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82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311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800" indent="-892800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6.	Carboxylic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Acid Anhydrides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2530307" name="Rectangle 3"/>
          <p:cNvSpPr>
            <a:spLocks noChangeArrowheads="1"/>
          </p:cNvSpPr>
          <p:nvPr/>
        </p:nvSpPr>
        <p:spPr bwMode="auto">
          <a:xfrm>
            <a:off x="242888" y="1052513"/>
            <a:ext cx="86375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892175" indent="-89217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6A.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Synthesis of Carboxylic Acid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Anhydrides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2530309" name="Object 5"/>
          <p:cNvGraphicFramePr>
            <a:graphicFrameLocks noChangeAspect="1"/>
          </p:cNvGraphicFramePr>
          <p:nvPr/>
        </p:nvGraphicFramePr>
        <p:xfrm>
          <a:off x="158750" y="2168525"/>
          <a:ext cx="8828088" cy="4286250"/>
        </p:xfrm>
        <a:graphic>
          <a:graphicData uri="http://schemas.openxmlformats.org/presentationml/2006/ole">
            <p:oleObj spid="_x0000_s2530357" name="CS ChemDraw Drawing" r:id="rId4" imgW="5882640" imgH="285750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030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2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7550969"/>
              </p:ext>
            </p:extLst>
          </p:nvPr>
        </p:nvGraphicFramePr>
        <p:xfrm>
          <a:off x="101600" y="188913"/>
          <a:ext cx="8939213" cy="1054100"/>
        </p:xfrm>
        <a:graphic>
          <a:graphicData uri="http://schemas.openxmlformats.org/presentationml/2006/ole">
            <p:oleObj spid="_x0000_s2532490" name="CS ChemDraw Drawing" r:id="rId4" imgW="7137400" imgH="843280" progId="MDLDrawOLE.MDLDrawObject.1">
              <p:embed/>
            </p:oleObj>
          </a:graphicData>
        </a:graphic>
      </p:graphicFrame>
      <p:graphicFrame>
        <p:nvGraphicFramePr>
          <p:cNvPr id="25323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3460120"/>
              </p:ext>
            </p:extLst>
          </p:nvPr>
        </p:nvGraphicFramePr>
        <p:xfrm>
          <a:off x="101600" y="1371165"/>
          <a:ext cx="5083175" cy="2525713"/>
        </p:xfrm>
        <a:graphic>
          <a:graphicData uri="http://schemas.openxmlformats.org/presentationml/2006/ole">
            <p:oleObj spid="_x0000_s2532491" name="CS ChemDraw Drawing" r:id="rId5" imgW="4058920" imgH="2019300" progId="MDLDrawOLE.MDLDrawObject.1">
              <p:embed/>
            </p:oleObj>
          </a:graphicData>
        </a:graphic>
      </p:graphicFrame>
      <p:graphicFrame>
        <p:nvGraphicFramePr>
          <p:cNvPr id="25323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6437835"/>
              </p:ext>
            </p:extLst>
          </p:nvPr>
        </p:nvGraphicFramePr>
        <p:xfrm>
          <a:off x="101600" y="4025031"/>
          <a:ext cx="7564438" cy="2500313"/>
        </p:xfrm>
        <a:graphic>
          <a:graphicData uri="http://schemas.openxmlformats.org/presentationml/2006/ole">
            <p:oleObj spid="_x0000_s2532492" name="CS ChemDraw Drawing" r:id="rId6" imgW="6040120" imgH="199898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402" name="Rectangle 2"/>
          <p:cNvSpPr>
            <a:spLocks noChangeArrowheads="1"/>
          </p:cNvSpPr>
          <p:nvPr/>
        </p:nvSpPr>
        <p:spPr bwMode="auto">
          <a:xfrm>
            <a:off x="234950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6B.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Reactions of Carboxylic Acid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Anhydrides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2534406" name="Rectangle 6"/>
          <p:cNvSpPr>
            <a:spLocks noChangeArrowheads="1"/>
          </p:cNvSpPr>
          <p:nvPr/>
        </p:nvSpPr>
        <p:spPr bwMode="auto">
          <a:xfrm>
            <a:off x="215900" y="1628775"/>
            <a:ext cx="86725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buClr>
                <a:schemeClr val="accent2"/>
              </a:buClr>
              <a:buFont typeface="Wingdings" pitchFamily="2" charset="2"/>
              <a:buChar char="v"/>
            </a:pPr>
            <a:r>
              <a:rPr lang="en-CA"/>
              <a:t>Conversion of acid anhydrides to carboxylic acids</a:t>
            </a:r>
          </a:p>
        </p:txBody>
      </p:sp>
      <p:graphicFrame>
        <p:nvGraphicFramePr>
          <p:cNvPr id="2534407" name="Object 7"/>
          <p:cNvGraphicFramePr>
            <a:graphicFrameLocks noChangeAspect="1"/>
          </p:cNvGraphicFramePr>
          <p:nvPr/>
        </p:nvGraphicFramePr>
        <p:xfrm>
          <a:off x="301625" y="3679825"/>
          <a:ext cx="8542338" cy="1263650"/>
        </p:xfrm>
        <a:graphic>
          <a:graphicData uri="http://schemas.openxmlformats.org/presentationml/2006/ole">
            <p:oleObj spid="_x0000_s2534454" name="CS ChemDraw Drawing" r:id="rId4" imgW="5692140" imgH="84328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440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6471" name="Object 23"/>
          <p:cNvGraphicFramePr>
            <a:graphicFrameLocks noChangeAspect="1"/>
          </p:cNvGraphicFramePr>
          <p:nvPr/>
        </p:nvGraphicFramePr>
        <p:xfrm>
          <a:off x="161925" y="4602163"/>
          <a:ext cx="2578100" cy="1049337"/>
        </p:xfrm>
        <a:graphic>
          <a:graphicData uri="http://schemas.openxmlformats.org/presentationml/2006/ole">
            <p:oleObj spid="_x0000_s2536820" name="CS ChemDraw Drawing" r:id="rId4" imgW="2062480" imgH="840740" progId="MDLDrawOLE.MDLDrawObject.1">
              <p:embed/>
            </p:oleObj>
          </a:graphicData>
        </a:graphic>
      </p:graphicFrame>
      <p:graphicFrame>
        <p:nvGraphicFramePr>
          <p:cNvPr id="2536465" name="Object 17"/>
          <p:cNvGraphicFramePr>
            <a:graphicFrameLocks noChangeAspect="1"/>
          </p:cNvGraphicFramePr>
          <p:nvPr/>
        </p:nvGraphicFramePr>
        <p:xfrm>
          <a:off x="2303463" y="1204913"/>
          <a:ext cx="3314700" cy="1300162"/>
        </p:xfrm>
        <a:graphic>
          <a:graphicData uri="http://schemas.openxmlformats.org/presentationml/2006/ole">
            <p:oleObj spid="_x0000_s2536821" name="CS ChemDraw Drawing" r:id="rId5" imgW="2651760" imgH="1041400" progId="MDLDrawOLE.MDLDrawObject.1">
              <p:embed/>
            </p:oleObj>
          </a:graphicData>
        </a:graphic>
      </p:graphicFrame>
      <p:graphicFrame>
        <p:nvGraphicFramePr>
          <p:cNvPr id="2536467" name="Object 19"/>
          <p:cNvGraphicFramePr>
            <a:graphicFrameLocks noChangeAspect="1"/>
          </p:cNvGraphicFramePr>
          <p:nvPr/>
        </p:nvGraphicFramePr>
        <p:xfrm>
          <a:off x="5618163" y="1428750"/>
          <a:ext cx="3322637" cy="1539875"/>
        </p:xfrm>
        <a:graphic>
          <a:graphicData uri="http://schemas.openxmlformats.org/presentationml/2006/ole">
            <p:oleObj spid="_x0000_s2536822" name="CS ChemDraw Drawing" r:id="rId6" imgW="2656840" imgH="1234440" progId="MDLDrawOLE.MDLDrawObject.1">
              <p:embed/>
            </p:oleObj>
          </a:graphicData>
        </a:graphic>
      </p:graphicFrame>
      <p:graphicFrame>
        <p:nvGraphicFramePr>
          <p:cNvPr id="2536454" name="Object 6"/>
          <p:cNvGraphicFramePr>
            <a:graphicFrameLocks noChangeAspect="1"/>
          </p:cNvGraphicFramePr>
          <p:nvPr/>
        </p:nvGraphicFramePr>
        <p:xfrm>
          <a:off x="161925" y="1276350"/>
          <a:ext cx="2857500" cy="1220788"/>
        </p:xfrm>
        <a:graphic>
          <a:graphicData uri="http://schemas.openxmlformats.org/presentationml/2006/ole">
            <p:oleObj spid="_x0000_s2536823" name="CS ChemDraw Drawing" r:id="rId7" imgW="2286000" imgH="977900" progId="MDLDrawOLE.MDLDrawObject.1">
              <p:embed/>
            </p:oleObj>
          </a:graphicData>
        </a:graphic>
      </p:graphicFrame>
      <p:sp>
        <p:nvSpPr>
          <p:cNvPr id="2536473" name="Rectangle 7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US" altLang="zh-TW">
                <a:ea typeface="新細明體" pitchFamily="18" charset="-120"/>
              </a:rPr>
              <a:t>Mechanism</a:t>
            </a:r>
            <a:endParaRPr lang="en-CA" altLang="zh-TW">
              <a:ea typeface="新細明體" pitchFamily="18" charset="-120"/>
            </a:endParaRPr>
          </a:p>
        </p:txBody>
      </p:sp>
      <p:sp>
        <p:nvSpPr>
          <p:cNvPr id="2536456" name="Freeform 8"/>
          <p:cNvSpPr>
            <a:spLocks/>
          </p:cNvSpPr>
          <p:nvPr/>
        </p:nvSpPr>
        <p:spPr bwMode="auto">
          <a:xfrm>
            <a:off x="4141788" y="2239963"/>
            <a:ext cx="2336800" cy="688975"/>
          </a:xfrm>
          <a:custGeom>
            <a:avLst/>
            <a:gdLst>
              <a:gd name="T0" fmla="*/ 1472 w 1472"/>
              <a:gd name="T1" fmla="*/ 229 h 434"/>
              <a:gd name="T2" fmla="*/ 271 w 1472"/>
              <a:gd name="T3" fmla="*/ 396 h 434"/>
              <a:gd name="T4" fmla="*/ 0 w 1472"/>
              <a:gd name="T5" fmla="*/ 0 h 434"/>
              <a:gd name="T6" fmla="*/ 0 60000 65536"/>
              <a:gd name="T7" fmla="*/ 0 60000 65536"/>
              <a:gd name="T8" fmla="*/ 0 60000 65536"/>
              <a:gd name="T9" fmla="*/ 0 w 1472"/>
              <a:gd name="T10" fmla="*/ 0 h 434"/>
              <a:gd name="T11" fmla="*/ 1472 w 1472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2" h="434">
                <a:moveTo>
                  <a:pt x="1472" y="229"/>
                </a:moveTo>
                <a:cubicBezTo>
                  <a:pt x="1272" y="257"/>
                  <a:pt x="516" y="434"/>
                  <a:pt x="271" y="396"/>
                </a:cubicBezTo>
                <a:cubicBezTo>
                  <a:pt x="26" y="358"/>
                  <a:pt x="57" y="82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36457" name="Freeform 9"/>
          <p:cNvSpPr>
            <a:spLocks/>
          </p:cNvSpPr>
          <p:nvPr/>
        </p:nvSpPr>
        <p:spPr bwMode="auto">
          <a:xfrm flipH="1">
            <a:off x="3600450" y="1600200"/>
            <a:ext cx="395288" cy="304800"/>
          </a:xfrm>
          <a:custGeom>
            <a:avLst/>
            <a:gdLst>
              <a:gd name="T0" fmla="*/ 0 w 249"/>
              <a:gd name="T1" fmla="*/ 192 h 192"/>
              <a:gd name="T2" fmla="*/ 249 w 249"/>
              <a:gd name="T3" fmla="*/ 118 h 192"/>
              <a:gd name="T4" fmla="*/ 0 w 249"/>
              <a:gd name="T5" fmla="*/ 0 h 192"/>
              <a:gd name="T6" fmla="*/ 0 60000 65536"/>
              <a:gd name="T7" fmla="*/ 0 60000 65536"/>
              <a:gd name="T8" fmla="*/ 0 60000 65536"/>
              <a:gd name="T9" fmla="*/ 0 w 249"/>
              <a:gd name="T10" fmla="*/ 0 h 192"/>
              <a:gd name="T11" fmla="*/ 249 w 249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" h="192">
                <a:moveTo>
                  <a:pt x="0" y="192"/>
                </a:moveTo>
                <a:cubicBezTo>
                  <a:pt x="41" y="180"/>
                  <a:pt x="249" y="150"/>
                  <a:pt x="249" y="118"/>
                </a:cubicBezTo>
                <a:cubicBezTo>
                  <a:pt x="249" y="86"/>
                  <a:pt x="52" y="25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36458" name="Freeform 10"/>
          <p:cNvSpPr>
            <a:spLocks/>
          </p:cNvSpPr>
          <p:nvPr/>
        </p:nvSpPr>
        <p:spPr bwMode="auto">
          <a:xfrm>
            <a:off x="738188" y="981075"/>
            <a:ext cx="1993900" cy="454025"/>
          </a:xfrm>
          <a:custGeom>
            <a:avLst/>
            <a:gdLst>
              <a:gd name="T0" fmla="*/ 0 w 1256"/>
              <a:gd name="T1" fmla="*/ 189 h 286"/>
              <a:gd name="T2" fmla="*/ 999 w 1256"/>
              <a:gd name="T3" fmla="*/ 16 h 286"/>
              <a:gd name="T4" fmla="*/ 1256 w 1256"/>
              <a:gd name="T5" fmla="*/ 286 h 286"/>
              <a:gd name="T6" fmla="*/ 0 60000 65536"/>
              <a:gd name="T7" fmla="*/ 0 60000 65536"/>
              <a:gd name="T8" fmla="*/ 0 60000 65536"/>
              <a:gd name="T9" fmla="*/ 0 w 1256"/>
              <a:gd name="T10" fmla="*/ 0 h 286"/>
              <a:gd name="T11" fmla="*/ 1256 w 1256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6" h="286">
                <a:moveTo>
                  <a:pt x="0" y="189"/>
                </a:moveTo>
                <a:cubicBezTo>
                  <a:pt x="167" y="161"/>
                  <a:pt x="790" y="0"/>
                  <a:pt x="999" y="16"/>
                </a:cubicBezTo>
                <a:cubicBezTo>
                  <a:pt x="1208" y="32"/>
                  <a:pt x="1203" y="230"/>
                  <a:pt x="1256" y="28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36459" name="Freeform 11"/>
          <p:cNvSpPr>
            <a:spLocks/>
          </p:cNvSpPr>
          <p:nvPr/>
        </p:nvSpPr>
        <p:spPr bwMode="auto">
          <a:xfrm>
            <a:off x="7939088" y="2590800"/>
            <a:ext cx="333375" cy="400050"/>
          </a:xfrm>
          <a:custGeom>
            <a:avLst/>
            <a:gdLst>
              <a:gd name="T0" fmla="*/ 41 w 210"/>
              <a:gd name="T1" fmla="*/ 0 h 252"/>
              <a:gd name="T2" fmla="*/ 203 w 210"/>
              <a:gd name="T3" fmla="*/ 223 h 252"/>
              <a:gd name="T4" fmla="*/ 0 w 210"/>
              <a:gd name="T5" fmla="*/ 176 h 252"/>
              <a:gd name="T6" fmla="*/ 0 60000 65536"/>
              <a:gd name="T7" fmla="*/ 0 60000 65536"/>
              <a:gd name="T8" fmla="*/ 0 60000 65536"/>
              <a:gd name="T9" fmla="*/ 0 w 210"/>
              <a:gd name="T10" fmla="*/ 0 h 252"/>
              <a:gd name="T11" fmla="*/ 210 w 210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252">
                <a:moveTo>
                  <a:pt x="41" y="0"/>
                </a:moveTo>
                <a:cubicBezTo>
                  <a:pt x="69" y="37"/>
                  <a:pt x="210" y="194"/>
                  <a:pt x="203" y="223"/>
                </a:cubicBezTo>
                <a:cubicBezTo>
                  <a:pt x="196" y="252"/>
                  <a:pt x="42" y="186"/>
                  <a:pt x="0" y="17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36460" name="Freeform 12"/>
          <p:cNvSpPr>
            <a:spLocks/>
          </p:cNvSpPr>
          <p:nvPr/>
        </p:nvSpPr>
        <p:spPr bwMode="auto">
          <a:xfrm>
            <a:off x="7278688" y="2762250"/>
            <a:ext cx="230187" cy="379413"/>
          </a:xfrm>
          <a:custGeom>
            <a:avLst/>
            <a:gdLst>
              <a:gd name="T0" fmla="*/ 145 w 145"/>
              <a:gd name="T1" fmla="*/ 14 h 239"/>
              <a:gd name="T2" fmla="*/ 23 w 145"/>
              <a:gd name="T3" fmla="*/ 237 h 239"/>
              <a:gd name="T4" fmla="*/ 9 w 145"/>
              <a:gd name="T5" fmla="*/ 0 h 239"/>
              <a:gd name="T6" fmla="*/ 0 60000 65536"/>
              <a:gd name="T7" fmla="*/ 0 60000 65536"/>
              <a:gd name="T8" fmla="*/ 0 60000 65536"/>
              <a:gd name="T9" fmla="*/ 0 w 145"/>
              <a:gd name="T10" fmla="*/ 0 h 239"/>
              <a:gd name="T11" fmla="*/ 145 w 145"/>
              <a:gd name="T12" fmla="*/ 239 h 2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" h="239">
                <a:moveTo>
                  <a:pt x="145" y="14"/>
                </a:moveTo>
                <a:cubicBezTo>
                  <a:pt x="125" y="51"/>
                  <a:pt x="46" y="239"/>
                  <a:pt x="23" y="237"/>
                </a:cubicBezTo>
                <a:cubicBezTo>
                  <a:pt x="0" y="235"/>
                  <a:pt x="12" y="49"/>
                  <a:pt x="9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36463" name="Freeform 15"/>
          <p:cNvSpPr>
            <a:spLocks/>
          </p:cNvSpPr>
          <p:nvPr/>
        </p:nvSpPr>
        <p:spPr bwMode="auto">
          <a:xfrm>
            <a:off x="2227263" y="3873500"/>
            <a:ext cx="828675" cy="631825"/>
          </a:xfrm>
          <a:custGeom>
            <a:avLst/>
            <a:gdLst>
              <a:gd name="T0" fmla="*/ 0 w 522"/>
              <a:gd name="T1" fmla="*/ 398 h 398"/>
              <a:gd name="T2" fmla="*/ 400 w 522"/>
              <a:gd name="T3" fmla="*/ 25 h 398"/>
              <a:gd name="T4" fmla="*/ 522 w 522"/>
              <a:gd name="T5" fmla="*/ 249 h 398"/>
              <a:gd name="T6" fmla="*/ 0 60000 65536"/>
              <a:gd name="T7" fmla="*/ 0 60000 65536"/>
              <a:gd name="T8" fmla="*/ 0 60000 65536"/>
              <a:gd name="T9" fmla="*/ 0 w 522"/>
              <a:gd name="T10" fmla="*/ 0 h 398"/>
              <a:gd name="T11" fmla="*/ 522 w 522"/>
              <a:gd name="T12" fmla="*/ 398 h 3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398">
                <a:moveTo>
                  <a:pt x="0" y="398"/>
                </a:moveTo>
                <a:cubicBezTo>
                  <a:pt x="65" y="336"/>
                  <a:pt x="313" y="50"/>
                  <a:pt x="400" y="25"/>
                </a:cubicBezTo>
                <a:cubicBezTo>
                  <a:pt x="487" y="0"/>
                  <a:pt x="497" y="202"/>
                  <a:pt x="522" y="24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36464" name="Freeform 16"/>
          <p:cNvSpPr>
            <a:spLocks/>
          </p:cNvSpPr>
          <p:nvPr/>
        </p:nvSpPr>
        <p:spPr bwMode="auto">
          <a:xfrm>
            <a:off x="3287713" y="4160838"/>
            <a:ext cx="198437" cy="338137"/>
          </a:xfrm>
          <a:custGeom>
            <a:avLst/>
            <a:gdLst>
              <a:gd name="T0" fmla="*/ 0 w 125"/>
              <a:gd name="T1" fmla="*/ 213 h 213"/>
              <a:gd name="T2" fmla="*/ 36 w 125"/>
              <a:gd name="T3" fmla="*/ 0 h 213"/>
              <a:gd name="T4" fmla="*/ 125 w 125"/>
              <a:gd name="T5" fmla="*/ 210 h 213"/>
              <a:gd name="T6" fmla="*/ 0 60000 65536"/>
              <a:gd name="T7" fmla="*/ 0 60000 65536"/>
              <a:gd name="T8" fmla="*/ 0 60000 65536"/>
              <a:gd name="T9" fmla="*/ 0 w 125"/>
              <a:gd name="T10" fmla="*/ 0 h 213"/>
              <a:gd name="T11" fmla="*/ 125 w 125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213">
                <a:moveTo>
                  <a:pt x="0" y="213"/>
                </a:moveTo>
                <a:cubicBezTo>
                  <a:pt x="6" y="178"/>
                  <a:pt x="15" y="0"/>
                  <a:pt x="36" y="0"/>
                </a:cubicBezTo>
                <a:cubicBezTo>
                  <a:pt x="57" y="0"/>
                  <a:pt x="107" y="166"/>
                  <a:pt x="125" y="21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536466" name="Object 18"/>
          <p:cNvGraphicFramePr>
            <a:graphicFrameLocks noChangeAspect="1"/>
          </p:cNvGraphicFramePr>
          <p:nvPr/>
        </p:nvGraphicFramePr>
        <p:xfrm>
          <a:off x="6038850" y="2176463"/>
          <a:ext cx="620713" cy="454025"/>
        </p:xfrm>
        <a:graphic>
          <a:graphicData uri="http://schemas.openxmlformats.org/presentationml/2006/ole">
            <p:oleObj spid="_x0000_s2536824" name="CS ChemDraw Drawing" r:id="rId8" imgW="497840" imgH="363220" progId="MDLDrawOLE.MDLDrawObject.1">
              <p:embed/>
            </p:oleObj>
          </a:graphicData>
        </a:graphic>
      </p:graphicFrame>
      <p:graphicFrame>
        <p:nvGraphicFramePr>
          <p:cNvPr id="2536468" name="Object 20"/>
          <p:cNvGraphicFramePr>
            <a:graphicFrameLocks noChangeAspect="1"/>
          </p:cNvGraphicFramePr>
          <p:nvPr/>
        </p:nvGraphicFramePr>
        <p:xfrm>
          <a:off x="6892925" y="3232150"/>
          <a:ext cx="2047875" cy="2924175"/>
        </p:xfrm>
        <a:graphic>
          <a:graphicData uri="http://schemas.openxmlformats.org/presentationml/2006/ole">
            <p:oleObj spid="_x0000_s2536825" name="CS ChemDraw Drawing" r:id="rId9" imgW="1638300" imgH="2344420" progId="MDLDrawOLE.MDLDrawObject.1">
              <p:embed/>
            </p:oleObj>
          </a:graphicData>
        </a:graphic>
      </p:graphicFrame>
      <p:graphicFrame>
        <p:nvGraphicFramePr>
          <p:cNvPr id="2536469" name="Object 21"/>
          <p:cNvGraphicFramePr>
            <a:graphicFrameLocks noChangeAspect="1"/>
          </p:cNvGraphicFramePr>
          <p:nvPr/>
        </p:nvGraphicFramePr>
        <p:xfrm>
          <a:off x="2930525" y="4337050"/>
          <a:ext cx="4054475" cy="1300163"/>
        </p:xfrm>
        <a:graphic>
          <a:graphicData uri="http://schemas.openxmlformats.org/presentationml/2006/ole">
            <p:oleObj spid="_x0000_s2536826" name="CS ChemDraw Drawing" r:id="rId10" imgW="3243580" imgH="1043940" progId="MDLDrawOLE.MDLDrawObject.1">
              <p:embed/>
            </p:oleObj>
          </a:graphicData>
        </a:graphic>
      </p:graphicFrame>
      <p:graphicFrame>
        <p:nvGraphicFramePr>
          <p:cNvPr id="2536470" name="Object 22"/>
          <p:cNvGraphicFramePr>
            <a:graphicFrameLocks noChangeAspect="1"/>
          </p:cNvGraphicFramePr>
          <p:nvPr/>
        </p:nvGraphicFramePr>
        <p:xfrm>
          <a:off x="1800225" y="4510088"/>
          <a:ext cx="608013" cy="493712"/>
        </p:xfrm>
        <a:graphic>
          <a:graphicData uri="http://schemas.openxmlformats.org/presentationml/2006/ole">
            <p:oleObj spid="_x0000_s2536827" name="CS ChemDraw Drawing" r:id="rId11" imgW="487680" imgH="396240" progId="MDLDrawOLE.MDLDrawObject.1">
              <p:embed/>
            </p:oleObj>
          </a:graphicData>
        </a:graphic>
      </p:graphicFrame>
      <p:sp>
        <p:nvSpPr>
          <p:cNvPr id="2" name="Freeform 24"/>
          <p:cNvSpPr>
            <a:spLocks/>
          </p:cNvSpPr>
          <p:nvPr/>
        </p:nvSpPr>
        <p:spPr bwMode="auto">
          <a:xfrm>
            <a:off x="6989763" y="4741863"/>
            <a:ext cx="357187" cy="333375"/>
          </a:xfrm>
          <a:custGeom>
            <a:avLst/>
            <a:gdLst>
              <a:gd name="T0" fmla="*/ 137 w 225"/>
              <a:gd name="T1" fmla="*/ 0 h 210"/>
              <a:gd name="T2" fmla="*/ 15 w 225"/>
              <a:gd name="T3" fmla="*/ 115 h 210"/>
              <a:gd name="T4" fmla="*/ 225 w 225"/>
              <a:gd name="T5" fmla="*/ 210 h 210"/>
              <a:gd name="T6" fmla="*/ 0 60000 65536"/>
              <a:gd name="T7" fmla="*/ 0 60000 65536"/>
              <a:gd name="T8" fmla="*/ 0 60000 65536"/>
              <a:gd name="T9" fmla="*/ 0 w 225"/>
              <a:gd name="T10" fmla="*/ 0 h 210"/>
              <a:gd name="T11" fmla="*/ 225 w 225"/>
              <a:gd name="T12" fmla="*/ 210 h 2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" h="210">
                <a:moveTo>
                  <a:pt x="137" y="0"/>
                </a:moveTo>
                <a:cubicBezTo>
                  <a:pt x="117" y="19"/>
                  <a:pt x="0" y="80"/>
                  <a:pt x="15" y="115"/>
                </a:cubicBezTo>
                <a:cubicBezTo>
                  <a:pt x="30" y="150"/>
                  <a:pt x="181" y="190"/>
                  <a:pt x="225" y="21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 25"/>
          <p:cNvSpPr>
            <a:spLocks/>
          </p:cNvSpPr>
          <p:nvPr/>
        </p:nvSpPr>
        <p:spPr bwMode="auto">
          <a:xfrm>
            <a:off x="7623175" y="4700588"/>
            <a:ext cx="336550" cy="579437"/>
          </a:xfrm>
          <a:custGeom>
            <a:avLst/>
            <a:gdLst>
              <a:gd name="T0" fmla="*/ 0 w 212"/>
              <a:gd name="T1" fmla="*/ 365 h 365"/>
              <a:gd name="T2" fmla="*/ 179 w 212"/>
              <a:gd name="T3" fmla="*/ 19 h 365"/>
              <a:gd name="T4" fmla="*/ 199 w 212"/>
              <a:gd name="T5" fmla="*/ 250 h 365"/>
              <a:gd name="T6" fmla="*/ 0 60000 65536"/>
              <a:gd name="T7" fmla="*/ 0 60000 65536"/>
              <a:gd name="T8" fmla="*/ 0 60000 65536"/>
              <a:gd name="T9" fmla="*/ 0 w 212"/>
              <a:gd name="T10" fmla="*/ 0 h 365"/>
              <a:gd name="T11" fmla="*/ 212 w 212"/>
              <a:gd name="T12" fmla="*/ 365 h 3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365">
                <a:moveTo>
                  <a:pt x="0" y="365"/>
                </a:moveTo>
                <a:cubicBezTo>
                  <a:pt x="30" y="307"/>
                  <a:pt x="146" y="38"/>
                  <a:pt x="179" y="19"/>
                </a:cubicBezTo>
                <a:cubicBezTo>
                  <a:pt x="212" y="0"/>
                  <a:pt x="195" y="202"/>
                  <a:pt x="199" y="25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3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3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3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3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3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3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3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6456" grpId="0" animBg="1"/>
      <p:bldP spid="2536457" grpId="0" animBg="1"/>
      <p:bldP spid="2536458" grpId="0" animBg="1"/>
      <p:bldP spid="2536459" grpId="0" animBg="1"/>
      <p:bldP spid="2536460" grpId="0" animBg="1"/>
      <p:bldP spid="2536463" grpId="0" animBg="1"/>
      <p:bldP spid="2536464" grpId="0" animBg="1"/>
      <p:bldP spid="2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499" name="Rectangle 3"/>
          <p:cNvSpPr>
            <a:spLocks noChangeArrowheads="1"/>
          </p:cNvSpPr>
          <p:nvPr/>
        </p:nvSpPr>
        <p:spPr bwMode="auto">
          <a:xfrm>
            <a:off x="215900" y="188913"/>
            <a:ext cx="86725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buClr>
                <a:schemeClr val="accent2"/>
              </a:buClr>
              <a:buFont typeface="Wingdings" pitchFamily="2" charset="2"/>
              <a:buChar char="v"/>
            </a:pPr>
            <a:r>
              <a:rPr lang="en-CA"/>
              <a:t>Conversion of acid anhydrides to other carboxylic derivatives</a:t>
            </a:r>
          </a:p>
        </p:txBody>
      </p:sp>
      <p:graphicFrame>
        <p:nvGraphicFramePr>
          <p:cNvPr id="2538500" name="Object 4"/>
          <p:cNvGraphicFramePr>
            <a:graphicFrameLocks noChangeAspect="1"/>
          </p:cNvGraphicFramePr>
          <p:nvPr/>
        </p:nvGraphicFramePr>
        <p:xfrm>
          <a:off x="506413" y="1557338"/>
          <a:ext cx="8132762" cy="4552950"/>
        </p:xfrm>
        <a:graphic>
          <a:graphicData uri="http://schemas.openxmlformats.org/presentationml/2006/ole">
            <p:oleObj spid="_x0000_s2538546" name="CS ChemDraw Drawing" r:id="rId4" imgW="5417820" imgH="303784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849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551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800" indent="-892800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7.	Esters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2540547" name="Rectangle 3"/>
          <p:cNvSpPr>
            <a:spLocks noChangeArrowheads="1"/>
          </p:cNvSpPr>
          <p:nvPr/>
        </p:nvSpPr>
        <p:spPr bwMode="auto">
          <a:xfrm>
            <a:off x="252413" y="1196975"/>
            <a:ext cx="8637587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892175" indent="-89217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7A.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Synthesis of Esters: Esterification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2540549" name="Object 5"/>
          <p:cNvGraphicFramePr>
            <a:graphicFrameLocks noChangeAspect="1"/>
          </p:cNvGraphicFramePr>
          <p:nvPr/>
        </p:nvGraphicFramePr>
        <p:xfrm>
          <a:off x="301625" y="2797175"/>
          <a:ext cx="8542338" cy="1263650"/>
        </p:xfrm>
        <a:graphic>
          <a:graphicData uri="http://schemas.openxmlformats.org/presentationml/2006/ole">
            <p:oleObj spid="_x0000_s2540597" name="CS ChemDraw Drawing" r:id="rId4" imgW="5692140" imgH="84328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5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852" name="Rectangle 4"/>
          <p:cNvSpPr>
            <a:spLocks noChangeArrowheads="1"/>
          </p:cNvSpPr>
          <p:nvPr/>
        </p:nvSpPr>
        <p:spPr bwMode="auto">
          <a:xfrm>
            <a:off x="234950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2C.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Acidity of Carboxylic Acids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1998857" name="Object 9"/>
          <p:cNvGraphicFramePr>
            <a:graphicFrameLocks noChangeAspect="1"/>
          </p:cNvGraphicFramePr>
          <p:nvPr/>
        </p:nvGraphicFramePr>
        <p:xfrm>
          <a:off x="3640138" y="1125538"/>
          <a:ext cx="1860550" cy="1258887"/>
        </p:xfrm>
        <a:graphic>
          <a:graphicData uri="http://schemas.openxmlformats.org/presentationml/2006/ole">
            <p:oleObj spid="_x0000_s1998906" name="CS ChemDraw Drawing" r:id="rId4" imgW="1242060" imgH="838200" progId="MDLDrawOLE.MDLDrawObject.1">
              <p:embed/>
            </p:oleObj>
          </a:graphicData>
        </a:graphic>
      </p:graphicFrame>
      <p:sp>
        <p:nvSpPr>
          <p:cNvPr id="2" name="Line 10"/>
          <p:cNvSpPr>
            <a:spLocks noChangeShapeType="1"/>
          </p:cNvSpPr>
          <p:nvPr/>
        </p:nvSpPr>
        <p:spPr bwMode="auto">
          <a:xfrm flipV="1">
            <a:off x="5364163" y="2168525"/>
            <a:ext cx="0" cy="757238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998859" name="Text Box 11"/>
          <p:cNvSpPr txBox="1">
            <a:spLocks noChangeArrowheads="1"/>
          </p:cNvSpPr>
          <p:nvPr/>
        </p:nvSpPr>
        <p:spPr bwMode="auto">
          <a:xfrm>
            <a:off x="4289425" y="2925763"/>
            <a:ext cx="2149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i="1">
                <a:solidFill>
                  <a:srgbClr val="FF0000"/>
                </a:solidFill>
              </a:rPr>
              <a:t>pK</a:t>
            </a:r>
            <a:r>
              <a:rPr lang="en-CA" i="1" baseline="-25000">
                <a:solidFill>
                  <a:srgbClr val="FF0000"/>
                </a:solidFill>
              </a:rPr>
              <a:t>a</a:t>
            </a:r>
            <a:r>
              <a:rPr lang="en-CA">
                <a:solidFill>
                  <a:srgbClr val="FF0000"/>
                </a:solidFill>
              </a:rPr>
              <a:t> ~ 4-5</a:t>
            </a:r>
          </a:p>
        </p:txBody>
      </p:sp>
      <p:sp>
        <p:nvSpPr>
          <p:cNvPr id="1998860" name="Rectangle 12"/>
          <p:cNvSpPr>
            <a:spLocks noChangeArrowheads="1"/>
          </p:cNvSpPr>
          <p:nvPr/>
        </p:nvSpPr>
        <p:spPr bwMode="auto">
          <a:xfrm>
            <a:off x="215900" y="3657600"/>
            <a:ext cx="86725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lnSpc>
                <a:spcPct val="125000"/>
              </a:lnSpc>
              <a:spcBef>
                <a:spcPct val="5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CA" dirty="0"/>
              <a:t>Compare</a:t>
            </a:r>
          </a:p>
          <a:p>
            <a:pPr marL="1377950" lvl="1" indent="-685800">
              <a:lnSpc>
                <a:spcPct val="125000"/>
              </a:lnSpc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i="1" dirty="0" err="1"/>
              <a:t>pK</a:t>
            </a:r>
            <a:r>
              <a:rPr lang="en-CA" i="1" baseline="-25000" dirty="0" err="1"/>
              <a:t>a</a:t>
            </a:r>
            <a:r>
              <a:rPr lang="en-CA" dirty="0"/>
              <a:t> of H</a:t>
            </a:r>
            <a:r>
              <a:rPr lang="en-CA" baseline="-25000" dirty="0"/>
              <a:t>2</a:t>
            </a:r>
            <a:r>
              <a:rPr lang="en-CA" dirty="0"/>
              <a:t>O ~ 16</a:t>
            </a:r>
          </a:p>
          <a:p>
            <a:pPr marL="1377950" lvl="1" indent="-685800">
              <a:lnSpc>
                <a:spcPct val="125000"/>
              </a:lnSpc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i="1" dirty="0" err="1"/>
              <a:t>pK</a:t>
            </a:r>
            <a:r>
              <a:rPr lang="en-CA" i="1" baseline="-25000" dirty="0" err="1"/>
              <a:t>a</a:t>
            </a:r>
            <a:r>
              <a:rPr lang="en-CA" dirty="0"/>
              <a:t> of H</a:t>
            </a:r>
            <a:r>
              <a:rPr lang="en-CA" baseline="-25000" dirty="0"/>
              <a:t>2</a:t>
            </a:r>
            <a:r>
              <a:rPr lang="en-CA" dirty="0"/>
              <a:t>CO</a:t>
            </a:r>
            <a:r>
              <a:rPr lang="en-CA" baseline="-25000" dirty="0"/>
              <a:t>3</a:t>
            </a:r>
            <a:r>
              <a:rPr lang="en-CA" dirty="0"/>
              <a:t> ~ 7</a:t>
            </a:r>
          </a:p>
          <a:p>
            <a:pPr marL="1377950" lvl="1" indent="-685800">
              <a:lnSpc>
                <a:spcPct val="125000"/>
              </a:lnSpc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i="1" dirty="0" err="1"/>
              <a:t>pK</a:t>
            </a:r>
            <a:r>
              <a:rPr lang="en-CA" i="1" baseline="-25000" dirty="0" err="1"/>
              <a:t>a</a:t>
            </a:r>
            <a:r>
              <a:rPr lang="en-CA" dirty="0"/>
              <a:t> of HF ~ 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9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98859" grpId="0"/>
      <p:bldP spid="199886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2614" name="Object 22"/>
          <p:cNvGraphicFramePr>
            <a:graphicFrameLocks noChangeAspect="1"/>
          </p:cNvGraphicFramePr>
          <p:nvPr/>
        </p:nvGraphicFramePr>
        <p:xfrm>
          <a:off x="7127875" y="3213100"/>
          <a:ext cx="1362075" cy="2800350"/>
        </p:xfrm>
        <a:graphic>
          <a:graphicData uri="http://schemas.openxmlformats.org/presentationml/2006/ole">
            <p:oleObj spid="_x0000_s2542965" name="CS ChemDraw Drawing" r:id="rId4" imgW="1089660" imgH="2242820" progId="MDLDrawOLE.MDLDrawObject.1">
              <p:embed/>
            </p:oleObj>
          </a:graphicData>
        </a:graphic>
      </p:graphicFrame>
      <p:graphicFrame>
        <p:nvGraphicFramePr>
          <p:cNvPr id="2542612" name="Object 20"/>
          <p:cNvGraphicFramePr>
            <a:graphicFrameLocks noChangeAspect="1"/>
          </p:cNvGraphicFramePr>
          <p:nvPr/>
        </p:nvGraphicFramePr>
        <p:xfrm>
          <a:off x="2376488" y="1187450"/>
          <a:ext cx="2951162" cy="1695450"/>
        </p:xfrm>
        <a:graphic>
          <a:graphicData uri="http://schemas.openxmlformats.org/presentationml/2006/ole">
            <p:oleObj spid="_x0000_s2542966" name="CS ChemDraw Drawing" r:id="rId5" imgW="2362200" imgH="1358900" progId="MDLDrawOLE.MDLDrawObject.1">
              <p:embed/>
            </p:oleObj>
          </a:graphicData>
        </a:graphic>
      </p:graphicFrame>
      <p:graphicFrame>
        <p:nvGraphicFramePr>
          <p:cNvPr id="2542597" name="Object 5"/>
          <p:cNvGraphicFramePr>
            <a:graphicFrameLocks noChangeAspect="1"/>
          </p:cNvGraphicFramePr>
          <p:nvPr/>
        </p:nvGraphicFramePr>
        <p:xfrm>
          <a:off x="611188" y="1268413"/>
          <a:ext cx="2487612" cy="1220787"/>
        </p:xfrm>
        <a:graphic>
          <a:graphicData uri="http://schemas.openxmlformats.org/presentationml/2006/ole">
            <p:oleObj spid="_x0000_s2542967" name="CS ChemDraw Drawing" r:id="rId6" imgW="1991360" imgH="977900" progId="MDLDrawOLE.MDLDrawObject.1">
              <p:embed/>
            </p:oleObj>
          </a:graphicData>
        </a:graphic>
      </p:graphicFrame>
      <p:sp>
        <p:nvSpPr>
          <p:cNvPr id="2542618" name="Rectangle 6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Mechanism</a:t>
            </a:r>
            <a:endParaRPr lang="en-CA" altLang="zh-TW">
              <a:ea typeface="新細明體" pitchFamily="18" charset="-120"/>
            </a:endParaRPr>
          </a:p>
        </p:txBody>
      </p:sp>
      <p:sp>
        <p:nvSpPr>
          <p:cNvPr id="2542599" name="Freeform 7"/>
          <p:cNvSpPr>
            <a:spLocks/>
          </p:cNvSpPr>
          <p:nvPr/>
        </p:nvSpPr>
        <p:spPr bwMode="auto">
          <a:xfrm>
            <a:off x="4337050" y="2232025"/>
            <a:ext cx="2105025" cy="863600"/>
          </a:xfrm>
          <a:custGeom>
            <a:avLst/>
            <a:gdLst>
              <a:gd name="T0" fmla="*/ 1326 w 1326"/>
              <a:gd name="T1" fmla="*/ 264 h 544"/>
              <a:gd name="T2" fmla="*/ 354 w 1326"/>
              <a:gd name="T3" fmla="*/ 500 h 544"/>
              <a:gd name="T4" fmla="*/ 0 w 1326"/>
              <a:gd name="T5" fmla="*/ 0 h 544"/>
              <a:gd name="T6" fmla="*/ 0 60000 65536"/>
              <a:gd name="T7" fmla="*/ 0 60000 65536"/>
              <a:gd name="T8" fmla="*/ 0 60000 65536"/>
              <a:gd name="T9" fmla="*/ 0 w 1326"/>
              <a:gd name="T10" fmla="*/ 0 h 544"/>
              <a:gd name="T11" fmla="*/ 1326 w 1326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6" h="544">
                <a:moveTo>
                  <a:pt x="1326" y="264"/>
                </a:moveTo>
                <a:cubicBezTo>
                  <a:pt x="1164" y="303"/>
                  <a:pt x="575" y="544"/>
                  <a:pt x="354" y="500"/>
                </a:cubicBezTo>
                <a:cubicBezTo>
                  <a:pt x="133" y="456"/>
                  <a:pt x="74" y="104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42600" name="Freeform 8"/>
          <p:cNvSpPr>
            <a:spLocks/>
          </p:cNvSpPr>
          <p:nvPr/>
        </p:nvSpPr>
        <p:spPr bwMode="auto">
          <a:xfrm flipH="1">
            <a:off x="3779838" y="1611313"/>
            <a:ext cx="395287" cy="304800"/>
          </a:xfrm>
          <a:custGeom>
            <a:avLst/>
            <a:gdLst>
              <a:gd name="T0" fmla="*/ 0 w 249"/>
              <a:gd name="T1" fmla="*/ 192 h 192"/>
              <a:gd name="T2" fmla="*/ 249 w 249"/>
              <a:gd name="T3" fmla="*/ 118 h 192"/>
              <a:gd name="T4" fmla="*/ 0 w 249"/>
              <a:gd name="T5" fmla="*/ 0 h 192"/>
              <a:gd name="T6" fmla="*/ 0 60000 65536"/>
              <a:gd name="T7" fmla="*/ 0 60000 65536"/>
              <a:gd name="T8" fmla="*/ 0 60000 65536"/>
              <a:gd name="T9" fmla="*/ 0 w 249"/>
              <a:gd name="T10" fmla="*/ 0 h 192"/>
              <a:gd name="T11" fmla="*/ 249 w 249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" h="192">
                <a:moveTo>
                  <a:pt x="0" y="192"/>
                </a:moveTo>
                <a:cubicBezTo>
                  <a:pt x="41" y="180"/>
                  <a:pt x="249" y="150"/>
                  <a:pt x="249" y="118"/>
                </a:cubicBezTo>
                <a:cubicBezTo>
                  <a:pt x="249" y="86"/>
                  <a:pt x="52" y="25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42601" name="Freeform 9"/>
          <p:cNvSpPr>
            <a:spLocks/>
          </p:cNvSpPr>
          <p:nvPr/>
        </p:nvSpPr>
        <p:spPr bwMode="auto">
          <a:xfrm>
            <a:off x="1176338" y="1006475"/>
            <a:ext cx="1519237" cy="476250"/>
          </a:xfrm>
          <a:custGeom>
            <a:avLst/>
            <a:gdLst>
              <a:gd name="T0" fmla="*/ 0 w 957"/>
              <a:gd name="T1" fmla="*/ 168 h 300"/>
              <a:gd name="T2" fmla="*/ 201 w 957"/>
              <a:gd name="T3" fmla="*/ 22 h 300"/>
              <a:gd name="T4" fmla="*/ 957 w 957"/>
              <a:gd name="T5" fmla="*/ 300 h 300"/>
              <a:gd name="T6" fmla="*/ 0 60000 65536"/>
              <a:gd name="T7" fmla="*/ 0 60000 65536"/>
              <a:gd name="T8" fmla="*/ 0 60000 65536"/>
              <a:gd name="T9" fmla="*/ 0 w 957"/>
              <a:gd name="T10" fmla="*/ 0 h 300"/>
              <a:gd name="T11" fmla="*/ 957 w 957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7" h="300">
                <a:moveTo>
                  <a:pt x="0" y="168"/>
                </a:moveTo>
                <a:cubicBezTo>
                  <a:pt x="35" y="144"/>
                  <a:pt x="42" y="0"/>
                  <a:pt x="201" y="22"/>
                </a:cubicBezTo>
                <a:cubicBezTo>
                  <a:pt x="360" y="44"/>
                  <a:pt x="800" y="242"/>
                  <a:pt x="957" y="30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42602" name="Freeform 10"/>
          <p:cNvSpPr>
            <a:spLocks/>
          </p:cNvSpPr>
          <p:nvPr/>
        </p:nvSpPr>
        <p:spPr bwMode="auto">
          <a:xfrm>
            <a:off x="7699375" y="5556250"/>
            <a:ext cx="319088" cy="300038"/>
          </a:xfrm>
          <a:custGeom>
            <a:avLst/>
            <a:gdLst>
              <a:gd name="T0" fmla="*/ 72 w 201"/>
              <a:gd name="T1" fmla="*/ 189 h 189"/>
              <a:gd name="T2" fmla="*/ 189 w 201"/>
              <a:gd name="T3" fmla="*/ 117 h 189"/>
              <a:gd name="T4" fmla="*/ 0 w 201"/>
              <a:gd name="T5" fmla="*/ 0 h 189"/>
              <a:gd name="T6" fmla="*/ 0 60000 65536"/>
              <a:gd name="T7" fmla="*/ 0 60000 65536"/>
              <a:gd name="T8" fmla="*/ 0 60000 65536"/>
              <a:gd name="T9" fmla="*/ 0 w 201"/>
              <a:gd name="T10" fmla="*/ 0 h 189"/>
              <a:gd name="T11" fmla="*/ 201 w 201"/>
              <a:gd name="T12" fmla="*/ 189 h 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" h="189">
                <a:moveTo>
                  <a:pt x="72" y="189"/>
                </a:moveTo>
                <a:cubicBezTo>
                  <a:pt x="91" y="177"/>
                  <a:pt x="201" y="149"/>
                  <a:pt x="189" y="117"/>
                </a:cubicBezTo>
                <a:cubicBezTo>
                  <a:pt x="177" y="85"/>
                  <a:pt x="39" y="24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42603" name="Freeform 11"/>
          <p:cNvSpPr>
            <a:spLocks/>
          </p:cNvSpPr>
          <p:nvPr/>
        </p:nvSpPr>
        <p:spPr bwMode="auto">
          <a:xfrm>
            <a:off x="7316788" y="4865688"/>
            <a:ext cx="292100" cy="280987"/>
          </a:xfrm>
          <a:custGeom>
            <a:avLst/>
            <a:gdLst>
              <a:gd name="T0" fmla="*/ 184 w 184"/>
              <a:gd name="T1" fmla="*/ 177 h 177"/>
              <a:gd name="T2" fmla="*/ 7 w 184"/>
              <a:gd name="T3" fmla="*/ 93 h 177"/>
              <a:gd name="T4" fmla="*/ 142 w 184"/>
              <a:gd name="T5" fmla="*/ 0 h 177"/>
              <a:gd name="T6" fmla="*/ 0 60000 65536"/>
              <a:gd name="T7" fmla="*/ 0 60000 65536"/>
              <a:gd name="T8" fmla="*/ 0 60000 65536"/>
              <a:gd name="T9" fmla="*/ 0 w 184"/>
              <a:gd name="T10" fmla="*/ 0 h 177"/>
              <a:gd name="T11" fmla="*/ 184 w 184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77">
                <a:moveTo>
                  <a:pt x="184" y="177"/>
                </a:moveTo>
                <a:cubicBezTo>
                  <a:pt x="154" y="163"/>
                  <a:pt x="14" y="122"/>
                  <a:pt x="7" y="93"/>
                </a:cubicBezTo>
                <a:cubicBezTo>
                  <a:pt x="0" y="64"/>
                  <a:pt x="114" y="20"/>
                  <a:pt x="142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42604" name="Freeform 12"/>
          <p:cNvSpPr>
            <a:spLocks/>
          </p:cNvSpPr>
          <p:nvPr/>
        </p:nvSpPr>
        <p:spPr bwMode="auto">
          <a:xfrm>
            <a:off x="7675563" y="823913"/>
            <a:ext cx="892175" cy="1044575"/>
          </a:xfrm>
          <a:custGeom>
            <a:avLst/>
            <a:gdLst>
              <a:gd name="T0" fmla="*/ 0 w 562"/>
              <a:gd name="T1" fmla="*/ 290 h 658"/>
              <a:gd name="T2" fmla="*/ 153 w 562"/>
              <a:gd name="T3" fmla="*/ 61 h 658"/>
              <a:gd name="T4" fmla="*/ 562 w 562"/>
              <a:gd name="T5" fmla="*/ 658 h 658"/>
              <a:gd name="T6" fmla="*/ 0 60000 65536"/>
              <a:gd name="T7" fmla="*/ 0 60000 65536"/>
              <a:gd name="T8" fmla="*/ 0 60000 65536"/>
              <a:gd name="T9" fmla="*/ 0 w 562"/>
              <a:gd name="T10" fmla="*/ 0 h 658"/>
              <a:gd name="T11" fmla="*/ 562 w 562"/>
              <a:gd name="T12" fmla="*/ 658 h 6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2" h="658">
                <a:moveTo>
                  <a:pt x="0" y="290"/>
                </a:moveTo>
                <a:cubicBezTo>
                  <a:pt x="24" y="252"/>
                  <a:pt x="59" y="0"/>
                  <a:pt x="153" y="61"/>
                </a:cubicBezTo>
                <a:cubicBezTo>
                  <a:pt x="247" y="122"/>
                  <a:pt x="477" y="534"/>
                  <a:pt x="562" y="65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42605" name="Freeform 13"/>
          <p:cNvSpPr>
            <a:spLocks/>
          </p:cNvSpPr>
          <p:nvPr/>
        </p:nvSpPr>
        <p:spPr bwMode="auto">
          <a:xfrm>
            <a:off x="8226425" y="2298700"/>
            <a:ext cx="363538" cy="388938"/>
          </a:xfrm>
          <a:custGeom>
            <a:avLst/>
            <a:gdLst>
              <a:gd name="T0" fmla="*/ 125 w 229"/>
              <a:gd name="T1" fmla="*/ 0 h 245"/>
              <a:gd name="T2" fmla="*/ 208 w 229"/>
              <a:gd name="T3" fmla="*/ 229 h 245"/>
              <a:gd name="T4" fmla="*/ 0 w 229"/>
              <a:gd name="T5" fmla="*/ 97 h 245"/>
              <a:gd name="T6" fmla="*/ 0 60000 65536"/>
              <a:gd name="T7" fmla="*/ 0 60000 65536"/>
              <a:gd name="T8" fmla="*/ 0 60000 65536"/>
              <a:gd name="T9" fmla="*/ 0 w 229"/>
              <a:gd name="T10" fmla="*/ 0 h 245"/>
              <a:gd name="T11" fmla="*/ 229 w 229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9" h="245">
                <a:moveTo>
                  <a:pt x="125" y="0"/>
                </a:moveTo>
                <a:cubicBezTo>
                  <a:pt x="139" y="39"/>
                  <a:pt x="229" y="213"/>
                  <a:pt x="208" y="229"/>
                </a:cubicBezTo>
                <a:cubicBezTo>
                  <a:pt x="187" y="245"/>
                  <a:pt x="43" y="124"/>
                  <a:pt x="0" y="9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542606" name="Object 14"/>
          <p:cNvGraphicFramePr>
            <a:graphicFrameLocks noChangeAspect="1"/>
          </p:cNvGraphicFramePr>
          <p:nvPr/>
        </p:nvGraphicFramePr>
        <p:xfrm>
          <a:off x="6084888" y="2216150"/>
          <a:ext cx="652462" cy="460375"/>
        </p:xfrm>
        <a:graphic>
          <a:graphicData uri="http://schemas.openxmlformats.org/presentationml/2006/ole">
            <p:oleObj spid="_x0000_s2542968" name="CS ChemDraw Drawing" r:id="rId7" imgW="523240" imgH="368300" progId="MDLDrawOLE.MDLDrawObject.1">
              <p:embed/>
            </p:oleObj>
          </a:graphicData>
        </a:graphic>
      </p:graphicFrame>
      <p:graphicFrame>
        <p:nvGraphicFramePr>
          <p:cNvPr id="2542609" name="Object 17"/>
          <p:cNvGraphicFramePr>
            <a:graphicFrameLocks noChangeAspect="1"/>
          </p:cNvGraphicFramePr>
          <p:nvPr/>
        </p:nvGraphicFramePr>
        <p:xfrm>
          <a:off x="2955925" y="4591050"/>
          <a:ext cx="608013" cy="493713"/>
        </p:xfrm>
        <a:graphic>
          <a:graphicData uri="http://schemas.openxmlformats.org/presentationml/2006/ole">
            <p:oleObj spid="_x0000_s2542969" name="CS ChemDraw Drawing" r:id="rId8" imgW="487680" imgH="396240" progId="MDLDrawOLE.MDLDrawObject.1">
              <p:embed/>
            </p:oleObj>
          </a:graphicData>
        </a:graphic>
      </p:graphicFrame>
      <p:sp>
        <p:nvSpPr>
          <p:cNvPr id="2542610" name="Freeform 18"/>
          <p:cNvSpPr>
            <a:spLocks/>
          </p:cNvSpPr>
          <p:nvPr/>
        </p:nvSpPr>
        <p:spPr bwMode="auto">
          <a:xfrm>
            <a:off x="3403600" y="4090988"/>
            <a:ext cx="838200" cy="527050"/>
          </a:xfrm>
          <a:custGeom>
            <a:avLst/>
            <a:gdLst>
              <a:gd name="T0" fmla="*/ 0 w 528"/>
              <a:gd name="T1" fmla="*/ 332 h 332"/>
              <a:gd name="T2" fmla="*/ 165 w 528"/>
              <a:gd name="T3" fmla="*/ 20 h 332"/>
              <a:gd name="T4" fmla="*/ 528 w 528"/>
              <a:gd name="T5" fmla="*/ 212 h 332"/>
              <a:gd name="T6" fmla="*/ 0 60000 65536"/>
              <a:gd name="T7" fmla="*/ 0 60000 65536"/>
              <a:gd name="T8" fmla="*/ 0 60000 65536"/>
              <a:gd name="T9" fmla="*/ 0 w 528"/>
              <a:gd name="T10" fmla="*/ 0 h 332"/>
              <a:gd name="T11" fmla="*/ 528 w 528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332">
                <a:moveTo>
                  <a:pt x="0" y="332"/>
                </a:moveTo>
                <a:cubicBezTo>
                  <a:pt x="27" y="280"/>
                  <a:pt x="77" y="40"/>
                  <a:pt x="165" y="20"/>
                </a:cubicBezTo>
                <a:cubicBezTo>
                  <a:pt x="253" y="0"/>
                  <a:pt x="453" y="172"/>
                  <a:pt x="528" y="21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42611" name="Freeform 19"/>
          <p:cNvSpPr>
            <a:spLocks/>
          </p:cNvSpPr>
          <p:nvPr/>
        </p:nvSpPr>
        <p:spPr bwMode="auto">
          <a:xfrm>
            <a:off x="4618038" y="4132263"/>
            <a:ext cx="180975" cy="461962"/>
          </a:xfrm>
          <a:custGeom>
            <a:avLst/>
            <a:gdLst>
              <a:gd name="T0" fmla="*/ 0 w 114"/>
              <a:gd name="T1" fmla="*/ 291 h 291"/>
              <a:gd name="T2" fmla="*/ 51 w 114"/>
              <a:gd name="T3" fmla="*/ 3 h 291"/>
              <a:gd name="T4" fmla="*/ 114 w 114"/>
              <a:gd name="T5" fmla="*/ 270 h 291"/>
              <a:gd name="T6" fmla="*/ 0 60000 65536"/>
              <a:gd name="T7" fmla="*/ 0 60000 65536"/>
              <a:gd name="T8" fmla="*/ 0 60000 65536"/>
              <a:gd name="T9" fmla="*/ 0 w 114"/>
              <a:gd name="T10" fmla="*/ 0 h 291"/>
              <a:gd name="T11" fmla="*/ 114 w 114"/>
              <a:gd name="T12" fmla="*/ 291 h 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" h="291">
                <a:moveTo>
                  <a:pt x="0" y="291"/>
                </a:moveTo>
                <a:cubicBezTo>
                  <a:pt x="8" y="243"/>
                  <a:pt x="32" y="6"/>
                  <a:pt x="51" y="3"/>
                </a:cubicBezTo>
                <a:cubicBezTo>
                  <a:pt x="70" y="0"/>
                  <a:pt x="101" y="215"/>
                  <a:pt x="114" y="27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542613" name="Object 21"/>
          <p:cNvGraphicFramePr>
            <a:graphicFrameLocks noChangeAspect="1"/>
          </p:cNvGraphicFramePr>
          <p:nvPr/>
        </p:nvGraphicFramePr>
        <p:xfrm>
          <a:off x="5724525" y="1273175"/>
          <a:ext cx="2951163" cy="1724025"/>
        </p:xfrm>
        <a:graphic>
          <a:graphicData uri="http://schemas.openxmlformats.org/presentationml/2006/ole">
            <p:oleObj spid="_x0000_s2542970" name="CS ChemDraw Drawing" r:id="rId9" imgW="2362200" imgH="1381760" progId="MDLDrawOLE.MDLDrawObject.1">
              <p:embed/>
            </p:oleObj>
          </a:graphicData>
        </a:graphic>
      </p:graphicFrame>
      <p:graphicFrame>
        <p:nvGraphicFramePr>
          <p:cNvPr id="2542615" name="Object 23"/>
          <p:cNvGraphicFramePr>
            <a:graphicFrameLocks noChangeAspect="1"/>
          </p:cNvGraphicFramePr>
          <p:nvPr/>
        </p:nvGraphicFramePr>
        <p:xfrm>
          <a:off x="4248150" y="4406900"/>
          <a:ext cx="2655888" cy="1306513"/>
        </p:xfrm>
        <a:graphic>
          <a:graphicData uri="http://schemas.openxmlformats.org/presentationml/2006/ole">
            <p:oleObj spid="_x0000_s2542971" name="CS ChemDraw Drawing" r:id="rId10" imgW="2125980" imgH="1046480" progId="MDLDrawOLE.MDLDrawObject.1">
              <p:embed/>
            </p:oleObj>
          </a:graphicData>
        </a:graphic>
      </p:graphicFrame>
      <p:graphicFrame>
        <p:nvGraphicFramePr>
          <p:cNvPr id="2542616" name="Object 24"/>
          <p:cNvGraphicFramePr>
            <a:graphicFrameLocks noChangeAspect="1"/>
          </p:cNvGraphicFramePr>
          <p:nvPr/>
        </p:nvGraphicFramePr>
        <p:xfrm>
          <a:off x="1262063" y="4676775"/>
          <a:ext cx="2662237" cy="1046163"/>
        </p:xfrm>
        <a:graphic>
          <a:graphicData uri="http://schemas.openxmlformats.org/presentationml/2006/ole">
            <p:oleObj spid="_x0000_s2542972" name="CS ChemDraw Drawing" r:id="rId11" imgW="2131060" imgH="838200" progId="MDLDrawOLE.MDLDrawObject.1">
              <p:embed/>
            </p:oleObj>
          </a:graphicData>
        </a:graphic>
      </p:graphicFrame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4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4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4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4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4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4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4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4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4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2599" grpId="0" animBg="1"/>
      <p:bldP spid="2542600" grpId="0" animBg="1"/>
      <p:bldP spid="2542601" grpId="0" animBg="1"/>
      <p:bldP spid="2542602" grpId="0" animBg="1"/>
      <p:bldP spid="2542603" grpId="0" animBg="1"/>
      <p:bldP spid="2542604" grpId="0" animBg="1"/>
      <p:bldP spid="2542605" grpId="0" animBg="1"/>
      <p:bldP spid="2542610" grpId="0" animBg="1"/>
      <p:bldP spid="25426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662" name="Rectangle 5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Esters from acyl chlorides</a:t>
            </a:r>
            <a:endParaRPr lang="en-CA" altLang="zh-TW">
              <a:ea typeface="新細明體" pitchFamily="18" charset="-120"/>
            </a:endParaRPr>
          </a:p>
        </p:txBody>
      </p:sp>
      <p:graphicFrame>
        <p:nvGraphicFramePr>
          <p:cNvPr id="254466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1087923"/>
              </p:ext>
            </p:extLst>
          </p:nvPr>
        </p:nvGraphicFramePr>
        <p:xfrm>
          <a:off x="180000" y="864000"/>
          <a:ext cx="8801100" cy="5699125"/>
        </p:xfrm>
        <a:graphic>
          <a:graphicData uri="http://schemas.openxmlformats.org/presentationml/2006/ole">
            <p:oleObj spid="_x0000_s2544707" name="CS ChemDraw Drawing" r:id="rId4" imgW="5864860" imgH="380238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693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Esters from carboxylic acid anhydrides</a:t>
            </a:r>
            <a:endParaRPr lang="en-CA" altLang="zh-TW">
              <a:ea typeface="新細明體" pitchFamily="18" charset="-120"/>
            </a:endParaRPr>
          </a:p>
        </p:txBody>
      </p:sp>
      <p:graphicFrame>
        <p:nvGraphicFramePr>
          <p:cNvPr id="25466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72821156"/>
              </p:ext>
            </p:extLst>
          </p:nvPr>
        </p:nvGraphicFramePr>
        <p:xfrm>
          <a:off x="180000" y="864000"/>
          <a:ext cx="8748712" cy="5459413"/>
        </p:xfrm>
        <a:graphic>
          <a:graphicData uri="http://schemas.openxmlformats.org/presentationml/2006/ole">
            <p:oleObj spid="_x0000_s2546738" name="CS ChemDraw Drawing" r:id="rId4" imgW="5829300" imgH="364236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738" name="Rectangle 2"/>
          <p:cNvSpPr>
            <a:spLocks noChangeArrowheads="1"/>
          </p:cNvSpPr>
          <p:nvPr/>
        </p:nvSpPr>
        <p:spPr bwMode="auto">
          <a:xfrm>
            <a:off x="234950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7B.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Base-Promoted Hydrolysis of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Esters: Saponification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2548739" name="Rectangle 3"/>
          <p:cNvSpPr>
            <a:spLocks noChangeArrowheads="1"/>
          </p:cNvSpPr>
          <p:nvPr/>
        </p:nvSpPr>
        <p:spPr bwMode="auto">
          <a:xfrm>
            <a:off x="215900" y="1628775"/>
            <a:ext cx="86725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buClr>
                <a:schemeClr val="accent2"/>
              </a:buClr>
              <a:buFont typeface="Wingdings" pitchFamily="2" charset="2"/>
              <a:buChar char="v"/>
            </a:pPr>
            <a:r>
              <a:rPr lang="en-CA" dirty="0"/>
              <a:t>Hydrolysis of esters under basic conditions</a:t>
            </a:r>
            <a:r>
              <a:rPr lang="en-CA" dirty="0" smtClean="0"/>
              <a:t>: </a:t>
            </a:r>
            <a:r>
              <a:rPr lang="en-CA" dirty="0"/>
              <a:t>saponification </a:t>
            </a:r>
          </a:p>
        </p:txBody>
      </p:sp>
      <p:graphicFrame>
        <p:nvGraphicFramePr>
          <p:cNvPr id="2548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4779230"/>
              </p:ext>
            </p:extLst>
          </p:nvPr>
        </p:nvGraphicFramePr>
        <p:xfrm>
          <a:off x="563563" y="3413125"/>
          <a:ext cx="8020050" cy="1289050"/>
        </p:xfrm>
        <a:graphic>
          <a:graphicData uri="http://schemas.openxmlformats.org/presentationml/2006/ole">
            <p:oleObj spid="_x0000_s2548788" name="CS ChemDraw Drawing" r:id="rId4" imgW="5344250" imgH="860628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873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811" name="Rectangle 5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Mechanism</a:t>
            </a:r>
            <a:endParaRPr lang="en-CA" altLang="zh-TW">
              <a:ea typeface="新細明體" pitchFamily="18" charset="-120"/>
            </a:endParaRPr>
          </a:p>
        </p:txBody>
      </p:sp>
      <p:graphicFrame>
        <p:nvGraphicFramePr>
          <p:cNvPr id="2550804" name="Object 20"/>
          <p:cNvGraphicFramePr>
            <a:graphicFrameLocks noChangeAspect="1"/>
          </p:cNvGraphicFramePr>
          <p:nvPr/>
        </p:nvGraphicFramePr>
        <p:xfrm>
          <a:off x="250825" y="1285875"/>
          <a:ext cx="3316288" cy="1357313"/>
        </p:xfrm>
        <a:graphic>
          <a:graphicData uri="http://schemas.openxmlformats.org/presentationml/2006/ole">
            <p:oleObj spid="_x0000_s2551072" name="CS ChemDraw Drawing" r:id="rId4" imgW="2209800" imgH="906780" progId="MDLDrawOLE.MDLDrawObject.1">
              <p:embed/>
            </p:oleObj>
          </a:graphicData>
        </a:graphic>
      </p:graphicFrame>
      <p:graphicFrame>
        <p:nvGraphicFramePr>
          <p:cNvPr id="2550805" name="Object 21"/>
          <p:cNvGraphicFramePr>
            <a:graphicFrameLocks noChangeAspect="1"/>
          </p:cNvGraphicFramePr>
          <p:nvPr/>
        </p:nvGraphicFramePr>
        <p:xfrm>
          <a:off x="2195513" y="1006475"/>
          <a:ext cx="3883025" cy="1809750"/>
        </p:xfrm>
        <a:graphic>
          <a:graphicData uri="http://schemas.openxmlformats.org/presentationml/2006/ole">
            <p:oleObj spid="_x0000_s2551073" name="CS ChemDraw Drawing" r:id="rId5" imgW="2588260" imgH="1209040" progId="MDLDrawOLE.MDLDrawObject.1">
              <p:embed/>
            </p:oleObj>
          </a:graphicData>
        </a:graphic>
      </p:graphicFrame>
      <p:graphicFrame>
        <p:nvGraphicFramePr>
          <p:cNvPr id="2550806" name="Object 22"/>
          <p:cNvGraphicFramePr>
            <a:graphicFrameLocks noChangeAspect="1"/>
          </p:cNvGraphicFramePr>
          <p:nvPr/>
        </p:nvGraphicFramePr>
        <p:xfrm>
          <a:off x="5734050" y="1881188"/>
          <a:ext cx="3159125" cy="2670175"/>
        </p:xfrm>
        <a:graphic>
          <a:graphicData uri="http://schemas.openxmlformats.org/presentationml/2006/ole">
            <p:oleObj spid="_x0000_s2551074" name="CS ChemDraw Drawing" r:id="rId6" imgW="2105660" imgH="1783080" progId="MDLDrawOLE.MDLDrawObject.1">
              <p:embed/>
            </p:oleObj>
          </a:graphicData>
        </a:graphic>
      </p:graphicFrame>
      <p:graphicFrame>
        <p:nvGraphicFramePr>
          <p:cNvPr id="2550807" name="Object 23"/>
          <p:cNvGraphicFramePr>
            <a:graphicFrameLocks noChangeAspect="1"/>
          </p:cNvGraphicFramePr>
          <p:nvPr/>
        </p:nvGraphicFramePr>
        <p:xfrm>
          <a:off x="3914775" y="4413250"/>
          <a:ext cx="4052888" cy="1716088"/>
        </p:xfrm>
        <a:graphic>
          <a:graphicData uri="http://schemas.openxmlformats.org/presentationml/2006/ole">
            <p:oleObj spid="_x0000_s2551075" name="CS ChemDraw Drawing" r:id="rId7" imgW="2700020" imgH="1145540" progId="MDLDrawOLE.MDLDrawObject.1">
              <p:embed/>
            </p:oleObj>
          </a:graphicData>
        </a:graphic>
      </p:graphicFrame>
      <p:graphicFrame>
        <p:nvGraphicFramePr>
          <p:cNvPr id="2550808" name="Object 24"/>
          <p:cNvGraphicFramePr>
            <a:graphicFrameLocks noChangeAspect="1"/>
          </p:cNvGraphicFramePr>
          <p:nvPr/>
        </p:nvGraphicFramePr>
        <p:xfrm>
          <a:off x="2735263" y="4724400"/>
          <a:ext cx="463550" cy="398463"/>
        </p:xfrm>
        <a:graphic>
          <a:graphicData uri="http://schemas.openxmlformats.org/presentationml/2006/ole">
            <p:oleObj spid="_x0000_s2551076" name="CS ChemDraw Drawing" r:id="rId8" imgW="309880" imgH="266700" progId="MDLDrawOLE.MDLDrawObject.1">
              <p:embed/>
            </p:oleObj>
          </a:graphicData>
        </a:graphic>
      </p:graphicFrame>
      <p:graphicFrame>
        <p:nvGraphicFramePr>
          <p:cNvPr id="2550809" name="Object 25"/>
          <p:cNvGraphicFramePr>
            <a:graphicFrameLocks noChangeAspect="1"/>
          </p:cNvGraphicFramePr>
          <p:nvPr/>
        </p:nvGraphicFramePr>
        <p:xfrm>
          <a:off x="250825" y="4873625"/>
          <a:ext cx="3354388" cy="1255713"/>
        </p:xfrm>
        <a:graphic>
          <a:graphicData uri="http://schemas.openxmlformats.org/presentationml/2006/ole">
            <p:oleObj spid="_x0000_s2551077" name="CS ChemDraw Drawing" r:id="rId9" imgW="2235200" imgH="838200" progId="MDLDrawOLE.MDLDrawObject.1">
              <p:embed/>
            </p:oleObj>
          </a:graphicData>
        </a:graphic>
      </p:graphicFrame>
      <p:sp>
        <p:nvSpPr>
          <p:cNvPr id="2" name="Freeform 26"/>
          <p:cNvSpPr>
            <a:spLocks/>
          </p:cNvSpPr>
          <p:nvPr/>
        </p:nvSpPr>
        <p:spPr bwMode="auto">
          <a:xfrm>
            <a:off x="903288" y="2216150"/>
            <a:ext cx="1893887" cy="828675"/>
          </a:xfrm>
          <a:custGeom>
            <a:avLst/>
            <a:gdLst>
              <a:gd name="T0" fmla="*/ 1193 w 1193"/>
              <a:gd name="T1" fmla="*/ 149 h 522"/>
              <a:gd name="T2" fmla="*/ 294 w 1193"/>
              <a:gd name="T3" fmla="*/ 497 h 522"/>
              <a:gd name="T4" fmla="*/ 0 w 1193"/>
              <a:gd name="T5" fmla="*/ 0 h 522"/>
              <a:gd name="T6" fmla="*/ 0 60000 65536"/>
              <a:gd name="T7" fmla="*/ 0 60000 65536"/>
              <a:gd name="T8" fmla="*/ 0 60000 65536"/>
              <a:gd name="T9" fmla="*/ 0 w 1193"/>
              <a:gd name="T10" fmla="*/ 0 h 522"/>
              <a:gd name="T11" fmla="*/ 1193 w 1193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3" h="522">
                <a:moveTo>
                  <a:pt x="1193" y="149"/>
                </a:moveTo>
                <a:cubicBezTo>
                  <a:pt x="1042" y="207"/>
                  <a:pt x="493" y="522"/>
                  <a:pt x="294" y="497"/>
                </a:cubicBezTo>
                <a:cubicBezTo>
                  <a:pt x="95" y="472"/>
                  <a:pt x="61" y="104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 27"/>
          <p:cNvSpPr>
            <a:spLocks/>
          </p:cNvSpPr>
          <p:nvPr/>
        </p:nvSpPr>
        <p:spPr bwMode="auto">
          <a:xfrm>
            <a:off x="358775" y="1506538"/>
            <a:ext cx="398463" cy="374650"/>
          </a:xfrm>
          <a:custGeom>
            <a:avLst/>
            <a:gdLst>
              <a:gd name="T0" fmla="*/ 251 w 251"/>
              <a:gd name="T1" fmla="*/ 236 h 236"/>
              <a:gd name="T2" fmla="*/ 2 w 251"/>
              <a:gd name="T3" fmla="*/ 162 h 236"/>
              <a:gd name="T4" fmla="*/ 242 w 251"/>
              <a:gd name="T5" fmla="*/ 0 h 236"/>
              <a:gd name="T6" fmla="*/ 0 60000 65536"/>
              <a:gd name="T7" fmla="*/ 0 60000 65536"/>
              <a:gd name="T8" fmla="*/ 0 60000 65536"/>
              <a:gd name="T9" fmla="*/ 0 w 251"/>
              <a:gd name="T10" fmla="*/ 0 h 236"/>
              <a:gd name="T11" fmla="*/ 251 w 251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1" h="236">
                <a:moveTo>
                  <a:pt x="251" y="236"/>
                </a:moveTo>
                <a:cubicBezTo>
                  <a:pt x="210" y="224"/>
                  <a:pt x="4" y="201"/>
                  <a:pt x="2" y="162"/>
                </a:cubicBezTo>
                <a:cubicBezTo>
                  <a:pt x="0" y="123"/>
                  <a:pt x="192" y="34"/>
                  <a:pt x="242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0812" name="Freeform 28"/>
          <p:cNvSpPr>
            <a:spLocks/>
          </p:cNvSpPr>
          <p:nvPr/>
        </p:nvSpPr>
        <p:spPr bwMode="auto">
          <a:xfrm>
            <a:off x="5153025" y="1273175"/>
            <a:ext cx="695325" cy="555625"/>
          </a:xfrm>
          <a:custGeom>
            <a:avLst/>
            <a:gdLst>
              <a:gd name="T0" fmla="*/ 149 w 438"/>
              <a:gd name="T1" fmla="*/ 0 h 350"/>
              <a:gd name="T2" fmla="*/ 413 w 438"/>
              <a:gd name="T3" fmla="*/ 181 h 350"/>
              <a:gd name="T4" fmla="*/ 0 w 438"/>
              <a:gd name="T5" fmla="*/ 350 h 350"/>
              <a:gd name="T6" fmla="*/ 0 60000 65536"/>
              <a:gd name="T7" fmla="*/ 0 60000 65536"/>
              <a:gd name="T8" fmla="*/ 0 60000 65536"/>
              <a:gd name="T9" fmla="*/ 0 w 438"/>
              <a:gd name="T10" fmla="*/ 0 h 350"/>
              <a:gd name="T11" fmla="*/ 438 w 438"/>
              <a:gd name="T12" fmla="*/ 350 h 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8" h="350">
                <a:moveTo>
                  <a:pt x="149" y="0"/>
                </a:moveTo>
                <a:cubicBezTo>
                  <a:pt x="193" y="30"/>
                  <a:pt x="438" y="123"/>
                  <a:pt x="413" y="181"/>
                </a:cubicBezTo>
                <a:cubicBezTo>
                  <a:pt x="388" y="239"/>
                  <a:pt x="86" y="315"/>
                  <a:pt x="0" y="35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0813" name="Freeform 29"/>
          <p:cNvSpPr>
            <a:spLocks/>
          </p:cNvSpPr>
          <p:nvPr/>
        </p:nvSpPr>
        <p:spPr bwMode="auto">
          <a:xfrm>
            <a:off x="5280025" y="2216150"/>
            <a:ext cx="346075" cy="441325"/>
          </a:xfrm>
          <a:custGeom>
            <a:avLst/>
            <a:gdLst>
              <a:gd name="T0" fmla="*/ 8 w 218"/>
              <a:gd name="T1" fmla="*/ 0 h 278"/>
              <a:gd name="T2" fmla="*/ 35 w 218"/>
              <a:gd name="T3" fmla="*/ 257 h 278"/>
              <a:gd name="T4" fmla="*/ 218 w 218"/>
              <a:gd name="T5" fmla="*/ 129 h 278"/>
              <a:gd name="T6" fmla="*/ 0 60000 65536"/>
              <a:gd name="T7" fmla="*/ 0 60000 65536"/>
              <a:gd name="T8" fmla="*/ 0 60000 65536"/>
              <a:gd name="T9" fmla="*/ 0 w 218"/>
              <a:gd name="T10" fmla="*/ 0 h 278"/>
              <a:gd name="T11" fmla="*/ 218 w 218"/>
              <a:gd name="T12" fmla="*/ 278 h 2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278">
                <a:moveTo>
                  <a:pt x="8" y="0"/>
                </a:moveTo>
                <a:cubicBezTo>
                  <a:pt x="12" y="43"/>
                  <a:pt x="0" y="236"/>
                  <a:pt x="35" y="257"/>
                </a:cubicBezTo>
                <a:cubicBezTo>
                  <a:pt x="70" y="278"/>
                  <a:pt x="180" y="156"/>
                  <a:pt x="218" y="12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0814" name="Freeform 30"/>
          <p:cNvSpPr>
            <a:spLocks/>
          </p:cNvSpPr>
          <p:nvPr/>
        </p:nvSpPr>
        <p:spPr bwMode="auto">
          <a:xfrm>
            <a:off x="7486650" y="3240088"/>
            <a:ext cx="731838" cy="611187"/>
          </a:xfrm>
          <a:custGeom>
            <a:avLst/>
            <a:gdLst>
              <a:gd name="T0" fmla="*/ 461 w 461"/>
              <a:gd name="T1" fmla="*/ 229 h 385"/>
              <a:gd name="T2" fmla="*/ 332 w 461"/>
              <a:gd name="T3" fmla="*/ 26 h 385"/>
              <a:gd name="T4" fmla="*/ 0 w 461"/>
              <a:gd name="T5" fmla="*/ 385 h 385"/>
              <a:gd name="T6" fmla="*/ 0 60000 65536"/>
              <a:gd name="T7" fmla="*/ 0 60000 65536"/>
              <a:gd name="T8" fmla="*/ 0 60000 65536"/>
              <a:gd name="T9" fmla="*/ 0 w 461"/>
              <a:gd name="T10" fmla="*/ 0 h 385"/>
              <a:gd name="T11" fmla="*/ 461 w 461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1" h="385">
                <a:moveTo>
                  <a:pt x="461" y="229"/>
                </a:moveTo>
                <a:cubicBezTo>
                  <a:pt x="440" y="195"/>
                  <a:pt x="409" y="0"/>
                  <a:pt x="332" y="26"/>
                </a:cubicBezTo>
                <a:cubicBezTo>
                  <a:pt x="255" y="52"/>
                  <a:pt x="69" y="310"/>
                  <a:pt x="0" y="38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0815" name="Freeform 31"/>
          <p:cNvSpPr>
            <a:spLocks/>
          </p:cNvSpPr>
          <p:nvPr/>
        </p:nvSpPr>
        <p:spPr bwMode="auto">
          <a:xfrm>
            <a:off x="6916738" y="3746500"/>
            <a:ext cx="247650" cy="415925"/>
          </a:xfrm>
          <a:custGeom>
            <a:avLst/>
            <a:gdLst>
              <a:gd name="T0" fmla="*/ 156 w 156"/>
              <a:gd name="T1" fmla="*/ 229 h 262"/>
              <a:gd name="T2" fmla="*/ 75 w 156"/>
              <a:gd name="T3" fmla="*/ 5 h 262"/>
              <a:gd name="T4" fmla="*/ 0 w 156"/>
              <a:gd name="T5" fmla="*/ 262 h 262"/>
              <a:gd name="T6" fmla="*/ 0 60000 65536"/>
              <a:gd name="T7" fmla="*/ 0 60000 65536"/>
              <a:gd name="T8" fmla="*/ 0 60000 65536"/>
              <a:gd name="T9" fmla="*/ 0 w 156"/>
              <a:gd name="T10" fmla="*/ 0 h 262"/>
              <a:gd name="T11" fmla="*/ 156 w 156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" h="262">
                <a:moveTo>
                  <a:pt x="156" y="229"/>
                </a:moveTo>
                <a:cubicBezTo>
                  <a:pt x="143" y="191"/>
                  <a:pt x="101" y="0"/>
                  <a:pt x="75" y="5"/>
                </a:cubicBezTo>
                <a:cubicBezTo>
                  <a:pt x="49" y="10"/>
                  <a:pt x="16" y="208"/>
                  <a:pt x="0" y="26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0816" name="Freeform 32"/>
          <p:cNvSpPr>
            <a:spLocks/>
          </p:cNvSpPr>
          <p:nvPr/>
        </p:nvSpPr>
        <p:spPr bwMode="auto">
          <a:xfrm>
            <a:off x="3259138" y="4535488"/>
            <a:ext cx="3538537" cy="1036637"/>
          </a:xfrm>
          <a:custGeom>
            <a:avLst/>
            <a:gdLst>
              <a:gd name="T0" fmla="*/ 2189 w 2229"/>
              <a:gd name="T1" fmla="*/ 653 h 653"/>
              <a:gd name="T2" fmla="*/ 1864 w 2229"/>
              <a:gd name="T3" fmla="*/ 77 h 653"/>
              <a:gd name="T4" fmla="*/ 0 w 2229"/>
              <a:gd name="T5" fmla="*/ 192 h 653"/>
              <a:gd name="T6" fmla="*/ 0 60000 65536"/>
              <a:gd name="T7" fmla="*/ 0 60000 65536"/>
              <a:gd name="T8" fmla="*/ 0 60000 65536"/>
              <a:gd name="T9" fmla="*/ 0 w 2229"/>
              <a:gd name="T10" fmla="*/ 0 h 653"/>
              <a:gd name="T11" fmla="*/ 2229 w 2229"/>
              <a:gd name="T12" fmla="*/ 653 h 6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9" h="653">
                <a:moveTo>
                  <a:pt x="2189" y="653"/>
                </a:moveTo>
                <a:cubicBezTo>
                  <a:pt x="2134" y="557"/>
                  <a:pt x="2229" y="154"/>
                  <a:pt x="1864" y="77"/>
                </a:cubicBezTo>
                <a:cubicBezTo>
                  <a:pt x="1499" y="0"/>
                  <a:pt x="388" y="168"/>
                  <a:pt x="0" y="19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5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5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50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5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5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550812" grpId="0" animBg="1"/>
      <p:bldP spid="2550813" grpId="0" animBg="1"/>
      <p:bldP spid="2550814" grpId="0" animBg="1"/>
      <p:bldP spid="2550815" grpId="0" animBg="1"/>
      <p:bldP spid="25508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838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altLang="zh-TW">
                <a:ea typeface="新細明體" pitchFamily="18" charset="-120"/>
              </a:rPr>
              <a:t>Hydrolysis of esters under acidic conditions </a:t>
            </a:r>
          </a:p>
        </p:txBody>
      </p:sp>
      <p:graphicFrame>
        <p:nvGraphicFramePr>
          <p:cNvPr id="2552836" name="Object 4"/>
          <p:cNvGraphicFramePr>
            <a:graphicFrameLocks noChangeAspect="1"/>
          </p:cNvGraphicFramePr>
          <p:nvPr/>
        </p:nvGraphicFramePr>
        <p:xfrm>
          <a:off x="573088" y="2800350"/>
          <a:ext cx="7999412" cy="1255713"/>
        </p:xfrm>
        <a:graphic>
          <a:graphicData uri="http://schemas.openxmlformats.org/presentationml/2006/ole">
            <p:oleObj spid="_x0000_s2552882" name="CS ChemDraw Drawing" r:id="rId4" imgW="5328920" imgH="83820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4882" name="Object 2"/>
          <p:cNvGraphicFramePr>
            <a:graphicFrameLocks noChangeAspect="1"/>
          </p:cNvGraphicFramePr>
          <p:nvPr/>
        </p:nvGraphicFramePr>
        <p:xfrm>
          <a:off x="161925" y="4602163"/>
          <a:ext cx="2578100" cy="1049337"/>
        </p:xfrm>
        <a:graphic>
          <a:graphicData uri="http://schemas.openxmlformats.org/presentationml/2006/ole">
            <p:oleObj spid="_x0000_s2555246" name="CS ChemDraw Drawing" r:id="rId4" imgW="2062480" imgH="840740" progId="MDLDrawOLE.MDLDrawObject.1">
              <p:embed/>
            </p:oleObj>
          </a:graphicData>
        </a:graphic>
      </p:graphicFrame>
      <p:graphicFrame>
        <p:nvGraphicFramePr>
          <p:cNvPr id="2554883" name="Object 3"/>
          <p:cNvGraphicFramePr>
            <a:graphicFrameLocks noChangeAspect="1"/>
          </p:cNvGraphicFramePr>
          <p:nvPr/>
        </p:nvGraphicFramePr>
        <p:xfrm>
          <a:off x="2555875" y="1204913"/>
          <a:ext cx="2630488" cy="1300162"/>
        </p:xfrm>
        <a:graphic>
          <a:graphicData uri="http://schemas.openxmlformats.org/presentationml/2006/ole">
            <p:oleObj spid="_x0000_s2555247" name="CS ChemDraw Drawing" r:id="rId5" imgW="2103120" imgH="1041400" progId="MDLDrawOLE.MDLDrawObject.1">
              <p:embed/>
            </p:oleObj>
          </a:graphicData>
        </a:graphic>
      </p:graphicFrame>
      <p:graphicFrame>
        <p:nvGraphicFramePr>
          <p:cNvPr id="2554884" name="Object 4"/>
          <p:cNvGraphicFramePr>
            <a:graphicFrameLocks noChangeAspect="1"/>
          </p:cNvGraphicFramePr>
          <p:nvPr/>
        </p:nvGraphicFramePr>
        <p:xfrm>
          <a:off x="5284788" y="1428750"/>
          <a:ext cx="2635250" cy="1539875"/>
        </p:xfrm>
        <a:graphic>
          <a:graphicData uri="http://schemas.openxmlformats.org/presentationml/2006/ole">
            <p:oleObj spid="_x0000_s2555248" name="CS ChemDraw Drawing" r:id="rId6" imgW="2108200" imgH="1234440" progId="MDLDrawOLE.MDLDrawObject.1">
              <p:embed/>
            </p:oleObj>
          </a:graphicData>
        </a:graphic>
      </p:graphicFrame>
      <p:graphicFrame>
        <p:nvGraphicFramePr>
          <p:cNvPr id="2554885" name="Object 5"/>
          <p:cNvGraphicFramePr>
            <a:graphicFrameLocks noChangeAspect="1"/>
          </p:cNvGraphicFramePr>
          <p:nvPr/>
        </p:nvGraphicFramePr>
        <p:xfrm>
          <a:off x="1116013" y="1276350"/>
          <a:ext cx="2190750" cy="1220788"/>
        </p:xfrm>
        <a:graphic>
          <a:graphicData uri="http://schemas.openxmlformats.org/presentationml/2006/ole">
            <p:oleObj spid="_x0000_s2555249" name="CS ChemDraw Drawing" r:id="rId7" imgW="1752600" imgH="977900" progId="MDLDrawOLE.MDLDrawObject.1">
              <p:embed/>
            </p:oleObj>
          </a:graphicData>
        </a:graphic>
      </p:graphicFrame>
      <p:sp>
        <p:nvSpPr>
          <p:cNvPr id="2554899" name="Rectangle 6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Mechanism</a:t>
            </a:r>
            <a:endParaRPr lang="en-CA" altLang="zh-TW">
              <a:ea typeface="新細明體" pitchFamily="18" charset="-120"/>
            </a:endParaRPr>
          </a:p>
        </p:txBody>
      </p:sp>
      <p:sp>
        <p:nvSpPr>
          <p:cNvPr id="2554887" name="Freeform 7"/>
          <p:cNvSpPr>
            <a:spLocks/>
          </p:cNvSpPr>
          <p:nvPr/>
        </p:nvSpPr>
        <p:spPr bwMode="auto">
          <a:xfrm>
            <a:off x="4394200" y="2239963"/>
            <a:ext cx="1747838" cy="687387"/>
          </a:xfrm>
          <a:custGeom>
            <a:avLst/>
            <a:gdLst>
              <a:gd name="T0" fmla="*/ 1101 w 1101"/>
              <a:gd name="T1" fmla="*/ 222 h 433"/>
              <a:gd name="T2" fmla="*/ 271 w 1101"/>
              <a:gd name="T3" fmla="*/ 396 h 433"/>
              <a:gd name="T4" fmla="*/ 0 w 1101"/>
              <a:gd name="T5" fmla="*/ 0 h 433"/>
              <a:gd name="T6" fmla="*/ 0 60000 65536"/>
              <a:gd name="T7" fmla="*/ 0 60000 65536"/>
              <a:gd name="T8" fmla="*/ 0 60000 65536"/>
              <a:gd name="T9" fmla="*/ 0 w 1101"/>
              <a:gd name="T10" fmla="*/ 0 h 433"/>
              <a:gd name="T11" fmla="*/ 1101 w 1101"/>
              <a:gd name="T12" fmla="*/ 433 h 4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1" h="433">
                <a:moveTo>
                  <a:pt x="1101" y="222"/>
                </a:moveTo>
                <a:cubicBezTo>
                  <a:pt x="962" y="251"/>
                  <a:pt x="454" y="433"/>
                  <a:pt x="271" y="396"/>
                </a:cubicBezTo>
                <a:cubicBezTo>
                  <a:pt x="88" y="359"/>
                  <a:pt x="57" y="82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4888" name="Freeform 8"/>
          <p:cNvSpPr>
            <a:spLocks/>
          </p:cNvSpPr>
          <p:nvPr/>
        </p:nvSpPr>
        <p:spPr bwMode="auto">
          <a:xfrm flipH="1">
            <a:off x="3852863" y="1600200"/>
            <a:ext cx="395287" cy="304800"/>
          </a:xfrm>
          <a:custGeom>
            <a:avLst/>
            <a:gdLst>
              <a:gd name="T0" fmla="*/ 0 w 249"/>
              <a:gd name="T1" fmla="*/ 192 h 192"/>
              <a:gd name="T2" fmla="*/ 249 w 249"/>
              <a:gd name="T3" fmla="*/ 118 h 192"/>
              <a:gd name="T4" fmla="*/ 0 w 249"/>
              <a:gd name="T5" fmla="*/ 0 h 192"/>
              <a:gd name="T6" fmla="*/ 0 60000 65536"/>
              <a:gd name="T7" fmla="*/ 0 60000 65536"/>
              <a:gd name="T8" fmla="*/ 0 60000 65536"/>
              <a:gd name="T9" fmla="*/ 0 w 249"/>
              <a:gd name="T10" fmla="*/ 0 h 192"/>
              <a:gd name="T11" fmla="*/ 249 w 249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" h="192">
                <a:moveTo>
                  <a:pt x="0" y="192"/>
                </a:moveTo>
                <a:cubicBezTo>
                  <a:pt x="41" y="180"/>
                  <a:pt x="249" y="150"/>
                  <a:pt x="249" y="118"/>
                </a:cubicBezTo>
                <a:cubicBezTo>
                  <a:pt x="249" y="86"/>
                  <a:pt x="52" y="25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4889" name="Freeform 9"/>
          <p:cNvSpPr>
            <a:spLocks/>
          </p:cNvSpPr>
          <p:nvPr/>
        </p:nvSpPr>
        <p:spPr bwMode="auto">
          <a:xfrm>
            <a:off x="1671638" y="984250"/>
            <a:ext cx="1312862" cy="450850"/>
          </a:xfrm>
          <a:custGeom>
            <a:avLst/>
            <a:gdLst>
              <a:gd name="T0" fmla="*/ 0 w 827"/>
              <a:gd name="T1" fmla="*/ 200 h 284"/>
              <a:gd name="T2" fmla="*/ 570 w 827"/>
              <a:gd name="T3" fmla="*/ 14 h 284"/>
              <a:gd name="T4" fmla="*/ 827 w 827"/>
              <a:gd name="T5" fmla="*/ 284 h 284"/>
              <a:gd name="T6" fmla="*/ 0 60000 65536"/>
              <a:gd name="T7" fmla="*/ 0 60000 65536"/>
              <a:gd name="T8" fmla="*/ 0 60000 65536"/>
              <a:gd name="T9" fmla="*/ 0 w 827"/>
              <a:gd name="T10" fmla="*/ 0 h 284"/>
              <a:gd name="T11" fmla="*/ 827 w 827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7" h="284">
                <a:moveTo>
                  <a:pt x="0" y="200"/>
                </a:moveTo>
                <a:cubicBezTo>
                  <a:pt x="95" y="170"/>
                  <a:pt x="432" y="0"/>
                  <a:pt x="570" y="14"/>
                </a:cubicBezTo>
                <a:cubicBezTo>
                  <a:pt x="708" y="28"/>
                  <a:pt x="774" y="228"/>
                  <a:pt x="827" y="28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4890" name="Freeform 10"/>
          <p:cNvSpPr>
            <a:spLocks/>
          </p:cNvSpPr>
          <p:nvPr/>
        </p:nvSpPr>
        <p:spPr bwMode="auto">
          <a:xfrm>
            <a:off x="7623175" y="2590800"/>
            <a:ext cx="333375" cy="400050"/>
          </a:xfrm>
          <a:custGeom>
            <a:avLst/>
            <a:gdLst>
              <a:gd name="T0" fmla="*/ 41 w 210"/>
              <a:gd name="T1" fmla="*/ 0 h 252"/>
              <a:gd name="T2" fmla="*/ 203 w 210"/>
              <a:gd name="T3" fmla="*/ 223 h 252"/>
              <a:gd name="T4" fmla="*/ 0 w 210"/>
              <a:gd name="T5" fmla="*/ 176 h 252"/>
              <a:gd name="T6" fmla="*/ 0 60000 65536"/>
              <a:gd name="T7" fmla="*/ 0 60000 65536"/>
              <a:gd name="T8" fmla="*/ 0 60000 65536"/>
              <a:gd name="T9" fmla="*/ 0 w 210"/>
              <a:gd name="T10" fmla="*/ 0 h 252"/>
              <a:gd name="T11" fmla="*/ 210 w 210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252">
                <a:moveTo>
                  <a:pt x="41" y="0"/>
                </a:moveTo>
                <a:cubicBezTo>
                  <a:pt x="69" y="37"/>
                  <a:pt x="210" y="194"/>
                  <a:pt x="203" y="223"/>
                </a:cubicBezTo>
                <a:cubicBezTo>
                  <a:pt x="196" y="252"/>
                  <a:pt x="42" y="186"/>
                  <a:pt x="0" y="17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4891" name="Freeform 11"/>
          <p:cNvSpPr>
            <a:spLocks/>
          </p:cNvSpPr>
          <p:nvPr/>
        </p:nvSpPr>
        <p:spPr bwMode="auto">
          <a:xfrm>
            <a:off x="6962775" y="2762250"/>
            <a:ext cx="230188" cy="379413"/>
          </a:xfrm>
          <a:custGeom>
            <a:avLst/>
            <a:gdLst>
              <a:gd name="T0" fmla="*/ 145 w 145"/>
              <a:gd name="T1" fmla="*/ 14 h 239"/>
              <a:gd name="T2" fmla="*/ 23 w 145"/>
              <a:gd name="T3" fmla="*/ 237 h 239"/>
              <a:gd name="T4" fmla="*/ 9 w 145"/>
              <a:gd name="T5" fmla="*/ 0 h 239"/>
              <a:gd name="T6" fmla="*/ 0 60000 65536"/>
              <a:gd name="T7" fmla="*/ 0 60000 65536"/>
              <a:gd name="T8" fmla="*/ 0 60000 65536"/>
              <a:gd name="T9" fmla="*/ 0 w 145"/>
              <a:gd name="T10" fmla="*/ 0 h 239"/>
              <a:gd name="T11" fmla="*/ 145 w 145"/>
              <a:gd name="T12" fmla="*/ 239 h 2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" h="239">
                <a:moveTo>
                  <a:pt x="145" y="14"/>
                </a:moveTo>
                <a:cubicBezTo>
                  <a:pt x="125" y="51"/>
                  <a:pt x="46" y="239"/>
                  <a:pt x="23" y="237"/>
                </a:cubicBezTo>
                <a:cubicBezTo>
                  <a:pt x="0" y="235"/>
                  <a:pt x="12" y="49"/>
                  <a:pt x="9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4892" name="Freeform 12"/>
          <p:cNvSpPr>
            <a:spLocks/>
          </p:cNvSpPr>
          <p:nvPr/>
        </p:nvSpPr>
        <p:spPr bwMode="auto">
          <a:xfrm>
            <a:off x="2227263" y="3873500"/>
            <a:ext cx="828675" cy="631825"/>
          </a:xfrm>
          <a:custGeom>
            <a:avLst/>
            <a:gdLst>
              <a:gd name="T0" fmla="*/ 0 w 522"/>
              <a:gd name="T1" fmla="*/ 398 h 398"/>
              <a:gd name="T2" fmla="*/ 400 w 522"/>
              <a:gd name="T3" fmla="*/ 25 h 398"/>
              <a:gd name="T4" fmla="*/ 522 w 522"/>
              <a:gd name="T5" fmla="*/ 249 h 398"/>
              <a:gd name="T6" fmla="*/ 0 60000 65536"/>
              <a:gd name="T7" fmla="*/ 0 60000 65536"/>
              <a:gd name="T8" fmla="*/ 0 60000 65536"/>
              <a:gd name="T9" fmla="*/ 0 w 522"/>
              <a:gd name="T10" fmla="*/ 0 h 398"/>
              <a:gd name="T11" fmla="*/ 522 w 522"/>
              <a:gd name="T12" fmla="*/ 398 h 3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398">
                <a:moveTo>
                  <a:pt x="0" y="398"/>
                </a:moveTo>
                <a:cubicBezTo>
                  <a:pt x="65" y="336"/>
                  <a:pt x="313" y="50"/>
                  <a:pt x="400" y="25"/>
                </a:cubicBezTo>
                <a:cubicBezTo>
                  <a:pt x="487" y="0"/>
                  <a:pt x="497" y="202"/>
                  <a:pt x="522" y="24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4893" name="Freeform 13"/>
          <p:cNvSpPr>
            <a:spLocks/>
          </p:cNvSpPr>
          <p:nvPr/>
        </p:nvSpPr>
        <p:spPr bwMode="auto">
          <a:xfrm>
            <a:off x="3287713" y="4160838"/>
            <a:ext cx="198437" cy="338137"/>
          </a:xfrm>
          <a:custGeom>
            <a:avLst/>
            <a:gdLst>
              <a:gd name="T0" fmla="*/ 0 w 125"/>
              <a:gd name="T1" fmla="*/ 213 h 213"/>
              <a:gd name="T2" fmla="*/ 36 w 125"/>
              <a:gd name="T3" fmla="*/ 0 h 213"/>
              <a:gd name="T4" fmla="*/ 125 w 125"/>
              <a:gd name="T5" fmla="*/ 210 h 213"/>
              <a:gd name="T6" fmla="*/ 0 60000 65536"/>
              <a:gd name="T7" fmla="*/ 0 60000 65536"/>
              <a:gd name="T8" fmla="*/ 0 60000 65536"/>
              <a:gd name="T9" fmla="*/ 0 w 125"/>
              <a:gd name="T10" fmla="*/ 0 h 213"/>
              <a:gd name="T11" fmla="*/ 125 w 125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" h="213">
                <a:moveTo>
                  <a:pt x="0" y="213"/>
                </a:moveTo>
                <a:cubicBezTo>
                  <a:pt x="6" y="178"/>
                  <a:pt x="15" y="0"/>
                  <a:pt x="36" y="0"/>
                </a:cubicBezTo>
                <a:cubicBezTo>
                  <a:pt x="57" y="0"/>
                  <a:pt x="107" y="166"/>
                  <a:pt x="125" y="21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554894" name="Object 14"/>
          <p:cNvGraphicFramePr>
            <a:graphicFrameLocks noChangeAspect="1"/>
          </p:cNvGraphicFramePr>
          <p:nvPr/>
        </p:nvGraphicFramePr>
        <p:xfrm>
          <a:off x="5716588" y="2176463"/>
          <a:ext cx="620712" cy="454025"/>
        </p:xfrm>
        <a:graphic>
          <a:graphicData uri="http://schemas.openxmlformats.org/presentationml/2006/ole">
            <p:oleObj spid="_x0000_s2555250" name="CS ChemDraw Drawing" r:id="rId8" imgW="497840" imgH="363220" progId="MDLDrawOLE.MDLDrawObject.1">
              <p:embed/>
            </p:oleObj>
          </a:graphicData>
        </a:graphic>
      </p:graphicFrame>
      <p:graphicFrame>
        <p:nvGraphicFramePr>
          <p:cNvPr id="2554895" name="Object 15"/>
          <p:cNvGraphicFramePr>
            <a:graphicFrameLocks noChangeAspect="1"/>
          </p:cNvGraphicFramePr>
          <p:nvPr/>
        </p:nvGraphicFramePr>
        <p:xfrm>
          <a:off x="6573838" y="3232150"/>
          <a:ext cx="1600200" cy="2924175"/>
        </p:xfrm>
        <a:graphic>
          <a:graphicData uri="http://schemas.openxmlformats.org/presentationml/2006/ole">
            <p:oleObj spid="_x0000_s2555251" name="CS ChemDraw Drawing" r:id="rId9" imgW="1280160" imgH="2344420" progId="MDLDrawOLE.MDLDrawObject.1">
              <p:embed/>
            </p:oleObj>
          </a:graphicData>
        </a:graphic>
      </p:graphicFrame>
      <p:graphicFrame>
        <p:nvGraphicFramePr>
          <p:cNvPr id="2554896" name="Object 16"/>
          <p:cNvGraphicFramePr>
            <a:graphicFrameLocks noChangeAspect="1"/>
          </p:cNvGraphicFramePr>
          <p:nvPr/>
        </p:nvGraphicFramePr>
        <p:xfrm>
          <a:off x="2916238" y="4337050"/>
          <a:ext cx="3609975" cy="1300163"/>
        </p:xfrm>
        <a:graphic>
          <a:graphicData uri="http://schemas.openxmlformats.org/presentationml/2006/ole">
            <p:oleObj spid="_x0000_s2555252" name="CS ChemDraw Drawing" r:id="rId10" imgW="2887980" imgH="1043940" progId="MDLDrawOLE.MDLDrawObject.1">
              <p:embed/>
            </p:oleObj>
          </a:graphicData>
        </a:graphic>
      </p:graphicFrame>
      <p:graphicFrame>
        <p:nvGraphicFramePr>
          <p:cNvPr id="2554897" name="Object 17"/>
          <p:cNvGraphicFramePr>
            <a:graphicFrameLocks noChangeAspect="1"/>
          </p:cNvGraphicFramePr>
          <p:nvPr/>
        </p:nvGraphicFramePr>
        <p:xfrm>
          <a:off x="1800225" y="4510088"/>
          <a:ext cx="608013" cy="493712"/>
        </p:xfrm>
        <a:graphic>
          <a:graphicData uri="http://schemas.openxmlformats.org/presentationml/2006/ole">
            <p:oleObj spid="_x0000_s2555253" name="CS ChemDraw Drawing" r:id="rId11" imgW="487680" imgH="396240" progId="MDLDrawOLE.MDLDrawObject.1">
              <p:embed/>
            </p:oleObj>
          </a:graphicData>
        </a:graphic>
      </p:graphicFrame>
      <p:sp>
        <p:nvSpPr>
          <p:cNvPr id="2" name="Freeform 18"/>
          <p:cNvSpPr>
            <a:spLocks/>
          </p:cNvSpPr>
          <p:nvPr/>
        </p:nvSpPr>
        <p:spPr bwMode="auto">
          <a:xfrm>
            <a:off x="6662738" y="4741863"/>
            <a:ext cx="357187" cy="333375"/>
          </a:xfrm>
          <a:custGeom>
            <a:avLst/>
            <a:gdLst>
              <a:gd name="T0" fmla="*/ 137 w 225"/>
              <a:gd name="T1" fmla="*/ 0 h 210"/>
              <a:gd name="T2" fmla="*/ 15 w 225"/>
              <a:gd name="T3" fmla="*/ 115 h 210"/>
              <a:gd name="T4" fmla="*/ 225 w 225"/>
              <a:gd name="T5" fmla="*/ 210 h 210"/>
              <a:gd name="T6" fmla="*/ 0 60000 65536"/>
              <a:gd name="T7" fmla="*/ 0 60000 65536"/>
              <a:gd name="T8" fmla="*/ 0 60000 65536"/>
              <a:gd name="T9" fmla="*/ 0 w 225"/>
              <a:gd name="T10" fmla="*/ 0 h 210"/>
              <a:gd name="T11" fmla="*/ 225 w 225"/>
              <a:gd name="T12" fmla="*/ 210 h 2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" h="210">
                <a:moveTo>
                  <a:pt x="137" y="0"/>
                </a:moveTo>
                <a:cubicBezTo>
                  <a:pt x="117" y="19"/>
                  <a:pt x="0" y="80"/>
                  <a:pt x="15" y="115"/>
                </a:cubicBezTo>
                <a:cubicBezTo>
                  <a:pt x="30" y="150"/>
                  <a:pt x="181" y="190"/>
                  <a:pt x="225" y="21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 19"/>
          <p:cNvSpPr>
            <a:spLocks/>
          </p:cNvSpPr>
          <p:nvPr/>
        </p:nvSpPr>
        <p:spPr bwMode="auto">
          <a:xfrm>
            <a:off x="7296150" y="4700588"/>
            <a:ext cx="336550" cy="579437"/>
          </a:xfrm>
          <a:custGeom>
            <a:avLst/>
            <a:gdLst>
              <a:gd name="T0" fmla="*/ 0 w 212"/>
              <a:gd name="T1" fmla="*/ 365 h 365"/>
              <a:gd name="T2" fmla="*/ 179 w 212"/>
              <a:gd name="T3" fmla="*/ 19 h 365"/>
              <a:gd name="T4" fmla="*/ 199 w 212"/>
              <a:gd name="T5" fmla="*/ 250 h 365"/>
              <a:gd name="T6" fmla="*/ 0 60000 65536"/>
              <a:gd name="T7" fmla="*/ 0 60000 65536"/>
              <a:gd name="T8" fmla="*/ 0 60000 65536"/>
              <a:gd name="T9" fmla="*/ 0 w 212"/>
              <a:gd name="T10" fmla="*/ 0 h 365"/>
              <a:gd name="T11" fmla="*/ 212 w 212"/>
              <a:gd name="T12" fmla="*/ 365 h 3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365">
                <a:moveTo>
                  <a:pt x="0" y="365"/>
                </a:moveTo>
                <a:cubicBezTo>
                  <a:pt x="30" y="307"/>
                  <a:pt x="146" y="38"/>
                  <a:pt x="179" y="19"/>
                </a:cubicBezTo>
                <a:cubicBezTo>
                  <a:pt x="212" y="0"/>
                  <a:pt x="195" y="202"/>
                  <a:pt x="199" y="25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5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5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5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5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5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5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5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4887" grpId="0" animBg="1"/>
      <p:bldP spid="2554888" grpId="0" animBg="1"/>
      <p:bldP spid="2554889" grpId="0" animBg="1"/>
      <p:bldP spid="2554890" grpId="0" animBg="1"/>
      <p:bldP spid="2554891" grpId="0" animBg="1"/>
      <p:bldP spid="2554892" grpId="0" animBg="1"/>
      <p:bldP spid="2554893" grpId="0" animBg="1"/>
      <p:bldP spid="2" grpId="0" animBg="1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930" name="Rectangle 2"/>
          <p:cNvSpPr>
            <a:spLocks noChangeArrowheads="1"/>
          </p:cNvSpPr>
          <p:nvPr/>
        </p:nvSpPr>
        <p:spPr bwMode="auto">
          <a:xfrm>
            <a:off x="234950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7C.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Lactones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2556931" name="Rectangle 3"/>
          <p:cNvSpPr>
            <a:spLocks noChangeArrowheads="1"/>
          </p:cNvSpPr>
          <p:nvPr/>
        </p:nvSpPr>
        <p:spPr bwMode="auto">
          <a:xfrm>
            <a:off x="220663" y="917575"/>
            <a:ext cx="86725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Carboxylic acids whose molecules have a hydroxyl group on a </a:t>
            </a:r>
            <a:r>
              <a:rPr lang="en-CA" dirty="0">
                <a:latin typeface="Symbol" pitchFamily="18" charset="2"/>
              </a:rPr>
              <a:t>g</a:t>
            </a:r>
            <a:r>
              <a:rPr lang="en-CA" dirty="0"/>
              <a:t> or </a:t>
            </a:r>
            <a:r>
              <a:rPr lang="en-CA" dirty="0">
                <a:latin typeface="Symbol" pitchFamily="18" charset="2"/>
              </a:rPr>
              <a:t>d</a:t>
            </a:r>
            <a:r>
              <a:rPr lang="en-CA" dirty="0"/>
              <a:t> carbon undergo an </a:t>
            </a:r>
            <a:r>
              <a:rPr lang="en-CA" dirty="0" err="1"/>
              <a:t>intramolecular</a:t>
            </a:r>
            <a:r>
              <a:rPr lang="en-CA" dirty="0"/>
              <a:t> esterification to give cyclic esters known as </a:t>
            </a:r>
            <a:r>
              <a:rPr lang="en-CA" dirty="0">
                <a:latin typeface="Symbol" pitchFamily="18" charset="2"/>
              </a:rPr>
              <a:t>g</a:t>
            </a:r>
            <a:r>
              <a:rPr lang="en-CA" dirty="0"/>
              <a:t>- or </a:t>
            </a:r>
            <a:r>
              <a:rPr lang="en-CA" dirty="0">
                <a:latin typeface="Symbol" pitchFamily="18" charset="2"/>
              </a:rPr>
              <a:t>d</a:t>
            </a:r>
            <a:r>
              <a:rPr lang="en-CA" dirty="0"/>
              <a:t>-</a:t>
            </a:r>
            <a:r>
              <a:rPr lang="en-CA" i="1" dirty="0"/>
              <a:t>lactones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69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8997" name="Object 21"/>
          <p:cNvGraphicFramePr>
            <a:graphicFrameLocks noChangeAspect="1"/>
          </p:cNvGraphicFramePr>
          <p:nvPr/>
        </p:nvGraphicFramePr>
        <p:xfrm>
          <a:off x="3132138" y="584200"/>
          <a:ext cx="3109912" cy="2297113"/>
        </p:xfrm>
        <a:graphic>
          <a:graphicData uri="http://schemas.openxmlformats.org/presentationml/2006/ole">
            <p:oleObj spid="_x0000_s2559262" name="CS ChemDraw Drawing" r:id="rId4" imgW="2489200" imgH="1838960" progId="MDLDrawOLE.MDLDrawObject.1">
              <p:embed/>
            </p:oleObj>
          </a:graphicData>
        </a:graphic>
      </p:graphicFrame>
      <p:graphicFrame>
        <p:nvGraphicFramePr>
          <p:cNvPr id="2558981" name="Object 5"/>
          <p:cNvGraphicFramePr>
            <a:graphicFrameLocks noChangeAspect="1"/>
          </p:cNvGraphicFramePr>
          <p:nvPr/>
        </p:nvGraphicFramePr>
        <p:xfrm>
          <a:off x="250825" y="1171575"/>
          <a:ext cx="3089275" cy="1709738"/>
        </p:xfrm>
        <a:graphic>
          <a:graphicData uri="http://schemas.openxmlformats.org/presentationml/2006/ole">
            <p:oleObj spid="_x0000_s2559263" name="CS ChemDraw Drawing" r:id="rId5" imgW="2471420" imgH="1369060" progId="MDLDrawOLE.MDLDrawObject.1">
              <p:embed/>
            </p:oleObj>
          </a:graphicData>
        </a:graphic>
      </p:graphicFrame>
      <p:graphicFrame>
        <p:nvGraphicFramePr>
          <p:cNvPr id="2558996" name="Object 20"/>
          <p:cNvGraphicFramePr>
            <a:graphicFrameLocks noChangeAspect="1"/>
          </p:cNvGraphicFramePr>
          <p:nvPr/>
        </p:nvGraphicFramePr>
        <p:xfrm>
          <a:off x="3392488" y="2055813"/>
          <a:ext cx="741362" cy="269875"/>
        </p:xfrm>
        <a:graphic>
          <a:graphicData uri="http://schemas.openxmlformats.org/presentationml/2006/ole">
            <p:oleObj spid="_x0000_s2559264" name="CS ChemDraw Drawing" r:id="rId6" imgW="591820" imgH="215900" progId="MDLDrawOLE.MDLDrawObject.1">
              <p:embed/>
            </p:oleObj>
          </a:graphicData>
        </a:graphic>
      </p:graphicFrame>
      <p:graphicFrame>
        <p:nvGraphicFramePr>
          <p:cNvPr id="2558998" name="Object 22"/>
          <p:cNvGraphicFramePr>
            <a:graphicFrameLocks noChangeAspect="1"/>
          </p:cNvGraphicFramePr>
          <p:nvPr/>
        </p:nvGraphicFramePr>
        <p:xfrm>
          <a:off x="6049963" y="584200"/>
          <a:ext cx="2959100" cy="2297113"/>
        </p:xfrm>
        <a:graphic>
          <a:graphicData uri="http://schemas.openxmlformats.org/presentationml/2006/ole">
            <p:oleObj spid="_x0000_s2559265" name="CS ChemDraw Drawing" r:id="rId7" imgW="2367280" imgH="1838960" progId="MDLDrawOLE.MDLDrawObject.1">
              <p:embed/>
            </p:oleObj>
          </a:graphicData>
        </a:graphic>
      </p:graphicFrame>
      <p:graphicFrame>
        <p:nvGraphicFramePr>
          <p:cNvPr id="2558999" name="Object 23"/>
          <p:cNvGraphicFramePr>
            <a:graphicFrameLocks noChangeAspect="1"/>
          </p:cNvGraphicFramePr>
          <p:nvPr/>
        </p:nvGraphicFramePr>
        <p:xfrm>
          <a:off x="6242050" y="2889250"/>
          <a:ext cx="2767013" cy="3173413"/>
        </p:xfrm>
        <a:graphic>
          <a:graphicData uri="http://schemas.openxmlformats.org/presentationml/2006/ole">
            <p:oleObj spid="_x0000_s2559266" name="CS ChemDraw Drawing" r:id="rId8" imgW="2214880" imgH="2540000" progId="MDLDrawOLE.MDLDrawObject.1">
              <p:embed/>
            </p:oleObj>
          </a:graphicData>
        </a:graphic>
      </p:graphicFrame>
      <p:graphicFrame>
        <p:nvGraphicFramePr>
          <p:cNvPr id="2559000" name="Object 24"/>
          <p:cNvGraphicFramePr>
            <a:graphicFrameLocks noChangeAspect="1"/>
          </p:cNvGraphicFramePr>
          <p:nvPr/>
        </p:nvGraphicFramePr>
        <p:xfrm>
          <a:off x="684213" y="3814763"/>
          <a:ext cx="5472112" cy="2624137"/>
        </p:xfrm>
        <a:graphic>
          <a:graphicData uri="http://schemas.openxmlformats.org/presentationml/2006/ole">
            <p:oleObj spid="_x0000_s2559267" name="CS ChemDraw Drawing" r:id="rId9" imgW="4378960" imgH="2100580" progId="MDLDrawOLE.MDLDrawObject.1">
              <p:embed/>
            </p:oleObj>
          </a:graphicData>
        </a:graphic>
      </p:graphicFrame>
      <p:sp>
        <p:nvSpPr>
          <p:cNvPr id="2" name="Freeform 25"/>
          <p:cNvSpPr>
            <a:spLocks/>
          </p:cNvSpPr>
          <p:nvPr/>
        </p:nvSpPr>
        <p:spPr bwMode="auto">
          <a:xfrm>
            <a:off x="1081088" y="1757363"/>
            <a:ext cx="1404937" cy="728662"/>
          </a:xfrm>
          <a:custGeom>
            <a:avLst/>
            <a:gdLst>
              <a:gd name="T0" fmla="*/ 0 w 885"/>
              <a:gd name="T1" fmla="*/ 324 h 459"/>
              <a:gd name="T2" fmla="*/ 381 w 885"/>
              <a:gd name="T3" fmla="*/ 255 h 459"/>
              <a:gd name="T4" fmla="*/ 885 w 885"/>
              <a:gd name="T5" fmla="*/ 0 h 459"/>
              <a:gd name="T6" fmla="*/ 0 60000 65536"/>
              <a:gd name="T7" fmla="*/ 0 60000 65536"/>
              <a:gd name="T8" fmla="*/ 0 60000 65536"/>
              <a:gd name="T9" fmla="*/ 0 w 885"/>
              <a:gd name="T10" fmla="*/ 0 h 459"/>
              <a:gd name="T11" fmla="*/ 885 w 885"/>
              <a:gd name="T12" fmla="*/ 459 h 4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5" h="459">
                <a:moveTo>
                  <a:pt x="0" y="324"/>
                </a:moveTo>
                <a:cubicBezTo>
                  <a:pt x="63" y="313"/>
                  <a:pt x="303" y="51"/>
                  <a:pt x="381" y="255"/>
                </a:cubicBezTo>
                <a:cubicBezTo>
                  <a:pt x="459" y="459"/>
                  <a:pt x="780" y="53"/>
                  <a:pt x="885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9002" name="Freeform 26"/>
          <p:cNvSpPr>
            <a:spLocks/>
          </p:cNvSpPr>
          <p:nvPr/>
        </p:nvSpPr>
        <p:spPr bwMode="auto">
          <a:xfrm>
            <a:off x="2719388" y="1838325"/>
            <a:ext cx="652462" cy="671513"/>
          </a:xfrm>
          <a:custGeom>
            <a:avLst/>
            <a:gdLst>
              <a:gd name="T0" fmla="*/ 0 w 411"/>
              <a:gd name="T1" fmla="*/ 57 h 423"/>
              <a:gd name="T2" fmla="*/ 174 w 411"/>
              <a:gd name="T3" fmla="*/ 54 h 423"/>
              <a:gd name="T4" fmla="*/ 252 w 411"/>
              <a:gd name="T5" fmla="*/ 381 h 423"/>
              <a:gd name="T6" fmla="*/ 411 w 411"/>
              <a:gd name="T7" fmla="*/ 309 h 423"/>
              <a:gd name="T8" fmla="*/ 0 60000 65536"/>
              <a:gd name="T9" fmla="*/ 0 60000 65536"/>
              <a:gd name="T10" fmla="*/ 0 60000 65536"/>
              <a:gd name="T11" fmla="*/ 0 60000 65536"/>
              <a:gd name="T12" fmla="*/ 0 w 411"/>
              <a:gd name="T13" fmla="*/ 0 h 423"/>
              <a:gd name="T14" fmla="*/ 411 w 411"/>
              <a:gd name="T15" fmla="*/ 423 h 4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" h="423">
                <a:moveTo>
                  <a:pt x="0" y="57"/>
                </a:moveTo>
                <a:cubicBezTo>
                  <a:pt x="29" y="57"/>
                  <a:pt x="132" y="0"/>
                  <a:pt x="174" y="54"/>
                </a:cubicBezTo>
                <a:cubicBezTo>
                  <a:pt x="216" y="108"/>
                  <a:pt x="213" y="339"/>
                  <a:pt x="252" y="381"/>
                </a:cubicBezTo>
                <a:cubicBezTo>
                  <a:pt x="291" y="423"/>
                  <a:pt x="378" y="324"/>
                  <a:pt x="411" y="30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9003" name="Freeform 27"/>
          <p:cNvSpPr>
            <a:spLocks/>
          </p:cNvSpPr>
          <p:nvPr/>
        </p:nvSpPr>
        <p:spPr bwMode="auto">
          <a:xfrm>
            <a:off x="3757613" y="2257425"/>
            <a:ext cx="261937" cy="352425"/>
          </a:xfrm>
          <a:custGeom>
            <a:avLst/>
            <a:gdLst>
              <a:gd name="T0" fmla="*/ 0 w 165"/>
              <a:gd name="T1" fmla="*/ 0 h 222"/>
              <a:gd name="T2" fmla="*/ 51 w 165"/>
              <a:gd name="T3" fmla="*/ 210 h 222"/>
              <a:gd name="T4" fmla="*/ 165 w 165"/>
              <a:gd name="T5" fmla="*/ 75 h 222"/>
              <a:gd name="T6" fmla="*/ 0 60000 65536"/>
              <a:gd name="T7" fmla="*/ 0 60000 65536"/>
              <a:gd name="T8" fmla="*/ 0 60000 65536"/>
              <a:gd name="T9" fmla="*/ 0 w 165"/>
              <a:gd name="T10" fmla="*/ 0 h 222"/>
              <a:gd name="T11" fmla="*/ 165 w 165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" h="222">
                <a:moveTo>
                  <a:pt x="0" y="0"/>
                </a:moveTo>
                <a:cubicBezTo>
                  <a:pt x="9" y="35"/>
                  <a:pt x="24" y="198"/>
                  <a:pt x="51" y="210"/>
                </a:cubicBezTo>
                <a:cubicBezTo>
                  <a:pt x="78" y="222"/>
                  <a:pt x="141" y="103"/>
                  <a:pt x="165" y="7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9004" name="Freeform 28"/>
          <p:cNvSpPr>
            <a:spLocks/>
          </p:cNvSpPr>
          <p:nvPr/>
        </p:nvSpPr>
        <p:spPr bwMode="auto">
          <a:xfrm>
            <a:off x="7454900" y="893763"/>
            <a:ext cx="461963" cy="322262"/>
          </a:xfrm>
          <a:custGeom>
            <a:avLst/>
            <a:gdLst>
              <a:gd name="T0" fmla="*/ 170 w 291"/>
              <a:gd name="T1" fmla="*/ 0 h 203"/>
              <a:gd name="T2" fmla="*/ 20 w 291"/>
              <a:gd name="T3" fmla="*/ 60 h 203"/>
              <a:gd name="T4" fmla="*/ 291 w 291"/>
              <a:gd name="T5" fmla="*/ 203 h 203"/>
              <a:gd name="T6" fmla="*/ 0 60000 65536"/>
              <a:gd name="T7" fmla="*/ 0 60000 65536"/>
              <a:gd name="T8" fmla="*/ 0 60000 65536"/>
              <a:gd name="T9" fmla="*/ 0 w 291"/>
              <a:gd name="T10" fmla="*/ 0 h 203"/>
              <a:gd name="T11" fmla="*/ 291 w 291"/>
              <a:gd name="T12" fmla="*/ 203 h 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" h="203">
                <a:moveTo>
                  <a:pt x="170" y="0"/>
                </a:moveTo>
                <a:cubicBezTo>
                  <a:pt x="145" y="10"/>
                  <a:pt x="0" y="26"/>
                  <a:pt x="20" y="60"/>
                </a:cubicBezTo>
                <a:cubicBezTo>
                  <a:pt x="40" y="94"/>
                  <a:pt x="235" y="173"/>
                  <a:pt x="291" y="20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9005" name="Freeform 29"/>
          <p:cNvSpPr>
            <a:spLocks/>
          </p:cNvSpPr>
          <p:nvPr/>
        </p:nvSpPr>
        <p:spPr bwMode="auto">
          <a:xfrm>
            <a:off x="8201025" y="1001713"/>
            <a:ext cx="252413" cy="331787"/>
          </a:xfrm>
          <a:custGeom>
            <a:avLst/>
            <a:gdLst>
              <a:gd name="T0" fmla="*/ 0 w 159"/>
              <a:gd name="T1" fmla="*/ 209 h 209"/>
              <a:gd name="T2" fmla="*/ 42 w 159"/>
              <a:gd name="T3" fmla="*/ 17 h 209"/>
              <a:gd name="T4" fmla="*/ 159 w 159"/>
              <a:gd name="T5" fmla="*/ 107 h 209"/>
              <a:gd name="T6" fmla="*/ 0 60000 65536"/>
              <a:gd name="T7" fmla="*/ 0 60000 65536"/>
              <a:gd name="T8" fmla="*/ 0 60000 65536"/>
              <a:gd name="T9" fmla="*/ 0 w 159"/>
              <a:gd name="T10" fmla="*/ 0 h 209"/>
              <a:gd name="T11" fmla="*/ 159 w 159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209">
                <a:moveTo>
                  <a:pt x="0" y="209"/>
                </a:moveTo>
                <a:cubicBezTo>
                  <a:pt x="7" y="177"/>
                  <a:pt x="16" y="34"/>
                  <a:pt x="42" y="17"/>
                </a:cubicBezTo>
                <a:cubicBezTo>
                  <a:pt x="68" y="0"/>
                  <a:pt x="135" y="88"/>
                  <a:pt x="159" y="10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9006" name="Freeform 30"/>
          <p:cNvSpPr>
            <a:spLocks/>
          </p:cNvSpPr>
          <p:nvPr/>
        </p:nvSpPr>
        <p:spPr bwMode="auto">
          <a:xfrm>
            <a:off x="8047038" y="4110038"/>
            <a:ext cx="454025" cy="655637"/>
          </a:xfrm>
          <a:custGeom>
            <a:avLst/>
            <a:gdLst>
              <a:gd name="T0" fmla="*/ 210 w 286"/>
              <a:gd name="T1" fmla="*/ 413 h 413"/>
              <a:gd name="T2" fmla="*/ 251 w 286"/>
              <a:gd name="T3" fmla="*/ 67 h 413"/>
              <a:gd name="T4" fmla="*/ 0 w 286"/>
              <a:gd name="T5" fmla="*/ 13 h 413"/>
              <a:gd name="T6" fmla="*/ 0 60000 65536"/>
              <a:gd name="T7" fmla="*/ 0 60000 65536"/>
              <a:gd name="T8" fmla="*/ 0 60000 65536"/>
              <a:gd name="T9" fmla="*/ 0 w 286"/>
              <a:gd name="T10" fmla="*/ 0 h 413"/>
              <a:gd name="T11" fmla="*/ 286 w 286"/>
              <a:gd name="T12" fmla="*/ 413 h 4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" h="413">
                <a:moveTo>
                  <a:pt x="210" y="413"/>
                </a:moveTo>
                <a:cubicBezTo>
                  <a:pt x="218" y="354"/>
                  <a:pt x="286" y="134"/>
                  <a:pt x="251" y="67"/>
                </a:cubicBezTo>
                <a:cubicBezTo>
                  <a:pt x="216" y="0"/>
                  <a:pt x="52" y="24"/>
                  <a:pt x="0" y="1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59007" name="Freeform 31"/>
          <p:cNvSpPr>
            <a:spLocks/>
          </p:cNvSpPr>
          <p:nvPr/>
        </p:nvSpPr>
        <p:spPr bwMode="auto">
          <a:xfrm>
            <a:off x="7353300" y="3494088"/>
            <a:ext cx="285750" cy="550862"/>
          </a:xfrm>
          <a:custGeom>
            <a:avLst/>
            <a:gdLst>
              <a:gd name="T0" fmla="*/ 180 w 180"/>
              <a:gd name="T1" fmla="*/ 347 h 347"/>
              <a:gd name="T2" fmla="*/ 132 w 180"/>
              <a:gd name="T3" fmla="*/ 19 h 347"/>
              <a:gd name="T4" fmla="*/ 0 w 180"/>
              <a:gd name="T5" fmla="*/ 231 h 347"/>
              <a:gd name="T6" fmla="*/ 0 60000 65536"/>
              <a:gd name="T7" fmla="*/ 0 60000 65536"/>
              <a:gd name="T8" fmla="*/ 0 60000 65536"/>
              <a:gd name="T9" fmla="*/ 0 w 180"/>
              <a:gd name="T10" fmla="*/ 0 h 347"/>
              <a:gd name="T11" fmla="*/ 180 w 180"/>
              <a:gd name="T12" fmla="*/ 347 h 3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347">
                <a:moveTo>
                  <a:pt x="180" y="347"/>
                </a:moveTo>
                <a:cubicBezTo>
                  <a:pt x="172" y="292"/>
                  <a:pt x="162" y="38"/>
                  <a:pt x="132" y="19"/>
                </a:cubicBezTo>
                <a:cubicBezTo>
                  <a:pt x="102" y="0"/>
                  <a:pt x="27" y="187"/>
                  <a:pt x="0" y="23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5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5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5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5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5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5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59002" grpId="0" animBg="1"/>
      <p:bldP spid="2559003" grpId="0" animBg="1"/>
      <p:bldP spid="2559004" grpId="0" animBg="1"/>
      <p:bldP spid="2559005" grpId="0" animBg="1"/>
      <p:bldP spid="2559006" grpId="0" animBg="1"/>
      <p:bldP spid="255900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46" name="Rectangle 6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 b="1">
                <a:ea typeface="新細明體" pitchFamily="18" charset="-120"/>
              </a:rPr>
              <a:t>Lactones </a:t>
            </a:r>
            <a:r>
              <a:rPr lang="en-US" altLang="zh-TW">
                <a:ea typeface="新細明體" pitchFamily="18" charset="-120"/>
              </a:rPr>
              <a:t>are hydrolyzed by aqueous base just as other esters are</a:t>
            </a:r>
            <a:endParaRPr lang="en-CA" altLang="zh-TW">
              <a:ea typeface="新細明體" pitchFamily="18" charset="-120"/>
            </a:endParaRPr>
          </a:p>
        </p:txBody>
      </p:sp>
      <p:graphicFrame>
        <p:nvGraphicFramePr>
          <p:cNvPr id="2561044" name="Object 20"/>
          <p:cNvGraphicFramePr>
            <a:graphicFrameLocks noChangeAspect="1"/>
          </p:cNvGraphicFramePr>
          <p:nvPr/>
        </p:nvGraphicFramePr>
        <p:xfrm>
          <a:off x="42863" y="1651000"/>
          <a:ext cx="9059862" cy="5018088"/>
        </p:xfrm>
        <a:graphic>
          <a:graphicData uri="http://schemas.openxmlformats.org/presentationml/2006/ole">
            <p:oleObj spid="_x0000_s2561090" name="CS ChemDraw Drawing" r:id="rId4" imgW="6035040" imgH="335026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389" name="Rectangle 2"/>
          <p:cNvSpPr>
            <a:spLocks noChangeArrowheads="1"/>
          </p:cNvSpPr>
          <p:nvPr/>
        </p:nvSpPr>
        <p:spPr bwMode="auto">
          <a:xfrm>
            <a:off x="234950" y="188913"/>
            <a:ext cx="8637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When comparing acidity of organic compounds, we compare the stability of their conjugate bases.  The more stable the conjugate base, the stronger the acid</a:t>
            </a:r>
            <a:endParaRPr lang="en-CA">
              <a:ea typeface="新細明體" pitchFamily="18" charset="-120"/>
            </a:endParaRPr>
          </a:p>
        </p:txBody>
      </p:sp>
      <p:graphicFrame>
        <p:nvGraphicFramePr>
          <p:cNvPr id="2448387" name="Object 3"/>
          <p:cNvGraphicFramePr>
            <a:graphicFrameLocks noChangeAspect="1"/>
          </p:cNvGraphicFramePr>
          <p:nvPr/>
        </p:nvGraphicFramePr>
        <p:xfrm>
          <a:off x="838200" y="3429000"/>
          <a:ext cx="7467600" cy="1554163"/>
        </p:xfrm>
        <a:graphic>
          <a:graphicData uri="http://schemas.openxmlformats.org/presentationml/2006/ole">
            <p:oleObj spid="_x0000_s2448433" name="CS ChemDraw Drawing" r:id="rId4" imgW="3738880" imgH="77978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82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800" indent="-892800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8.	Amides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2563075" name="Rectangle 3"/>
          <p:cNvSpPr>
            <a:spLocks noChangeArrowheads="1"/>
          </p:cNvSpPr>
          <p:nvPr/>
        </p:nvSpPr>
        <p:spPr bwMode="auto">
          <a:xfrm>
            <a:off x="242888" y="908050"/>
            <a:ext cx="8637587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892175" indent="-892175">
              <a:buFont typeface="Webdings" pitchFamily="18" charset="2"/>
              <a:buNone/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8A.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Synthesis of Amides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44800" y="1484313"/>
            <a:ext cx="86725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Amides can be prepared in a variety of ways, starting with acyl chlorides, acid </a:t>
            </a:r>
            <a:r>
              <a:rPr lang="en-CA" dirty="0" smtClean="0"/>
              <a:t>anhydrides, esters</a:t>
            </a:r>
            <a:r>
              <a:rPr lang="en-CA" dirty="0"/>
              <a:t>, carboxylic acids, and carboxylate salts</a:t>
            </a:r>
            <a:r>
              <a:rPr lang="en-CA" dirty="0" smtClean="0"/>
              <a:t>.</a:t>
            </a:r>
          </a:p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i="1" dirty="0"/>
              <a:t>All of these methods involve </a:t>
            </a:r>
            <a:r>
              <a:rPr lang="en-CA" i="1" dirty="0" err="1" smtClean="0"/>
              <a:t>nucleophilic</a:t>
            </a:r>
            <a:r>
              <a:rPr lang="en-CA" i="1" dirty="0" smtClean="0"/>
              <a:t> addition–elimination </a:t>
            </a:r>
            <a:r>
              <a:rPr lang="en-CA" i="1" dirty="0"/>
              <a:t>reactions by ammonia or an amine at an acyl carbon.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75" grpId="0"/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75" name="Rectangle 3"/>
          <p:cNvSpPr>
            <a:spLocks noChangeArrowheads="1"/>
          </p:cNvSpPr>
          <p:nvPr/>
        </p:nvSpPr>
        <p:spPr bwMode="auto">
          <a:xfrm>
            <a:off x="242888" y="188640"/>
            <a:ext cx="8637587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892175" indent="-89217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8B.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Amides from Acyl Chlorides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256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5458253"/>
              </p:ext>
            </p:extLst>
          </p:nvPr>
        </p:nvGraphicFramePr>
        <p:xfrm>
          <a:off x="242888" y="1242728"/>
          <a:ext cx="2862262" cy="2193925"/>
        </p:xfrm>
        <a:graphic>
          <a:graphicData uri="http://schemas.openxmlformats.org/presentationml/2006/ole">
            <p:oleObj spid="_x0000_s2660534" name="CS ChemDraw Drawing" r:id="rId4" imgW="1907540" imgH="1463040" progId="MDLDrawOLE.MDLDrawObject.1">
              <p:embed/>
            </p:oleObj>
          </a:graphicData>
        </a:graphic>
      </p:graphicFrame>
      <p:graphicFrame>
        <p:nvGraphicFramePr>
          <p:cNvPr id="256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7198814"/>
              </p:ext>
            </p:extLst>
          </p:nvPr>
        </p:nvGraphicFramePr>
        <p:xfrm>
          <a:off x="2057400" y="1088740"/>
          <a:ext cx="3667125" cy="2470150"/>
        </p:xfrm>
        <a:graphic>
          <a:graphicData uri="http://schemas.openxmlformats.org/presentationml/2006/ole">
            <p:oleObj spid="_x0000_s2660535" name="CS ChemDraw Drawing" r:id="rId5" imgW="2443480" imgH="1648460" progId="MDLDrawOLE.MDLDrawObject.1">
              <p:embed/>
            </p:oleObj>
          </a:graphicData>
        </a:graphic>
      </p:graphicFrame>
      <p:graphicFrame>
        <p:nvGraphicFramePr>
          <p:cNvPr id="256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6818290"/>
              </p:ext>
            </p:extLst>
          </p:nvPr>
        </p:nvGraphicFramePr>
        <p:xfrm>
          <a:off x="6183313" y="1890428"/>
          <a:ext cx="2960687" cy="4040187"/>
        </p:xfrm>
        <a:graphic>
          <a:graphicData uri="http://schemas.openxmlformats.org/presentationml/2006/ole">
            <p:oleObj spid="_x0000_s2660536" name="CS ChemDraw Drawing" r:id="rId6" imgW="1971040" imgH="2694940" progId="MDLDrawOLE.MDLDrawObject.1">
              <p:embed/>
            </p:oleObj>
          </a:graphicData>
        </a:graphic>
      </p:graphicFrame>
      <p:graphicFrame>
        <p:nvGraphicFramePr>
          <p:cNvPr id="256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06438266"/>
              </p:ext>
            </p:extLst>
          </p:nvPr>
        </p:nvGraphicFramePr>
        <p:xfrm>
          <a:off x="5724525" y="5851240"/>
          <a:ext cx="1231900" cy="334963"/>
        </p:xfrm>
        <a:graphic>
          <a:graphicData uri="http://schemas.openxmlformats.org/presentationml/2006/ole">
            <p:oleObj spid="_x0000_s2660537" name="CS ChemDraw Drawing" r:id="rId7" imgW="820420" imgH="223520" progId="MDLDrawOLE.MDLDrawObject.1">
              <p:embed/>
            </p:oleObj>
          </a:graphicData>
        </a:graphic>
      </p:graphicFrame>
      <p:graphicFrame>
        <p:nvGraphicFramePr>
          <p:cNvPr id="256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2569344"/>
              </p:ext>
            </p:extLst>
          </p:nvPr>
        </p:nvGraphicFramePr>
        <p:xfrm>
          <a:off x="277813" y="4033838"/>
          <a:ext cx="6186487" cy="1900237"/>
        </p:xfrm>
        <a:graphic>
          <a:graphicData uri="http://schemas.openxmlformats.org/presentationml/2006/ole">
            <p:oleObj spid="_x0000_s2660538" name="CS ChemDraw Drawing" r:id="rId8" imgW="4122083" imgH="1269189" progId="MDLDrawOLE.MDLDrawObject.1">
              <p:embed/>
            </p:oleObj>
          </a:graphicData>
        </a:graphic>
      </p:graphicFrame>
      <p:sp>
        <p:nvSpPr>
          <p:cNvPr id="2" name="Freeform 9"/>
          <p:cNvSpPr>
            <a:spLocks/>
          </p:cNvSpPr>
          <p:nvPr/>
        </p:nvSpPr>
        <p:spPr bwMode="auto">
          <a:xfrm>
            <a:off x="914400" y="2199990"/>
            <a:ext cx="941388" cy="1198563"/>
          </a:xfrm>
          <a:custGeom>
            <a:avLst/>
            <a:gdLst>
              <a:gd name="T0" fmla="*/ 593 w 593"/>
              <a:gd name="T1" fmla="*/ 706 h 755"/>
              <a:gd name="T2" fmla="*/ 197 w 593"/>
              <a:gd name="T3" fmla="*/ 637 h 755"/>
              <a:gd name="T4" fmla="*/ 0 w 593"/>
              <a:gd name="T5" fmla="*/ 0 h 755"/>
              <a:gd name="T6" fmla="*/ 0 60000 65536"/>
              <a:gd name="T7" fmla="*/ 0 60000 65536"/>
              <a:gd name="T8" fmla="*/ 0 60000 65536"/>
              <a:gd name="T9" fmla="*/ 0 w 593"/>
              <a:gd name="T10" fmla="*/ 0 h 755"/>
              <a:gd name="T11" fmla="*/ 593 w 593"/>
              <a:gd name="T12" fmla="*/ 755 h 7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3" h="755">
                <a:moveTo>
                  <a:pt x="593" y="706"/>
                </a:moveTo>
                <a:cubicBezTo>
                  <a:pt x="527" y="694"/>
                  <a:pt x="296" y="755"/>
                  <a:pt x="197" y="637"/>
                </a:cubicBezTo>
                <a:cubicBezTo>
                  <a:pt x="98" y="519"/>
                  <a:pt x="41" y="133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366713" y="1553878"/>
            <a:ext cx="425450" cy="336550"/>
          </a:xfrm>
          <a:custGeom>
            <a:avLst/>
            <a:gdLst>
              <a:gd name="T0" fmla="*/ 268 w 268"/>
              <a:gd name="T1" fmla="*/ 212 h 212"/>
              <a:gd name="T2" fmla="*/ 19 w 268"/>
              <a:gd name="T3" fmla="*/ 138 h 212"/>
              <a:gd name="T4" fmla="*/ 155 w 268"/>
              <a:gd name="T5" fmla="*/ 0 h 212"/>
              <a:gd name="T6" fmla="*/ 0 60000 65536"/>
              <a:gd name="T7" fmla="*/ 0 60000 65536"/>
              <a:gd name="T8" fmla="*/ 0 60000 65536"/>
              <a:gd name="T9" fmla="*/ 0 w 268"/>
              <a:gd name="T10" fmla="*/ 0 h 212"/>
              <a:gd name="T11" fmla="*/ 268 w 268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" h="212">
                <a:moveTo>
                  <a:pt x="268" y="212"/>
                </a:moveTo>
                <a:cubicBezTo>
                  <a:pt x="227" y="200"/>
                  <a:pt x="38" y="173"/>
                  <a:pt x="19" y="138"/>
                </a:cubicBezTo>
                <a:cubicBezTo>
                  <a:pt x="0" y="103"/>
                  <a:pt x="127" y="29"/>
                  <a:pt x="155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63083" name="Freeform 11"/>
          <p:cNvSpPr>
            <a:spLocks/>
          </p:cNvSpPr>
          <p:nvPr/>
        </p:nvSpPr>
        <p:spPr bwMode="auto">
          <a:xfrm>
            <a:off x="3949700" y="1450690"/>
            <a:ext cx="525463" cy="415925"/>
          </a:xfrm>
          <a:custGeom>
            <a:avLst/>
            <a:gdLst>
              <a:gd name="T0" fmla="*/ 176 w 331"/>
              <a:gd name="T1" fmla="*/ 0 h 262"/>
              <a:gd name="T2" fmla="*/ 26 w 331"/>
              <a:gd name="T3" fmla="*/ 60 h 262"/>
              <a:gd name="T4" fmla="*/ 331 w 331"/>
              <a:gd name="T5" fmla="*/ 262 h 262"/>
              <a:gd name="T6" fmla="*/ 0 60000 65536"/>
              <a:gd name="T7" fmla="*/ 0 60000 65536"/>
              <a:gd name="T8" fmla="*/ 0 60000 65536"/>
              <a:gd name="T9" fmla="*/ 0 w 331"/>
              <a:gd name="T10" fmla="*/ 0 h 262"/>
              <a:gd name="T11" fmla="*/ 331 w 331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" h="262">
                <a:moveTo>
                  <a:pt x="176" y="0"/>
                </a:moveTo>
                <a:cubicBezTo>
                  <a:pt x="151" y="10"/>
                  <a:pt x="0" y="16"/>
                  <a:pt x="26" y="60"/>
                </a:cubicBezTo>
                <a:cubicBezTo>
                  <a:pt x="52" y="104"/>
                  <a:pt x="268" y="220"/>
                  <a:pt x="331" y="26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63084" name="Freeform 12"/>
          <p:cNvSpPr>
            <a:spLocks/>
          </p:cNvSpPr>
          <p:nvPr/>
        </p:nvSpPr>
        <p:spPr bwMode="auto">
          <a:xfrm>
            <a:off x="4830763" y="1531653"/>
            <a:ext cx="311150" cy="576262"/>
          </a:xfrm>
          <a:custGeom>
            <a:avLst/>
            <a:gdLst>
              <a:gd name="T0" fmla="*/ 0 w 196"/>
              <a:gd name="T1" fmla="*/ 363 h 363"/>
              <a:gd name="T2" fmla="*/ 122 w 196"/>
              <a:gd name="T3" fmla="*/ 14 h 363"/>
              <a:gd name="T4" fmla="*/ 196 w 196"/>
              <a:gd name="T5" fmla="*/ 278 h 363"/>
              <a:gd name="T6" fmla="*/ 0 60000 65536"/>
              <a:gd name="T7" fmla="*/ 0 60000 65536"/>
              <a:gd name="T8" fmla="*/ 0 60000 65536"/>
              <a:gd name="T9" fmla="*/ 0 w 196"/>
              <a:gd name="T10" fmla="*/ 0 h 363"/>
              <a:gd name="T11" fmla="*/ 196 w 196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363">
                <a:moveTo>
                  <a:pt x="0" y="363"/>
                </a:moveTo>
                <a:cubicBezTo>
                  <a:pt x="20" y="305"/>
                  <a:pt x="89" y="28"/>
                  <a:pt x="122" y="14"/>
                </a:cubicBezTo>
                <a:cubicBezTo>
                  <a:pt x="155" y="0"/>
                  <a:pt x="181" y="223"/>
                  <a:pt x="196" y="27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63085" name="Freeform 13"/>
          <p:cNvSpPr>
            <a:spLocks/>
          </p:cNvSpPr>
          <p:nvPr/>
        </p:nvSpPr>
        <p:spPr bwMode="auto">
          <a:xfrm>
            <a:off x="6975475" y="5792503"/>
            <a:ext cx="511175" cy="284162"/>
          </a:xfrm>
          <a:custGeom>
            <a:avLst/>
            <a:gdLst>
              <a:gd name="T0" fmla="*/ 6 w 322"/>
              <a:gd name="T1" fmla="*/ 175 h 179"/>
              <a:gd name="T2" fmla="*/ 133 w 322"/>
              <a:gd name="T3" fmla="*/ 156 h 179"/>
              <a:gd name="T4" fmla="*/ 31 w 322"/>
              <a:gd name="T5" fmla="*/ 34 h 179"/>
              <a:gd name="T6" fmla="*/ 322 w 322"/>
              <a:gd name="T7" fmla="*/ 0 h 179"/>
              <a:gd name="T8" fmla="*/ 0 60000 65536"/>
              <a:gd name="T9" fmla="*/ 0 60000 65536"/>
              <a:gd name="T10" fmla="*/ 0 60000 65536"/>
              <a:gd name="T11" fmla="*/ 0 60000 65536"/>
              <a:gd name="T12" fmla="*/ 0 w 322"/>
              <a:gd name="T13" fmla="*/ 0 h 179"/>
              <a:gd name="T14" fmla="*/ 322 w 322"/>
              <a:gd name="T15" fmla="*/ 179 h 1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2" h="179">
                <a:moveTo>
                  <a:pt x="6" y="175"/>
                </a:moveTo>
                <a:cubicBezTo>
                  <a:pt x="27" y="172"/>
                  <a:pt x="129" y="179"/>
                  <a:pt x="133" y="156"/>
                </a:cubicBezTo>
                <a:cubicBezTo>
                  <a:pt x="137" y="133"/>
                  <a:pt x="0" y="60"/>
                  <a:pt x="31" y="34"/>
                </a:cubicBezTo>
                <a:cubicBezTo>
                  <a:pt x="62" y="8"/>
                  <a:pt x="262" y="7"/>
                  <a:pt x="322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63086" name="Freeform 14"/>
          <p:cNvSpPr>
            <a:spLocks/>
          </p:cNvSpPr>
          <p:nvPr/>
        </p:nvSpPr>
        <p:spPr bwMode="auto">
          <a:xfrm>
            <a:off x="7156450" y="5190840"/>
            <a:ext cx="403225" cy="312738"/>
          </a:xfrm>
          <a:custGeom>
            <a:avLst/>
            <a:gdLst>
              <a:gd name="T0" fmla="*/ 254 w 254"/>
              <a:gd name="T1" fmla="*/ 197 h 197"/>
              <a:gd name="T2" fmla="*/ 5 w 254"/>
              <a:gd name="T3" fmla="*/ 123 h 197"/>
              <a:gd name="T4" fmla="*/ 222 w 254"/>
              <a:gd name="T5" fmla="*/ 0 h 197"/>
              <a:gd name="T6" fmla="*/ 0 60000 65536"/>
              <a:gd name="T7" fmla="*/ 0 60000 65536"/>
              <a:gd name="T8" fmla="*/ 0 60000 65536"/>
              <a:gd name="T9" fmla="*/ 0 w 254"/>
              <a:gd name="T10" fmla="*/ 0 h 197"/>
              <a:gd name="T11" fmla="*/ 254 w 254"/>
              <a:gd name="T12" fmla="*/ 197 h 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" h="197">
                <a:moveTo>
                  <a:pt x="254" y="197"/>
                </a:moveTo>
                <a:cubicBezTo>
                  <a:pt x="213" y="185"/>
                  <a:pt x="10" y="156"/>
                  <a:pt x="5" y="123"/>
                </a:cubicBezTo>
                <a:cubicBezTo>
                  <a:pt x="0" y="90"/>
                  <a:pt x="177" y="26"/>
                  <a:pt x="222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44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6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6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6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75" grpId="0"/>
      <p:bldP spid="2" grpId="0" animBg="1"/>
      <p:bldP spid="3" grpId="0" animBg="1"/>
      <p:bldP spid="2563083" grpId="0" animBg="1"/>
      <p:bldP spid="2563084" grpId="0" animBg="1"/>
      <p:bldP spid="2563085" grpId="0" animBg="1"/>
      <p:bldP spid="256308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123" name="Rectangle 3"/>
          <p:cNvSpPr>
            <a:spLocks noChangeArrowheads="1"/>
          </p:cNvSpPr>
          <p:nvPr/>
        </p:nvSpPr>
        <p:spPr bwMode="auto">
          <a:xfrm>
            <a:off x="242888" y="179388"/>
            <a:ext cx="86375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892175" indent="-89217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8C.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Amides from Carboxylic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Anhydrides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256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1318715"/>
              </p:ext>
            </p:extLst>
          </p:nvPr>
        </p:nvGraphicFramePr>
        <p:xfrm>
          <a:off x="282575" y="1662113"/>
          <a:ext cx="8578850" cy="4668837"/>
        </p:xfrm>
        <a:graphic>
          <a:graphicData uri="http://schemas.openxmlformats.org/presentationml/2006/ole">
            <p:oleObj spid="_x0000_s2565170" name="CS ChemDraw Drawing" r:id="rId4" imgW="5714730" imgH="3114675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7171" name="Object 3"/>
          <p:cNvGraphicFramePr>
            <a:graphicFrameLocks noChangeAspect="1"/>
          </p:cNvGraphicFramePr>
          <p:nvPr/>
        </p:nvGraphicFramePr>
        <p:xfrm>
          <a:off x="587375" y="1131888"/>
          <a:ext cx="7967663" cy="4776787"/>
        </p:xfrm>
        <a:graphic>
          <a:graphicData uri="http://schemas.openxmlformats.org/presentationml/2006/ole">
            <p:oleObj spid="_x0000_s2567216" name="CS ChemDraw Drawing" r:id="rId4" imgW="6367780" imgH="3825240" progId="MDLDrawOLE.MDLDrawObject.1">
              <p:embed/>
            </p:oleObj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9218" name="Object 2"/>
          <p:cNvGraphicFramePr>
            <a:graphicFrameLocks noChangeAspect="1"/>
          </p:cNvGraphicFramePr>
          <p:nvPr/>
        </p:nvGraphicFramePr>
        <p:xfrm>
          <a:off x="327025" y="1489075"/>
          <a:ext cx="8489950" cy="3879850"/>
        </p:xfrm>
        <a:graphic>
          <a:graphicData uri="http://schemas.openxmlformats.org/presentationml/2006/ole">
            <p:oleObj spid="_x0000_s2569263" name="CS ChemDraw Drawing" r:id="rId4" imgW="5654040" imgH="2588260" progId="MDLDrawOLE.MDLDrawObject.1">
              <p:embed/>
            </p:oleObj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266" name="Rectangle 2"/>
          <p:cNvSpPr>
            <a:spLocks noChangeArrowheads="1"/>
          </p:cNvSpPr>
          <p:nvPr/>
        </p:nvSpPr>
        <p:spPr bwMode="auto">
          <a:xfrm>
            <a:off x="242888" y="179388"/>
            <a:ext cx="86375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892175" indent="-89217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8D.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Amides from Esters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2571267" name="Object 3"/>
          <p:cNvGraphicFramePr>
            <a:graphicFrameLocks noChangeAspect="1"/>
          </p:cNvGraphicFramePr>
          <p:nvPr/>
        </p:nvGraphicFramePr>
        <p:xfrm>
          <a:off x="144463" y="908050"/>
          <a:ext cx="8851900" cy="2847975"/>
        </p:xfrm>
        <a:graphic>
          <a:graphicData uri="http://schemas.openxmlformats.org/presentationml/2006/ole">
            <p:oleObj spid="_x0000_s2571356" name="CS ChemDraw Drawing" r:id="rId4" imgW="5895340" imgH="1899920" progId="MDLDrawOLE.MDLDrawObject.1">
              <p:embed/>
            </p:oleObj>
          </a:graphicData>
        </a:graphic>
      </p:graphicFrame>
      <p:graphicFrame>
        <p:nvGraphicFramePr>
          <p:cNvPr id="2571268" name="Object 4"/>
          <p:cNvGraphicFramePr>
            <a:graphicFrameLocks noChangeAspect="1"/>
          </p:cNvGraphicFramePr>
          <p:nvPr/>
        </p:nvGraphicFramePr>
        <p:xfrm>
          <a:off x="30163" y="4189413"/>
          <a:ext cx="9083675" cy="2111375"/>
        </p:xfrm>
        <a:graphic>
          <a:graphicData uri="http://schemas.openxmlformats.org/presentationml/2006/ole">
            <p:oleObj spid="_x0000_s2571357" name="CS ChemDraw Drawing" r:id="rId5" imgW="6050280" imgH="140970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314" name="Rectangle 2"/>
          <p:cNvSpPr>
            <a:spLocks noChangeArrowheads="1"/>
          </p:cNvSpPr>
          <p:nvPr/>
        </p:nvSpPr>
        <p:spPr bwMode="auto">
          <a:xfrm>
            <a:off x="242888" y="179388"/>
            <a:ext cx="86375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892175" indent="-89217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8E.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Amides from Carboxylic Acids and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Ammonium Carboxylates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2573315" name="Object 3"/>
          <p:cNvGraphicFramePr>
            <a:graphicFrameLocks noChangeAspect="1"/>
          </p:cNvGraphicFramePr>
          <p:nvPr/>
        </p:nvGraphicFramePr>
        <p:xfrm>
          <a:off x="736600" y="1881188"/>
          <a:ext cx="7670800" cy="4016375"/>
        </p:xfrm>
        <a:graphic>
          <a:graphicData uri="http://schemas.openxmlformats.org/presentationml/2006/ole">
            <p:oleObj spid="_x0000_s2573361" name="CS ChemDraw Drawing" r:id="rId4" imgW="5110480" imgH="267970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366" name="Rectangle 2"/>
          <p:cNvSpPr>
            <a:spLocks noChangeArrowheads="1"/>
          </p:cNvSpPr>
          <p:nvPr/>
        </p:nvSpPr>
        <p:spPr bwMode="auto">
          <a:xfrm>
            <a:off x="220663" y="981075"/>
            <a:ext cx="8672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DCC-Promoted amide synthesis</a:t>
            </a:r>
            <a:endParaRPr lang="en-CA" altLang="zh-TW">
              <a:ea typeface="新細明體" pitchFamily="18" charset="-120"/>
            </a:endParaRPr>
          </a:p>
        </p:txBody>
      </p:sp>
      <p:graphicFrame>
        <p:nvGraphicFramePr>
          <p:cNvPr id="2575364" name="Object 4"/>
          <p:cNvGraphicFramePr>
            <a:graphicFrameLocks noChangeAspect="1"/>
          </p:cNvGraphicFramePr>
          <p:nvPr/>
        </p:nvGraphicFramePr>
        <p:xfrm>
          <a:off x="573088" y="2493963"/>
          <a:ext cx="7996237" cy="1870075"/>
        </p:xfrm>
        <a:graphic>
          <a:graphicData uri="http://schemas.openxmlformats.org/presentationml/2006/ole">
            <p:oleObj spid="_x0000_s2575410" name="CS ChemDraw Drawing" r:id="rId4" imgW="5326380" imgH="124714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7416" name="Object 8"/>
          <p:cNvGraphicFramePr>
            <a:graphicFrameLocks noChangeAspect="1"/>
          </p:cNvGraphicFramePr>
          <p:nvPr/>
        </p:nvGraphicFramePr>
        <p:xfrm>
          <a:off x="4032250" y="1700213"/>
          <a:ext cx="4679950" cy="1827212"/>
        </p:xfrm>
        <a:graphic>
          <a:graphicData uri="http://schemas.openxmlformats.org/presentationml/2006/ole">
            <p:oleObj spid="_x0000_s2577551" name="CS ChemDraw Drawing" r:id="rId4" imgW="3741420" imgH="1463040" progId="MDLDrawOLE.MDLDrawObject.1">
              <p:embed/>
            </p:oleObj>
          </a:graphicData>
        </a:graphic>
      </p:graphicFrame>
      <p:graphicFrame>
        <p:nvGraphicFramePr>
          <p:cNvPr id="2577411" name="Object 3"/>
          <p:cNvGraphicFramePr>
            <a:graphicFrameLocks noChangeAspect="1"/>
          </p:cNvGraphicFramePr>
          <p:nvPr/>
        </p:nvGraphicFramePr>
        <p:xfrm>
          <a:off x="787400" y="1184275"/>
          <a:ext cx="3208338" cy="3576638"/>
        </p:xfrm>
        <a:graphic>
          <a:graphicData uri="http://schemas.openxmlformats.org/presentationml/2006/ole">
            <p:oleObj spid="_x0000_s2577552" name="CS ChemDraw Drawing" r:id="rId5" imgW="2565400" imgH="2865120" progId="MDLDrawOLE.MDLDrawObject.1">
              <p:embed/>
            </p:oleObj>
          </a:graphicData>
        </a:graphic>
      </p:graphicFrame>
      <p:sp>
        <p:nvSpPr>
          <p:cNvPr id="2577419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Mechanism</a:t>
            </a:r>
            <a:endParaRPr lang="en-CA" altLang="zh-TW">
              <a:ea typeface="新細明體" pitchFamily="18" charset="-120"/>
            </a:endParaRPr>
          </a:p>
        </p:txBody>
      </p:sp>
      <p:sp>
        <p:nvSpPr>
          <p:cNvPr id="2577412" name="Freeform 4"/>
          <p:cNvSpPr>
            <a:spLocks/>
          </p:cNvSpPr>
          <p:nvPr/>
        </p:nvSpPr>
        <p:spPr bwMode="auto">
          <a:xfrm>
            <a:off x="1709738" y="1403350"/>
            <a:ext cx="1301750" cy="877888"/>
          </a:xfrm>
          <a:custGeom>
            <a:avLst/>
            <a:gdLst>
              <a:gd name="T0" fmla="*/ 0 w 820"/>
              <a:gd name="T1" fmla="*/ 146 h 553"/>
              <a:gd name="T2" fmla="*/ 333 w 820"/>
              <a:gd name="T3" fmla="*/ 44 h 553"/>
              <a:gd name="T4" fmla="*/ 441 w 820"/>
              <a:gd name="T5" fmla="*/ 410 h 553"/>
              <a:gd name="T6" fmla="*/ 820 w 820"/>
              <a:gd name="T7" fmla="*/ 553 h 553"/>
              <a:gd name="T8" fmla="*/ 0 60000 65536"/>
              <a:gd name="T9" fmla="*/ 0 60000 65536"/>
              <a:gd name="T10" fmla="*/ 0 60000 65536"/>
              <a:gd name="T11" fmla="*/ 0 60000 65536"/>
              <a:gd name="T12" fmla="*/ 0 w 820"/>
              <a:gd name="T13" fmla="*/ 0 h 553"/>
              <a:gd name="T14" fmla="*/ 820 w 820"/>
              <a:gd name="T15" fmla="*/ 553 h 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0" h="553">
                <a:moveTo>
                  <a:pt x="0" y="146"/>
                </a:moveTo>
                <a:cubicBezTo>
                  <a:pt x="55" y="130"/>
                  <a:pt x="260" y="0"/>
                  <a:pt x="333" y="44"/>
                </a:cubicBezTo>
                <a:cubicBezTo>
                  <a:pt x="406" y="88"/>
                  <a:pt x="360" y="325"/>
                  <a:pt x="441" y="410"/>
                </a:cubicBezTo>
                <a:cubicBezTo>
                  <a:pt x="522" y="495"/>
                  <a:pt x="741" y="523"/>
                  <a:pt x="820" y="55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77413" name="Freeform 5"/>
          <p:cNvSpPr>
            <a:spLocks/>
          </p:cNvSpPr>
          <p:nvPr/>
        </p:nvSpPr>
        <p:spPr bwMode="auto">
          <a:xfrm>
            <a:off x="3278188" y="2636838"/>
            <a:ext cx="354012" cy="225425"/>
          </a:xfrm>
          <a:custGeom>
            <a:avLst/>
            <a:gdLst>
              <a:gd name="T0" fmla="*/ 0 w 223"/>
              <a:gd name="T1" fmla="*/ 0 h 142"/>
              <a:gd name="T2" fmla="*/ 219 w 223"/>
              <a:gd name="T3" fmla="*/ 47 h 142"/>
              <a:gd name="T4" fmla="*/ 22 w 223"/>
              <a:gd name="T5" fmla="*/ 142 h 142"/>
              <a:gd name="T6" fmla="*/ 0 60000 65536"/>
              <a:gd name="T7" fmla="*/ 0 60000 65536"/>
              <a:gd name="T8" fmla="*/ 0 60000 65536"/>
              <a:gd name="T9" fmla="*/ 0 w 223"/>
              <a:gd name="T10" fmla="*/ 0 h 142"/>
              <a:gd name="T11" fmla="*/ 223 w 22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" h="142">
                <a:moveTo>
                  <a:pt x="0" y="0"/>
                </a:moveTo>
                <a:cubicBezTo>
                  <a:pt x="36" y="8"/>
                  <a:pt x="215" y="23"/>
                  <a:pt x="219" y="47"/>
                </a:cubicBezTo>
                <a:cubicBezTo>
                  <a:pt x="223" y="71"/>
                  <a:pt x="63" y="122"/>
                  <a:pt x="22" y="14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77414" name="Freeform 6"/>
          <p:cNvSpPr>
            <a:spLocks/>
          </p:cNvSpPr>
          <p:nvPr/>
        </p:nvSpPr>
        <p:spPr bwMode="auto">
          <a:xfrm>
            <a:off x="6243638" y="2613025"/>
            <a:ext cx="258762" cy="203200"/>
          </a:xfrm>
          <a:custGeom>
            <a:avLst/>
            <a:gdLst>
              <a:gd name="T0" fmla="*/ 0 w 163"/>
              <a:gd name="T1" fmla="*/ 128 h 128"/>
              <a:gd name="T2" fmla="*/ 160 w 163"/>
              <a:gd name="T3" fmla="*/ 96 h 128"/>
              <a:gd name="T4" fmla="*/ 16 w 163"/>
              <a:gd name="T5" fmla="*/ 0 h 128"/>
              <a:gd name="T6" fmla="*/ 0 60000 65536"/>
              <a:gd name="T7" fmla="*/ 0 60000 65536"/>
              <a:gd name="T8" fmla="*/ 0 60000 65536"/>
              <a:gd name="T9" fmla="*/ 0 w 163"/>
              <a:gd name="T10" fmla="*/ 0 h 128"/>
              <a:gd name="T11" fmla="*/ 163 w 163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" h="128">
                <a:moveTo>
                  <a:pt x="0" y="128"/>
                </a:moveTo>
                <a:cubicBezTo>
                  <a:pt x="27" y="123"/>
                  <a:pt x="157" y="117"/>
                  <a:pt x="160" y="96"/>
                </a:cubicBezTo>
                <a:cubicBezTo>
                  <a:pt x="163" y="75"/>
                  <a:pt x="46" y="20"/>
                  <a:pt x="16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77415" name="Freeform 7"/>
          <p:cNvSpPr>
            <a:spLocks/>
          </p:cNvSpPr>
          <p:nvPr/>
        </p:nvSpPr>
        <p:spPr bwMode="auto">
          <a:xfrm>
            <a:off x="6477000" y="1671638"/>
            <a:ext cx="255588" cy="541337"/>
          </a:xfrm>
          <a:custGeom>
            <a:avLst/>
            <a:gdLst>
              <a:gd name="T0" fmla="*/ 9 w 161"/>
              <a:gd name="T1" fmla="*/ 341 h 341"/>
              <a:gd name="T2" fmla="*/ 25 w 161"/>
              <a:gd name="T3" fmla="*/ 21 h 341"/>
              <a:gd name="T4" fmla="*/ 161 w 161"/>
              <a:gd name="T5" fmla="*/ 213 h 341"/>
              <a:gd name="T6" fmla="*/ 0 60000 65536"/>
              <a:gd name="T7" fmla="*/ 0 60000 65536"/>
              <a:gd name="T8" fmla="*/ 0 60000 65536"/>
              <a:gd name="T9" fmla="*/ 0 w 161"/>
              <a:gd name="T10" fmla="*/ 0 h 341"/>
              <a:gd name="T11" fmla="*/ 161 w 161"/>
              <a:gd name="T12" fmla="*/ 341 h 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" h="341">
                <a:moveTo>
                  <a:pt x="9" y="341"/>
                </a:moveTo>
                <a:cubicBezTo>
                  <a:pt x="12" y="288"/>
                  <a:pt x="0" y="42"/>
                  <a:pt x="25" y="21"/>
                </a:cubicBezTo>
                <a:cubicBezTo>
                  <a:pt x="50" y="0"/>
                  <a:pt x="133" y="173"/>
                  <a:pt x="161" y="21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577417" name="Object 9"/>
          <p:cNvGraphicFramePr>
            <a:graphicFrameLocks noChangeAspect="1"/>
          </p:cNvGraphicFramePr>
          <p:nvPr/>
        </p:nvGraphicFramePr>
        <p:xfrm>
          <a:off x="5359400" y="3155950"/>
          <a:ext cx="3352800" cy="2901950"/>
        </p:xfrm>
        <a:graphic>
          <a:graphicData uri="http://schemas.openxmlformats.org/presentationml/2006/ole">
            <p:oleObj spid="_x0000_s2577553" name="CS ChemDraw Drawing" r:id="rId6" imgW="2679700" imgH="2324100" progId="MDLDrawOLE.MDLDrawObject.1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7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7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7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7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7412" grpId="0" animBg="1"/>
      <p:bldP spid="2577413" grpId="0" animBg="1"/>
      <p:bldP spid="2577414" grpId="0" animBg="1"/>
      <p:bldP spid="25774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465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Mechanism (Cont’d)</a:t>
            </a:r>
            <a:endParaRPr lang="en-CA" altLang="zh-TW">
              <a:ea typeface="新細明體" pitchFamily="18" charset="-120"/>
            </a:endParaRPr>
          </a:p>
        </p:txBody>
      </p:sp>
      <p:graphicFrame>
        <p:nvGraphicFramePr>
          <p:cNvPr id="257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9727313"/>
              </p:ext>
            </p:extLst>
          </p:nvPr>
        </p:nvGraphicFramePr>
        <p:xfrm>
          <a:off x="576263" y="504825"/>
          <a:ext cx="7989887" cy="2433638"/>
        </p:xfrm>
        <a:graphic>
          <a:graphicData uri="http://schemas.openxmlformats.org/presentationml/2006/ole">
            <p:oleObj spid="_x0000_s2579599" name="CS ChemDraw Drawing" r:id="rId4" imgW="6391090" imgH="1948774" progId="MDLDrawOLE.MDLDrawObject.1">
              <p:embed/>
            </p:oleObj>
          </a:graphicData>
        </a:graphic>
      </p:graphicFrame>
      <p:graphicFrame>
        <p:nvGraphicFramePr>
          <p:cNvPr id="257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530275"/>
              </p:ext>
            </p:extLst>
          </p:nvPr>
        </p:nvGraphicFramePr>
        <p:xfrm>
          <a:off x="590550" y="2770188"/>
          <a:ext cx="5676900" cy="2071687"/>
        </p:xfrm>
        <a:graphic>
          <a:graphicData uri="http://schemas.openxmlformats.org/presentationml/2006/ole">
            <p:oleObj spid="_x0000_s2579600" name="CS ChemDraw Drawing" r:id="rId5" imgW="4539632" imgH="1659377" progId="MDLDrawOLE.MDLDrawObject.1">
              <p:embed/>
            </p:oleObj>
          </a:graphicData>
        </a:graphic>
      </p:graphicFrame>
      <p:graphicFrame>
        <p:nvGraphicFramePr>
          <p:cNvPr id="257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504285"/>
              </p:ext>
            </p:extLst>
          </p:nvPr>
        </p:nvGraphicFramePr>
        <p:xfrm>
          <a:off x="2033588" y="4368800"/>
          <a:ext cx="6181725" cy="2397125"/>
        </p:xfrm>
        <a:graphic>
          <a:graphicData uri="http://schemas.openxmlformats.org/presentationml/2006/ole">
            <p:oleObj spid="_x0000_s2579601" name="CS ChemDraw Drawing" r:id="rId6" imgW="4943880" imgH="1922040" progId="MDLDrawOLE.MDLDrawObject.1">
              <p:embed/>
            </p:oleObj>
          </a:graphicData>
        </a:graphic>
      </p:graphicFrame>
      <p:sp>
        <p:nvSpPr>
          <p:cNvPr id="2" name="Freeform 8"/>
          <p:cNvSpPr>
            <a:spLocks/>
          </p:cNvSpPr>
          <p:nvPr/>
        </p:nvSpPr>
        <p:spPr bwMode="auto">
          <a:xfrm>
            <a:off x="739775" y="3219450"/>
            <a:ext cx="384175" cy="260350"/>
          </a:xfrm>
          <a:custGeom>
            <a:avLst/>
            <a:gdLst>
              <a:gd name="T0" fmla="*/ 158 w 242"/>
              <a:gd name="T1" fmla="*/ 0 h 164"/>
              <a:gd name="T2" fmla="*/ 14 w 242"/>
              <a:gd name="T3" fmla="*/ 84 h 164"/>
              <a:gd name="T4" fmla="*/ 242 w 242"/>
              <a:gd name="T5" fmla="*/ 164 h 164"/>
              <a:gd name="T6" fmla="*/ 0 60000 65536"/>
              <a:gd name="T7" fmla="*/ 0 60000 65536"/>
              <a:gd name="T8" fmla="*/ 0 60000 65536"/>
              <a:gd name="T9" fmla="*/ 0 w 242"/>
              <a:gd name="T10" fmla="*/ 0 h 164"/>
              <a:gd name="T11" fmla="*/ 242 w 242"/>
              <a:gd name="T12" fmla="*/ 164 h 1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" h="164">
                <a:moveTo>
                  <a:pt x="158" y="0"/>
                </a:moveTo>
                <a:cubicBezTo>
                  <a:pt x="133" y="14"/>
                  <a:pt x="0" y="57"/>
                  <a:pt x="14" y="84"/>
                </a:cubicBezTo>
                <a:cubicBezTo>
                  <a:pt x="28" y="111"/>
                  <a:pt x="195" y="147"/>
                  <a:pt x="242" y="16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 9"/>
          <p:cNvSpPr>
            <a:spLocks/>
          </p:cNvSpPr>
          <p:nvPr/>
        </p:nvSpPr>
        <p:spPr bwMode="auto">
          <a:xfrm>
            <a:off x="1454150" y="3279775"/>
            <a:ext cx="531813" cy="344488"/>
          </a:xfrm>
          <a:custGeom>
            <a:avLst/>
            <a:gdLst>
              <a:gd name="T0" fmla="*/ 0 w 335"/>
              <a:gd name="T1" fmla="*/ 208 h 217"/>
              <a:gd name="T2" fmla="*/ 188 w 335"/>
              <a:gd name="T3" fmla="*/ 1 h 217"/>
              <a:gd name="T4" fmla="*/ 335 w 335"/>
              <a:gd name="T5" fmla="*/ 217 h 217"/>
              <a:gd name="T6" fmla="*/ 0 60000 65536"/>
              <a:gd name="T7" fmla="*/ 0 60000 65536"/>
              <a:gd name="T8" fmla="*/ 0 60000 65536"/>
              <a:gd name="T9" fmla="*/ 0 w 335"/>
              <a:gd name="T10" fmla="*/ 0 h 217"/>
              <a:gd name="T11" fmla="*/ 335 w 335"/>
              <a:gd name="T12" fmla="*/ 217 h 2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" h="217">
                <a:moveTo>
                  <a:pt x="0" y="208"/>
                </a:moveTo>
                <a:cubicBezTo>
                  <a:pt x="31" y="174"/>
                  <a:pt x="132" y="0"/>
                  <a:pt x="188" y="1"/>
                </a:cubicBezTo>
                <a:cubicBezTo>
                  <a:pt x="244" y="2"/>
                  <a:pt x="304" y="172"/>
                  <a:pt x="335" y="21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79466" name="Freeform 10"/>
          <p:cNvSpPr>
            <a:spLocks/>
          </p:cNvSpPr>
          <p:nvPr/>
        </p:nvSpPr>
        <p:spPr bwMode="auto">
          <a:xfrm>
            <a:off x="2008188" y="3225800"/>
            <a:ext cx="360362" cy="215900"/>
          </a:xfrm>
          <a:custGeom>
            <a:avLst/>
            <a:gdLst>
              <a:gd name="T0" fmla="*/ 159 w 227"/>
              <a:gd name="T1" fmla="*/ 136 h 136"/>
              <a:gd name="T2" fmla="*/ 11 w 227"/>
              <a:gd name="T3" fmla="*/ 40 h 136"/>
              <a:gd name="T4" fmla="*/ 227 w 227"/>
              <a:gd name="T5" fmla="*/ 0 h 136"/>
              <a:gd name="T6" fmla="*/ 0 60000 65536"/>
              <a:gd name="T7" fmla="*/ 0 60000 65536"/>
              <a:gd name="T8" fmla="*/ 0 60000 65536"/>
              <a:gd name="T9" fmla="*/ 0 w 227"/>
              <a:gd name="T10" fmla="*/ 0 h 136"/>
              <a:gd name="T11" fmla="*/ 227 w 22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136">
                <a:moveTo>
                  <a:pt x="159" y="136"/>
                </a:moveTo>
                <a:cubicBezTo>
                  <a:pt x="135" y="119"/>
                  <a:pt x="0" y="63"/>
                  <a:pt x="11" y="40"/>
                </a:cubicBezTo>
                <a:cubicBezTo>
                  <a:pt x="22" y="17"/>
                  <a:pt x="182" y="8"/>
                  <a:pt x="227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7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5794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0436" name="Object 4"/>
          <p:cNvGraphicFramePr>
            <a:graphicFrameLocks noChangeAspect="1"/>
          </p:cNvGraphicFramePr>
          <p:nvPr/>
        </p:nvGraphicFramePr>
        <p:xfrm>
          <a:off x="265113" y="900113"/>
          <a:ext cx="3663950" cy="1914525"/>
        </p:xfrm>
        <a:graphic>
          <a:graphicData uri="http://schemas.openxmlformats.org/presentationml/2006/ole">
            <p:oleObj spid="_x0000_s2450622" name="CS ChemDraw Drawing" r:id="rId4" imgW="2440940" imgH="1275080" progId="MDLDrawOLE.MDLDrawObject.1">
              <p:embed/>
            </p:oleObj>
          </a:graphicData>
        </a:graphic>
      </p:graphicFrame>
      <p:graphicFrame>
        <p:nvGraphicFramePr>
          <p:cNvPr id="2450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2110794"/>
              </p:ext>
            </p:extLst>
          </p:nvPr>
        </p:nvGraphicFramePr>
        <p:xfrm>
          <a:off x="4040188" y="850900"/>
          <a:ext cx="5027612" cy="2008188"/>
        </p:xfrm>
        <a:graphic>
          <a:graphicData uri="http://schemas.openxmlformats.org/presentationml/2006/ole">
            <p:oleObj spid="_x0000_s2450623" name="CS ChemDraw Drawing" r:id="rId5" imgW="3347945" imgH="1336202" progId="MDLDrawOLE.MDLDrawObject.1">
              <p:embed/>
            </p:oleObj>
          </a:graphicData>
        </a:graphic>
      </p:graphicFrame>
      <p:grpSp>
        <p:nvGrpSpPr>
          <p:cNvPr id="2450438" name="Group 6"/>
          <p:cNvGrpSpPr>
            <a:grpSpLocks/>
          </p:cNvGrpSpPr>
          <p:nvPr/>
        </p:nvGrpSpPr>
        <p:grpSpPr bwMode="auto">
          <a:xfrm>
            <a:off x="1927225" y="617538"/>
            <a:ext cx="1778000" cy="1201737"/>
            <a:chOff x="1166" y="640"/>
            <a:chExt cx="1120" cy="757"/>
          </a:xfrm>
        </p:grpSpPr>
        <p:sp>
          <p:nvSpPr>
            <p:cNvPr id="2450451" name="Freeform 7"/>
            <p:cNvSpPr>
              <a:spLocks/>
            </p:cNvSpPr>
            <p:nvPr/>
          </p:nvSpPr>
          <p:spPr bwMode="auto">
            <a:xfrm>
              <a:off x="1503" y="640"/>
              <a:ext cx="783" cy="697"/>
            </a:xfrm>
            <a:custGeom>
              <a:avLst/>
              <a:gdLst>
                <a:gd name="T0" fmla="*/ 767 w 783"/>
                <a:gd name="T1" fmla="*/ 385 h 697"/>
                <a:gd name="T2" fmla="*/ 611 w 783"/>
                <a:gd name="T3" fmla="*/ 52 h 697"/>
                <a:gd name="T4" fmla="*/ 0 w 783"/>
                <a:gd name="T5" fmla="*/ 697 h 697"/>
                <a:gd name="T6" fmla="*/ 0 60000 65536"/>
                <a:gd name="T7" fmla="*/ 0 60000 65536"/>
                <a:gd name="T8" fmla="*/ 0 60000 65536"/>
                <a:gd name="T9" fmla="*/ 0 w 783"/>
                <a:gd name="T10" fmla="*/ 0 h 697"/>
                <a:gd name="T11" fmla="*/ 783 w 783"/>
                <a:gd name="T12" fmla="*/ 697 h 6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3" h="697">
                  <a:moveTo>
                    <a:pt x="767" y="385"/>
                  </a:moveTo>
                  <a:cubicBezTo>
                    <a:pt x="783" y="103"/>
                    <a:pt x="739" y="0"/>
                    <a:pt x="611" y="52"/>
                  </a:cubicBezTo>
                  <a:cubicBezTo>
                    <a:pt x="483" y="104"/>
                    <a:pt x="127" y="563"/>
                    <a:pt x="0" y="697"/>
                  </a:cubicBezTo>
                </a:path>
              </a:pathLst>
            </a:custGeom>
            <a:noFill/>
            <a:ln w="38100" cap="sq" cmpd="sng">
              <a:solidFill>
                <a:srgbClr val="FF00FF"/>
              </a:solidFill>
              <a:prstDash val="solid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0452" name="Freeform 8"/>
            <p:cNvSpPr>
              <a:spLocks/>
            </p:cNvSpPr>
            <p:nvPr/>
          </p:nvSpPr>
          <p:spPr bwMode="auto">
            <a:xfrm>
              <a:off x="1166" y="1013"/>
              <a:ext cx="238" cy="384"/>
            </a:xfrm>
            <a:custGeom>
              <a:avLst/>
              <a:gdLst>
                <a:gd name="T0" fmla="*/ 183 w 238"/>
                <a:gd name="T1" fmla="*/ 384 h 384"/>
                <a:gd name="T2" fmla="*/ 208 w 238"/>
                <a:gd name="T3" fmla="*/ 6 h 384"/>
                <a:gd name="T4" fmla="*/ 0 w 238"/>
                <a:gd name="T5" fmla="*/ 348 h 384"/>
                <a:gd name="T6" fmla="*/ 0 60000 65536"/>
                <a:gd name="T7" fmla="*/ 0 60000 65536"/>
                <a:gd name="T8" fmla="*/ 0 60000 65536"/>
                <a:gd name="T9" fmla="*/ 0 w 238"/>
                <a:gd name="T10" fmla="*/ 0 h 384"/>
                <a:gd name="T11" fmla="*/ 238 w 23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384">
                  <a:moveTo>
                    <a:pt x="183" y="384"/>
                  </a:moveTo>
                  <a:cubicBezTo>
                    <a:pt x="189" y="321"/>
                    <a:pt x="238" y="12"/>
                    <a:pt x="208" y="6"/>
                  </a:cubicBezTo>
                  <a:cubicBezTo>
                    <a:pt x="178" y="0"/>
                    <a:pt x="43" y="277"/>
                    <a:pt x="0" y="348"/>
                  </a:cubicBezTo>
                </a:path>
              </a:pathLst>
            </a:custGeom>
            <a:noFill/>
            <a:ln w="38100" cap="sq" cmpd="sng">
              <a:solidFill>
                <a:srgbClr val="FF00FF"/>
              </a:solidFill>
              <a:prstDash val="solid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2450441" name="Group 9"/>
          <p:cNvGrpSpPr>
            <a:grpSpLocks/>
          </p:cNvGrpSpPr>
          <p:nvPr/>
        </p:nvGrpSpPr>
        <p:grpSpPr bwMode="auto">
          <a:xfrm>
            <a:off x="2019300" y="3933825"/>
            <a:ext cx="1955800" cy="819150"/>
            <a:chOff x="1248" y="2316"/>
            <a:chExt cx="1232" cy="516"/>
          </a:xfrm>
        </p:grpSpPr>
        <p:sp>
          <p:nvSpPr>
            <p:cNvPr id="2450449" name="Freeform 10"/>
            <p:cNvSpPr>
              <a:spLocks/>
            </p:cNvSpPr>
            <p:nvPr/>
          </p:nvSpPr>
          <p:spPr bwMode="auto">
            <a:xfrm>
              <a:off x="1248" y="2448"/>
              <a:ext cx="238" cy="384"/>
            </a:xfrm>
            <a:custGeom>
              <a:avLst/>
              <a:gdLst>
                <a:gd name="T0" fmla="*/ 183 w 238"/>
                <a:gd name="T1" fmla="*/ 384 h 384"/>
                <a:gd name="T2" fmla="*/ 208 w 238"/>
                <a:gd name="T3" fmla="*/ 6 h 384"/>
                <a:gd name="T4" fmla="*/ 0 w 238"/>
                <a:gd name="T5" fmla="*/ 348 h 384"/>
                <a:gd name="T6" fmla="*/ 0 60000 65536"/>
                <a:gd name="T7" fmla="*/ 0 60000 65536"/>
                <a:gd name="T8" fmla="*/ 0 60000 65536"/>
                <a:gd name="T9" fmla="*/ 0 w 238"/>
                <a:gd name="T10" fmla="*/ 0 h 384"/>
                <a:gd name="T11" fmla="*/ 238 w 238"/>
                <a:gd name="T12" fmla="*/ 384 h 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8" h="384">
                  <a:moveTo>
                    <a:pt x="183" y="384"/>
                  </a:moveTo>
                  <a:cubicBezTo>
                    <a:pt x="189" y="321"/>
                    <a:pt x="238" y="12"/>
                    <a:pt x="208" y="6"/>
                  </a:cubicBezTo>
                  <a:cubicBezTo>
                    <a:pt x="178" y="0"/>
                    <a:pt x="43" y="277"/>
                    <a:pt x="0" y="348"/>
                  </a:cubicBezTo>
                </a:path>
              </a:pathLst>
            </a:custGeom>
            <a:noFill/>
            <a:ln w="38100" cap="sq" cmpd="sng">
              <a:solidFill>
                <a:srgbClr val="FF00FF"/>
              </a:solidFill>
              <a:prstDash val="solid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0450" name="Freeform 11"/>
            <p:cNvSpPr>
              <a:spLocks/>
            </p:cNvSpPr>
            <p:nvPr/>
          </p:nvSpPr>
          <p:spPr bwMode="auto">
            <a:xfrm>
              <a:off x="1680" y="2316"/>
              <a:ext cx="800" cy="478"/>
            </a:xfrm>
            <a:custGeom>
              <a:avLst/>
              <a:gdLst>
                <a:gd name="T0" fmla="*/ 782 w 800"/>
                <a:gd name="T1" fmla="*/ 392 h 478"/>
                <a:gd name="T2" fmla="*/ 670 w 800"/>
                <a:gd name="T3" fmla="*/ 14 h 478"/>
                <a:gd name="T4" fmla="*/ 0 w 800"/>
                <a:gd name="T5" fmla="*/ 478 h 478"/>
                <a:gd name="T6" fmla="*/ 0 60000 65536"/>
                <a:gd name="T7" fmla="*/ 0 60000 65536"/>
                <a:gd name="T8" fmla="*/ 0 60000 65536"/>
                <a:gd name="T9" fmla="*/ 0 w 800"/>
                <a:gd name="T10" fmla="*/ 0 h 478"/>
                <a:gd name="T11" fmla="*/ 800 w 800"/>
                <a:gd name="T12" fmla="*/ 478 h 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0" h="478">
                  <a:moveTo>
                    <a:pt x="782" y="392"/>
                  </a:moveTo>
                  <a:cubicBezTo>
                    <a:pt x="773" y="91"/>
                    <a:pt x="800" y="0"/>
                    <a:pt x="670" y="14"/>
                  </a:cubicBezTo>
                  <a:cubicBezTo>
                    <a:pt x="540" y="28"/>
                    <a:pt x="140" y="381"/>
                    <a:pt x="0" y="478"/>
                  </a:cubicBezTo>
                </a:path>
              </a:pathLst>
            </a:custGeom>
            <a:noFill/>
            <a:ln w="38100" cap="sq" cmpd="sng">
              <a:solidFill>
                <a:srgbClr val="FF00FF"/>
              </a:solidFill>
              <a:prstDash val="solid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450444" name="Object 12"/>
          <p:cNvGraphicFramePr>
            <a:graphicFrameLocks noChangeAspect="1"/>
          </p:cNvGraphicFramePr>
          <p:nvPr/>
        </p:nvGraphicFramePr>
        <p:xfrm>
          <a:off x="217488" y="4500563"/>
          <a:ext cx="3984625" cy="1319212"/>
        </p:xfrm>
        <a:graphic>
          <a:graphicData uri="http://schemas.openxmlformats.org/presentationml/2006/ole">
            <p:oleObj spid="_x0000_s2450624" name="CS ChemDraw Drawing" r:id="rId6" imgW="2608580" imgH="863600" progId="MDLDrawOLE.MDLDrawObject.1">
              <p:embed/>
            </p:oleObj>
          </a:graphicData>
        </a:graphic>
      </p:graphicFrame>
      <p:graphicFrame>
        <p:nvGraphicFramePr>
          <p:cNvPr id="24504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2417764"/>
              </p:ext>
            </p:extLst>
          </p:nvPr>
        </p:nvGraphicFramePr>
        <p:xfrm>
          <a:off x="4216400" y="4471988"/>
          <a:ext cx="4675188" cy="1309687"/>
        </p:xfrm>
        <a:graphic>
          <a:graphicData uri="http://schemas.openxmlformats.org/presentationml/2006/ole">
            <p:oleObj spid="_x0000_s2450625" name="CS ChemDraw Drawing" r:id="rId7" imgW="3140789" imgH="877381" progId="MDLDrawOLE.MDLDrawObject.1">
              <p:embed/>
            </p:oleObj>
          </a:graphicData>
        </a:graphic>
      </p:graphicFrame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5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5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506" name="Rectangle 2"/>
          <p:cNvSpPr>
            <a:spLocks noChangeArrowheads="1"/>
          </p:cNvSpPr>
          <p:nvPr/>
        </p:nvSpPr>
        <p:spPr bwMode="auto">
          <a:xfrm>
            <a:off x="242888" y="179388"/>
            <a:ext cx="86375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892175" indent="-89217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8F.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Hydrolysis of Amides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258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1017425"/>
              </p:ext>
            </p:extLst>
          </p:nvPr>
        </p:nvGraphicFramePr>
        <p:xfrm>
          <a:off x="884238" y="2744788"/>
          <a:ext cx="7373937" cy="1366837"/>
        </p:xfrm>
        <a:graphic>
          <a:graphicData uri="http://schemas.openxmlformats.org/presentationml/2006/ole">
            <p:oleObj spid="_x0000_s2581555" name="CS ChemDraw Drawing" r:id="rId4" imgW="4911326" imgH="910887" progId="MDLDrawOLE.MDLDrawObject.1">
              <p:embed/>
            </p:oleObj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4950" y="1089025"/>
            <a:ext cx="86725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Acid hydrolysis of amides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3562" name="Object 10"/>
          <p:cNvGraphicFramePr>
            <a:graphicFrameLocks noChangeAspect="1"/>
          </p:cNvGraphicFramePr>
          <p:nvPr/>
        </p:nvGraphicFramePr>
        <p:xfrm>
          <a:off x="2301875" y="1185863"/>
          <a:ext cx="2916238" cy="1360487"/>
        </p:xfrm>
        <a:graphic>
          <a:graphicData uri="http://schemas.openxmlformats.org/presentationml/2006/ole">
            <p:oleObj spid="_x0000_s2583874" name="CS ChemDraw Drawing" r:id="rId4" imgW="2331720" imgH="1089660" progId="MDLDrawOLE.MDLDrawObject.1">
              <p:embed/>
            </p:oleObj>
          </a:graphicData>
        </a:graphic>
      </p:graphicFrame>
      <p:graphicFrame>
        <p:nvGraphicFramePr>
          <p:cNvPr id="2583564" name="Object 12"/>
          <p:cNvGraphicFramePr>
            <a:graphicFrameLocks noChangeAspect="1"/>
          </p:cNvGraphicFramePr>
          <p:nvPr/>
        </p:nvGraphicFramePr>
        <p:xfrm>
          <a:off x="5468938" y="1458913"/>
          <a:ext cx="3133725" cy="1644650"/>
        </p:xfrm>
        <a:graphic>
          <a:graphicData uri="http://schemas.openxmlformats.org/presentationml/2006/ole">
            <p:oleObj spid="_x0000_s2583875" name="CS ChemDraw Drawing" r:id="rId5" imgW="2506980" imgH="1318260" progId="MDLDrawOLE.MDLDrawObject.1">
              <p:embed/>
            </p:oleObj>
          </a:graphicData>
        </a:graphic>
      </p:graphicFrame>
      <p:graphicFrame>
        <p:nvGraphicFramePr>
          <p:cNvPr id="2583555" name="Object 3"/>
          <p:cNvGraphicFramePr>
            <a:graphicFrameLocks noChangeAspect="1"/>
          </p:cNvGraphicFramePr>
          <p:nvPr/>
        </p:nvGraphicFramePr>
        <p:xfrm>
          <a:off x="609600" y="1466850"/>
          <a:ext cx="2489200" cy="1104900"/>
        </p:xfrm>
        <a:graphic>
          <a:graphicData uri="http://schemas.openxmlformats.org/presentationml/2006/ole">
            <p:oleObj spid="_x0000_s2583876" name="CS ChemDraw Drawing" r:id="rId6" imgW="1991360" imgH="883920" progId="MDLDrawOLE.MDLDrawObject.1">
              <p:embed/>
            </p:oleObj>
          </a:graphicData>
        </a:graphic>
      </p:graphicFrame>
      <p:sp>
        <p:nvSpPr>
          <p:cNvPr id="2583569" name="Rectangle 4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Mechanism</a:t>
            </a:r>
            <a:endParaRPr lang="en-CA" altLang="zh-TW">
              <a:ea typeface="新細明體" pitchFamily="18" charset="-120"/>
            </a:endParaRPr>
          </a:p>
        </p:txBody>
      </p:sp>
      <p:sp>
        <p:nvSpPr>
          <p:cNvPr id="2583557" name="Freeform 5"/>
          <p:cNvSpPr>
            <a:spLocks/>
          </p:cNvSpPr>
          <p:nvPr/>
        </p:nvSpPr>
        <p:spPr bwMode="auto">
          <a:xfrm>
            <a:off x="1401763" y="1136650"/>
            <a:ext cx="1377950" cy="376238"/>
          </a:xfrm>
          <a:custGeom>
            <a:avLst/>
            <a:gdLst>
              <a:gd name="T0" fmla="*/ 0 w 868"/>
              <a:gd name="T1" fmla="*/ 235 h 237"/>
              <a:gd name="T2" fmla="*/ 427 w 868"/>
              <a:gd name="T3" fmla="*/ 0 h 237"/>
              <a:gd name="T4" fmla="*/ 868 w 868"/>
              <a:gd name="T5" fmla="*/ 237 h 237"/>
              <a:gd name="T6" fmla="*/ 0 60000 65536"/>
              <a:gd name="T7" fmla="*/ 0 60000 65536"/>
              <a:gd name="T8" fmla="*/ 0 60000 65536"/>
              <a:gd name="T9" fmla="*/ 0 w 868"/>
              <a:gd name="T10" fmla="*/ 0 h 237"/>
              <a:gd name="T11" fmla="*/ 868 w 868"/>
              <a:gd name="T12" fmla="*/ 237 h 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8" h="237">
                <a:moveTo>
                  <a:pt x="0" y="235"/>
                </a:moveTo>
                <a:cubicBezTo>
                  <a:pt x="71" y="196"/>
                  <a:pt x="282" y="0"/>
                  <a:pt x="427" y="0"/>
                </a:cubicBezTo>
                <a:cubicBezTo>
                  <a:pt x="572" y="0"/>
                  <a:pt x="776" y="188"/>
                  <a:pt x="868" y="23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83559" name="Freeform 7"/>
          <p:cNvSpPr>
            <a:spLocks/>
          </p:cNvSpPr>
          <p:nvPr/>
        </p:nvSpPr>
        <p:spPr bwMode="auto">
          <a:xfrm>
            <a:off x="4338638" y="933450"/>
            <a:ext cx="1809750" cy="2647950"/>
          </a:xfrm>
          <a:custGeom>
            <a:avLst/>
            <a:gdLst>
              <a:gd name="T0" fmla="*/ 1140 w 1140"/>
              <a:gd name="T1" fmla="*/ 305 h 1668"/>
              <a:gd name="T2" fmla="*/ 881 w 1140"/>
              <a:gd name="T3" fmla="*/ 210 h 1668"/>
              <a:gd name="T4" fmla="*/ 427 w 1140"/>
              <a:gd name="T5" fmla="*/ 1565 h 1668"/>
              <a:gd name="T6" fmla="*/ 0 w 1140"/>
              <a:gd name="T7" fmla="*/ 826 h 1668"/>
              <a:gd name="T8" fmla="*/ 0 60000 65536"/>
              <a:gd name="T9" fmla="*/ 0 60000 65536"/>
              <a:gd name="T10" fmla="*/ 0 60000 65536"/>
              <a:gd name="T11" fmla="*/ 0 60000 65536"/>
              <a:gd name="T12" fmla="*/ 0 w 1140"/>
              <a:gd name="T13" fmla="*/ 0 h 1668"/>
              <a:gd name="T14" fmla="*/ 1140 w 1140"/>
              <a:gd name="T15" fmla="*/ 1668 h 16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0" h="1668">
                <a:moveTo>
                  <a:pt x="1140" y="305"/>
                </a:moveTo>
                <a:cubicBezTo>
                  <a:pt x="1097" y="289"/>
                  <a:pt x="1000" y="0"/>
                  <a:pt x="881" y="210"/>
                </a:cubicBezTo>
                <a:cubicBezTo>
                  <a:pt x="762" y="420"/>
                  <a:pt x="574" y="1462"/>
                  <a:pt x="427" y="1565"/>
                </a:cubicBezTo>
                <a:cubicBezTo>
                  <a:pt x="280" y="1668"/>
                  <a:pt x="89" y="980"/>
                  <a:pt x="0" y="82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83560" name="Freeform 8"/>
          <p:cNvSpPr>
            <a:spLocks/>
          </p:cNvSpPr>
          <p:nvPr/>
        </p:nvSpPr>
        <p:spPr bwMode="auto">
          <a:xfrm>
            <a:off x="3867150" y="1546225"/>
            <a:ext cx="357188" cy="366713"/>
          </a:xfrm>
          <a:custGeom>
            <a:avLst/>
            <a:gdLst>
              <a:gd name="T0" fmla="*/ 225 w 225"/>
              <a:gd name="T1" fmla="*/ 231 h 231"/>
              <a:gd name="T2" fmla="*/ 6 w 225"/>
              <a:gd name="T3" fmla="*/ 88 h 231"/>
              <a:gd name="T4" fmla="*/ 189 w 225"/>
              <a:gd name="T5" fmla="*/ 0 h 231"/>
              <a:gd name="T6" fmla="*/ 0 60000 65536"/>
              <a:gd name="T7" fmla="*/ 0 60000 65536"/>
              <a:gd name="T8" fmla="*/ 0 60000 65536"/>
              <a:gd name="T9" fmla="*/ 0 w 225"/>
              <a:gd name="T10" fmla="*/ 0 h 231"/>
              <a:gd name="T11" fmla="*/ 225 w 225"/>
              <a:gd name="T12" fmla="*/ 231 h 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" h="231">
                <a:moveTo>
                  <a:pt x="225" y="231"/>
                </a:moveTo>
                <a:cubicBezTo>
                  <a:pt x="188" y="207"/>
                  <a:pt x="12" y="127"/>
                  <a:pt x="6" y="88"/>
                </a:cubicBezTo>
                <a:cubicBezTo>
                  <a:pt x="0" y="49"/>
                  <a:pt x="151" y="18"/>
                  <a:pt x="189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583563" name="Object 11"/>
          <p:cNvGraphicFramePr>
            <a:graphicFrameLocks noChangeAspect="1"/>
          </p:cNvGraphicFramePr>
          <p:nvPr/>
        </p:nvGraphicFramePr>
        <p:xfrm>
          <a:off x="5722938" y="1466850"/>
          <a:ext cx="555625" cy="446088"/>
        </p:xfrm>
        <a:graphic>
          <a:graphicData uri="http://schemas.openxmlformats.org/presentationml/2006/ole">
            <p:oleObj spid="_x0000_s2583877" name="CS ChemDraw Drawing" r:id="rId7" imgW="444500" imgH="358140" progId="MDLDrawOLE.MDLDrawObject.1">
              <p:embed/>
            </p:oleObj>
          </a:graphicData>
        </a:graphic>
      </p:graphicFrame>
      <p:graphicFrame>
        <p:nvGraphicFramePr>
          <p:cNvPr id="2583565" name="Object 13"/>
          <p:cNvGraphicFramePr>
            <a:graphicFrameLocks noChangeAspect="1"/>
          </p:cNvGraphicFramePr>
          <p:nvPr/>
        </p:nvGraphicFramePr>
        <p:xfrm>
          <a:off x="7058025" y="3355975"/>
          <a:ext cx="1544638" cy="2565400"/>
        </p:xfrm>
        <a:graphic>
          <a:graphicData uri="http://schemas.openxmlformats.org/presentationml/2006/ole">
            <p:oleObj spid="_x0000_s2583878" name="CS ChemDraw Drawing" r:id="rId8" imgW="1234440" imgH="2054860" progId="MDLDrawOLE.MDLDrawObject.1">
              <p:embed/>
            </p:oleObj>
          </a:graphicData>
        </a:graphic>
      </p:graphicFrame>
      <p:graphicFrame>
        <p:nvGraphicFramePr>
          <p:cNvPr id="2583566" name="Object 14"/>
          <p:cNvGraphicFramePr>
            <a:graphicFrameLocks noChangeAspect="1"/>
          </p:cNvGraphicFramePr>
          <p:nvPr/>
        </p:nvGraphicFramePr>
        <p:xfrm>
          <a:off x="3309938" y="4373563"/>
          <a:ext cx="3527425" cy="1300162"/>
        </p:xfrm>
        <a:graphic>
          <a:graphicData uri="http://schemas.openxmlformats.org/presentationml/2006/ole">
            <p:oleObj spid="_x0000_s2583879" name="CS ChemDraw Drawing" r:id="rId9" imgW="2821940" imgH="1041400" progId="MDLDrawOLE.MDLDrawObject.1">
              <p:embed/>
            </p:oleObj>
          </a:graphicData>
        </a:graphic>
      </p:graphicFrame>
      <p:graphicFrame>
        <p:nvGraphicFramePr>
          <p:cNvPr id="2583567" name="Object 15"/>
          <p:cNvGraphicFramePr>
            <a:graphicFrameLocks noChangeAspect="1"/>
          </p:cNvGraphicFramePr>
          <p:nvPr/>
        </p:nvGraphicFramePr>
        <p:xfrm>
          <a:off x="609600" y="4641850"/>
          <a:ext cx="2541588" cy="1047750"/>
        </p:xfrm>
        <a:graphic>
          <a:graphicData uri="http://schemas.openxmlformats.org/presentationml/2006/ole">
            <p:oleObj spid="_x0000_s2583880" name="CS ChemDraw Drawing" r:id="rId10" imgW="2032000" imgH="838200" progId="MDLDrawOLE.MDLDrawObject.1">
              <p:embed/>
            </p:oleObj>
          </a:graphicData>
        </a:graphic>
      </p:graphicFrame>
      <p:sp>
        <p:nvSpPr>
          <p:cNvPr id="2" name="Freeform 16"/>
          <p:cNvSpPr>
            <a:spLocks/>
          </p:cNvSpPr>
          <p:nvPr/>
        </p:nvSpPr>
        <p:spPr bwMode="auto">
          <a:xfrm>
            <a:off x="8093075" y="2535238"/>
            <a:ext cx="420688" cy="441325"/>
          </a:xfrm>
          <a:custGeom>
            <a:avLst/>
            <a:gdLst>
              <a:gd name="T0" fmla="*/ 75 w 265"/>
              <a:gd name="T1" fmla="*/ 0 h 278"/>
              <a:gd name="T2" fmla="*/ 41 w 265"/>
              <a:gd name="T3" fmla="*/ 142 h 278"/>
              <a:gd name="T4" fmla="*/ 258 w 265"/>
              <a:gd name="T5" fmla="*/ 237 h 278"/>
              <a:gd name="T6" fmla="*/ 0 w 265"/>
              <a:gd name="T7" fmla="*/ 278 h 278"/>
              <a:gd name="T8" fmla="*/ 0 60000 65536"/>
              <a:gd name="T9" fmla="*/ 0 60000 65536"/>
              <a:gd name="T10" fmla="*/ 0 60000 65536"/>
              <a:gd name="T11" fmla="*/ 0 60000 65536"/>
              <a:gd name="T12" fmla="*/ 0 w 265"/>
              <a:gd name="T13" fmla="*/ 0 h 278"/>
              <a:gd name="T14" fmla="*/ 265 w 265"/>
              <a:gd name="T15" fmla="*/ 278 h 2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5" h="278">
                <a:moveTo>
                  <a:pt x="75" y="0"/>
                </a:moveTo>
                <a:cubicBezTo>
                  <a:pt x="69" y="24"/>
                  <a:pt x="10" y="102"/>
                  <a:pt x="41" y="142"/>
                </a:cubicBezTo>
                <a:cubicBezTo>
                  <a:pt x="72" y="182"/>
                  <a:pt x="265" y="214"/>
                  <a:pt x="258" y="237"/>
                </a:cubicBezTo>
                <a:cubicBezTo>
                  <a:pt x="251" y="260"/>
                  <a:pt x="54" y="270"/>
                  <a:pt x="0" y="27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 17"/>
          <p:cNvSpPr>
            <a:spLocks/>
          </p:cNvSpPr>
          <p:nvPr/>
        </p:nvSpPr>
        <p:spPr bwMode="auto">
          <a:xfrm>
            <a:off x="7394575" y="2794000"/>
            <a:ext cx="279400" cy="336550"/>
          </a:xfrm>
          <a:custGeom>
            <a:avLst/>
            <a:gdLst>
              <a:gd name="T0" fmla="*/ 176 w 176"/>
              <a:gd name="T1" fmla="*/ 54 h 212"/>
              <a:gd name="T2" fmla="*/ 20 w 176"/>
              <a:gd name="T3" fmla="*/ 203 h 212"/>
              <a:gd name="T4" fmla="*/ 54 w 176"/>
              <a:gd name="T5" fmla="*/ 0 h 212"/>
              <a:gd name="T6" fmla="*/ 0 60000 65536"/>
              <a:gd name="T7" fmla="*/ 0 60000 65536"/>
              <a:gd name="T8" fmla="*/ 0 60000 65536"/>
              <a:gd name="T9" fmla="*/ 0 w 176"/>
              <a:gd name="T10" fmla="*/ 0 h 212"/>
              <a:gd name="T11" fmla="*/ 176 w 176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212">
                <a:moveTo>
                  <a:pt x="176" y="54"/>
                </a:moveTo>
                <a:cubicBezTo>
                  <a:pt x="150" y="79"/>
                  <a:pt x="40" y="212"/>
                  <a:pt x="20" y="203"/>
                </a:cubicBezTo>
                <a:cubicBezTo>
                  <a:pt x="0" y="194"/>
                  <a:pt x="47" y="42"/>
                  <a:pt x="54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83571" name="Freeform 19"/>
          <p:cNvSpPr>
            <a:spLocks/>
          </p:cNvSpPr>
          <p:nvPr/>
        </p:nvSpPr>
        <p:spPr bwMode="auto">
          <a:xfrm>
            <a:off x="7092950" y="4805363"/>
            <a:ext cx="484188" cy="323850"/>
          </a:xfrm>
          <a:custGeom>
            <a:avLst/>
            <a:gdLst>
              <a:gd name="T0" fmla="*/ 183 w 305"/>
              <a:gd name="T1" fmla="*/ 0 h 204"/>
              <a:gd name="T2" fmla="*/ 20 w 305"/>
              <a:gd name="T3" fmla="*/ 34 h 204"/>
              <a:gd name="T4" fmla="*/ 305 w 305"/>
              <a:gd name="T5" fmla="*/ 204 h 204"/>
              <a:gd name="T6" fmla="*/ 0 60000 65536"/>
              <a:gd name="T7" fmla="*/ 0 60000 65536"/>
              <a:gd name="T8" fmla="*/ 0 60000 65536"/>
              <a:gd name="T9" fmla="*/ 0 w 305"/>
              <a:gd name="T10" fmla="*/ 0 h 204"/>
              <a:gd name="T11" fmla="*/ 305 w 305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204">
                <a:moveTo>
                  <a:pt x="183" y="0"/>
                </a:moveTo>
                <a:cubicBezTo>
                  <a:pt x="153" y="6"/>
                  <a:pt x="0" y="0"/>
                  <a:pt x="20" y="34"/>
                </a:cubicBezTo>
                <a:cubicBezTo>
                  <a:pt x="40" y="68"/>
                  <a:pt x="246" y="169"/>
                  <a:pt x="305" y="20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83572" name="Freeform 20"/>
          <p:cNvSpPr>
            <a:spLocks/>
          </p:cNvSpPr>
          <p:nvPr/>
        </p:nvSpPr>
        <p:spPr bwMode="auto">
          <a:xfrm>
            <a:off x="7878763" y="5429250"/>
            <a:ext cx="279400" cy="474663"/>
          </a:xfrm>
          <a:custGeom>
            <a:avLst/>
            <a:gdLst>
              <a:gd name="T0" fmla="*/ 0 w 176"/>
              <a:gd name="T1" fmla="*/ 0 h 299"/>
              <a:gd name="T2" fmla="*/ 34 w 176"/>
              <a:gd name="T3" fmla="*/ 278 h 299"/>
              <a:gd name="T4" fmla="*/ 176 w 176"/>
              <a:gd name="T5" fmla="*/ 129 h 299"/>
              <a:gd name="T6" fmla="*/ 0 60000 65536"/>
              <a:gd name="T7" fmla="*/ 0 60000 65536"/>
              <a:gd name="T8" fmla="*/ 0 60000 65536"/>
              <a:gd name="T9" fmla="*/ 0 w 176"/>
              <a:gd name="T10" fmla="*/ 0 h 299"/>
              <a:gd name="T11" fmla="*/ 176 w 176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299">
                <a:moveTo>
                  <a:pt x="0" y="0"/>
                </a:moveTo>
                <a:cubicBezTo>
                  <a:pt x="7" y="46"/>
                  <a:pt x="5" y="257"/>
                  <a:pt x="34" y="278"/>
                </a:cubicBezTo>
                <a:cubicBezTo>
                  <a:pt x="63" y="299"/>
                  <a:pt x="146" y="160"/>
                  <a:pt x="176" y="12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83574" name="Freeform 22"/>
          <p:cNvSpPr>
            <a:spLocks/>
          </p:cNvSpPr>
          <p:nvPr/>
        </p:nvSpPr>
        <p:spPr bwMode="auto">
          <a:xfrm>
            <a:off x="4318000" y="3736975"/>
            <a:ext cx="1011238" cy="1176338"/>
          </a:xfrm>
          <a:custGeom>
            <a:avLst/>
            <a:gdLst>
              <a:gd name="T0" fmla="*/ 637 w 637"/>
              <a:gd name="T1" fmla="*/ 741 h 741"/>
              <a:gd name="T2" fmla="*/ 210 w 637"/>
              <a:gd name="T3" fmla="*/ 63 h 741"/>
              <a:gd name="T4" fmla="*/ 0 w 637"/>
              <a:gd name="T5" fmla="*/ 362 h 741"/>
              <a:gd name="T6" fmla="*/ 0 60000 65536"/>
              <a:gd name="T7" fmla="*/ 0 60000 65536"/>
              <a:gd name="T8" fmla="*/ 0 60000 65536"/>
              <a:gd name="T9" fmla="*/ 0 w 637"/>
              <a:gd name="T10" fmla="*/ 0 h 741"/>
              <a:gd name="T11" fmla="*/ 637 w 637"/>
              <a:gd name="T12" fmla="*/ 741 h 7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7" h="741">
                <a:moveTo>
                  <a:pt x="637" y="741"/>
                </a:moveTo>
                <a:cubicBezTo>
                  <a:pt x="566" y="628"/>
                  <a:pt x="316" y="126"/>
                  <a:pt x="210" y="63"/>
                </a:cubicBezTo>
                <a:cubicBezTo>
                  <a:pt x="104" y="0"/>
                  <a:pt x="44" y="300"/>
                  <a:pt x="0" y="36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83575" name="Freeform 23"/>
          <p:cNvSpPr>
            <a:spLocks/>
          </p:cNvSpPr>
          <p:nvPr/>
        </p:nvSpPr>
        <p:spPr bwMode="auto">
          <a:xfrm>
            <a:off x="3736975" y="4044950"/>
            <a:ext cx="301625" cy="522288"/>
          </a:xfrm>
          <a:custGeom>
            <a:avLst/>
            <a:gdLst>
              <a:gd name="T0" fmla="*/ 190 w 190"/>
              <a:gd name="T1" fmla="*/ 329 h 329"/>
              <a:gd name="T2" fmla="*/ 95 w 190"/>
              <a:gd name="T3" fmla="*/ 19 h 329"/>
              <a:gd name="T4" fmla="*/ 0 w 190"/>
              <a:gd name="T5" fmla="*/ 215 h 329"/>
              <a:gd name="T6" fmla="*/ 0 60000 65536"/>
              <a:gd name="T7" fmla="*/ 0 60000 65536"/>
              <a:gd name="T8" fmla="*/ 0 60000 65536"/>
              <a:gd name="T9" fmla="*/ 0 w 190"/>
              <a:gd name="T10" fmla="*/ 0 h 329"/>
              <a:gd name="T11" fmla="*/ 190 w 190"/>
              <a:gd name="T12" fmla="*/ 329 h 3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329">
                <a:moveTo>
                  <a:pt x="190" y="329"/>
                </a:moveTo>
                <a:cubicBezTo>
                  <a:pt x="174" y="277"/>
                  <a:pt x="127" y="38"/>
                  <a:pt x="95" y="19"/>
                </a:cubicBezTo>
                <a:cubicBezTo>
                  <a:pt x="63" y="0"/>
                  <a:pt x="20" y="174"/>
                  <a:pt x="0" y="21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8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8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8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8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8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8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58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3557" grpId="0" animBg="1"/>
      <p:bldP spid="2583559" grpId="0" animBg="1"/>
      <p:bldP spid="2583560" grpId="0" animBg="1"/>
      <p:bldP spid="2" grpId="0" animBg="1"/>
      <p:bldP spid="3" grpId="0" animBg="1"/>
      <p:bldP spid="2583571" grpId="0" animBg="1"/>
      <p:bldP spid="2583572" grpId="0" animBg="1"/>
      <p:bldP spid="2583574" grpId="0" animBg="1"/>
      <p:bldP spid="258357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612" name="Rectangle 4"/>
          <p:cNvSpPr>
            <a:spLocks noChangeArrowheads="1"/>
          </p:cNvSpPr>
          <p:nvPr/>
        </p:nvSpPr>
        <p:spPr bwMode="auto">
          <a:xfrm>
            <a:off x="220663" y="981075"/>
            <a:ext cx="8672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Basic hydrolysis of amides</a:t>
            </a:r>
            <a:endParaRPr lang="en-CA" altLang="zh-TW">
              <a:ea typeface="新細明體" pitchFamily="18" charset="-120"/>
            </a:endParaRPr>
          </a:p>
        </p:txBody>
      </p:sp>
      <p:graphicFrame>
        <p:nvGraphicFramePr>
          <p:cNvPr id="2585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9879083"/>
              </p:ext>
            </p:extLst>
          </p:nvPr>
        </p:nvGraphicFramePr>
        <p:xfrm>
          <a:off x="958850" y="2744788"/>
          <a:ext cx="7226300" cy="1366837"/>
        </p:xfrm>
        <a:graphic>
          <a:graphicData uri="http://schemas.openxmlformats.org/presentationml/2006/ole">
            <p:oleObj spid="_x0000_s2585657" name="CS ChemDraw Drawing" r:id="rId4" imgW="4815301" imgH="910887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7650" name="Object 2"/>
          <p:cNvGraphicFramePr>
            <a:graphicFrameLocks noChangeAspect="1"/>
          </p:cNvGraphicFramePr>
          <p:nvPr/>
        </p:nvGraphicFramePr>
        <p:xfrm>
          <a:off x="1838325" y="1744663"/>
          <a:ext cx="2908300" cy="1482725"/>
        </p:xfrm>
        <a:graphic>
          <a:graphicData uri="http://schemas.openxmlformats.org/presentationml/2006/ole">
            <p:oleObj spid="_x0000_s2587836" name="CS ChemDraw Drawing" r:id="rId4" imgW="2326640" imgH="1186180" progId="MDLDrawOLE.MDLDrawObject.1">
              <p:embed/>
            </p:oleObj>
          </a:graphicData>
        </a:graphic>
      </p:graphicFrame>
      <p:graphicFrame>
        <p:nvGraphicFramePr>
          <p:cNvPr id="2587651" name="Object 3"/>
          <p:cNvGraphicFramePr>
            <a:graphicFrameLocks noChangeAspect="1"/>
          </p:cNvGraphicFramePr>
          <p:nvPr/>
        </p:nvGraphicFramePr>
        <p:xfrm>
          <a:off x="4865688" y="1916113"/>
          <a:ext cx="3962400" cy="1046162"/>
        </p:xfrm>
        <a:graphic>
          <a:graphicData uri="http://schemas.openxmlformats.org/presentationml/2006/ole">
            <p:oleObj spid="_x0000_s2587837" name="CS ChemDraw Drawing" r:id="rId5" imgW="3169920" imgH="838200" progId="MDLDrawOLE.MDLDrawObject.1">
              <p:embed/>
            </p:oleObj>
          </a:graphicData>
        </a:graphic>
      </p:graphicFrame>
      <p:graphicFrame>
        <p:nvGraphicFramePr>
          <p:cNvPr id="2587652" name="Object 4"/>
          <p:cNvGraphicFramePr>
            <a:graphicFrameLocks noChangeAspect="1"/>
          </p:cNvGraphicFramePr>
          <p:nvPr/>
        </p:nvGraphicFramePr>
        <p:xfrm>
          <a:off x="320675" y="1822450"/>
          <a:ext cx="2271713" cy="1211263"/>
        </p:xfrm>
        <a:graphic>
          <a:graphicData uri="http://schemas.openxmlformats.org/presentationml/2006/ole">
            <p:oleObj spid="_x0000_s2587838" name="CS ChemDraw Drawing" r:id="rId6" imgW="1816100" imgH="970280" progId="MDLDrawOLE.MDLDrawObject.1">
              <p:embed/>
            </p:oleObj>
          </a:graphicData>
        </a:graphic>
      </p:graphicFrame>
      <p:sp>
        <p:nvSpPr>
          <p:cNvPr id="2587660" name="Rectangle 5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Mechanism</a:t>
            </a:r>
            <a:endParaRPr lang="en-CA" altLang="zh-TW">
              <a:ea typeface="新細明體" pitchFamily="18" charset="-120"/>
            </a:endParaRPr>
          </a:p>
        </p:txBody>
      </p:sp>
      <p:sp>
        <p:nvSpPr>
          <p:cNvPr id="2587655" name="Freeform 7"/>
          <p:cNvSpPr>
            <a:spLocks/>
          </p:cNvSpPr>
          <p:nvPr/>
        </p:nvSpPr>
        <p:spPr bwMode="auto">
          <a:xfrm>
            <a:off x="892175" y="1947863"/>
            <a:ext cx="1098550" cy="1736725"/>
          </a:xfrm>
          <a:custGeom>
            <a:avLst/>
            <a:gdLst>
              <a:gd name="T0" fmla="*/ 692 w 692"/>
              <a:gd name="T1" fmla="*/ 0 h 1094"/>
              <a:gd name="T2" fmla="*/ 570 w 692"/>
              <a:gd name="T3" fmla="*/ 176 h 1094"/>
              <a:gd name="T4" fmla="*/ 570 w 692"/>
              <a:gd name="T5" fmla="*/ 1043 h 1094"/>
              <a:gd name="T6" fmla="*/ 0 w 692"/>
              <a:gd name="T7" fmla="*/ 481 h 1094"/>
              <a:gd name="T8" fmla="*/ 0 60000 65536"/>
              <a:gd name="T9" fmla="*/ 0 60000 65536"/>
              <a:gd name="T10" fmla="*/ 0 60000 65536"/>
              <a:gd name="T11" fmla="*/ 0 60000 65536"/>
              <a:gd name="T12" fmla="*/ 0 w 692"/>
              <a:gd name="T13" fmla="*/ 0 h 1094"/>
              <a:gd name="T14" fmla="*/ 692 w 692"/>
              <a:gd name="T15" fmla="*/ 1094 h 10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2" h="1094">
                <a:moveTo>
                  <a:pt x="692" y="0"/>
                </a:moveTo>
                <a:cubicBezTo>
                  <a:pt x="672" y="29"/>
                  <a:pt x="590" y="2"/>
                  <a:pt x="570" y="176"/>
                </a:cubicBezTo>
                <a:cubicBezTo>
                  <a:pt x="550" y="350"/>
                  <a:pt x="665" y="992"/>
                  <a:pt x="570" y="1043"/>
                </a:cubicBezTo>
                <a:cubicBezTo>
                  <a:pt x="475" y="1094"/>
                  <a:pt x="119" y="598"/>
                  <a:pt x="0" y="48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87656" name="Freeform 8"/>
          <p:cNvSpPr>
            <a:spLocks/>
          </p:cNvSpPr>
          <p:nvPr/>
        </p:nvSpPr>
        <p:spPr bwMode="auto">
          <a:xfrm>
            <a:off x="398463" y="2054225"/>
            <a:ext cx="357187" cy="366713"/>
          </a:xfrm>
          <a:custGeom>
            <a:avLst/>
            <a:gdLst>
              <a:gd name="T0" fmla="*/ 225 w 225"/>
              <a:gd name="T1" fmla="*/ 231 h 231"/>
              <a:gd name="T2" fmla="*/ 6 w 225"/>
              <a:gd name="T3" fmla="*/ 88 h 231"/>
              <a:gd name="T4" fmla="*/ 189 w 225"/>
              <a:gd name="T5" fmla="*/ 0 h 231"/>
              <a:gd name="T6" fmla="*/ 0 60000 65536"/>
              <a:gd name="T7" fmla="*/ 0 60000 65536"/>
              <a:gd name="T8" fmla="*/ 0 60000 65536"/>
              <a:gd name="T9" fmla="*/ 0 w 225"/>
              <a:gd name="T10" fmla="*/ 0 h 231"/>
              <a:gd name="T11" fmla="*/ 225 w 225"/>
              <a:gd name="T12" fmla="*/ 231 h 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" h="231">
                <a:moveTo>
                  <a:pt x="225" y="231"/>
                </a:moveTo>
                <a:cubicBezTo>
                  <a:pt x="188" y="207"/>
                  <a:pt x="12" y="127"/>
                  <a:pt x="6" y="88"/>
                </a:cubicBezTo>
                <a:cubicBezTo>
                  <a:pt x="0" y="49"/>
                  <a:pt x="151" y="18"/>
                  <a:pt x="189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587658" name="Object 10"/>
          <p:cNvGraphicFramePr>
            <a:graphicFrameLocks noChangeAspect="1"/>
          </p:cNvGraphicFramePr>
          <p:nvPr/>
        </p:nvGraphicFramePr>
        <p:xfrm>
          <a:off x="4760913" y="3249613"/>
          <a:ext cx="2738437" cy="2551112"/>
        </p:xfrm>
        <a:graphic>
          <a:graphicData uri="http://schemas.openxmlformats.org/presentationml/2006/ole">
            <p:oleObj spid="_x0000_s2587839" name="CS ChemDraw Drawing" r:id="rId7" imgW="2189480" imgH="2042160" progId="MDLDrawOLE.MDLDrawObject.1">
              <p:embed/>
            </p:oleObj>
          </a:graphicData>
        </a:graphic>
      </p:graphicFrame>
      <p:sp>
        <p:nvSpPr>
          <p:cNvPr id="2587663" name="Freeform 15"/>
          <p:cNvSpPr>
            <a:spLocks/>
          </p:cNvSpPr>
          <p:nvPr/>
        </p:nvSpPr>
        <p:spPr bwMode="auto">
          <a:xfrm>
            <a:off x="3894138" y="1968500"/>
            <a:ext cx="484187" cy="387350"/>
          </a:xfrm>
          <a:custGeom>
            <a:avLst/>
            <a:gdLst>
              <a:gd name="T0" fmla="*/ 163 w 305"/>
              <a:gd name="T1" fmla="*/ 0 h 244"/>
              <a:gd name="T2" fmla="*/ 278 w 305"/>
              <a:gd name="T3" fmla="*/ 163 h 244"/>
              <a:gd name="T4" fmla="*/ 0 w 305"/>
              <a:gd name="T5" fmla="*/ 244 h 244"/>
              <a:gd name="T6" fmla="*/ 0 60000 65536"/>
              <a:gd name="T7" fmla="*/ 0 60000 65536"/>
              <a:gd name="T8" fmla="*/ 0 60000 65536"/>
              <a:gd name="T9" fmla="*/ 0 w 305"/>
              <a:gd name="T10" fmla="*/ 0 h 244"/>
              <a:gd name="T11" fmla="*/ 305 w 305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" h="244">
                <a:moveTo>
                  <a:pt x="163" y="0"/>
                </a:moveTo>
                <a:cubicBezTo>
                  <a:pt x="182" y="27"/>
                  <a:pt x="305" y="122"/>
                  <a:pt x="278" y="163"/>
                </a:cubicBezTo>
                <a:cubicBezTo>
                  <a:pt x="251" y="204"/>
                  <a:pt x="58" y="227"/>
                  <a:pt x="0" y="24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87664" name="Freeform 16"/>
          <p:cNvSpPr>
            <a:spLocks/>
          </p:cNvSpPr>
          <p:nvPr/>
        </p:nvSpPr>
        <p:spPr bwMode="auto">
          <a:xfrm>
            <a:off x="3989388" y="2720975"/>
            <a:ext cx="279400" cy="474663"/>
          </a:xfrm>
          <a:custGeom>
            <a:avLst/>
            <a:gdLst>
              <a:gd name="T0" fmla="*/ 0 w 176"/>
              <a:gd name="T1" fmla="*/ 0 h 299"/>
              <a:gd name="T2" fmla="*/ 34 w 176"/>
              <a:gd name="T3" fmla="*/ 278 h 299"/>
              <a:gd name="T4" fmla="*/ 176 w 176"/>
              <a:gd name="T5" fmla="*/ 129 h 299"/>
              <a:gd name="T6" fmla="*/ 0 60000 65536"/>
              <a:gd name="T7" fmla="*/ 0 60000 65536"/>
              <a:gd name="T8" fmla="*/ 0 60000 65536"/>
              <a:gd name="T9" fmla="*/ 0 w 176"/>
              <a:gd name="T10" fmla="*/ 0 h 299"/>
              <a:gd name="T11" fmla="*/ 176 w 176"/>
              <a:gd name="T12" fmla="*/ 299 h 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299">
                <a:moveTo>
                  <a:pt x="0" y="0"/>
                </a:moveTo>
                <a:cubicBezTo>
                  <a:pt x="7" y="46"/>
                  <a:pt x="5" y="257"/>
                  <a:pt x="34" y="278"/>
                </a:cubicBezTo>
                <a:cubicBezTo>
                  <a:pt x="63" y="299"/>
                  <a:pt x="146" y="160"/>
                  <a:pt x="176" y="12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87665" name="Freeform 17"/>
          <p:cNvSpPr>
            <a:spLocks/>
          </p:cNvSpPr>
          <p:nvPr/>
        </p:nvSpPr>
        <p:spPr bwMode="auto">
          <a:xfrm>
            <a:off x="7594600" y="1624013"/>
            <a:ext cx="635000" cy="742950"/>
          </a:xfrm>
          <a:custGeom>
            <a:avLst/>
            <a:gdLst>
              <a:gd name="T0" fmla="*/ 400 w 400"/>
              <a:gd name="T1" fmla="*/ 305 h 468"/>
              <a:gd name="T2" fmla="*/ 210 w 400"/>
              <a:gd name="T3" fmla="*/ 27 h 468"/>
              <a:gd name="T4" fmla="*/ 0 w 400"/>
              <a:gd name="T5" fmla="*/ 468 h 468"/>
              <a:gd name="T6" fmla="*/ 0 60000 65536"/>
              <a:gd name="T7" fmla="*/ 0 60000 65536"/>
              <a:gd name="T8" fmla="*/ 0 60000 65536"/>
              <a:gd name="T9" fmla="*/ 0 w 400"/>
              <a:gd name="T10" fmla="*/ 0 h 468"/>
              <a:gd name="T11" fmla="*/ 400 w 400"/>
              <a:gd name="T12" fmla="*/ 468 h 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468">
                <a:moveTo>
                  <a:pt x="400" y="305"/>
                </a:moveTo>
                <a:cubicBezTo>
                  <a:pt x="368" y="260"/>
                  <a:pt x="277" y="0"/>
                  <a:pt x="210" y="27"/>
                </a:cubicBezTo>
                <a:cubicBezTo>
                  <a:pt x="143" y="54"/>
                  <a:pt x="44" y="376"/>
                  <a:pt x="0" y="46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87666" name="Freeform 18"/>
          <p:cNvSpPr>
            <a:spLocks/>
          </p:cNvSpPr>
          <p:nvPr/>
        </p:nvSpPr>
        <p:spPr bwMode="auto">
          <a:xfrm>
            <a:off x="7132638" y="2344738"/>
            <a:ext cx="177800" cy="292100"/>
          </a:xfrm>
          <a:custGeom>
            <a:avLst/>
            <a:gdLst>
              <a:gd name="T0" fmla="*/ 112 w 112"/>
              <a:gd name="T1" fmla="*/ 184 h 184"/>
              <a:gd name="T2" fmla="*/ 68 w 112"/>
              <a:gd name="T3" fmla="*/ 0 h 184"/>
              <a:gd name="T4" fmla="*/ 0 w 112"/>
              <a:gd name="T5" fmla="*/ 183 h 184"/>
              <a:gd name="T6" fmla="*/ 0 60000 65536"/>
              <a:gd name="T7" fmla="*/ 0 60000 65536"/>
              <a:gd name="T8" fmla="*/ 0 60000 65536"/>
              <a:gd name="T9" fmla="*/ 0 w 112"/>
              <a:gd name="T10" fmla="*/ 0 h 184"/>
              <a:gd name="T11" fmla="*/ 112 w 11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184">
                <a:moveTo>
                  <a:pt x="112" y="184"/>
                </a:moveTo>
                <a:cubicBezTo>
                  <a:pt x="105" y="153"/>
                  <a:pt x="87" y="0"/>
                  <a:pt x="68" y="0"/>
                </a:cubicBezTo>
                <a:cubicBezTo>
                  <a:pt x="49" y="0"/>
                  <a:pt x="14" y="145"/>
                  <a:pt x="0" y="18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8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8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8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8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8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8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7655" grpId="0" animBg="1"/>
      <p:bldP spid="2587656" grpId="0" animBg="1"/>
      <p:bldP spid="2587663" grpId="0" animBg="1"/>
      <p:bldP spid="2587664" grpId="0" animBg="1"/>
      <p:bldP spid="2587665" grpId="0" animBg="1"/>
      <p:bldP spid="258766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698" name="Rectangle 2"/>
          <p:cNvSpPr>
            <a:spLocks noChangeArrowheads="1"/>
          </p:cNvSpPr>
          <p:nvPr/>
        </p:nvSpPr>
        <p:spPr bwMode="auto">
          <a:xfrm>
            <a:off x="242888" y="179388"/>
            <a:ext cx="86375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892175" indent="-89217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8G.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Nitriles from the Dehydration of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2589700" name="Rectangle 4"/>
          <p:cNvSpPr>
            <a:spLocks noChangeArrowheads="1"/>
          </p:cNvSpPr>
          <p:nvPr/>
        </p:nvSpPr>
        <p:spPr bwMode="auto">
          <a:xfrm>
            <a:off x="220663" y="3429000"/>
            <a:ext cx="86725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This is a useful synthetic method for preparing nitriles that are not available by nucleophilic substitution reactions between alkyl halides and cyanide ions</a:t>
            </a:r>
          </a:p>
        </p:txBody>
      </p:sp>
      <p:graphicFrame>
        <p:nvGraphicFramePr>
          <p:cNvPr id="2589701" name="Object 5"/>
          <p:cNvGraphicFramePr>
            <a:graphicFrameLocks noChangeAspect="1"/>
          </p:cNvGraphicFramePr>
          <p:nvPr/>
        </p:nvGraphicFramePr>
        <p:xfrm>
          <a:off x="25400" y="1557338"/>
          <a:ext cx="9093200" cy="1385887"/>
        </p:xfrm>
        <a:graphic>
          <a:graphicData uri="http://schemas.openxmlformats.org/presentationml/2006/ole">
            <p:oleObj spid="_x0000_s2589748" name="CS ChemDraw Drawing" r:id="rId4" imgW="7272020" imgH="110998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970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767" name="Rectangle 5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e.g.</a:t>
            </a:r>
            <a:endParaRPr lang="en-CA" altLang="zh-TW">
              <a:ea typeface="新細明體" pitchFamily="18" charset="-120"/>
            </a:endParaRPr>
          </a:p>
        </p:txBody>
      </p:sp>
      <p:graphicFrame>
        <p:nvGraphicFramePr>
          <p:cNvPr id="2591756" name="Object 12"/>
          <p:cNvGraphicFramePr>
            <a:graphicFrameLocks noChangeAspect="1"/>
          </p:cNvGraphicFramePr>
          <p:nvPr/>
        </p:nvGraphicFramePr>
        <p:xfrm>
          <a:off x="611188" y="2384425"/>
          <a:ext cx="4548187" cy="2112963"/>
        </p:xfrm>
        <a:graphic>
          <a:graphicData uri="http://schemas.openxmlformats.org/presentationml/2006/ole">
            <p:oleObj spid="_x0000_s2591855" name="CS ChemDraw Drawing" r:id="rId4" imgW="3027680" imgH="1407160" progId="MDLDrawOLE.MDLDrawObject.1">
              <p:embed/>
            </p:oleObj>
          </a:graphicData>
        </a:graphic>
      </p:graphicFrame>
      <p:sp>
        <p:nvSpPr>
          <p:cNvPr id="2591763" name="Freeform 19"/>
          <p:cNvSpPr>
            <a:spLocks/>
          </p:cNvSpPr>
          <p:nvPr/>
        </p:nvSpPr>
        <p:spPr bwMode="auto">
          <a:xfrm>
            <a:off x="1908175" y="2224088"/>
            <a:ext cx="1530350" cy="1727200"/>
          </a:xfrm>
          <a:custGeom>
            <a:avLst/>
            <a:gdLst>
              <a:gd name="T0" fmla="*/ 184 w 964"/>
              <a:gd name="T1" fmla="*/ 7 h 1088"/>
              <a:gd name="T2" fmla="*/ 729 w 964"/>
              <a:gd name="T3" fmla="*/ 290 h 1088"/>
              <a:gd name="T4" fmla="*/ 934 w 964"/>
              <a:gd name="T5" fmla="*/ 721 h 1088"/>
              <a:gd name="T6" fmla="*/ 911 w 964"/>
              <a:gd name="T7" fmla="*/ 1039 h 1088"/>
              <a:gd name="T8" fmla="*/ 684 w 964"/>
              <a:gd name="T9" fmla="*/ 1016 h 1088"/>
              <a:gd name="T10" fmla="*/ 661 w 964"/>
              <a:gd name="T11" fmla="*/ 812 h 1088"/>
              <a:gd name="T12" fmla="*/ 598 w 964"/>
              <a:gd name="T13" fmla="*/ 522 h 1088"/>
              <a:gd name="T14" fmla="*/ 69 w 964"/>
              <a:gd name="T15" fmla="*/ 258 h 1088"/>
              <a:gd name="T16" fmla="*/ 184 w 964"/>
              <a:gd name="T17" fmla="*/ 7 h 10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64"/>
              <a:gd name="T28" fmla="*/ 0 h 1088"/>
              <a:gd name="T29" fmla="*/ 964 w 964"/>
              <a:gd name="T30" fmla="*/ 1088 h 10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64" h="1088">
                <a:moveTo>
                  <a:pt x="184" y="7"/>
                </a:moveTo>
                <a:cubicBezTo>
                  <a:pt x="292" y="0"/>
                  <a:pt x="604" y="171"/>
                  <a:pt x="729" y="290"/>
                </a:cubicBezTo>
                <a:cubicBezTo>
                  <a:pt x="854" y="409"/>
                  <a:pt x="904" y="596"/>
                  <a:pt x="934" y="721"/>
                </a:cubicBezTo>
                <a:cubicBezTo>
                  <a:pt x="964" y="846"/>
                  <a:pt x="953" y="990"/>
                  <a:pt x="911" y="1039"/>
                </a:cubicBezTo>
                <a:cubicBezTo>
                  <a:pt x="869" y="1088"/>
                  <a:pt x="726" y="1054"/>
                  <a:pt x="684" y="1016"/>
                </a:cubicBezTo>
                <a:cubicBezTo>
                  <a:pt x="642" y="978"/>
                  <a:pt x="675" y="894"/>
                  <a:pt x="661" y="812"/>
                </a:cubicBezTo>
                <a:cubicBezTo>
                  <a:pt x="647" y="730"/>
                  <a:pt x="697" y="614"/>
                  <a:pt x="598" y="522"/>
                </a:cubicBezTo>
                <a:cubicBezTo>
                  <a:pt x="499" y="430"/>
                  <a:pt x="138" y="344"/>
                  <a:pt x="69" y="258"/>
                </a:cubicBezTo>
                <a:cubicBezTo>
                  <a:pt x="0" y="172"/>
                  <a:pt x="160" y="59"/>
                  <a:pt x="184" y="7"/>
                </a:cubicBezTo>
                <a:close/>
              </a:path>
            </a:pathLst>
          </a:custGeom>
          <a:solidFill>
            <a:srgbClr val="FF99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91764" name="Text Box 20"/>
          <p:cNvSpPr txBox="1">
            <a:spLocks noChangeArrowheads="1"/>
          </p:cNvSpPr>
          <p:nvPr/>
        </p:nvSpPr>
        <p:spPr bwMode="auto">
          <a:xfrm>
            <a:off x="1871663" y="4437063"/>
            <a:ext cx="2578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>
                <a:solidFill>
                  <a:srgbClr val="FF00FF"/>
                </a:solidFill>
              </a:rPr>
              <a:t>dehydration</a:t>
            </a:r>
          </a:p>
        </p:txBody>
      </p:sp>
      <p:graphicFrame>
        <p:nvGraphicFramePr>
          <p:cNvPr id="2591765" name="Object 21"/>
          <p:cNvGraphicFramePr>
            <a:graphicFrameLocks noChangeAspect="1"/>
          </p:cNvGraphicFramePr>
          <p:nvPr/>
        </p:nvGraphicFramePr>
        <p:xfrm>
          <a:off x="3702050" y="2960688"/>
          <a:ext cx="4865688" cy="1533525"/>
        </p:xfrm>
        <a:graphic>
          <a:graphicData uri="http://schemas.openxmlformats.org/presentationml/2006/ole">
            <p:oleObj spid="_x0000_s2591856" name="CS ChemDraw Drawing" r:id="rId5" imgW="3238500" imgH="1021080" progId="MDLDrawOLE.MDLDrawObject.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763" grpId="0" animBg="1"/>
      <p:bldP spid="259176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801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Example</a:t>
            </a:r>
          </a:p>
          <a:p>
            <a:pPr marL="1377950" lvl="1" indent="-685800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altLang="zh-TW">
                <a:ea typeface="新細明體" pitchFamily="18" charset="-120"/>
              </a:rPr>
              <a:t>Synthesis of</a:t>
            </a:r>
          </a:p>
        </p:txBody>
      </p:sp>
      <p:graphicFrame>
        <p:nvGraphicFramePr>
          <p:cNvPr id="259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0753080"/>
              </p:ext>
            </p:extLst>
          </p:nvPr>
        </p:nvGraphicFramePr>
        <p:xfrm>
          <a:off x="4446588" y="652463"/>
          <a:ext cx="2863850" cy="827087"/>
        </p:xfrm>
        <a:graphic>
          <a:graphicData uri="http://schemas.openxmlformats.org/presentationml/2006/ole">
            <p:oleObj spid="_x0000_s2593892" name="CS ChemDraw Drawing" r:id="rId4" imgW="1906081" imgH="551282" progId="MDLDrawOLE.MDLDrawObject.1">
              <p:embed/>
            </p:oleObj>
          </a:graphicData>
        </a:graphic>
      </p:graphicFrame>
      <p:graphicFrame>
        <p:nvGraphicFramePr>
          <p:cNvPr id="2593799" name="Object 7"/>
          <p:cNvGraphicFramePr>
            <a:graphicFrameLocks noChangeAspect="1"/>
          </p:cNvGraphicFramePr>
          <p:nvPr/>
        </p:nvGraphicFramePr>
        <p:xfrm>
          <a:off x="576263" y="2024063"/>
          <a:ext cx="7956550" cy="984250"/>
        </p:xfrm>
        <a:graphic>
          <a:graphicData uri="http://schemas.openxmlformats.org/presentationml/2006/ole">
            <p:oleObj spid="_x0000_s2593893" name="CS ChemDraw Drawing" r:id="rId5" imgW="5295900" imgH="655320" progId="MDLDrawOLE.MDLDrawObject.1">
              <p:embed/>
            </p:oleObj>
          </a:graphicData>
        </a:graphic>
      </p:graphicFrame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2176463" y="2241550"/>
            <a:ext cx="179387" cy="179388"/>
          </a:xfrm>
          <a:prstGeom prst="ellipse">
            <a:avLst/>
          </a:prstGeom>
          <a:solidFill>
            <a:srgbClr val="FF99CC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439863" y="4024313"/>
            <a:ext cx="43926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dirty="0">
                <a:solidFill>
                  <a:srgbClr val="FF00FF"/>
                </a:solidFill>
              </a:rPr>
              <a:t>1</a:t>
            </a:r>
            <a:r>
              <a:rPr lang="en-CA" baseline="30000" dirty="0">
                <a:solidFill>
                  <a:srgbClr val="FF00FF"/>
                </a:solidFill>
              </a:rPr>
              <a:t>o</a:t>
            </a:r>
            <a:r>
              <a:rPr lang="en-CA" dirty="0">
                <a:solidFill>
                  <a:srgbClr val="FF00FF"/>
                </a:solidFill>
              </a:rPr>
              <a:t> alkyl bromide</a:t>
            </a:r>
          </a:p>
          <a:p>
            <a:pPr marL="571500" indent="-571500">
              <a:buFont typeface="Symbol"/>
              <a:buChar char="Þ"/>
            </a:pPr>
            <a:r>
              <a:rPr lang="en-CA" dirty="0" smtClean="0">
                <a:solidFill>
                  <a:srgbClr val="FF00FF"/>
                </a:solidFill>
                <a:sym typeface="Symbol" pitchFamily="18" charset="2"/>
              </a:rPr>
              <a:t>S</a:t>
            </a:r>
            <a:r>
              <a:rPr lang="en-CA" baseline="-25000" dirty="0" smtClean="0">
                <a:solidFill>
                  <a:srgbClr val="FF00FF"/>
                </a:solidFill>
                <a:sym typeface="Symbol" pitchFamily="18" charset="2"/>
              </a:rPr>
              <a:t>N</a:t>
            </a:r>
            <a:r>
              <a:rPr lang="en-CA" dirty="0" smtClean="0">
                <a:solidFill>
                  <a:srgbClr val="FF00FF"/>
                </a:solidFill>
                <a:sym typeface="Symbol" pitchFamily="18" charset="2"/>
              </a:rPr>
              <a:t>2 </a:t>
            </a:r>
            <a:r>
              <a:rPr lang="en-CA" dirty="0">
                <a:solidFill>
                  <a:srgbClr val="FF00FF"/>
                </a:solidFill>
                <a:sym typeface="Symbol" pitchFamily="18" charset="2"/>
              </a:rPr>
              <a:t>reaction with </a:t>
            </a:r>
            <a:r>
              <a:rPr lang="en-CA" dirty="0" smtClean="0">
                <a:solidFill>
                  <a:srgbClr val="FF00FF"/>
                </a:solidFill>
                <a:sym typeface="Symbol" pitchFamily="18" charset="2"/>
              </a:rPr>
              <a:t>  </a:t>
            </a:r>
            <a:r>
              <a:rPr lang="en-CA" baseline="30000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⊖</a:t>
            </a:r>
            <a:r>
              <a:rPr lang="en-CA" dirty="0">
                <a:solidFill>
                  <a:srgbClr val="FF00FF"/>
                </a:solidFill>
                <a:sym typeface="Symbol" pitchFamily="18" charset="2"/>
              </a:rPr>
              <a:t>CN works fine</a:t>
            </a:r>
          </a:p>
        </p:txBody>
      </p:sp>
      <p:sp>
        <p:nvSpPr>
          <p:cNvPr id="2593802" name="Line 10"/>
          <p:cNvSpPr>
            <a:spLocks noChangeShapeType="1"/>
          </p:cNvSpPr>
          <p:nvPr/>
        </p:nvSpPr>
        <p:spPr bwMode="auto">
          <a:xfrm flipV="1">
            <a:off x="2268538" y="2600325"/>
            <a:ext cx="0" cy="1423988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9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9380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846" name="Rectangle 2"/>
          <p:cNvSpPr>
            <a:spLocks noChangeArrowheads="1"/>
          </p:cNvSpPr>
          <p:nvPr/>
        </p:nvSpPr>
        <p:spPr bwMode="auto">
          <a:xfrm>
            <a:off x="220663" y="765175"/>
            <a:ext cx="8672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TW">
                <a:ea typeface="新細明體" pitchFamily="18" charset="-120"/>
              </a:rPr>
              <a:t>But synthesis of</a:t>
            </a:r>
            <a:endParaRPr lang="en-CA" altLang="zh-TW">
              <a:ea typeface="新細明體" pitchFamily="18" charset="-120"/>
            </a:endParaRPr>
          </a:p>
        </p:txBody>
      </p:sp>
      <p:graphicFrame>
        <p:nvGraphicFramePr>
          <p:cNvPr id="2595843" name="Object 3"/>
          <p:cNvGraphicFramePr>
            <a:graphicFrameLocks noChangeAspect="1"/>
          </p:cNvGraphicFramePr>
          <p:nvPr/>
        </p:nvGraphicFramePr>
        <p:xfrm>
          <a:off x="3924300" y="584200"/>
          <a:ext cx="1563688" cy="1106488"/>
        </p:xfrm>
        <a:graphic>
          <a:graphicData uri="http://schemas.openxmlformats.org/presentationml/2006/ole">
            <p:oleObj spid="_x0000_s2595935" name="CS ChemDraw Drawing" r:id="rId4" imgW="1041400" imgH="736600" progId="MDLDrawOLE.MDLDrawObject.1">
              <p:embed/>
            </p:oleObj>
          </a:graphicData>
        </a:graphic>
      </p:graphicFrame>
      <p:graphicFrame>
        <p:nvGraphicFramePr>
          <p:cNvPr id="2595844" name="Object 4"/>
          <p:cNvGraphicFramePr>
            <a:graphicFrameLocks noChangeAspect="1"/>
          </p:cNvGraphicFramePr>
          <p:nvPr/>
        </p:nvGraphicFramePr>
        <p:xfrm>
          <a:off x="1398588" y="2420938"/>
          <a:ext cx="6310312" cy="1106487"/>
        </p:xfrm>
        <a:graphic>
          <a:graphicData uri="http://schemas.openxmlformats.org/presentationml/2006/ole">
            <p:oleObj spid="_x0000_s2595936" name="CS ChemDraw Drawing" r:id="rId5" imgW="4201160" imgH="736600" progId="MDLDrawOLE.MDLDrawObject.1">
              <p:embed/>
            </p:oleObj>
          </a:graphicData>
        </a:graphic>
      </p:graphicFrame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1924050" y="2727325"/>
            <a:ext cx="179388" cy="179388"/>
          </a:xfrm>
          <a:prstGeom prst="ellipse">
            <a:avLst/>
          </a:prstGeom>
          <a:solidFill>
            <a:srgbClr val="FF99CC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627313" y="4184650"/>
            <a:ext cx="43926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>
                <a:solidFill>
                  <a:srgbClr val="FF00FF"/>
                </a:solidFill>
              </a:rPr>
              <a:t>3</a:t>
            </a:r>
            <a:r>
              <a:rPr lang="en-CA" baseline="30000">
                <a:solidFill>
                  <a:srgbClr val="FF00FF"/>
                </a:solidFill>
              </a:rPr>
              <a:t>o</a:t>
            </a:r>
            <a:r>
              <a:rPr lang="en-CA">
                <a:solidFill>
                  <a:srgbClr val="FF00FF"/>
                </a:solidFill>
              </a:rPr>
              <a:t> alkyl bromide</a:t>
            </a:r>
          </a:p>
          <a:p>
            <a:r>
              <a:rPr lang="en-CA">
                <a:solidFill>
                  <a:srgbClr val="FF00FF"/>
                </a:solidFill>
                <a:sym typeface="Symbol" pitchFamily="18" charset="2"/>
              </a:rPr>
              <a:t> No S</a:t>
            </a:r>
            <a:r>
              <a:rPr lang="en-CA" baseline="-25000">
                <a:solidFill>
                  <a:srgbClr val="FF00FF"/>
                </a:solidFill>
                <a:sym typeface="Symbol" pitchFamily="18" charset="2"/>
              </a:rPr>
              <a:t>N</a:t>
            </a:r>
            <a:r>
              <a:rPr lang="en-CA">
                <a:solidFill>
                  <a:srgbClr val="FF00FF"/>
                </a:solidFill>
                <a:sym typeface="Symbol" pitchFamily="18" charset="2"/>
              </a:rPr>
              <a:t>2 reaction</a:t>
            </a:r>
          </a:p>
        </p:txBody>
      </p:sp>
      <p:sp>
        <p:nvSpPr>
          <p:cNvPr id="2595848" name="Line 8"/>
          <p:cNvSpPr>
            <a:spLocks noChangeShapeType="1"/>
          </p:cNvSpPr>
          <p:nvPr/>
        </p:nvSpPr>
        <p:spPr bwMode="auto">
          <a:xfrm flipH="1" flipV="1">
            <a:off x="2103438" y="2906713"/>
            <a:ext cx="1208087" cy="1277937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9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9584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903" name="Rectangle 2"/>
          <p:cNvSpPr>
            <a:spLocks noChangeArrowheads="1"/>
          </p:cNvSpPr>
          <p:nvPr/>
        </p:nvSpPr>
        <p:spPr bwMode="auto">
          <a:xfrm>
            <a:off x="220663" y="187325"/>
            <a:ext cx="8672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zh-TW" u="sng">
                <a:ea typeface="新細明體" pitchFamily="18" charset="-120"/>
              </a:rPr>
              <a:t>Solution</a:t>
            </a:r>
            <a:endParaRPr lang="en-CA" altLang="zh-TW" u="sng">
              <a:ea typeface="新細明體" pitchFamily="18" charset="-120"/>
            </a:endParaRPr>
          </a:p>
        </p:txBody>
      </p:sp>
      <p:sp>
        <p:nvSpPr>
          <p:cNvPr id="2597896" name="Freeform 8"/>
          <p:cNvSpPr>
            <a:spLocks/>
          </p:cNvSpPr>
          <p:nvPr/>
        </p:nvSpPr>
        <p:spPr bwMode="auto">
          <a:xfrm>
            <a:off x="4824413" y="3351213"/>
            <a:ext cx="1530350" cy="1727200"/>
          </a:xfrm>
          <a:custGeom>
            <a:avLst/>
            <a:gdLst>
              <a:gd name="T0" fmla="*/ 184 w 964"/>
              <a:gd name="T1" fmla="*/ 7 h 1088"/>
              <a:gd name="T2" fmla="*/ 729 w 964"/>
              <a:gd name="T3" fmla="*/ 290 h 1088"/>
              <a:gd name="T4" fmla="*/ 934 w 964"/>
              <a:gd name="T5" fmla="*/ 721 h 1088"/>
              <a:gd name="T6" fmla="*/ 911 w 964"/>
              <a:gd name="T7" fmla="*/ 1039 h 1088"/>
              <a:gd name="T8" fmla="*/ 684 w 964"/>
              <a:gd name="T9" fmla="*/ 1016 h 1088"/>
              <a:gd name="T10" fmla="*/ 661 w 964"/>
              <a:gd name="T11" fmla="*/ 812 h 1088"/>
              <a:gd name="T12" fmla="*/ 598 w 964"/>
              <a:gd name="T13" fmla="*/ 522 h 1088"/>
              <a:gd name="T14" fmla="*/ 69 w 964"/>
              <a:gd name="T15" fmla="*/ 258 h 1088"/>
              <a:gd name="T16" fmla="*/ 184 w 964"/>
              <a:gd name="T17" fmla="*/ 7 h 10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64"/>
              <a:gd name="T28" fmla="*/ 0 h 1088"/>
              <a:gd name="T29" fmla="*/ 964 w 964"/>
              <a:gd name="T30" fmla="*/ 1088 h 10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64" h="1088">
                <a:moveTo>
                  <a:pt x="184" y="7"/>
                </a:moveTo>
                <a:cubicBezTo>
                  <a:pt x="292" y="0"/>
                  <a:pt x="604" y="171"/>
                  <a:pt x="729" y="290"/>
                </a:cubicBezTo>
                <a:cubicBezTo>
                  <a:pt x="854" y="409"/>
                  <a:pt x="904" y="596"/>
                  <a:pt x="934" y="721"/>
                </a:cubicBezTo>
                <a:cubicBezTo>
                  <a:pt x="964" y="846"/>
                  <a:pt x="953" y="990"/>
                  <a:pt x="911" y="1039"/>
                </a:cubicBezTo>
                <a:cubicBezTo>
                  <a:pt x="869" y="1088"/>
                  <a:pt x="726" y="1054"/>
                  <a:pt x="684" y="1016"/>
                </a:cubicBezTo>
                <a:cubicBezTo>
                  <a:pt x="642" y="978"/>
                  <a:pt x="675" y="894"/>
                  <a:pt x="661" y="812"/>
                </a:cubicBezTo>
                <a:cubicBezTo>
                  <a:pt x="647" y="730"/>
                  <a:pt x="697" y="614"/>
                  <a:pt x="598" y="522"/>
                </a:cubicBezTo>
                <a:cubicBezTo>
                  <a:pt x="499" y="430"/>
                  <a:pt x="138" y="344"/>
                  <a:pt x="69" y="258"/>
                </a:cubicBezTo>
                <a:cubicBezTo>
                  <a:pt x="0" y="172"/>
                  <a:pt x="160" y="59"/>
                  <a:pt x="184" y="7"/>
                </a:cubicBezTo>
                <a:close/>
              </a:path>
            </a:pathLst>
          </a:custGeom>
          <a:solidFill>
            <a:srgbClr val="FF99CC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97897" name="Text Box 9"/>
          <p:cNvSpPr txBox="1">
            <a:spLocks noChangeArrowheads="1"/>
          </p:cNvSpPr>
          <p:nvPr/>
        </p:nvSpPr>
        <p:spPr bwMode="auto">
          <a:xfrm>
            <a:off x="4787900" y="5564188"/>
            <a:ext cx="2578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>
                <a:solidFill>
                  <a:srgbClr val="FF00FF"/>
                </a:solidFill>
              </a:rPr>
              <a:t>dehydration</a:t>
            </a:r>
          </a:p>
        </p:txBody>
      </p:sp>
      <p:graphicFrame>
        <p:nvGraphicFramePr>
          <p:cNvPr id="2597899" name="Object 11"/>
          <p:cNvGraphicFramePr>
            <a:graphicFrameLocks noChangeAspect="1"/>
          </p:cNvGraphicFramePr>
          <p:nvPr/>
        </p:nvGraphicFramePr>
        <p:xfrm>
          <a:off x="381000" y="771525"/>
          <a:ext cx="7943850" cy="2308225"/>
        </p:xfrm>
        <a:graphic>
          <a:graphicData uri="http://schemas.openxmlformats.org/presentationml/2006/ole">
            <p:oleObj spid="_x0000_s2598033" name="CS ChemDraw Drawing" r:id="rId4" imgW="5288280" imgH="1536700" progId="MDLDrawOLE.MDLDrawObject.1">
              <p:embed/>
            </p:oleObj>
          </a:graphicData>
        </a:graphic>
      </p:graphicFrame>
      <p:graphicFrame>
        <p:nvGraphicFramePr>
          <p:cNvPr id="2597900" name="Object 12"/>
          <p:cNvGraphicFramePr>
            <a:graphicFrameLocks noChangeAspect="1"/>
          </p:cNvGraphicFramePr>
          <p:nvPr/>
        </p:nvGraphicFramePr>
        <p:xfrm>
          <a:off x="4089400" y="2636838"/>
          <a:ext cx="4803775" cy="2613025"/>
        </p:xfrm>
        <a:graphic>
          <a:graphicData uri="http://schemas.openxmlformats.org/presentationml/2006/ole">
            <p:oleObj spid="_x0000_s2598034" name="CS ChemDraw Drawing" r:id="rId5" imgW="3197860" imgH="1739900" progId="MDLDrawOLE.MDLDrawObject.1">
              <p:embed/>
            </p:oleObj>
          </a:graphicData>
        </a:graphic>
      </p:graphicFrame>
      <p:graphicFrame>
        <p:nvGraphicFramePr>
          <p:cNvPr id="2597901" name="Object 13"/>
          <p:cNvGraphicFramePr>
            <a:graphicFrameLocks noChangeAspect="1"/>
          </p:cNvGraphicFramePr>
          <p:nvPr/>
        </p:nvGraphicFramePr>
        <p:xfrm>
          <a:off x="350838" y="4086225"/>
          <a:ext cx="3684587" cy="1163638"/>
        </p:xfrm>
        <a:graphic>
          <a:graphicData uri="http://schemas.openxmlformats.org/presentationml/2006/ole">
            <p:oleObj spid="_x0000_s2598035" name="CS ChemDraw Drawing" r:id="rId6" imgW="2453640" imgH="774700" progId="MDLDrawOLE.MDLDrawObject.1">
              <p:embed/>
            </p:oleObj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7896" grpId="0" animBg="1"/>
      <p:bldP spid="259789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938" name="Rectangle 2"/>
          <p:cNvSpPr>
            <a:spLocks noChangeArrowheads="1"/>
          </p:cNvSpPr>
          <p:nvPr/>
        </p:nvSpPr>
        <p:spPr bwMode="auto">
          <a:xfrm>
            <a:off x="242888" y="179388"/>
            <a:ext cx="86375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892175" indent="-89217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8H.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Hydrolysis of Nitriles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2599939" name="Object 3"/>
          <p:cNvGraphicFramePr>
            <a:graphicFrameLocks noChangeAspect="1"/>
          </p:cNvGraphicFramePr>
          <p:nvPr/>
        </p:nvGraphicFramePr>
        <p:xfrm>
          <a:off x="1108075" y="1474788"/>
          <a:ext cx="6927850" cy="1255712"/>
        </p:xfrm>
        <a:graphic>
          <a:graphicData uri="http://schemas.openxmlformats.org/presentationml/2006/ole">
            <p:oleObj spid="_x0000_s2599986" name="CS ChemDraw Drawing" r:id="rId4" imgW="4615180" imgH="838200" progId="MDLDrawOLE.MDLDrawObject.1">
              <p:embed/>
            </p:oleObj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0663" y="3429000"/>
            <a:ext cx="86725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Catalyzed by both acid and base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486" name="Rectangle 2"/>
          <p:cNvSpPr>
            <a:spLocks noChangeArrowheads="1"/>
          </p:cNvSpPr>
          <p:nvPr/>
        </p:nvSpPr>
        <p:spPr bwMode="auto">
          <a:xfrm>
            <a:off x="234950" y="188913"/>
            <a:ext cx="8637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The conjugate base B</a:t>
            </a:r>
            <a:r>
              <a:rPr lang="en-US" altLang="zh-TW" baseline="-25000">
                <a:ea typeface="新細明體" pitchFamily="18" charset="-120"/>
              </a:rPr>
              <a:t>1</a:t>
            </a:r>
            <a:r>
              <a:rPr lang="en-US" altLang="zh-TW">
                <a:ea typeface="新細明體" pitchFamily="18" charset="-120"/>
              </a:rPr>
              <a:t> is more stable (the anion is more delocalized) than B</a:t>
            </a:r>
            <a:r>
              <a:rPr lang="en-US" altLang="zh-TW" baseline="-25000">
                <a:ea typeface="新細明體" pitchFamily="18" charset="-120"/>
              </a:rPr>
              <a:t>2</a:t>
            </a:r>
            <a:r>
              <a:rPr lang="en-US" altLang="zh-TW">
                <a:ea typeface="新細明體" pitchFamily="18" charset="-120"/>
              </a:rPr>
              <a:t> due to resonance stabilization</a:t>
            </a:r>
            <a:endParaRPr lang="en-CA"/>
          </a:p>
        </p:txBody>
      </p:sp>
      <p:graphicFrame>
        <p:nvGraphicFramePr>
          <p:cNvPr id="2452484" name="Object 4"/>
          <p:cNvGraphicFramePr>
            <a:graphicFrameLocks noChangeAspect="1"/>
          </p:cNvGraphicFramePr>
          <p:nvPr/>
        </p:nvGraphicFramePr>
        <p:xfrm>
          <a:off x="469900" y="2271713"/>
          <a:ext cx="8202613" cy="1549400"/>
        </p:xfrm>
        <a:graphic>
          <a:graphicData uri="http://schemas.openxmlformats.org/presentationml/2006/ole">
            <p:oleObj spid="_x0000_s2452534" name="CS ChemDraw Drawing" r:id="rId4" imgW="5455920" imgH="1031240" progId="MDLDrawOLE.MDLDrawObject.1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23925" y="2390775"/>
            <a:ext cx="1444625" cy="795338"/>
            <a:chOff x="584" y="1906"/>
            <a:chExt cx="910" cy="501"/>
          </a:xfrm>
        </p:grpSpPr>
        <p:sp>
          <p:nvSpPr>
            <p:cNvPr id="2452489" name="Freeform 6"/>
            <p:cNvSpPr>
              <a:spLocks/>
            </p:cNvSpPr>
            <p:nvPr/>
          </p:nvSpPr>
          <p:spPr bwMode="auto">
            <a:xfrm>
              <a:off x="1152" y="1906"/>
              <a:ext cx="342" cy="501"/>
            </a:xfrm>
            <a:custGeom>
              <a:avLst/>
              <a:gdLst>
                <a:gd name="T0" fmla="*/ 301 w 342"/>
                <a:gd name="T1" fmla="*/ 484 h 501"/>
                <a:gd name="T2" fmla="*/ 292 w 342"/>
                <a:gd name="T3" fmla="*/ 3 h 501"/>
                <a:gd name="T4" fmla="*/ 0 w 342"/>
                <a:gd name="T5" fmla="*/ 501 h 501"/>
                <a:gd name="T6" fmla="*/ 0 60000 65536"/>
                <a:gd name="T7" fmla="*/ 0 60000 65536"/>
                <a:gd name="T8" fmla="*/ 0 60000 65536"/>
                <a:gd name="T9" fmla="*/ 0 w 342"/>
                <a:gd name="T10" fmla="*/ 0 h 501"/>
                <a:gd name="T11" fmla="*/ 342 w 342"/>
                <a:gd name="T12" fmla="*/ 501 h 5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501">
                  <a:moveTo>
                    <a:pt x="301" y="484"/>
                  </a:moveTo>
                  <a:cubicBezTo>
                    <a:pt x="300" y="404"/>
                    <a:pt x="342" y="0"/>
                    <a:pt x="292" y="3"/>
                  </a:cubicBezTo>
                  <a:cubicBezTo>
                    <a:pt x="242" y="6"/>
                    <a:pt x="61" y="397"/>
                    <a:pt x="0" y="501"/>
                  </a:cubicBezTo>
                </a:path>
              </a:pathLst>
            </a:custGeom>
            <a:noFill/>
            <a:ln w="38100" cap="sq" cmpd="sng">
              <a:solidFill>
                <a:srgbClr val="FF00FF"/>
              </a:solidFill>
              <a:prstDash val="solid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2490" name="Freeform 7"/>
            <p:cNvSpPr>
              <a:spLocks/>
            </p:cNvSpPr>
            <p:nvPr/>
          </p:nvSpPr>
          <p:spPr bwMode="auto">
            <a:xfrm>
              <a:off x="584" y="2029"/>
              <a:ext cx="271" cy="287"/>
            </a:xfrm>
            <a:custGeom>
              <a:avLst/>
              <a:gdLst>
                <a:gd name="T0" fmla="*/ 271 w 271"/>
                <a:gd name="T1" fmla="*/ 275 h 287"/>
                <a:gd name="T2" fmla="*/ 1 w 271"/>
                <a:gd name="T3" fmla="*/ 241 h 287"/>
                <a:gd name="T4" fmla="*/ 267 w 271"/>
                <a:gd name="T5" fmla="*/ 0 h 287"/>
                <a:gd name="T6" fmla="*/ 0 60000 65536"/>
                <a:gd name="T7" fmla="*/ 0 60000 65536"/>
                <a:gd name="T8" fmla="*/ 0 60000 65536"/>
                <a:gd name="T9" fmla="*/ 0 w 271"/>
                <a:gd name="T10" fmla="*/ 0 h 287"/>
                <a:gd name="T11" fmla="*/ 271 w 271"/>
                <a:gd name="T12" fmla="*/ 287 h 2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1" h="287">
                  <a:moveTo>
                    <a:pt x="271" y="275"/>
                  </a:moveTo>
                  <a:cubicBezTo>
                    <a:pt x="226" y="269"/>
                    <a:pt x="2" y="287"/>
                    <a:pt x="1" y="241"/>
                  </a:cubicBezTo>
                  <a:cubicBezTo>
                    <a:pt x="0" y="195"/>
                    <a:pt x="212" y="50"/>
                    <a:pt x="267" y="0"/>
                  </a:cubicBezTo>
                </a:path>
              </a:pathLst>
            </a:custGeom>
            <a:noFill/>
            <a:ln w="38100" cap="sq" cmpd="sng">
              <a:solidFill>
                <a:srgbClr val="FF00FF"/>
              </a:solidFill>
              <a:prstDash val="solid"/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452488" name="Rectangle 8"/>
          <p:cNvSpPr>
            <a:spLocks noChangeArrowheads="1"/>
          </p:cNvSpPr>
          <p:nvPr/>
        </p:nvSpPr>
        <p:spPr bwMode="auto">
          <a:xfrm>
            <a:off x="234950" y="4329113"/>
            <a:ext cx="863758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138238" lvl="1" indent="-446088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 b="1">
                <a:solidFill>
                  <a:srgbClr val="FF0000"/>
                </a:solidFill>
              </a:rPr>
              <a:t>Thus, A</a:t>
            </a:r>
            <a:r>
              <a:rPr lang="en-CA" b="1" baseline="-25000">
                <a:solidFill>
                  <a:srgbClr val="FF0000"/>
                </a:solidFill>
              </a:rPr>
              <a:t>1</a:t>
            </a:r>
            <a:r>
              <a:rPr lang="en-CA" b="1">
                <a:solidFill>
                  <a:srgbClr val="FF0000"/>
                </a:solidFill>
              </a:rPr>
              <a:t> is a stronger acid than A</a:t>
            </a:r>
            <a:r>
              <a:rPr lang="en-CA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994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Examples</a:t>
            </a:r>
          </a:p>
        </p:txBody>
      </p:sp>
      <p:graphicFrame>
        <p:nvGraphicFramePr>
          <p:cNvPr id="2601987" name="Object 3"/>
          <p:cNvGraphicFramePr>
            <a:graphicFrameLocks noChangeAspect="1"/>
          </p:cNvGraphicFramePr>
          <p:nvPr/>
        </p:nvGraphicFramePr>
        <p:xfrm>
          <a:off x="590550" y="1595438"/>
          <a:ext cx="7962900" cy="1833562"/>
        </p:xfrm>
        <a:graphic>
          <a:graphicData uri="http://schemas.openxmlformats.org/presentationml/2006/ole">
            <p:oleObj spid="_x0000_s2602082" name="CS ChemDraw Drawing" r:id="rId4" imgW="5300980" imgH="1221740" progId="MDLDrawOLE.MDLDrawObject.1">
              <p:embed/>
            </p:oleObj>
          </a:graphicData>
        </a:graphic>
      </p:graphicFrame>
      <p:graphicFrame>
        <p:nvGraphicFramePr>
          <p:cNvPr id="26019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4351759"/>
              </p:ext>
            </p:extLst>
          </p:nvPr>
        </p:nvGraphicFramePr>
        <p:xfrm>
          <a:off x="58738" y="4095750"/>
          <a:ext cx="9026525" cy="1870075"/>
        </p:xfrm>
        <a:graphic>
          <a:graphicData uri="http://schemas.openxmlformats.org/presentationml/2006/ole">
            <p:oleObj spid="_x0000_s2602083" name="CS ChemDraw Drawing" r:id="rId5" imgW="6008606" imgH="124487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4036" name="Object 4"/>
          <p:cNvGraphicFramePr>
            <a:graphicFrameLocks noChangeAspect="1"/>
          </p:cNvGraphicFramePr>
          <p:nvPr/>
        </p:nvGraphicFramePr>
        <p:xfrm>
          <a:off x="107950" y="963613"/>
          <a:ext cx="3135313" cy="1169987"/>
        </p:xfrm>
        <a:graphic>
          <a:graphicData uri="http://schemas.openxmlformats.org/presentationml/2006/ole">
            <p:oleObj spid="_x0000_s2604457" name="CS ChemDraw Drawing" r:id="rId4" imgW="2506980" imgH="937260" progId="MDLDrawOLE.MDLDrawObject.1">
              <p:embed/>
            </p:oleObj>
          </a:graphicData>
        </a:graphic>
      </p:graphicFrame>
      <p:sp>
        <p:nvSpPr>
          <p:cNvPr id="2604062" name="Rectangle 5"/>
          <p:cNvSpPr>
            <a:spLocks noChangeArrowheads="1"/>
          </p:cNvSpPr>
          <p:nvPr/>
        </p:nvSpPr>
        <p:spPr bwMode="auto">
          <a:xfrm>
            <a:off x="220663" y="18891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Mechanism</a:t>
            </a:r>
            <a:endParaRPr lang="en-CA" altLang="zh-TW">
              <a:ea typeface="新細明體" pitchFamily="18" charset="-120"/>
            </a:endParaRPr>
          </a:p>
        </p:txBody>
      </p:sp>
      <p:sp>
        <p:nvSpPr>
          <p:cNvPr id="2604038" name="Freeform 6"/>
          <p:cNvSpPr>
            <a:spLocks/>
          </p:cNvSpPr>
          <p:nvPr/>
        </p:nvSpPr>
        <p:spPr bwMode="auto">
          <a:xfrm>
            <a:off x="4475163" y="1306513"/>
            <a:ext cx="273050" cy="360362"/>
          </a:xfrm>
          <a:custGeom>
            <a:avLst/>
            <a:gdLst>
              <a:gd name="T0" fmla="*/ 0 w 172"/>
              <a:gd name="T1" fmla="*/ 0 h 227"/>
              <a:gd name="T2" fmla="*/ 89 w 172"/>
              <a:gd name="T3" fmla="*/ 225 h 227"/>
              <a:gd name="T4" fmla="*/ 172 w 172"/>
              <a:gd name="T5" fmla="*/ 10 h 227"/>
              <a:gd name="T6" fmla="*/ 0 60000 65536"/>
              <a:gd name="T7" fmla="*/ 0 60000 65536"/>
              <a:gd name="T8" fmla="*/ 0 60000 65536"/>
              <a:gd name="T9" fmla="*/ 0 w 172"/>
              <a:gd name="T10" fmla="*/ 0 h 227"/>
              <a:gd name="T11" fmla="*/ 172 w 172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" h="227">
                <a:moveTo>
                  <a:pt x="0" y="0"/>
                </a:moveTo>
                <a:cubicBezTo>
                  <a:pt x="15" y="37"/>
                  <a:pt x="60" y="223"/>
                  <a:pt x="89" y="225"/>
                </a:cubicBezTo>
                <a:cubicBezTo>
                  <a:pt x="118" y="227"/>
                  <a:pt x="155" y="55"/>
                  <a:pt x="172" y="1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4039" name="Freeform 7"/>
          <p:cNvSpPr>
            <a:spLocks/>
          </p:cNvSpPr>
          <p:nvPr/>
        </p:nvSpPr>
        <p:spPr bwMode="auto">
          <a:xfrm>
            <a:off x="4065588" y="3833813"/>
            <a:ext cx="1685925" cy="1169987"/>
          </a:xfrm>
          <a:custGeom>
            <a:avLst/>
            <a:gdLst>
              <a:gd name="T0" fmla="*/ 1062 w 1062"/>
              <a:gd name="T1" fmla="*/ 382 h 737"/>
              <a:gd name="T2" fmla="*/ 735 w 1062"/>
              <a:gd name="T3" fmla="*/ 673 h 737"/>
              <a:gd name="T4" fmla="*/ 0 w 1062"/>
              <a:gd name="T5" fmla="*/ 0 h 737"/>
              <a:gd name="T6" fmla="*/ 0 60000 65536"/>
              <a:gd name="T7" fmla="*/ 0 60000 65536"/>
              <a:gd name="T8" fmla="*/ 0 60000 65536"/>
              <a:gd name="T9" fmla="*/ 0 w 1062"/>
              <a:gd name="T10" fmla="*/ 0 h 737"/>
              <a:gd name="T11" fmla="*/ 1062 w 1062"/>
              <a:gd name="T12" fmla="*/ 737 h 7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2" h="737">
                <a:moveTo>
                  <a:pt x="1062" y="382"/>
                </a:moveTo>
                <a:cubicBezTo>
                  <a:pt x="1009" y="430"/>
                  <a:pt x="912" y="737"/>
                  <a:pt x="735" y="673"/>
                </a:cubicBezTo>
                <a:cubicBezTo>
                  <a:pt x="558" y="609"/>
                  <a:pt x="153" y="140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4040" name="Freeform 8"/>
          <p:cNvSpPr>
            <a:spLocks/>
          </p:cNvSpPr>
          <p:nvPr/>
        </p:nvSpPr>
        <p:spPr bwMode="auto">
          <a:xfrm>
            <a:off x="3525838" y="3727450"/>
            <a:ext cx="287337" cy="485775"/>
          </a:xfrm>
          <a:custGeom>
            <a:avLst/>
            <a:gdLst>
              <a:gd name="T0" fmla="*/ 181 w 181"/>
              <a:gd name="T1" fmla="*/ 0 h 306"/>
              <a:gd name="T2" fmla="*/ 90 w 181"/>
              <a:gd name="T3" fmla="*/ 289 h 306"/>
              <a:gd name="T4" fmla="*/ 0 w 181"/>
              <a:gd name="T5" fmla="*/ 102 h 306"/>
              <a:gd name="T6" fmla="*/ 0 60000 65536"/>
              <a:gd name="T7" fmla="*/ 0 60000 65536"/>
              <a:gd name="T8" fmla="*/ 0 60000 65536"/>
              <a:gd name="T9" fmla="*/ 0 w 181"/>
              <a:gd name="T10" fmla="*/ 0 h 306"/>
              <a:gd name="T11" fmla="*/ 181 w 181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306">
                <a:moveTo>
                  <a:pt x="181" y="0"/>
                </a:moveTo>
                <a:cubicBezTo>
                  <a:pt x="166" y="48"/>
                  <a:pt x="120" y="272"/>
                  <a:pt x="90" y="289"/>
                </a:cubicBezTo>
                <a:cubicBezTo>
                  <a:pt x="60" y="306"/>
                  <a:pt x="19" y="141"/>
                  <a:pt x="0" y="10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604041" name="Object 9"/>
          <p:cNvGraphicFramePr>
            <a:graphicFrameLocks noChangeAspect="1"/>
          </p:cNvGraphicFramePr>
          <p:nvPr/>
        </p:nvGraphicFramePr>
        <p:xfrm>
          <a:off x="6408738" y="2889250"/>
          <a:ext cx="555625" cy="446088"/>
        </p:xfrm>
        <a:graphic>
          <a:graphicData uri="http://schemas.openxmlformats.org/presentationml/2006/ole">
            <p:oleObj spid="_x0000_s2604458" name="CS ChemDraw Drawing" r:id="rId5" imgW="444500" imgH="358140" progId="MDLDrawOLE.MDLDrawObject.1">
              <p:embed/>
            </p:oleObj>
          </a:graphicData>
        </a:graphic>
      </p:graphicFrame>
      <p:sp>
        <p:nvSpPr>
          <p:cNvPr id="2604045" name="Freeform 13"/>
          <p:cNvSpPr>
            <a:spLocks/>
          </p:cNvSpPr>
          <p:nvPr/>
        </p:nvSpPr>
        <p:spPr bwMode="auto">
          <a:xfrm>
            <a:off x="1409700" y="1355725"/>
            <a:ext cx="628650" cy="938213"/>
          </a:xfrm>
          <a:custGeom>
            <a:avLst/>
            <a:gdLst>
              <a:gd name="T0" fmla="*/ 0 w 396"/>
              <a:gd name="T1" fmla="*/ 0 h 591"/>
              <a:gd name="T2" fmla="*/ 160 w 396"/>
              <a:gd name="T3" fmla="*/ 513 h 591"/>
              <a:gd name="T4" fmla="*/ 396 w 396"/>
              <a:gd name="T5" fmla="*/ 465 h 591"/>
              <a:gd name="T6" fmla="*/ 0 60000 65536"/>
              <a:gd name="T7" fmla="*/ 0 60000 65536"/>
              <a:gd name="T8" fmla="*/ 0 60000 65536"/>
              <a:gd name="T9" fmla="*/ 0 w 396"/>
              <a:gd name="T10" fmla="*/ 0 h 591"/>
              <a:gd name="T11" fmla="*/ 396 w 396"/>
              <a:gd name="T12" fmla="*/ 591 h 5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591">
                <a:moveTo>
                  <a:pt x="0" y="0"/>
                </a:moveTo>
                <a:cubicBezTo>
                  <a:pt x="27" y="86"/>
                  <a:pt x="94" y="435"/>
                  <a:pt x="160" y="513"/>
                </a:cubicBezTo>
                <a:cubicBezTo>
                  <a:pt x="226" y="591"/>
                  <a:pt x="347" y="475"/>
                  <a:pt x="396" y="46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4046" name="Freeform 14"/>
          <p:cNvSpPr>
            <a:spLocks/>
          </p:cNvSpPr>
          <p:nvPr/>
        </p:nvSpPr>
        <p:spPr bwMode="auto">
          <a:xfrm>
            <a:off x="2357438" y="1960563"/>
            <a:ext cx="276225" cy="547687"/>
          </a:xfrm>
          <a:custGeom>
            <a:avLst/>
            <a:gdLst>
              <a:gd name="T0" fmla="*/ 0 w 174"/>
              <a:gd name="T1" fmla="*/ 0 h 345"/>
              <a:gd name="T2" fmla="*/ 42 w 174"/>
              <a:gd name="T3" fmla="*/ 320 h 345"/>
              <a:gd name="T4" fmla="*/ 174 w 174"/>
              <a:gd name="T5" fmla="*/ 153 h 345"/>
              <a:gd name="T6" fmla="*/ 0 60000 65536"/>
              <a:gd name="T7" fmla="*/ 0 60000 65536"/>
              <a:gd name="T8" fmla="*/ 0 60000 65536"/>
              <a:gd name="T9" fmla="*/ 0 w 174"/>
              <a:gd name="T10" fmla="*/ 0 h 345"/>
              <a:gd name="T11" fmla="*/ 174 w 174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" h="345">
                <a:moveTo>
                  <a:pt x="0" y="0"/>
                </a:moveTo>
                <a:cubicBezTo>
                  <a:pt x="7" y="53"/>
                  <a:pt x="13" y="295"/>
                  <a:pt x="42" y="320"/>
                </a:cubicBezTo>
                <a:cubicBezTo>
                  <a:pt x="71" y="345"/>
                  <a:pt x="147" y="188"/>
                  <a:pt x="174" y="15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4047" name="Freeform 15"/>
          <p:cNvSpPr>
            <a:spLocks/>
          </p:cNvSpPr>
          <p:nvPr/>
        </p:nvSpPr>
        <p:spPr bwMode="auto">
          <a:xfrm>
            <a:off x="6826250" y="2452688"/>
            <a:ext cx="984250" cy="400050"/>
          </a:xfrm>
          <a:custGeom>
            <a:avLst/>
            <a:gdLst>
              <a:gd name="T0" fmla="*/ 0 w 620"/>
              <a:gd name="T1" fmla="*/ 252 h 252"/>
              <a:gd name="T2" fmla="*/ 259 w 620"/>
              <a:gd name="T3" fmla="*/ 3 h 252"/>
              <a:gd name="T4" fmla="*/ 620 w 620"/>
              <a:gd name="T5" fmla="*/ 232 h 252"/>
              <a:gd name="T6" fmla="*/ 0 60000 65536"/>
              <a:gd name="T7" fmla="*/ 0 60000 65536"/>
              <a:gd name="T8" fmla="*/ 0 60000 65536"/>
              <a:gd name="T9" fmla="*/ 0 w 620"/>
              <a:gd name="T10" fmla="*/ 0 h 252"/>
              <a:gd name="T11" fmla="*/ 620 w 620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0" h="252">
                <a:moveTo>
                  <a:pt x="0" y="252"/>
                </a:moveTo>
                <a:cubicBezTo>
                  <a:pt x="43" y="211"/>
                  <a:pt x="156" y="6"/>
                  <a:pt x="259" y="3"/>
                </a:cubicBezTo>
                <a:cubicBezTo>
                  <a:pt x="362" y="0"/>
                  <a:pt x="545" y="184"/>
                  <a:pt x="620" y="23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4048" name="Freeform 16"/>
          <p:cNvSpPr>
            <a:spLocks/>
          </p:cNvSpPr>
          <p:nvPr/>
        </p:nvSpPr>
        <p:spPr bwMode="auto">
          <a:xfrm>
            <a:off x="7366000" y="3097213"/>
            <a:ext cx="444500" cy="263525"/>
          </a:xfrm>
          <a:custGeom>
            <a:avLst/>
            <a:gdLst>
              <a:gd name="T0" fmla="*/ 280 w 280"/>
              <a:gd name="T1" fmla="*/ 0 h 166"/>
              <a:gd name="T2" fmla="*/ 10 w 280"/>
              <a:gd name="T3" fmla="*/ 48 h 166"/>
              <a:gd name="T4" fmla="*/ 218 w 280"/>
              <a:gd name="T5" fmla="*/ 166 h 166"/>
              <a:gd name="T6" fmla="*/ 0 60000 65536"/>
              <a:gd name="T7" fmla="*/ 0 60000 65536"/>
              <a:gd name="T8" fmla="*/ 0 60000 65536"/>
              <a:gd name="T9" fmla="*/ 0 w 280"/>
              <a:gd name="T10" fmla="*/ 0 h 166"/>
              <a:gd name="T11" fmla="*/ 280 w 280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166">
                <a:moveTo>
                  <a:pt x="280" y="0"/>
                </a:moveTo>
                <a:cubicBezTo>
                  <a:pt x="235" y="8"/>
                  <a:pt x="20" y="20"/>
                  <a:pt x="10" y="48"/>
                </a:cubicBezTo>
                <a:cubicBezTo>
                  <a:pt x="0" y="76"/>
                  <a:pt x="175" y="141"/>
                  <a:pt x="218" y="16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4049" name="Freeform 17"/>
          <p:cNvSpPr>
            <a:spLocks/>
          </p:cNvSpPr>
          <p:nvPr/>
        </p:nvSpPr>
        <p:spPr bwMode="auto">
          <a:xfrm>
            <a:off x="7127875" y="273050"/>
            <a:ext cx="1084263" cy="695325"/>
          </a:xfrm>
          <a:custGeom>
            <a:avLst/>
            <a:gdLst>
              <a:gd name="T0" fmla="*/ 683 w 683"/>
              <a:gd name="T1" fmla="*/ 438 h 438"/>
              <a:gd name="T2" fmla="*/ 375 w 683"/>
              <a:gd name="T3" fmla="*/ 22 h 438"/>
              <a:gd name="T4" fmla="*/ 0 w 683"/>
              <a:gd name="T5" fmla="*/ 307 h 438"/>
              <a:gd name="T6" fmla="*/ 0 60000 65536"/>
              <a:gd name="T7" fmla="*/ 0 60000 65536"/>
              <a:gd name="T8" fmla="*/ 0 60000 65536"/>
              <a:gd name="T9" fmla="*/ 0 w 683"/>
              <a:gd name="T10" fmla="*/ 0 h 438"/>
              <a:gd name="T11" fmla="*/ 683 w 683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3" h="438">
                <a:moveTo>
                  <a:pt x="683" y="438"/>
                </a:moveTo>
                <a:cubicBezTo>
                  <a:pt x="632" y="369"/>
                  <a:pt x="489" y="44"/>
                  <a:pt x="375" y="22"/>
                </a:cubicBezTo>
                <a:cubicBezTo>
                  <a:pt x="261" y="0"/>
                  <a:pt x="78" y="248"/>
                  <a:pt x="0" y="30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4052" name="Freeform 20"/>
          <p:cNvSpPr>
            <a:spLocks/>
          </p:cNvSpPr>
          <p:nvPr/>
        </p:nvSpPr>
        <p:spPr bwMode="auto">
          <a:xfrm>
            <a:off x="760413" y="3360738"/>
            <a:ext cx="476250" cy="274637"/>
          </a:xfrm>
          <a:custGeom>
            <a:avLst/>
            <a:gdLst>
              <a:gd name="T0" fmla="*/ 99 w 300"/>
              <a:gd name="T1" fmla="*/ 0 h 173"/>
              <a:gd name="T2" fmla="*/ 284 w 300"/>
              <a:gd name="T3" fmla="*/ 76 h 173"/>
              <a:gd name="T4" fmla="*/ 0 w 300"/>
              <a:gd name="T5" fmla="*/ 173 h 173"/>
              <a:gd name="T6" fmla="*/ 0 60000 65536"/>
              <a:gd name="T7" fmla="*/ 0 60000 65536"/>
              <a:gd name="T8" fmla="*/ 0 60000 65536"/>
              <a:gd name="T9" fmla="*/ 0 w 300"/>
              <a:gd name="T10" fmla="*/ 0 h 173"/>
              <a:gd name="T11" fmla="*/ 300 w 30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0" h="173">
                <a:moveTo>
                  <a:pt x="99" y="0"/>
                </a:moveTo>
                <a:cubicBezTo>
                  <a:pt x="130" y="13"/>
                  <a:pt x="300" y="47"/>
                  <a:pt x="284" y="76"/>
                </a:cubicBezTo>
                <a:cubicBezTo>
                  <a:pt x="268" y="105"/>
                  <a:pt x="59" y="153"/>
                  <a:pt x="0" y="17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4053" name="Freeform 21"/>
          <p:cNvSpPr>
            <a:spLocks/>
          </p:cNvSpPr>
          <p:nvPr/>
        </p:nvSpPr>
        <p:spPr bwMode="auto">
          <a:xfrm>
            <a:off x="601663" y="4130675"/>
            <a:ext cx="368300" cy="176213"/>
          </a:xfrm>
          <a:custGeom>
            <a:avLst/>
            <a:gdLst>
              <a:gd name="T0" fmla="*/ 128 w 232"/>
              <a:gd name="T1" fmla="*/ 0 h 111"/>
              <a:gd name="T2" fmla="*/ 17 w 232"/>
              <a:gd name="T3" fmla="*/ 84 h 111"/>
              <a:gd name="T4" fmla="*/ 232 w 232"/>
              <a:gd name="T5" fmla="*/ 111 h 111"/>
              <a:gd name="T6" fmla="*/ 0 60000 65536"/>
              <a:gd name="T7" fmla="*/ 0 60000 65536"/>
              <a:gd name="T8" fmla="*/ 0 60000 65536"/>
              <a:gd name="T9" fmla="*/ 0 w 232"/>
              <a:gd name="T10" fmla="*/ 0 h 111"/>
              <a:gd name="T11" fmla="*/ 232 w 232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111">
                <a:moveTo>
                  <a:pt x="128" y="0"/>
                </a:moveTo>
                <a:cubicBezTo>
                  <a:pt x="109" y="14"/>
                  <a:pt x="0" y="66"/>
                  <a:pt x="17" y="84"/>
                </a:cubicBezTo>
                <a:cubicBezTo>
                  <a:pt x="34" y="102"/>
                  <a:pt x="187" y="106"/>
                  <a:pt x="232" y="11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604054" name="Object 22"/>
          <p:cNvGraphicFramePr>
            <a:graphicFrameLocks noChangeAspect="1"/>
          </p:cNvGraphicFramePr>
          <p:nvPr/>
        </p:nvGraphicFramePr>
        <p:xfrm>
          <a:off x="1576388" y="728663"/>
          <a:ext cx="3463925" cy="577850"/>
        </p:xfrm>
        <a:graphic>
          <a:graphicData uri="http://schemas.openxmlformats.org/presentationml/2006/ole">
            <p:oleObj spid="_x0000_s2604459" name="CS ChemDraw Drawing" r:id="rId6" imgW="2771140" imgH="462280" progId="MDLDrawOLE.MDLDrawObject.1">
              <p:embed/>
            </p:oleObj>
          </a:graphicData>
        </a:graphic>
      </p:graphicFrame>
      <p:graphicFrame>
        <p:nvGraphicFramePr>
          <p:cNvPr id="2604055" name="Object 23"/>
          <p:cNvGraphicFramePr>
            <a:graphicFrameLocks noChangeAspect="1"/>
          </p:cNvGraphicFramePr>
          <p:nvPr/>
        </p:nvGraphicFramePr>
        <p:xfrm>
          <a:off x="5167313" y="485775"/>
          <a:ext cx="3868737" cy="890588"/>
        </p:xfrm>
        <a:graphic>
          <a:graphicData uri="http://schemas.openxmlformats.org/presentationml/2006/ole">
            <p:oleObj spid="_x0000_s2604460" name="CS ChemDraw Drawing" r:id="rId7" imgW="3093720" imgH="713740" progId="MDLDrawOLE.MDLDrawObject.1">
              <p:embed/>
            </p:oleObj>
          </a:graphicData>
        </a:graphic>
      </p:graphicFrame>
      <p:graphicFrame>
        <p:nvGraphicFramePr>
          <p:cNvPr id="2604056" name="Object 24"/>
          <p:cNvGraphicFramePr>
            <a:graphicFrameLocks noChangeAspect="1"/>
          </p:cNvGraphicFramePr>
          <p:nvPr/>
        </p:nvGraphicFramePr>
        <p:xfrm>
          <a:off x="7380288" y="1628775"/>
          <a:ext cx="1355725" cy="2749550"/>
        </p:xfrm>
        <a:graphic>
          <a:graphicData uri="http://schemas.openxmlformats.org/presentationml/2006/ole">
            <p:oleObj spid="_x0000_s2604461" name="CS ChemDraw Drawing" r:id="rId8" imgW="1084580" imgH="2199640" progId="MDLDrawOLE.MDLDrawObject.1">
              <p:embed/>
            </p:oleObj>
          </a:graphicData>
        </a:graphic>
      </p:graphicFrame>
      <p:graphicFrame>
        <p:nvGraphicFramePr>
          <p:cNvPr id="2604057" name="Object 25"/>
          <p:cNvGraphicFramePr>
            <a:graphicFrameLocks noChangeAspect="1"/>
          </p:cNvGraphicFramePr>
          <p:nvPr/>
        </p:nvGraphicFramePr>
        <p:xfrm>
          <a:off x="2879725" y="2957513"/>
          <a:ext cx="4313238" cy="1443037"/>
        </p:xfrm>
        <a:graphic>
          <a:graphicData uri="http://schemas.openxmlformats.org/presentationml/2006/ole">
            <p:oleObj spid="_x0000_s2604462" name="CS ChemDraw Drawing" r:id="rId9" imgW="3449320" imgH="1155700" progId="MDLDrawOLE.MDLDrawObject.1">
              <p:embed/>
            </p:oleObj>
          </a:graphicData>
        </a:graphic>
      </p:graphicFrame>
      <p:graphicFrame>
        <p:nvGraphicFramePr>
          <p:cNvPr id="2604058" name="Object 26"/>
          <p:cNvGraphicFramePr>
            <a:graphicFrameLocks noChangeAspect="1"/>
          </p:cNvGraphicFramePr>
          <p:nvPr/>
        </p:nvGraphicFramePr>
        <p:xfrm>
          <a:off x="107950" y="2997200"/>
          <a:ext cx="2600325" cy="1576388"/>
        </p:xfrm>
        <a:graphic>
          <a:graphicData uri="http://schemas.openxmlformats.org/presentationml/2006/ole">
            <p:oleObj spid="_x0000_s2604463" name="CS ChemDraw Drawing" r:id="rId10" imgW="2080260" imgH="1262380" progId="MDLDrawOLE.MDLDrawObject.1">
              <p:embed/>
            </p:oleObj>
          </a:graphicData>
        </a:graphic>
      </p:graphicFrame>
      <p:graphicFrame>
        <p:nvGraphicFramePr>
          <p:cNvPr id="2604059" name="Object 27"/>
          <p:cNvGraphicFramePr>
            <a:graphicFrameLocks noChangeAspect="1"/>
          </p:cNvGraphicFramePr>
          <p:nvPr/>
        </p:nvGraphicFramePr>
        <p:xfrm>
          <a:off x="107950" y="4422775"/>
          <a:ext cx="1441450" cy="2427288"/>
        </p:xfrm>
        <a:graphic>
          <a:graphicData uri="http://schemas.openxmlformats.org/presentationml/2006/ole">
            <p:oleObj spid="_x0000_s2604464" name="CS ChemDraw Drawing" r:id="rId11" imgW="1153160" imgH="1943100" progId="MDLDrawOLE.MDLDrawObject.1">
              <p:embed/>
            </p:oleObj>
          </a:graphicData>
        </a:graphic>
      </p:graphicFrame>
      <p:graphicFrame>
        <p:nvGraphicFramePr>
          <p:cNvPr id="2604060" name="Object 28"/>
          <p:cNvGraphicFramePr>
            <a:graphicFrameLocks noChangeAspect="1"/>
          </p:cNvGraphicFramePr>
          <p:nvPr/>
        </p:nvGraphicFramePr>
        <p:xfrm>
          <a:off x="1770063" y="5486400"/>
          <a:ext cx="5862637" cy="1047750"/>
        </p:xfrm>
        <a:graphic>
          <a:graphicData uri="http://schemas.openxmlformats.org/presentationml/2006/ole">
            <p:oleObj spid="_x0000_s2604465" name="CS ChemDraw Drawing" r:id="rId12" imgW="4688840" imgH="838200" progId="MDLDrawOLE.MDLDrawObject.1">
              <p:embed/>
            </p:oleObj>
          </a:graphicData>
        </a:graphic>
      </p:graphicFrame>
      <p:sp>
        <p:nvSpPr>
          <p:cNvPr id="2" name="AutoShape 29"/>
          <p:cNvSpPr>
            <a:spLocks/>
          </p:cNvSpPr>
          <p:nvPr/>
        </p:nvSpPr>
        <p:spPr bwMode="auto">
          <a:xfrm rot="16200000" flipV="1">
            <a:off x="5580857" y="-891381"/>
            <a:ext cx="360362" cy="3238500"/>
          </a:xfrm>
          <a:prstGeom prst="rightBrace">
            <a:avLst>
              <a:gd name="adj1" fmla="val 74890"/>
              <a:gd name="adj2" fmla="val 50000"/>
            </a:avLst>
          </a:prstGeom>
          <a:noFill/>
          <a:ln w="38100" cap="sq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4302125" y="28575"/>
            <a:ext cx="2890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800">
                <a:solidFill>
                  <a:srgbClr val="008000"/>
                </a:solidFill>
              </a:rPr>
              <a:t>protonated nitrile</a:t>
            </a:r>
          </a:p>
        </p:txBody>
      </p:sp>
      <p:sp>
        <p:nvSpPr>
          <p:cNvPr id="2604063" name="AutoShape 31"/>
          <p:cNvSpPr>
            <a:spLocks/>
          </p:cNvSpPr>
          <p:nvPr/>
        </p:nvSpPr>
        <p:spPr bwMode="auto">
          <a:xfrm flipV="1">
            <a:off x="1549400" y="3335338"/>
            <a:ext cx="360363" cy="3238500"/>
          </a:xfrm>
          <a:prstGeom prst="rightBrace">
            <a:avLst>
              <a:gd name="adj1" fmla="val 74890"/>
              <a:gd name="adj2" fmla="val 50000"/>
            </a:avLst>
          </a:prstGeom>
          <a:noFill/>
          <a:ln w="38100" cap="sq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4064" name="Text Box 32"/>
          <p:cNvSpPr txBox="1">
            <a:spLocks noChangeArrowheads="1"/>
          </p:cNvSpPr>
          <p:nvPr/>
        </p:nvSpPr>
        <p:spPr bwMode="auto">
          <a:xfrm>
            <a:off x="1909763" y="4473575"/>
            <a:ext cx="190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800">
                <a:solidFill>
                  <a:srgbClr val="008000"/>
                </a:solidFill>
              </a:rPr>
              <a:t>protonated</a:t>
            </a:r>
          </a:p>
          <a:p>
            <a:r>
              <a:rPr lang="en-CA" sz="2800">
                <a:solidFill>
                  <a:srgbClr val="008000"/>
                </a:solidFill>
              </a:rPr>
              <a:t>amide</a:t>
            </a:r>
          </a:p>
        </p:txBody>
      </p:sp>
      <p:sp>
        <p:nvSpPr>
          <p:cNvPr id="2604065" name="Text Box 33"/>
          <p:cNvSpPr txBox="1">
            <a:spLocks noChangeArrowheads="1"/>
          </p:cNvSpPr>
          <p:nvPr/>
        </p:nvSpPr>
        <p:spPr bwMode="auto">
          <a:xfrm>
            <a:off x="4475163" y="2060575"/>
            <a:ext cx="1616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CA" sz="2800">
                <a:solidFill>
                  <a:srgbClr val="008000"/>
                </a:solidFill>
              </a:rPr>
              <a:t>amide</a:t>
            </a:r>
          </a:p>
          <a:p>
            <a:pPr algn="ctr"/>
            <a:r>
              <a:rPr lang="en-CA" sz="2800">
                <a:solidFill>
                  <a:srgbClr val="008000"/>
                </a:solidFill>
              </a:rPr>
              <a:t>tautomer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0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0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0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60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0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0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0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60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60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60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60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0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60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4038" grpId="0" animBg="1"/>
      <p:bldP spid="2604039" grpId="0" animBg="1"/>
      <p:bldP spid="2604040" grpId="0" animBg="1"/>
      <p:bldP spid="2604045" grpId="0" animBg="1"/>
      <p:bldP spid="2604046" grpId="0" animBg="1"/>
      <p:bldP spid="2604047" grpId="0" animBg="1"/>
      <p:bldP spid="2604048" grpId="0" animBg="1"/>
      <p:bldP spid="2604049" grpId="0" animBg="1"/>
      <p:bldP spid="2604052" grpId="0" animBg="1"/>
      <p:bldP spid="2604053" grpId="0" animBg="1"/>
      <p:bldP spid="2" grpId="0" animBg="1"/>
      <p:bldP spid="3" grpId="0"/>
      <p:bldP spid="2604063" grpId="0" animBg="1"/>
      <p:bldP spid="2604064" grpId="0"/>
      <p:bldP spid="260406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6127" name="Object 47"/>
          <p:cNvGraphicFramePr>
            <a:graphicFrameLocks noChangeAspect="1"/>
          </p:cNvGraphicFramePr>
          <p:nvPr/>
        </p:nvGraphicFramePr>
        <p:xfrm>
          <a:off x="71438" y="2565400"/>
          <a:ext cx="3211512" cy="1771650"/>
        </p:xfrm>
        <a:graphic>
          <a:graphicData uri="http://schemas.openxmlformats.org/presentationml/2006/ole">
            <p:oleObj spid="_x0000_s2606696" name="CS ChemDraw Drawing" r:id="rId4" imgW="2567940" imgH="1417320" progId="MDLDrawOLE.MDLDrawObject.1">
              <p:embed/>
            </p:oleObj>
          </a:graphicData>
        </a:graphic>
      </p:graphicFrame>
      <p:graphicFrame>
        <p:nvGraphicFramePr>
          <p:cNvPr id="2606124" name="Object 44"/>
          <p:cNvGraphicFramePr>
            <a:graphicFrameLocks noChangeAspect="1"/>
          </p:cNvGraphicFramePr>
          <p:nvPr/>
        </p:nvGraphicFramePr>
        <p:xfrm>
          <a:off x="3586163" y="2528888"/>
          <a:ext cx="3217862" cy="1560512"/>
        </p:xfrm>
        <a:graphic>
          <a:graphicData uri="http://schemas.openxmlformats.org/presentationml/2006/ole">
            <p:oleObj spid="_x0000_s2606697" name="CS ChemDraw Drawing" r:id="rId5" imgW="2573020" imgH="1247140" progId="MDLDrawOLE.MDLDrawObject.1">
              <p:embed/>
            </p:oleObj>
          </a:graphicData>
        </a:graphic>
      </p:graphicFrame>
      <p:graphicFrame>
        <p:nvGraphicFramePr>
          <p:cNvPr id="2606121" name="Object 41"/>
          <p:cNvGraphicFramePr>
            <a:graphicFrameLocks noChangeAspect="1"/>
          </p:cNvGraphicFramePr>
          <p:nvPr/>
        </p:nvGraphicFramePr>
        <p:xfrm>
          <a:off x="4783138" y="557213"/>
          <a:ext cx="4289425" cy="1149350"/>
        </p:xfrm>
        <a:graphic>
          <a:graphicData uri="http://schemas.openxmlformats.org/presentationml/2006/ole">
            <p:oleObj spid="_x0000_s2606698" name="CS ChemDraw Drawing" r:id="rId6" imgW="3429000" imgH="919480" progId="MDLDrawOLE.MDLDrawObject.1">
              <p:embed/>
            </p:oleObj>
          </a:graphicData>
        </a:graphic>
      </p:graphicFrame>
      <p:graphicFrame>
        <p:nvGraphicFramePr>
          <p:cNvPr id="2606129" name="Object 49"/>
          <p:cNvGraphicFramePr>
            <a:graphicFrameLocks noChangeAspect="1"/>
          </p:cNvGraphicFramePr>
          <p:nvPr/>
        </p:nvGraphicFramePr>
        <p:xfrm>
          <a:off x="71438" y="4110038"/>
          <a:ext cx="1577975" cy="2740025"/>
        </p:xfrm>
        <a:graphic>
          <a:graphicData uri="http://schemas.openxmlformats.org/presentationml/2006/ole">
            <p:oleObj spid="_x0000_s2606699" name="CS ChemDraw Drawing" r:id="rId7" imgW="1262380" imgH="2192020" progId="MDLDrawOLE.MDLDrawObject.1">
              <p:embed/>
            </p:oleObj>
          </a:graphicData>
        </a:graphic>
      </p:graphicFrame>
      <p:graphicFrame>
        <p:nvGraphicFramePr>
          <p:cNvPr id="2606082" name="Object 2"/>
          <p:cNvGraphicFramePr>
            <a:graphicFrameLocks noChangeAspect="1"/>
          </p:cNvGraphicFramePr>
          <p:nvPr/>
        </p:nvGraphicFramePr>
        <p:xfrm>
          <a:off x="71438" y="1057275"/>
          <a:ext cx="2728912" cy="895350"/>
        </p:xfrm>
        <a:graphic>
          <a:graphicData uri="http://schemas.openxmlformats.org/presentationml/2006/ole">
            <p:oleObj spid="_x0000_s2606700" name="CS ChemDraw Drawing" r:id="rId8" imgW="2181860" imgH="716280" progId="MDLDrawOLE.MDLDrawObject.1">
              <p:embed/>
            </p:oleObj>
          </a:graphicData>
        </a:graphic>
      </p:graphicFrame>
      <p:sp>
        <p:nvSpPr>
          <p:cNvPr id="2606133" name="Rectangle 3"/>
          <p:cNvSpPr>
            <a:spLocks noChangeArrowheads="1"/>
          </p:cNvSpPr>
          <p:nvPr/>
        </p:nvSpPr>
        <p:spPr bwMode="auto">
          <a:xfrm>
            <a:off x="220663" y="195263"/>
            <a:ext cx="86725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altLang="zh-TW">
                <a:ea typeface="新細明體" pitchFamily="18" charset="-120"/>
              </a:rPr>
              <a:t>Mechanism</a:t>
            </a:r>
            <a:endParaRPr lang="en-CA" altLang="zh-TW">
              <a:ea typeface="新細明體" pitchFamily="18" charset="-120"/>
            </a:endParaRPr>
          </a:p>
        </p:txBody>
      </p:sp>
      <p:sp>
        <p:nvSpPr>
          <p:cNvPr id="2606088" name="Freeform 8"/>
          <p:cNvSpPr>
            <a:spLocks/>
          </p:cNvSpPr>
          <p:nvPr/>
        </p:nvSpPr>
        <p:spPr bwMode="auto">
          <a:xfrm>
            <a:off x="762000" y="1392238"/>
            <a:ext cx="1181100" cy="496887"/>
          </a:xfrm>
          <a:custGeom>
            <a:avLst/>
            <a:gdLst>
              <a:gd name="T0" fmla="*/ 744 w 744"/>
              <a:gd name="T1" fmla="*/ 223 h 313"/>
              <a:gd name="T2" fmla="*/ 339 w 744"/>
              <a:gd name="T3" fmla="*/ 276 h 313"/>
              <a:gd name="T4" fmla="*/ 0 w 744"/>
              <a:gd name="T5" fmla="*/ 0 h 313"/>
              <a:gd name="T6" fmla="*/ 0 60000 65536"/>
              <a:gd name="T7" fmla="*/ 0 60000 65536"/>
              <a:gd name="T8" fmla="*/ 0 60000 65536"/>
              <a:gd name="T9" fmla="*/ 0 w 744"/>
              <a:gd name="T10" fmla="*/ 0 h 313"/>
              <a:gd name="T11" fmla="*/ 744 w 744"/>
              <a:gd name="T12" fmla="*/ 313 h 3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313">
                <a:moveTo>
                  <a:pt x="744" y="223"/>
                </a:moveTo>
                <a:cubicBezTo>
                  <a:pt x="677" y="232"/>
                  <a:pt x="463" y="313"/>
                  <a:pt x="339" y="276"/>
                </a:cubicBezTo>
                <a:cubicBezTo>
                  <a:pt x="215" y="239"/>
                  <a:pt x="71" y="57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6089" name="Freeform 9"/>
          <p:cNvSpPr>
            <a:spLocks/>
          </p:cNvSpPr>
          <p:nvPr/>
        </p:nvSpPr>
        <p:spPr bwMode="auto">
          <a:xfrm>
            <a:off x="928688" y="806450"/>
            <a:ext cx="276225" cy="266700"/>
          </a:xfrm>
          <a:custGeom>
            <a:avLst/>
            <a:gdLst>
              <a:gd name="T0" fmla="*/ 0 w 174"/>
              <a:gd name="T1" fmla="*/ 165 h 168"/>
              <a:gd name="T2" fmla="*/ 81 w 174"/>
              <a:gd name="T3" fmla="*/ 0 h 168"/>
              <a:gd name="T4" fmla="*/ 174 w 174"/>
              <a:gd name="T5" fmla="*/ 168 h 168"/>
              <a:gd name="T6" fmla="*/ 0 60000 65536"/>
              <a:gd name="T7" fmla="*/ 0 60000 65536"/>
              <a:gd name="T8" fmla="*/ 0 60000 65536"/>
              <a:gd name="T9" fmla="*/ 0 w 174"/>
              <a:gd name="T10" fmla="*/ 0 h 168"/>
              <a:gd name="T11" fmla="*/ 174 w 17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" h="168">
                <a:moveTo>
                  <a:pt x="0" y="165"/>
                </a:moveTo>
                <a:cubicBezTo>
                  <a:pt x="14" y="137"/>
                  <a:pt x="52" y="0"/>
                  <a:pt x="81" y="0"/>
                </a:cubicBezTo>
                <a:cubicBezTo>
                  <a:pt x="110" y="0"/>
                  <a:pt x="155" y="133"/>
                  <a:pt x="174" y="16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6107" name="Freeform 27"/>
          <p:cNvSpPr>
            <a:spLocks/>
          </p:cNvSpPr>
          <p:nvPr/>
        </p:nvSpPr>
        <p:spPr bwMode="auto">
          <a:xfrm>
            <a:off x="4105275" y="276225"/>
            <a:ext cx="809625" cy="315913"/>
          </a:xfrm>
          <a:custGeom>
            <a:avLst/>
            <a:gdLst>
              <a:gd name="T0" fmla="*/ 0 w 510"/>
              <a:gd name="T1" fmla="*/ 139 h 199"/>
              <a:gd name="T2" fmla="*/ 204 w 510"/>
              <a:gd name="T3" fmla="*/ 10 h 199"/>
              <a:gd name="T4" fmla="*/ 510 w 510"/>
              <a:gd name="T5" fmla="*/ 199 h 199"/>
              <a:gd name="T6" fmla="*/ 0 60000 65536"/>
              <a:gd name="T7" fmla="*/ 0 60000 65536"/>
              <a:gd name="T8" fmla="*/ 0 60000 65536"/>
              <a:gd name="T9" fmla="*/ 0 w 510"/>
              <a:gd name="T10" fmla="*/ 0 h 199"/>
              <a:gd name="T11" fmla="*/ 510 w 510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0" h="199">
                <a:moveTo>
                  <a:pt x="0" y="139"/>
                </a:moveTo>
                <a:cubicBezTo>
                  <a:pt x="34" y="118"/>
                  <a:pt x="119" y="0"/>
                  <a:pt x="204" y="10"/>
                </a:cubicBezTo>
                <a:cubicBezTo>
                  <a:pt x="289" y="20"/>
                  <a:pt x="446" y="160"/>
                  <a:pt x="510" y="19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6108" name="Freeform 28"/>
          <p:cNvSpPr>
            <a:spLocks/>
          </p:cNvSpPr>
          <p:nvPr/>
        </p:nvSpPr>
        <p:spPr bwMode="auto">
          <a:xfrm>
            <a:off x="5184775" y="285750"/>
            <a:ext cx="263525" cy="381000"/>
          </a:xfrm>
          <a:custGeom>
            <a:avLst/>
            <a:gdLst>
              <a:gd name="T0" fmla="*/ 0 w 166"/>
              <a:gd name="T1" fmla="*/ 240 h 240"/>
              <a:gd name="T2" fmla="*/ 70 w 166"/>
              <a:gd name="T3" fmla="*/ 7 h 240"/>
              <a:gd name="T4" fmla="*/ 166 w 166"/>
              <a:gd name="T5" fmla="*/ 199 h 240"/>
              <a:gd name="T6" fmla="*/ 0 60000 65536"/>
              <a:gd name="T7" fmla="*/ 0 60000 65536"/>
              <a:gd name="T8" fmla="*/ 0 60000 65536"/>
              <a:gd name="T9" fmla="*/ 0 w 166"/>
              <a:gd name="T10" fmla="*/ 0 h 240"/>
              <a:gd name="T11" fmla="*/ 166 w 16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240">
                <a:moveTo>
                  <a:pt x="0" y="240"/>
                </a:moveTo>
                <a:cubicBezTo>
                  <a:pt x="12" y="201"/>
                  <a:pt x="42" y="14"/>
                  <a:pt x="70" y="7"/>
                </a:cubicBezTo>
                <a:cubicBezTo>
                  <a:pt x="98" y="0"/>
                  <a:pt x="146" y="159"/>
                  <a:pt x="166" y="19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6109" name="Freeform 29"/>
          <p:cNvSpPr>
            <a:spLocks/>
          </p:cNvSpPr>
          <p:nvPr/>
        </p:nvSpPr>
        <p:spPr bwMode="auto">
          <a:xfrm>
            <a:off x="6977063" y="449263"/>
            <a:ext cx="1260475" cy="790575"/>
          </a:xfrm>
          <a:custGeom>
            <a:avLst/>
            <a:gdLst>
              <a:gd name="T0" fmla="*/ 794 w 794"/>
              <a:gd name="T1" fmla="*/ 263 h 498"/>
              <a:gd name="T2" fmla="*/ 555 w 794"/>
              <a:gd name="T3" fmla="*/ 39 h 498"/>
              <a:gd name="T4" fmla="*/ 0 w 794"/>
              <a:gd name="T5" fmla="*/ 498 h 498"/>
              <a:gd name="T6" fmla="*/ 0 60000 65536"/>
              <a:gd name="T7" fmla="*/ 0 60000 65536"/>
              <a:gd name="T8" fmla="*/ 0 60000 65536"/>
              <a:gd name="T9" fmla="*/ 0 w 794"/>
              <a:gd name="T10" fmla="*/ 0 h 498"/>
              <a:gd name="T11" fmla="*/ 794 w 794"/>
              <a:gd name="T12" fmla="*/ 498 h 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4" h="498">
                <a:moveTo>
                  <a:pt x="794" y="263"/>
                </a:moveTo>
                <a:cubicBezTo>
                  <a:pt x="754" y="226"/>
                  <a:pt x="687" y="0"/>
                  <a:pt x="555" y="39"/>
                </a:cubicBezTo>
                <a:cubicBezTo>
                  <a:pt x="423" y="78"/>
                  <a:pt x="116" y="403"/>
                  <a:pt x="0" y="49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6110" name="Freeform 30"/>
          <p:cNvSpPr>
            <a:spLocks/>
          </p:cNvSpPr>
          <p:nvPr/>
        </p:nvSpPr>
        <p:spPr bwMode="auto">
          <a:xfrm>
            <a:off x="6429375" y="769938"/>
            <a:ext cx="304800" cy="365125"/>
          </a:xfrm>
          <a:custGeom>
            <a:avLst/>
            <a:gdLst>
              <a:gd name="T0" fmla="*/ 171 w 192"/>
              <a:gd name="T1" fmla="*/ 230 h 230"/>
              <a:gd name="T2" fmla="*/ 3 w 192"/>
              <a:gd name="T3" fmla="*/ 38 h 230"/>
              <a:gd name="T4" fmla="*/ 192 w 192"/>
              <a:gd name="T5" fmla="*/ 2 h 230"/>
              <a:gd name="T6" fmla="*/ 0 60000 65536"/>
              <a:gd name="T7" fmla="*/ 0 60000 65536"/>
              <a:gd name="T8" fmla="*/ 0 60000 65536"/>
              <a:gd name="T9" fmla="*/ 0 w 192"/>
              <a:gd name="T10" fmla="*/ 0 h 230"/>
              <a:gd name="T11" fmla="*/ 192 w 192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30">
                <a:moveTo>
                  <a:pt x="171" y="230"/>
                </a:moveTo>
                <a:cubicBezTo>
                  <a:pt x="143" y="198"/>
                  <a:pt x="0" y="76"/>
                  <a:pt x="3" y="38"/>
                </a:cubicBezTo>
                <a:cubicBezTo>
                  <a:pt x="6" y="0"/>
                  <a:pt x="153" y="9"/>
                  <a:pt x="192" y="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6111" name="Freeform 31"/>
          <p:cNvSpPr>
            <a:spLocks/>
          </p:cNvSpPr>
          <p:nvPr/>
        </p:nvSpPr>
        <p:spPr bwMode="auto">
          <a:xfrm>
            <a:off x="6648450" y="2498725"/>
            <a:ext cx="1720850" cy="620713"/>
          </a:xfrm>
          <a:custGeom>
            <a:avLst/>
            <a:gdLst>
              <a:gd name="T0" fmla="*/ 1084 w 1084"/>
              <a:gd name="T1" fmla="*/ 391 h 391"/>
              <a:gd name="T2" fmla="*/ 860 w 1084"/>
              <a:gd name="T3" fmla="*/ 32 h 391"/>
              <a:gd name="T4" fmla="*/ 0 w 1084"/>
              <a:gd name="T5" fmla="*/ 201 h 391"/>
              <a:gd name="T6" fmla="*/ 0 60000 65536"/>
              <a:gd name="T7" fmla="*/ 0 60000 65536"/>
              <a:gd name="T8" fmla="*/ 0 60000 65536"/>
              <a:gd name="T9" fmla="*/ 0 w 1084"/>
              <a:gd name="T10" fmla="*/ 0 h 391"/>
              <a:gd name="T11" fmla="*/ 1084 w 1084"/>
              <a:gd name="T12" fmla="*/ 391 h 3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4" h="391">
                <a:moveTo>
                  <a:pt x="1084" y="391"/>
                </a:moveTo>
                <a:cubicBezTo>
                  <a:pt x="1047" y="331"/>
                  <a:pt x="1041" y="64"/>
                  <a:pt x="860" y="32"/>
                </a:cubicBezTo>
                <a:cubicBezTo>
                  <a:pt x="679" y="0"/>
                  <a:pt x="179" y="166"/>
                  <a:pt x="0" y="20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6112" name="Freeform 32"/>
          <p:cNvSpPr>
            <a:spLocks/>
          </p:cNvSpPr>
          <p:nvPr/>
        </p:nvSpPr>
        <p:spPr bwMode="auto">
          <a:xfrm>
            <a:off x="6002338" y="2516188"/>
            <a:ext cx="227012" cy="292100"/>
          </a:xfrm>
          <a:custGeom>
            <a:avLst/>
            <a:gdLst>
              <a:gd name="T0" fmla="*/ 143 w 143"/>
              <a:gd name="T1" fmla="*/ 184 h 184"/>
              <a:gd name="T2" fmla="*/ 115 w 143"/>
              <a:gd name="T3" fmla="*/ 7 h 184"/>
              <a:gd name="T4" fmla="*/ 0 w 143"/>
              <a:gd name="T5" fmla="*/ 143 h 184"/>
              <a:gd name="T6" fmla="*/ 0 60000 65536"/>
              <a:gd name="T7" fmla="*/ 0 60000 65536"/>
              <a:gd name="T8" fmla="*/ 0 60000 65536"/>
              <a:gd name="T9" fmla="*/ 0 w 143"/>
              <a:gd name="T10" fmla="*/ 0 h 184"/>
              <a:gd name="T11" fmla="*/ 143 w 143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" h="184">
                <a:moveTo>
                  <a:pt x="143" y="184"/>
                </a:moveTo>
                <a:cubicBezTo>
                  <a:pt x="137" y="155"/>
                  <a:pt x="139" y="14"/>
                  <a:pt x="115" y="7"/>
                </a:cubicBezTo>
                <a:cubicBezTo>
                  <a:pt x="91" y="0"/>
                  <a:pt x="24" y="115"/>
                  <a:pt x="0" y="14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6113" name="Freeform 33"/>
          <p:cNvSpPr>
            <a:spLocks/>
          </p:cNvSpPr>
          <p:nvPr/>
        </p:nvSpPr>
        <p:spPr bwMode="auto">
          <a:xfrm>
            <a:off x="2797175" y="2170113"/>
            <a:ext cx="871538" cy="434975"/>
          </a:xfrm>
          <a:custGeom>
            <a:avLst/>
            <a:gdLst>
              <a:gd name="T0" fmla="*/ 0 w 549"/>
              <a:gd name="T1" fmla="*/ 274 h 274"/>
              <a:gd name="T2" fmla="*/ 325 w 549"/>
              <a:gd name="T3" fmla="*/ 15 h 274"/>
              <a:gd name="T4" fmla="*/ 549 w 549"/>
              <a:gd name="T5" fmla="*/ 185 h 274"/>
              <a:gd name="T6" fmla="*/ 0 60000 65536"/>
              <a:gd name="T7" fmla="*/ 0 60000 65536"/>
              <a:gd name="T8" fmla="*/ 0 60000 65536"/>
              <a:gd name="T9" fmla="*/ 0 w 549"/>
              <a:gd name="T10" fmla="*/ 0 h 274"/>
              <a:gd name="T11" fmla="*/ 549 w 549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9" h="274">
                <a:moveTo>
                  <a:pt x="0" y="274"/>
                </a:moveTo>
                <a:cubicBezTo>
                  <a:pt x="54" y="231"/>
                  <a:pt x="234" y="30"/>
                  <a:pt x="325" y="15"/>
                </a:cubicBezTo>
                <a:cubicBezTo>
                  <a:pt x="416" y="0"/>
                  <a:pt x="502" y="150"/>
                  <a:pt x="549" y="18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6114" name="Freeform 34"/>
          <p:cNvSpPr>
            <a:spLocks/>
          </p:cNvSpPr>
          <p:nvPr/>
        </p:nvSpPr>
        <p:spPr bwMode="auto">
          <a:xfrm>
            <a:off x="3995738" y="2455863"/>
            <a:ext cx="236537" cy="325437"/>
          </a:xfrm>
          <a:custGeom>
            <a:avLst/>
            <a:gdLst>
              <a:gd name="T0" fmla="*/ 0 w 149"/>
              <a:gd name="T1" fmla="*/ 158 h 205"/>
              <a:gd name="T2" fmla="*/ 115 w 149"/>
              <a:gd name="T3" fmla="*/ 8 h 205"/>
              <a:gd name="T4" fmla="*/ 149 w 149"/>
              <a:gd name="T5" fmla="*/ 205 h 205"/>
              <a:gd name="T6" fmla="*/ 0 60000 65536"/>
              <a:gd name="T7" fmla="*/ 0 60000 65536"/>
              <a:gd name="T8" fmla="*/ 0 60000 65536"/>
              <a:gd name="T9" fmla="*/ 0 w 149"/>
              <a:gd name="T10" fmla="*/ 0 h 205"/>
              <a:gd name="T11" fmla="*/ 149 w 149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" h="205">
                <a:moveTo>
                  <a:pt x="0" y="158"/>
                </a:moveTo>
                <a:cubicBezTo>
                  <a:pt x="19" y="133"/>
                  <a:pt x="90" y="0"/>
                  <a:pt x="115" y="8"/>
                </a:cubicBezTo>
                <a:cubicBezTo>
                  <a:pt x="140" y="16"/>
                  <a:pt x="142" y="164"/>
                  <a:pt x="149" y="20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6115" name="Freeform 35"/>
          <p:cNvSpPr>
            <a:spLocks/>
          </p:cNvSpPr>
          <p:nvPr/>
        </p:nvSpPr>
        <p:spPr bwMode="auto">
          <a:xfrm>
            <a:off x="1301750" y="4162425"/>
            <a:ext cx="465138" cy="312738"/>
          </a:xfrm>
          <a:custGeom>
            <a:avLst/>
            <a:gdLst>
              <a:gd name="T0" fmla="*/ 135 w 293"/>
              <a:gd name="T1" fmla="*/ 197 h 197"/>
              <a:gd name="T2" fmla="*/ 271 w 293"/>
              <a:gd name="T3" fmla="*/ 68 h 197"/>
              <a:gd name="T4" fmla="*/ 0 w 293"/>
              <a:gd name="T5" fmla="*/ 0 h 197"/>
              <a:gd name="T6" fmla="*/ 0 60000 65536"/>
              <a:gd name="T7" fmla="*/ 0 60000 65536"/>
              <a:gd name="T8" fmla="*/ 0 60000 65536"/>
              <a:gd name="T9" fmla="*/ 0 w 293"/>
              <a:gd name="T10" fmla="*/ 0 h 197"/>
              <a:gd name="T11" fmla="*/ 293 w 293"/>
              <a:gd name="T12" fmla="*/ 197 h 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" h="197">
                <a:moveTo>
                  <a:pt x="135" y="197"/>
                </a:moveTo>
                <a:cubicBezTo>
                  <a:pt x="158" y="174"/>
                  <a:pt x="293" y="101"/>
                  <a:pt x="271" y="68"/>
                </a:cubicBezTo>
                <a:cubicBezTo>
                  <a:pt x="249" y="35"/>
                  <a:pt x="56" y="14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6116" name="Freeform 36"/>
          <p:cNvSpPr>
            <a:spLocks/>
          </p:cNvSpPr>
          <p:nvPr/>
        </p:nvSpPr>
        <p:spPr bwMode="auto">
          <a:xfrm>
            <a:off x="827088" y="3716338"/>
            <a:ext cx="328612" cy="279400"/>
          </a:xfrm>
          <a:custGeom>
            <a:avLst/>
            <a:gdLst>
              <a:gd name="T0" fmla="*/ 67 w 207"/>
              <a:gd name="T1" fmla="*/ 176 h 176"/>
              <a:gd name="T2" fmla="*/ 196 w 207"/>
              <a:gd name="T3" fmla="*/ 15 h 176"/>
              <a:gd name="T4" fmla="*/ 0 w 207"/>
              <a:gd name="T5" fmla="*/ 83 h 176"/>
              <a:gd name="T6" fmla="*/ 0 60000 65536"/>
              <a:gd name="T7" fmla="*/ 0 60000 65536"/>
              <a:gd name="T8" fmla="*/ 0 60000 65536"/>
              <a:gd name="T9" fmla="*/ 0 w 207"/>
              <a:gd name="T10" fmla="*/ 0 h 176"/>
              <a:gd name="T11" fmla="*/ 207 w 207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" h="176">
                <a:moveTo>
                  <a:pt x="67" y="176"/>
                </a:moveTo>
                <a:cubicBezTo>
                  <a:pt x="88" y="149"/>
                  <a:pt x="207" y="30"/>
                  <a:pt x="196" y="15"/>
                </a:cubicBezTo>
                <a:cubicBezTo>
                  <a:pt x="185" y="0"/>
                  <a:pt x="41" y="69"/>
                  <a:pt x="0" y="8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6117" name="Freeform 37"/>
          <p:cNvSpPr>
            <a:spLocks/>
          </p:cNvSpPr>
          <p:nvPr/>
        </p:nvSpPr>
        <p:spPr bwMode="auto">
          <a:xfrm>
            <a:off x="755650" y="5516563"/>
            <a:ext cx="447675" cy="488950"/>
          </a:xfrm>
          <a:custGeom>
            <a:avLst/>
            <a:gdLst>
              <a:gd name="T0" fmla="*/ 156 w 282"/>
              <a:gd name="T1" fmla="*/ 0 h 308"/>
              <a:gd name="T2" fmla="*/ 256 w 282"/>
              <a:gd name="T3" fmla="*/ 64 h 308"/>
              <a:gd name="T4" fmla="*/ 0 w 282"/>
              <a:gd name="T5" fmla="*/ 308 h 308"/>
              <a:gd name="T6" fmla="*/ 0 60000 65536"/>
              <a:gd name="T7" fmla="*/ 0 60000 65536"/>
              <a:gd name="T8" fmla="*/ 0 60000 65536"/>
              <a:gd name="T9" fmla="*/ 0 w 282"/>
              <a:gd name="T10" fmla="*/ 0 h 308"/>
              <a:gd name="T11" fmla="*/ 282 w 282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2" h="308">
                <a:moveTo>
                  <a:pt x="156" y="0"/>
                </a:moveTo>
                <a:cubicBezTo>
                  <a:pt x="173" y="11"/>
                  <a:pt x="282" y="13"/>
                  <a:pt x="256" y="64"/>
                </a:cubicBezTo>
                <a:cubicBezTo>
                  <a:pt x="230" y="115"/>
                  <a:pt x="53" y="257"/>
                  <a:pt x="0" y="30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06118" name="Freeform 38"/>
          <p:cNvSpPr>
            <a:spLocks/>
          </p:cNvSpPr>
          <p:nvPr/>
        </p:nvSpPr>
        <p:spPr bwMode="auto">
          <a:xfrm>
            <a:off x="2281238" y="5345113"/>
            <a:ext cx="246062" cy="409575"/>
          </a:xfrm>
          <a:custGeom>
            <a:avLst/>
            <a:gdLst>
              <a:gd name="T0" fmla="*/ 0 w 155"/>
              <a:gd name="T1" fmla="*/ 258 h 258"/>
              <a:gd name="T2" fmla="*/ 94 w 155"/>
              <a:gd name="T3" fmla="*/ 8 h 258"/>
              <a:gd name="T4" fmla="*/ 155 w 155"/>
              <a:gd name="T5" fmla="*/ 211 h 258"/>
              <a:gd name="T6" fmla="*/ 0 60000 65536"/>
              <a:gd name="T7" fmla="*/ 0 60000 65536"/>
              <a:gd name="T8" fmla="*/ 0 60000 65536"/>
              <a:gd name="T9" fmla="*/ 0 w 155"/>
              <a:gd name="T10" fmla="*/ 0 h 258"/>
              <a:gd name="T11" fmla="*/ 155 w 155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" h="258">
                <a:moveTo>
                  <a:pt x="0" y="258"/>
                </a:moveTo>
                <a:cubicBezTo>
                  <a:pt x="16" y="216"/>
                  <a:pt x="68" y="16"/>
                  <a:pt x="94" y="8"/>
                </a:cubicBezTo>
                <a:cubicBezTo>
                  <a:pt x="120" y="0"/>
                  <a:pt x="142" y="169"/>
                  <a:pt x="155" y="21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606119" name="Object 39"/>
          <p:cNvGraphicFramePr>
            <a:graphicFrameLocks noChangeAspect="1"/>
          </p:cNvGraphicFramePr>
          <p:nvPr/>
        </p:nvGraphicFramePr>
        <p:xfrm>
          <a:off x="1671638" y="441325"/>
          <a:ext cx="2828925" cy="1270000"/>
        </p:xfrm>
        <a:graphic>
          <a:graphicData uri="http://schemas.openxmlformats.org/presentationml/2006/ole">
            <p:oleObj spid="_x0000_s2606701" name="CS ChemDraw Drawing" r:id="rId9" imgW="2263140" imgH="1016000" progId="MDLDrawOLE.MDLDrawObject.1">
              <p:embed/>
            </p:oleObj>
          </a:graphicData>
        </a:graphic>
      </p:graphicFrame>
      <p:graphicFrame>
        <p:nvGraphicFramePr>
          <p:cNvPr id="2606120" name="Object 40"/>
          <p:cNvGraphicFramePr>
            <a:graphicFrameLocks noChangeAspect="1"/>
          </p:cNvGraphicFramePr>
          <p:nvPr/>
        </p:nvGraphicFramePr>
        <p:xfrm>
          <a:off x="4835525" y="631825"/>
          <a:ext cx="925513" cy="276225"/>
        </p:xfrm>
        <a:graphic>
          <a:graphicData uri="http://schemas.openxmlformats.org/presentationml/2006/ole">
            <p:oleObj spid="_x0000_s2606702" name="CS ChemDraw Drawing" r:id="rId10" imgW="741680" imgH="220980" progId="MDLDrawOLE.MDLDrawObject.1">
              <p:embed/>
            </p:oleObj>
          </a:graphicData>
        </a:graphic>
      </p:graphicFrame>
      <p:graphicFrame>
        <p:nvGraphicFramePr>
          <p:cNvPr id="260612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7378197"/>
              </p:ext>
            </p:extLst>
          </p:nvPr>
        </p:nvGraphicFramePr>
        <p:xfrm>
          <a:off x="7335838" y="1670050"/>
          <a:ext cx="1473200" cy="2405063"/>
        </p:xfrm>
        <a:graphic>
          <a:graphicData uri="http://schemas.openxmlformats.org/presentationml/2006/ole">
            <p:oleObj spid="_x0000_s2606703" name="CS ChemDraw Drawing" r:id="rId11" imgW="1177857" imgH="1924230" progId="MDLDrawOLE.MDLDrawObject.1">
              <p:embed/>
            </p:oleObj>
          </a:graphicData>
        </a:graphic>
      </p:graphicFrame>
      <p:graphicFrame>
        <p:nvGraphicFramePr>
          <p:cNvPr id="2606123" name="Object 43"/>
          <p:cNvGraphicFramePr>
            <a:graphicFrameLocks noChangeAspect="1"/>
          </p:cNvGraphicFramePr>
          <p:nvPr/>
        </p:nvGraphicFramePr>
        <p:xfrm>
          <a:off x="5661025" y="2797175"/>
          <a:ext cx="927100" cy="276225"/>
        </p:xfrm>
        <a:graphic>
          <a:graphicData uri="http://schemas.openxmlformats.org/presentationml/2006/ole">
            <p:oleObj spid="_x0000_s2606704" name="CS ChemDraw Drawing" r:id="rId12" imgW="741680" imgH="220980" progId="MDLDrawOLE.MDLDrawObject.1">
              <p:embed/>
            </p:oleObj>
          </a:graphicData>
        </a:graphic>
      </p:graphicFrame>
      <p:graphicFrame>
        <p:nvGraphicFramePr>
          <p:cNvPr id="2606126" name="Object 46"/>
          <p:cNvGraphicFramePr>
            <a:graphicFrameLocks noChangeAspect="1"/>
          </p:cNvGraphicFramePr>
          <p:nvPr/>
        </p:nvGraphicFramePr>
        <p:xfrm>
          <a:off x="2232025" y="2579688"/>
          <a:ext cx="663575" cy="471487"/>
        </p:xfrm>
        <a:graphic>
          <a:graphicData uri="http://schemas.openxmlformats.org/presentationml/2006/ole">
            <p:oleObj spid="_x0000_s2606705" name="CS ChemDraw Drawing" r:id="rId13" imgW="530860" imgH="378460" progId="MDLDrawOLE.MDLDrawObject.1">
              <p:embed/>
            </p:oleObj>
          </a:graphicData>
        </a:graphic>
      </p:graphicFrame>
      <p:graphicFrame>
        <p:nvGraphicFramePr>
          <p:cNvPr id="2606128" name="Object 48"/>
          <p:cNvGraphicFramePr>
            <a:graphicFrameLocks noChangeAspect="1"/>
          </p:cNvGraphicFramePr>
          <p:nvPr/>
        </p:nvGraphicFramePr>
        <p:xfrm>
          <a:off x="844550" y="4337050"/>
          <a:ext cx="927100" cy="819150"/>
        </p:xfrm>
        <a:graphic>
          <a:graphicData uri="http://schemas.openxmlformats.org/presentationml/2006/ole">
            <p:oleObj spid="_x0000_s2606706" name="CS ChemDraw Drawing" r:id="rId14" imgW="741680" imgH="655320" progId="MDLDrawOLE.MDLDrawObject.1">
              <p:embed/>
            </p:oleObj>
          </a:graphicData>
        </a:graphic>
      </p:graphicFrame>
      <p:graphicFrame>
        <p:nvGraphicFramePr>
          <p:cNvPr id="2606130" name="Object 50"/>
          <p:cNvGraphicFramePr>
            <a:graphicFrameLocks noChangeAspect="1"/>
          </p:cNvGraphicFramePr>
          <p:nvPr/>
        </p:nvGraphicFramePr>
        <p:xfrm>
          <a:off x="1852613" y="5486400"/>
          <a:ext cx="4879975" cy="1047750"/>
        </p:xfrm>
        <a:graphic>
          <a:graphicData uri="http://schemas.openxmlformats.org/presentationml/2006/ole">
            <p:oleObj spid="_x0000_s2606707" name="CS ChemDraw Drawing" r:id="rId15" imgW="3901440" imgH="838200" progId="MDLDrawOLE.MDLDrawObject.1">
              <p:embed/>
            </p:oleObj>
          </a:graphicData>
        </a:graphic>
      </p:graphicFrame>
      <p:graphicFrame>
        <p:nvGraphicFramePr>
          <p:cNvPr id="2606131" name="Object 51"/>
          <p:cNvGraphicFramePr>
            <a:graphicFrameLocks noChangeAspect="1"/>
          </p:cNvGraphicFramePr>
          <p:nvPr/>
        </p:nvGraphicFramePr>
        <p:xfrm>
          <a:off x="1917700" y="5715000"/>
          <a:ext cx="925513" cy="276225"/>
        </p:xfrm>
        <a:graphic>
          <a:graphicData uri="http://schemas.openxmlformats.org/presentationml/2006/ole">
            <p:oleObj spid="_x0000_s2606708" name="CS ChemDraw Drawing" r:id="rId16" imgW="741680" imgH="220980" progId="MDLDrawOLE.MDLDrawObject.1">
              <p:embed/>
            </p:oleObj>
          </a:graphicData>
        </a:graphic>
      </p:graphicFrame>
      <p:sp>
        <p:nvSpPr>
          <p:cNvPr id="2" name="Freeform 52"/>
          <p:cNvSpPr>
            <a:spLocks/>
          </p:cNvSpPr>
          <p:nvPr/>
        </p:nvSpPr>
        <p:spPr bwMode="auto">
          <a:xfrm>
            <a:off x="908050" y="5310188"/>
            <a:ext cx="1123950" cy="779462"/>
          </a:xfrm>
          <a:custGeom>
            <a:avLst/>
            <a:gdLst>
              <a:gd name="T0" fmla="*/ 0 w 708"/>
              <a:gd name="T1" fmla="*/ 491 h 491"/>
              <a:gd name="T2" fmla="*/ 552 w 708"/>
              <a:gd name="T3" fmla="*/ 43 h 491"/>
              <a:gd name="T4" fmla="*/ 708 w 708"/>
              <a:gd name="T5" fmla="*/ 235 h 491"/>
              <a:gd name="T6" fmla="*/ 0 60000 65536"/>
              <a:gd name="T7" fmla="*/ 0 60000 65536"/>
              <a:gd name="T8" fmla="*/ 0 60000 65536"/>
              <a:gd name="T9" fmla="*/ 0 w 708"/>
              <a:gd name="T10" fmla="*/ 0 h 491"/>
              <a:gd name="T11" fmla="*/ 708 w 708"/>
              <a:gd name="T12" fmla="*/ 491 h 4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8" h="491">
                <a:moveTo>
                  <a:pt x="0" y="491"/>
                </a:moveTo>
                <a:cubicBezTo>
                  <a:pt x="92" y="416"/>
                  <a:pt x="434" y="86"/>
                  <a:pt x="552" y="43"/>
                </a:cubicBezTo>
                <a:cubicBezTo>
                  <a:pt x="670" y="0"/>
                  <a:pt x="676" y="195"/>
                  <a:pt x="708" y="23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0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0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0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0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60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0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0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0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0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0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0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60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60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60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6088" grpId="0" animBg="1"/>
      <p:bldP spid="2606089" grpId="0" animBg="1"/>
      <p:bldP spid="2606107" grpId="0" animBg="1"/>
      <p:bldP spid="2606108" grpId="0" animBg="1"/>
      <p:bldP spid="2606109" grpId="0" animBg="1"/>
      <p:bldP spid="2606110" grpId="0" animBg="1"/>
      <p:bldP spid="2606111" grpId="0" animBg="1"/>
      <p:bldP spid="2606112" grpId="0" animBg="1"/>
      <p:bldP spid="2606113" grpId="0" animBg="1"/>
      <p:bldP spid="2606114" grpId="0" animBg="1"/>
      <p:bldP spid="2606115" grpId="0" animBg="1"/>
      <p:bldP spid="2606116" grpId="0" animBg="1"/>
      <p:bldP spid="2606117" grpId="0" animBg="1"/>
      <p:bldP spid="2606118" grpId="0" animBg="1"/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130" name="Rectangle 2"/>
          <p:cNvSpPr>
            <a:spLocks noChangeArrowheads="1"/>
          </p:cNvSpPr>
          <p:nvPr/>
        </p:nvSpPr>
        <p:spPr bwMode="auto">
          <a:xfrm>
            <a:off x="242888" y="179388"/>
            <a:ext cx="8637587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892175" indent="-89217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8I.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Lactams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2608131" name="Object 3"/>
          <p:cNvGraphicFramePr>
            <a:graphicFrameLocks noChangeAspect="1"/>
          </p:cNvGraphicFramePr>
          <p:nvPr/>
        </p:nvGraphicFramePr>
        <p:xfrm>
          <a:off x="1181100" y="647700"/>
          <a:ext cx="6780213" cy="2909888"/>
        </p:xfrm>
        <a:graphic>
          <a:graphicData uri="http://schemas.openxmlformats.org/presentationml/2006/ole">
            <p:oleObj spid="_x0000_s2608221" name="CS ChemDraw Drawing" r:id="rId4" imgW="4516120" imgH="1943100" progId="MDLDrawOLE.MDLDrawObject.1">
              <p:embed/>
            </p:oleObj>
          </a:graphicData>
        </a:graphic>
      </p:graphicFrame>
      <p:graphicFrame>
        <p:nvGraphicFramePr>
          <p:cNvPr id="2608133" name="Object 5"/>
          <p:cNvGraphicFramePr>
            <a:graphicFrameLocks noChangeAspect="1"/>
          </p:cNvGraphicFramePr>
          <p:nvPr/>
        </p:nvGraphicFramePr>
        <p:xfrm>
          <a:off x="242888" y="3897313"/>
          <a:ext cx="8604250" cy="2616200"/>
        </p:xfrm>
        <a:graphic>
          <a:graphicData uri="http://schemas.openxmlformats.org/presentationml/2006/ole">
            <p:oleObj spid="_x0000_s2608222" name="CS ChemDraw Drawing" r:id="rId5" imgW="6875780" imgH="209550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194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800" indent="-892800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9.	Derivatives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of Carbonic Acid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2610179" name="Rectangle 3"/>
          <p:cNvSpPr>
            <a:spLocks noChangeArrowheads="1"/>
          </p:cNvSpPr>
          <p:nvPr/>
        </p:nvSpPr>
        <p:spPr bwMode="auto">
          <a:xfrm>
            <a:off x="242888" y="1080157"/>
            <a:ext cx="8637587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892175" indent="-89217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9A.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Alkyl Chloroformates and 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Carbamates (Urethanes)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2610191" name="Rectangle 15"/>
          <p:cNvSpPr>
            <a:spLocks noChangeArrowheads="1"/>
          </p:cNvSpPr>
          <p:nvPr/>
        </p:nvSpPr>
        <p:spPr bwMode="auto">
          <a:xfrm>
            <a:off x="207963" y="2426047"/>
            <a:ext cx="8672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Alkyl </a:t>
            </a:r>
            <a:r>
              <a:rPr lang="en-CA" dirty="0" err="1"/>
              <a:t>chloroformate</a:t>
            </a:r>
            <a:endParaRPr lang="en-CA" dirty="0"/>
          </a:p>
        </p:txBody>
      </p:sp>
      <p:graphicFrame>
        <p:nvGraphicFramePr>
          <p:cNvPr id="26101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7193459"/>
              </p:ext>
            </p:extLst>
          </p:nvPr>
        </p:nvGraphicFramePr>
        <p:xfrm>
          <a:off x="584200" y="3610322"/>
          <a:ext cx="7974013" cy="2266950"/>
        </p:xfrm>
        <a:graphic>
          <a:graphicData uri="http://schemas.openxmlformats.org/presentationml/2006/ole">
            <p:oleObj spid="_x0000_s2610240" name="CS ChemDraw Drawing" r:id="rId4" imgW="5311140" imgH="1513840" progId="MDLDrawOLE.MDLDrawObject.1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0179" grpId="0"/>
      <p:bldP spid="261019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231" name="Rectangle 4"/>
          <p:cNvSpPr>
            <a:spLocks noChangeArrowheads="1"/>
          </p:cNvSpPr>
          <p:nvPr/>
        </p:nvSpPr>
        <p:spPr bwMode="auto">
          <a:xfrm>
            <a:off x="250825" y="188913"/>
            <a:ext cx="86725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e.g.</a:t>
            </a:r>
          </a:p>
        </p:txBody>
      </p:sp>
      <p:graphicFrame>
        <p:nvGraphicFramePr>
          <p:cNvPr id="2612229" name="Object 5"/>
          <p:cNvGraphicFramePr>
            <a:graphicFrameLocks noChangeAspect="1"/>
          </p:cNvGraphicFramePr>
          <p:nvPr/>
        </p:nvGraphicFramePr>
        <p:xfrm>
          <a:off x="250825" y="1376363"/>
          <a:ext cx="8632825" cy="4987925"/>
        </p:xfrm>
        <a:graphic>
          <a:graphicData uri="http://schemas.openxmlformats.org/presentationml/2006/ole">
            <p:oleObj spid="_x0000_s2612275" name="CS ChemDraw Drawing" r:id="rId4" imgW="5750560" imgH="333248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4278" name="Rectangle 2"/>
          <p:cNvSpPr>
            <a:spLocks noChangeArrowheads="1"/>
          </p:cNvSpPr>
          <p:nvPr/>
        </p:nvSpPr>
        <p:spPr bwMode="auto">
          <a:xfrm>
            <a:off x="234950" y="908050"/>
            <a:ext cx="86725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Carbamates or urethanes</a:t>
            </a:r>
          </a:p>
        </p:txBody>
      </p:sp>
      <p:graphicFrame>
        <p:nvGraphicFramePr>
          <p:cNvPr id="261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9462374"/>
              </p:ext>
            </p:extLst>
          </p:nvPr>
        </p:nvGraphicFramePr>
        <p:xfrm>
          <a:off x="541338" y="2657475"/>
          <a:ext cx="8059737" cy="2351088"/>
        </p:xfrm>
        <a:graphic>
          <a:graphicData uri="http://schemas.openxmlformats.org/presentationml/2006/ole">
            <p:oleObj spid="_x0000_s2614323" name="CS ChemDraw Drawing" r:id="rId4" imgW="5368796" imgH="1570747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328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Protection</a:t>
            </a:r>
          </a:p>
        </p:txBody>
      </p:sp>
      <p:graphicFrame>
        <p:nvGraphicFramePr>
          <p:cNvPr id="261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6214209"/>
              </p:ext>
            </p:extLst>
          </p:nvPr>
        </p:nvGraphicFramePr>
        <p:xfrm>
          <a:off x="69850" y="944563"/>
          <a:ext cx="9002713" cy="1758950"/>
        </p:xfrm>
        <a:graphic>
          <a:graphicData uri="http://schemas.openxmlformats.org/presentationml/2006/ole">
            <p:oleObj spid="_x0000_s2616419" name="CS ChemDraw Drawing" r:id="rId4" imgW="7200000" imgH="1411560" progId="MDLDrawOLE.MDLDrawObject.1">
              <p:embed/>
            </p:oleObj>
          </a:graphicData>
        </a:graphic>
      </p:graphicFrame>
      <p:sp>
        <p:nvSpPr>
          <p:cNvPr id="2616325" name="Rectangle 5"/>
          <p:cNvSpPr>
            <a:spLocks noChangeArrowheads="1"/>
          </p:cNvSpPr>
          <p:nvPr/>
        </p:nvSpPr>
        <p:spPr bwMode="auto">
          <a:xfrm>
            <a:off x="234950" y="2835275"/>
            <a:ext cx="86725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Deprotection</a:t>
            </a:r>
          </a:p>
        </p:txBody>
      </p:sp>
      <p:graphicFrame>
        <p:nvGraphicFramePr>
          <p:cNvPr id="2616326" name="Object 6"/>
          <p:cNvGraphicFramePr>
            <a:graphicFrameLocks noChangeAspect="1"/>
          </p:cNvGraphicFramePr>
          <p:nvPr/>
        </p:nvGraphicFramePr>
        <p:xfrm>
          <a:off x="128588" y="3105150"/>
          <a:ext cx="8885237" cy="3438525"/>
        </p:xfrm>
        <a:graphic>
          <a:graphicData uri="http://schemas.openxmlformats.org/presentationml/2006/ole">
            <p:oleObj spid="_x0000_s2616420" name="CS ChemDraw Drawing" r:id="rId5" imgW="7104380" imgH="2755900" progId="MDLDrawOLE.MDLDrawObject.1">
              <p:embed/>
            </p:oleObj>
          </a:graphicData>
        </a:graphic>
      </p:graphicFrame>
      <p:sp>
        <p:nvSpPr>
          <p:cNvPr id="2" name="AutoShape 7"/>
          <p:cNvSpPr>
            <a:spLocks/>
          </p:cNvSpPr>
          <p:nvPr/>
        </p:nvSpPr>
        <p:spPr bwMode="auto">
          <a:xfrm rot="5400000">
            <a:off x="7235032" y="-783431"/>
            <a:ext cx="360362" cy="3238500"/>
          </a:xfrm>
          <a:prstGeom prst="leftBrace">
            <a:avLst>
              <a:gd name="adj1" fmla="val 74890"/>
              <a:gd name="adj2" fmla="val 50000"/>
            </a:avLst>
          </a:prstGeom>
          <a:noFill/>
          <a:ln w="38100" cap="sq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045200" y="136525"/>
            <a:ext cx="2740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800">
                <a:solidFill>
                  <a:srgbClr val="FF00FF"/>
                </a:solidFill>
              </a:rPr>
              <a:t>protected amine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6325" grpId="0"/>
      <p:bldP spid="2" grpId="0" animBg="1"/>
      <p:bldP spid="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37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95400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800" indent="-892800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10.	Decarboxylation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of Carboxylic</a:t>
            </a:r>
            <a:br>
              <a:rPr lang="en-CA" sz="4000" b="1" dirty="0">
                <a:solidFill>
                  <a:schemeClr val="tx2"/>
                </a:solidFill>
                <a:sym typeface="Webdings" pitchFamily="18" charset="2"/>
              </a:rPr>
            </a:b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Acids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graphicFrame>
        <p:nvGraphicFramePr>
          <p:cNvPr id="2618373" name="Object 5"/>
          <p:cNvGraphicFramePr>
            <a:graphicFrameLocks noChangeAspect="1"/>
          </p:cNvGraphicFramePr>
          <p:nvPr/>
        </p:nvGraphicFramePr>
        <p:xfrm>
          <a:off x="573088" y="1916113"/>
          <a:ext cx="7996237" cy="1255712"/>
        </p:xfrm>
        <a:graphic>
          <a:graphicData uri="http://schemas.openxmlformats.org/presentationml/2006/ole">
            <p:oleObj spid="_x0000_s2618462" name="CS ChemDraw Drawing" r:id="rId4" imgW="5326380" imgH="838200" progId="MDLDrawOLE.MDLDrawObject.1">
              <p:embed/>
            </p:oleObj>
          </a:graphicData>
        </a:graphic>
      </p:graphicFrame>
      <p:graphicFrame>
        <p:nvGraphicFramePr>
          <p:cNvPr id="2618374" name="Object 6"/>
          <p:cNvGraphicFramePr>
            <a:graphicFrameLocks noChangeAspect="1"/>
          </p:cNvGraphicFramePr>
          <p:nvPr/>
        </p:nvGraphicFramePr>
        <p:xfrm>
          <a:off x="573088" y="3940175"/>
          <a:ext cx="7996237" cy="1890713"/>
        </p:xfrm>
        <a:graphic>
          <a:graphicData uri="http://schemas.openxmlformats.org/presentationml/2006/ole">
            <p:oleObj spid="_x0000_s2618463" name="CS ChemDraw Drawing" r:id="rId5" imgW="5326380" imgH="126238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426" name="Rectangle 2"/>
          <p:cNvSpPr>
            <a:spLocks noChangeArrowheads="1"/>
          </p:cNvSpPr>
          <p:nvPr/>
        </p:nvSpPr>
        <p:spPr bwMode="auto">
          <a:xfrm>
            <a:off x="220663" y="188913"/>
            <a:ext cx="8672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There are two reasons for this ease of decarboxylation</a:t>
            </a:r>
          </a:p>
        </p:txBody>
      </p:sp>
      <p:graphicFrame>
        <p:nvGraphicFramePr>
          <p:cNvPr id="2620419" name="Object 3"/>
          <p:cNvGraphicFramePr>
            <a:graphicFrameLocks noChangeAspect="1"/>
          </p:cNvGraphicFramePr>
          <p:nvPr/>
        </p:nvGraphicFramePr>
        <p:xfrm>
          <a:off x="798513" y="1376363"/>
          <a:ext cx="7545387" cy="1773237"/>
        </p:xfrm>
        <a:graphic>
          <a:graphicData uri="http://schemas.openxmlformats.org/presentationml/2006/ole">
            <p:oleObj spid="_x0000_s2620518" name="CS ChemDraw Drawing" r:id="rId4" imgW="6032500" imgH="1422400" progId="MDLDrawOLE.MDLDrawObject.1">
              <p:embed/>
            </p:oleObj>
          </a:graphicData>
        </a:graphic>
      </p:graphicFrame>
      <p:graphicFrame>
        <p:nvGraphicFramePr>
          <p:cNvPr id="2620424" name="Object 8"/>
          <p:cNvGraphicFramePr>
            <a:graphicFrameLocks noChangeAspect="1"/>
          </p:cNvGraphicFramePr>
          <p:nvPr/>
        </p:nvGraphicFramePr>
        <p:xfrm>
          <a:off x="798513" y="3352800"/>
          <a:ext cx="7550150" cy="3225800"/>
        </p:xfrm>
        <a:graphic>
          <a:graphicData uri="http://schemas.openxmlformats.org/presentationml/2006/ole">
            <p:oleObj spid="_x0000_s2620519" name="CS ChemDraw Drawing" r:id="rId5" imgW="6035040" imgH="2588260" progId="MDLDrawOLE.MDLDrawObject.1">
              <p:embed/>
            </p:oleObj>
          </a:graphicData>
        </a:graphic>
      </p:graphicFrame>
      <p:sp>
        <p:nvSpPr>
          <p:cNvPr id="2" name="Freeform 9"/>
          <p:cNvSpPr>
            <a:spLocks/>
          </p:cNvSpPr>
          <p:nvPr/>
        </p:nvSpPr>
        <p:spPr bwMode="auto">
          <a:xfrm>
            <a:off x="1784350" y="1690688"/>
            <a:ext cx="382588" cy="442912"/>
          </a:xfrm>
          <a:custGeom>
            <a:avLst/>
            <a:gdLst>
              <a:gd name="T0" fmla="*/ 145 w 241"/>
              <a:gd name="T1" fmla="*/ 0 h 279"/>
              <a:gd name="T2" fmla="*/ 16 w 241"/>
              <a:gd name="T3" fmla="*/ 123 h 279"/>
              <a:gd name="T4" fmla="*/ 241 w 241"/>
              <a:gd name="T5" fmla="*/ 279 h 279"/>
              <a:gd name="T6" fmla="*/ 0 60000 65536"/>
              <a:gd name="T7" fmla="*/ 0 60000 65536"/>
              <a:gd name="T8" fmla="*/ 0 60000 65536"/>
              <a:gd name="T9" fmla="*/ 0 w 241"/>
              <a:gd name="T10" fmla="*/ 0 h 279"/>
              <a:gd name="T11" fmla="*/ 241 w 241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" h="279">
                <a:moveTo>
                  <a:pt x="145" y="0"/>
                </a:moveTo>
                <a:cubicBezTo>
                  <a:pt x="124" y="20"/>
                  <a:pt x="0" y="77"/>
                  <a:pt x="16" y="123"/>
                </a:cubicBezTo>
                <a:cubicBezTo>
                  <a:pt x="32" y="169"/>
                  <a:pt x="194" y="246"/>
                  <a:pt x="241" y="27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1652588" y="2038350"/>
            <a:ext cx="304800" cy="317500"/>
          </a:xfrm>
          <a:custGeom>
            <a:avLst/>
            <a:gdLst>
              <a:gd name="T0" fmla="*/ 192 w 192"/>
              <a:gd name="T1" fmla="*/ 200 h 200"/>
              <a:gd name="T2" fmla="*/ 130 w 192"/>
              <a:gd name="T3" fmla="*/ 2 h 200"/>
              <a:gd name="T4" fmla="*/ 0 w 192"/>
              <a:gd name="T5" fmla="*/ 186 h 200"/>
              <a:gd name="T6" fmla="*/ 0 60000 65536"/>
              <a:gd name="T7" fmla="*/ 0 60000 65536"/>
              <a:gd name="T8" fmla="*/ 0 60000 65536"/>
              <a:gd name="T9" fmla="*/ 0 w 192"/>
              <a:gd name="T10" fmla="*/ 0 h 200"/>
              <a:gd name="T11" fmla="*/ 192 w 192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00">
                <a:moveTo>
                  <a:pt x="192" y="200"/>
                </a:moveTo>
                <a:cubicBezTo>
                  <a:pt x="182" y="167"/>
                  <a:pt x="162" y="4"/>
                  <a:pt x="130" y="2"/>
                </a:cubicBezTo>
                <a:cubicBezTo>
                  <a:pt x="98" y="0"/>
                  <a:pt x="27" y="148"/>
                  <a:pt x="0" y="18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20427" name="Freeform 11"/>
          <p:cNvSpPr>
            <a:spLocks/>
          </p:cNvSpPr>
          <p:nvPr/>
        </p:nvSpPr>
        <p:spPr bwMode="auto">
          <a:xfrm>
            <a:off x="2462213" y="3675063"/>
            <a:ext cx="417512" cy="322262"/>
          </a:xfrm>
          <a:custGeom>
            <a:avLst/>
            <a:gdLst>
              <a:gd name="T0" fmla="*/ 263 w 263"/>
              <a:gd name="T1" fmla="*/ 120 h 203"/>
              <a:gd name="T2" fmla="*/ 108 w 263"/>
              <a:gd name="T3" fmla="*/ 14 h 203"/>
              <a:gd name="T4" fmla="*/ 0 w 263"/>
              <a:gd name="T5" fmla="*/ 203 h 203"/>
              <a:gd name="T6" fmla="*/ 0 60000 65536"/>
              <a:gd name="T7" fmla="*/ 0 60000 65536"/>
              <a:gd name="T8" fmla="*/ 0 60000 65536"/>
              <a:gd name="T9" fmla="*/ 0 w 263"/>
              <a:gd name="T10" fmla="*/ 0 h 203"/>
              <a:gd name="T11" fmla="*/ 263 w 263"/>
              <a:gd name="T12" fmla="*/ 203 h 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3" h="203">
                <a:moveTo>
                  <a:pt x="263" y="120"/>
                </a:moveTo>
                <a:cubicBezTo>
                  <a:pt x="237" y="102"/>
                  <a:pt x="152" y="0"/>
                  <a:pt x="108" y="14"/>
                </a:cubicBezTo>
                <a:cubicBezTo>
                  <a:pt x="64" y="28"/>
                  <a:pt x="22" y="164"/>
                  <a:pt x="0" y="20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20428" name="Freeform 12"/>
          <p:cNvSpPr>
            <a:spLocks/>
          </p:cNvSpPr>
          <p:nvPr/>
        </p:nvSpPr>
        <p:spPr bwMode="auto">
          <a:xfrm>
            <a:off x="1784350" y="3787775"/>
            <a:ext cx="173038" cy="261938"/>
          </a:xfrm>
          <a:custGeom>
            <a:avLst/>
            <a:gdLst>
              <a:gd name="T0" fmla="*/ 219 w 219"/>
              <a:gd name="T1" fmla="*/ 165 h 165"/>
              <a:gd name="T2" fmla="*/ 108 w 219"/>
              <a:gd name="T3" fmla="*/ 3 h 165"/>
              <a:gd name="T4" fmla="*/ 0 w 219"/>
              <a:gd name="T5" fmla="*/ 147 h 165"/>
              <a:gd name="T6" fmla="*/ 0 60000 65536"/>
              <a:gd name="T7" fmla="*/ 0 60000 65536"/>
              <a:gd name="T8" fmla="*/ 0 60000 65536"/>
              <a:gd name="T9" fmla="*/ 0 w 219"/>
              <a:gd name="T10" fmla="*/ 0 h 165"/>
              <a:gd name="T11" fmla="*/ 219 w 219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" h="165">
                <a:moveTo>
                  <a:pt x="219" y="165"/>
                </a:moveTo>
                <a:cubicBezTo>
                  <a:pt x="200" y="138"/>
                  <a:pt x="144" y="6"/>
                  <a:pt x="108" y="3"/>
                </a:cubicBezTo>
                <a:cubicBezTo>
                  <a:pt x="72" y="0"/>
                  <a:pt x="22" y="117"/>
                  <a:pt x="0" y="14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20429" name="Freeform 13"/>
          <p:cNvSpPr>
            <a:spLocks/>
          </p:cNvSpPr>
          <p:nvPr/>
        </p:nvSpPr>
        <p:spPr bwMode="auto">
          <a:xfrm>
            <a:off x="1485900" y="1795463"/>
            <a:ext cx="273050" cy="309562"/>
          </a:xfrm>
          <a:custGeom>
            <a:avLst/>
            <a:gdLst>
              <a:gd name="T0" fmla="*/ 0 w 172"/>
              <a:gd name="T1" fmla="*/ 195 h 195"/>
              <a:gd name="T2" fmla="*/ 171 w 172"/>
              <a:gd name="T3" fmla="*/ 96 h 195"/>
              <a:gd name="T4" fmla="*/ 6 w 172"/>
              <a:gd name="T5" fmla="*/ 0 h 195"/>
              <a:gd name="T6" fmla="*/ 0 60000 65536"/>
              <a:gd name="T7" fmla="*/ 0 60000 65536"/>
              <a:gd name="T8" fmla="*/ 0 60000 65536"/>
              <a:gd name="T9" fmla="*/ 0 w 172"/>
              <a:gd name="T10" fmla="*/ 0 h 195"/>
              <a:gd name="T11" fmla="*/ 172 w 172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" h="195">
                <a:moveTo>
                  <a:pt x="0" y="195"/>
                </a:moveTo>
                <a:cubicBezTo>
                  <a:pt x="29" y="178"/>
                  <a:pt x="170" y="128"/>
                  <a:pt x="171" y="96"/>
                </a:cubicBezTo>
                <a:cubicBezTo>
                  <a:pt x="172" y="64"/>
                  <a:pt x="41" y="20"/>
                  <a:pt x="6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2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62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2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620427" grpId="0" animBg="1"/>
      <p:bldP spid="2620428" grpId="0" animBg="1"/>
      <p:bldP spid="26204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538" name="Rectangle 2"/>
          <p:cNvSpPr>
            <a:spLocks noChangeArrowheads="1"/>
          </p:cNvSpPr>
          <p:nvPr/>
        </p:nvSpPr>
        <p:spPr bwMode="auto">
          <a:xfrm>
            <a:off x="234950" y="188913"/>
            <a:ext cx="8637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US" dirty="0"/>
              <a:t>Acidity of Carboxylic Acids, </a:t>
            </a:r>
            <a:r>
              <a:rPr lang="en-US" dirty="0" smtClean="0"/>
              <a:t>Phenols, and </a:t>
            </a:r>
            <a:r>
              <a:rPr lang="en-US" dirty="0"/>
              <a:t>Alcohols</a:t>
            </a:r>
            <a:endParaRPr lang="en-CA" dirty="0"/>
          </a:p>
        </p:txBody>
      </p:sp>
      <p:graphicFrame>
        <p:nvGraphicFramePr>
          <p:cNvPr id="2454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38497586"/>
              </p:ext>
            </p:extLst>
          </p:nvPr>
        </p:nvGraphicFramePr>
        <p:xfrm>
          <a:off x="703263" y="1819275"/>
          <a:ext cx="7735887" cy="3216275"/>
        </p:xfrm>
        <a:graphic>
          <a:graphicData uri="http://schemas.openxmlformats.org/presentationml/2006/ole">
            <p:oleObj spid="_x0000_s2454582" name="CS ChemDraw Drawing" r:id="rId4" imgW="5160021" imgH="2145489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75" name="Rectangle 3"/>
          <p:cNvSpPr>
            <a:spLocks noChangeArrowheads="1"/>
          </p:cNvSpPr>
          <p:nvPr/>
        </p:nvSpPr>
        <p:spPr bwMode="auto">
          <a:xfrm>
            <a:off x="254893" y="188640"/>
            <a:ext cx="8637587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/>
          <a:lstStyle/>
          <a:p>
            <a:pPr marL="1257300" indent="-1257300">
              <a:buFont typeface="Webdings" pitchFamily="18" charset="2"/>
              <a:buNone/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10A.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Decarboxylation of Carboxyl Radicals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07504" y="1412776"/>
            <a:ext cx="8899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Although the carboxylate ions (</a:t>
            </a:r>
            <a:r>
              <a:rPr lang="en-CA" dirty="0" smtClean="0"/>
              <a:t>RCO</a:t>
            </a:r>
            <a:r>
              <a:rPr lang="en-CA" baseline="-25000" dirty="0" smtClean="0"/>
              <a:t>2</a:t>
            </a:r>
            <a:r>
              <a:rPr lang="en-CA" baseline="30000" dirty="0" smtClean="0"/>
              <a:t>‾</a:t>
            </a:r>
            <a:r>
              <a:rPr lang="en-CA" dirty="0" smtClean="0"/>
              <a:t>) </a:t>
            </a:r>
            <a:r>
              <a:rPr lang="en-CA" dirty="0"/>
              <a:t>of simple aliphatic acids do not </a:t>
            </a:r>
            <a:r>
              <a:rPr lang="en-CA" dirty="0" err="1" smtClean="0"/>
              <a:t>decarboxylate</a:t>
            </a:r>
            <a:r>
              <a:rPr lang="en-CA" dirty="0" smtClean="0"/>
              <a:t> readily</a:t>
            </a:r>
            <a:r>
              <a:rPr lang="en-CA" dirty="0"/>
              <a:t>, carboxyl radicals </a:t>
            </a:r>
            <a:r>
              <a:rPr lang="en-CA" dirty="0" smtClean="0"/>
              <a:t>(RCO</a:t>
            </a:r>
            <a:r>
              <a:rPr lang="en-CA" baseline="-25000" dirty="0" smtClean="0"/>
              <a:t>2</a:t>
            </a:r>
            <a:r>
              <a:rPr lang="en-CA" baseline="30000" dirty="0" smtClean="0"/>
              <a:t>•</a:t>
            </a:r>
            <a:r>
              <a:rPr lang="en-CA" dirty="0" smtClean="0"/>
              <a:t>) </a:t>
            </a:r>
            <a:r>
              <a:rPr lang="en-CA" dirty="0"/>
              <a:t>do. They </a:t>
            </a:r>
            <a:r>
              <a:rPr lang="en-CA" dirty="0" err="1"/>
              <a:t>decarboxylate</a:t>
            </a:r>
            <a:r>
              <a:rPr lang="en-CA" dirty="0"/>
              <a:t> by losing CO</a:t>
            </a:r>
            <a:r>
              <a:rPr lang="en-CA" baseline="-25000" dirty="0"/>
              <a:t>2</a:t>
            </a:r>
            <a:r>
              <a:rPr lang="en-CA" dirty="0"/>
              <a:t> and </a:t>
            </a:r>
            <a:r>
              <a:rPr lang="en-CA" dirty="0" smtClean="0"/>
              <a:t>producing alkyl </a:t>
            </a:r>
            <a:r>
              <a:rPr lang="en-CA" dirty="0"/>
              <a:t>radicals:</a:t>
            </a:r>
            <a:endParaRPr lang="en-CA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200599"/>
              </p:ext>
            </p:extLst>
          </p:nvPr>
        </p:nvGraphicFramePr>
        <p:xfrm>
          <a:off x="1331640" y="4509120"/>
          <a:ext cx="6910007" cy="1332148"/>
        </p:xfrm>
        <a:graphic>
          <a:graphicData uri="http://schemas.openxmlformats.org/presentationml/2006/ole">
            <p:oleObj spid="_x0000_s2668568" name="CS ChemDraw Drawing" r:id="rId4" imgW="4292600" imgH="830292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88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75" grpId="0"/>
      <p:bldP spid="1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471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95400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800" indent="-892800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11.	Chemical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Tests for Acyl</a:t>
            </a:r>
            <a:br>
              <a:rPr lang="en-CA" sz="4000" b="1" dirty="0">
                <a:solidFill>
                  <a:schemeClr val="tx2"/>
                </a:solidFill>
                <a:sym typeface="Webdings" pitchFamily="18" charset="2"/>
              </a:rPr>
            </a:b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Compounds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graphicFrame>
        <p:nvGraphicFramePr>
          <p:cNvPr id="26224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2239930"/>
              </p:ext>
            </p:extLst>
          </p:nvPr>
        </p:nvGraphicFramePr>
        <p:xfrm>
          <a:off x="835025" y="2536825"/>
          <a:ext cx="7472363" cy="2397125"/>
        </p:xfrm>
        <a:graphic>
          <a:graphicData uri="http://schemas.openxmlformats.org/presentationml/2006/ole">
            <p:oleObj spid="_x0000_s2622517" name="CS ChemDraw Drawing" r:id="rId4" imgW="4986312" imgH="1598309" progId="MDLDrawOLE.MDLDrawObject.1">
              <p:embed/>
            </p:oleObj>
          </a:graphicData>
        </a:graphic>
      </p:graphicFrame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34950" y="1647825"/>
            <a:ext cx="86725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Recall: acidity of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4514" name="Object 2"/>
          <p:cNvGraphicFramePr>
            <a:graphicFrameLocks noChangeAspect="1"/>
          </p:cNvGraphicFramePr>
          <p:nvPr/>
        </p:nvGraphicFramePr>
        <p:xfrm>
          <a:off x="250825" y="463550"/>
          <a:ext cx="3213100" cy="1047750"/>
        </p:xfrm>
        <a:graphic>
          <a:graphicData uri="http://schemas.openxmlformats.org/presentationml/2006/ole">
            <p:oleObj spid="_x0000_s2624776" name="CS ChemDraw Drawing" r:id="rId4" imgW="3413520" imgH="1106640" progId="MDLDrawOLE.MDLDrawObject.1">
              <p:embed/>
            </p:oleObj>
          </a:graphicData>
        </a:graphic>
      </p:graphicFrame>
      <p:graphicFrame>
        <p:nvGraphicFramePr>
          <p:cNvPr id="2624515" name="Object 3"/>
          <p:cNvGraphicFramePr>
            <a:graphicFrameLocks noChangeAspect="1"/>
          </p:cNvGraphicFramePr>
          <p:nvPr/>
        </p:nvGraphicFramePr>
        <p:xfrm>
          <a:off x="3689350" y="463550"/>
          <a:ext cx="4267200" cy="1546225"/>
        </p:xfrm>
        <a:graphic>
          <a:graphicData uri="http://schemas.openxmlformats.org/presentationml/2006/ole">
            <p:oleObj spid="_x0000_s2624777" name="CS ChemDraw Drawing" r:id="rId5" imgW="4530240" imgH="1640880" progId="MDLDrawOLE.MDLDrawObject.1">
              <p:embed/>
            </p:oleObj>
          </a:graphicData>
        </a:graphic>
      </p:graphicFrame>
      <p:graphicFrame>
        <p:nvGraphicFramePr>
          <p:cNvPr id="2624516" name="Object 4"/>
          <p:cNvGraphicFramePr>
            <a:graphicFrameLocks noChangeAspect="1"/>
          </p:cNvGraphicFramePr>
          <p:nvPr/>
        </p:nvGraphicFramePr>
        <p:xfrm>
          <a:off x="250825" y="2590800"/>
          <a:ext cx="3398838" cy="1243013"/>
        </p:xfrm>
        <a:graphic>
          <a:graphicData uri="http://schemas.openxmlformats.org/presentationml/2006/ole">
            <p:oleObj spid="_x0000_s2624778" name="CS ChemDraw Drawing" r:id="rId6" imgW="2720340" imgH="995680" progId="MDLDrawOLE.MDLDrawObject.1">
              <p:embed/>
            </p:oleObj>
          </a:graphicData>
        </a:graphic>
      </p:graphicFrame>
      <p:graphicFrame>
        <p:nvGraphicFramePr>
          <p:cNvPr id="2624517" name="Object 5"/>
          <p:cNvGraphicFramePr>
            <a:graphicFrameLocks noChangeAspect="1"/>
          </p:cNvGraphicFramePr>
          <p:nvPr/>
        </p:nvGraphicFramePr>
        <p:xfrm>
          <a:off x="250825" y="4635500"/>
          <a:ext cx="3438525" cy="2033588"/>
        </p:xfrm>
        <a:graphic>
          <a:graphicData uri="http://schemas.openxmlformats.org/presentationml/2006/ole">
            <p:oleObj spid="_x0000_s2624779" name="CS ChemDraw Drawing" r:id="rId7" imgW="2750820" imgH="1628140" progId="MDLDrawOLE.MDLDrawObject.1">
              <p:embed/>
            </p:oleObj>
          </a:graphicData>
        </a:graphic>
      </p:graphicFrame>
      <p:graphicFrame>
        <p:nvGraphicFramePr>
          <p:cNvPr id="2624518" name="Object 6"/>
          <p:cNvGraphicFramePr>
            <a:graphicFrameLocks noChangeAspect="1"/>
          </p:cNvGraphicFramePr>
          <p:nvPr/>
        </p:nvGraphicFramePr>
        <p:xfrm>
          <a:off x="3995738" y="2349500"/>
          <a:ext cx="3603625" cy="1916113"/>
        </p:xfrm>
        <a:graphic>
          <a:graphicData uri="http://schemas.openxmlformats.org/presentationml/2006/ole">
            <p:oleObj spid="_x0000_s2624780" name="CS ChemDraw Drawing" r:id="rId8" imgW="2882900" imgH="1534160" progId="MDLDrawOLE.MDLDrawObject.1">
              <p:embed/>
            </p:oleObj>
          </a:graphicData>
        </a:graphic>
      </p:graphicFrame>
      <p:graphicFrame>
        <p:nvGraphicFramePr>
          <p:cNvPr id="2624519" name="Object 7"/>
          <p:cNvGraphicFramePr>
            <a:graphicFrameLocks noChangeAspect="1"/>
          </p:cNvGraphicFramePr>
          <p:nvPr/>
        </p:nvGraphicFramePr>
        <p:xfrm>
          <a:off x="3924300" y="5070475"/>
          <a:ext cx="3211513" cy="285750"/>
        </p:xfrm>
        <a:graphic>
          <a:graphicData uri="http://schemas.openxmlformats.org/presentationml/2006/ole">
            <p:oleObj spid="_x0000_s2624781" name="CS ChemDraw Drawing" r:id="rId9" imgW="2570480" imgH="228600" progId="MDLDrawOLE.MDLDrawObject.1">
              <p:embed/>
            </p:oleObj>
          </a:graphicData>
        </a:graphic>
      </p:graphicFrame>
      <p:sp>
        <p:nvSpPr>
          <p:cNvPr id="2" name="Freeform 8"/>
          <p:cNvSpPr>
            <a:spLocks/>
          </p:cNvSpPr>
          <p:nvPr/>
        </p:nvSpPr>
        <p:spPr bwMode="auto">
          <a:xfrm>
            <a:off x="1720850" y="206375"/>
            <a:ext cx="1279525" cy="696913"/>
          </a:xfrm>
          <a:custGeom>
            <a:avLst/>
            <a:gdLst>
              <a:gd name="T0" fmla="*/ 806 w 806"/>
              <a:gd name="T1" fmla="*/ 298 h 439"/>
              <a:gd name="T2" fmla="*/ 513 w 806"/>
              <a:gd name="T3" fmla="*/ 24 h 439"/>
              <a:gd name="T4" fmla="*/ 0 w 806"/>
              <a:gd name="T5" fmla="*/ 439 h 439"/>
              <a:gd name="T6" fmla="*/ 0 60000 65536"/>
              <a:gd name="T7" fmla="*/ 0 60000 65536"/>
              <a:gd name="T8" fmla="*/ 0 60000 65536"/>
              <a:gd name="T9" fmla="*/ 0 w 806"/>
              <a:gd name="T10" fmla="*/ 0 h 439"/>
              <a:gd name="T11" fmla="*/ 806 w 806"/>
              <a:gd name="T12" fmla="*/ 439 h 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6" h="439">
                <a:moveTo>
                  <a:pt x="806" y="298"/>
                </a:moveTo>
                <a:cubicBezTo>
                  <a:pt x="757" y="252"/>
                  <a:pt x="647" y="0"/>
                  <a:pt x="513" y="24"/>
                </a:cubicBezTo>
                <a:cubicBezTo>
                  <a:pt x="379" y="48"/>
                  <a:pt x="107" y="353"/>
                  <a:pt x="0" y="43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24521" name="Freeform 9"/>
          <p:cNvSpPr>
            <a:spLocks/>
          </p:cNvSpPr>
          <p:nvPr/>
        </p:nvSpPr>
        <p:spPr bwMode="auto">
          <a:xfrm>
            <a:off x="1236663" y="869950"/>
            <a:ext cx="206375" cy="323850"/>
          </a:xfrm>
          <a:custGeom>
            <a:avLst/>
            <a:gdLst>
              <a:gd name="T0" fmla="*/ 130 w 130"/>
              <a:gd name="T1" fmla="*/ 199 h 204"/>
              <a:gd name="T2" fmla="*/ 68 w 130"/>
              <a:gd name="T3" fmla="*/ 1 h 204"/>
              <a:gd name="T4" fmla="*/ 0 w 130"/>
              <a:gd name="T5" fmla="*/ 204 h 204"/>
              <a:gd name="T6" fmla="*/ 0 60000 65536"/>
              <a:gd name="T7" fmla="*/ 0 60000 65536"/>
              <a:gd name="T8" fmla="*/ 0 60000 65536"/>
              <a:gd name="T9" fmla="*/ 0 w 130"/>
              <a:gd name="T10" fmla="*/ 0 h 204"/>
              <a:gd name="T11" fmla="*/ 130 w 130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04">
                <a:moveTo>
                  <a:pt x="130" y="199"/>
                </a:moveTo>
                <a:cubicBezTo>
                  <a:pt x="120" y="166"/>
                  <a:pt x="90" y="0"/>
                  <a:pt x="68" y="1"/>
                </a:cubicBezTo>
                <a:cubicBezTo>
                  <a:pt x="46" y="2"/>
                  <a:pt x="14" y="162"/>
                  <a:pt x="0" y="20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2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2452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4187846"/>
              </p:ext>
            </p:extLst>
          </p:nvPr>
        </p:nvGraphicFramePr>
        <p:xfrm>
          <a:off x="304800" y="414338"/>
          <a:ext cx="3748001" cy="1795462"/>
        </p:xfrm>
        <a:graphic>
          <a:graphicData uri="http://schemas.openxmlformats.org/presentationml/2006/ole">
            <p:oleObj spid="_x0000_s2626828" name="CS ChemDraw Drawing" r:id="rId4" imgW="2902883" imgH="1398891" progId="MDLDrawOLE.MDLDrawObject.1">
              <p:embed/>
            </p:oleObj>
          </a:graphicData>
        </a:graphic>
      </p:graphicFrame>
      <p:graphicFrame>
        <p:nvGraphicFramePr>
          <p:cNvPr id="2626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0301323"/>
              </p:ext>
            </p:extLst>
          </p:nvPr>
        </p:nvGraphicFramePr>
        <p:xfrm>
          <a:off x="4236133" y="457199"/>
          <a:ext cx="4298267" cy="2919413"/>
        </p:xfrm>
        <a:graphic>
          <a:graphicData uri="http://schemas.openxmlformats.org/presentationml/2006/ole">
            <p:oleObj spid="_x0000_s2626829" name="CS ChemDraw Drawing" r:id="rId5" imgW="3330952" imgH="2255196" progId="MDLDrawOLE.MDLDrawObject.1">
              <p:embed/>
            </p:oleObj>
          </a:graphicData>
        </a:graphic>
      </p:graphicFrame>
      <p:graphicFrame>
        <p:nvGraphicFramePr>
          <p:cNvPr id="2626564" name="Object 4"/>
          <p:cNvGraphicFramePr>
            <a:graphicFrameLocks noChangeAspect="1"/>
          </p:cNvGraphicFramePr>
          <p:nvPr/>
        </p:nvGraphicFramePr>
        <p:xfrm>
          <a:off x="250825" y="3376613"/>
          <a:ext cx="3708400" cy="1243012"/>
        </p:xfrm>
        <a:graphic>
          <a:graphicData uri="http://schemas.openxmlformats.org/presentationml/2006/ole">
            <p:oleObj spid="_x0000_s2626830" name="CS ChemDraw Drawing" r:id="rId6" imgW="2966720" imgH="995680" progId="MDLDrawOLE.MDLDrawObject.1">
              <p:embed/>
            </p:oleObj>
          </a:graphicData>
        </a:graphic>
      </p:graphicFrame>
      <p:graphicFrame>
        <p:nvGraphicFramePr>
          <p:cNvPr id="2626565" name="Object 5"/>
          <p:cNvGraphicFramePr>
            <a:graphicFrameLocks noChangeAspect="1"/>
          </p:cNvGraphicFramePr>
          <p:nvPr/>
        </p:nvGraphicFramePr>
        <p:xfrm>
          <a:off x="4168775" y="3881438"/>
          <a:ext cx="3211513" cy="285750"/>
        </p:xfrm>
        <a:graphic>
          <a:graphicData uri="http://schemas.openxmlformats.org/presentationml/2006/ole">
            <p:oleObj spid="_x0000_s2626831" name="CS ChemDraw Drawing" r:id="rId7" imgW="2570480" imgH="228600" progId="MDLDrawOLE.MDLDrawObject.1">
              <p:embed/>
            </p:oleObj>
          </a:graphicData>
        </a:graphic>
      </p:graphicFrame>
      <p:graphicFrame>
        <p:nvGraphicFramePr>
          <p:cNvPr id="2626566" name="Object 6"/>
          <p:cNvGraphicFramePr>
            <a:graphicFrameLocks noChangeAspect="1"/>
          </p:cNvGraphicFramePr>
          <p:nvPr/>
        </p:nvGraphicFramePr>
        <p:xfrm>
          <a:off x="250825" y="5227638"/>
          <a:ext cx="3708400" cy="1243012"/>
        </p:xfrm>
        <a:graphic>
          <a:graphicData uri="http://schemas.openxmlformats.org/presentationml/2006/ole">
            <p:oleObj spid="_x0000_s2626832" name="CS ChemDraw Drawing" r:id="rId8" imgW="2966720" imgH="995680" progId="MDLDrawOLE.MDLDrawObject.1">
              <p:embed/>
            </p:oleObj>
          </a:graphicData>
        </a:graphic>
      </p:graphicFrame>
      <p:graphicFrame>
        <p:nvGraphicFramePr>
          <p:cNvPr id="2626567" name="Object 7"/>
          <p:cNvGraphicFramePr>
            <a:graphicFrameLocks noChangeAspect="1"/>
          </p:cNvGraphicFramePr>
          <p:nvPr/>
        </p:nvGraphicFramePr>
        <p:xfrm>
          <a:off x="4168775" y="5732463"/>
          <a:ext cx="3211513" cy="285750"/>
        </p:xfrm>
        <a:graphic>
          <a:graphicData uri="http://schemas.openxmlformats.org/presentationml/2006/ole">
            <p:oleObj spid="_x0000_s2626833" name="CS ChemDraw Drawing" r:id="rId9" imgW="2570480" imgH="228600" progId="MDLDrawOLE.MDLDrawObject.1">
              <p:embed/>
            </p:oleObj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4336815"/>
              </p:ext>
            </p:extLst>
          </p:nvPr>
        </p:nvGraphicFramePr>
        <p:xfrm>
          <a:off x="3689350" y="2744949"/>
          <a:ext cx="1763713" cy="1562100"/>
        </p:xfrm>
        <a:graphic>
          <a:graphicData uri="http://schemas.openxmlformats.org/presentationml/2006/ole">
            <p:oleObj spid="_x0000_s2659596" name="CS ChemDraw Drawing" r:id="rId4" imgW="1412240" imgH="1249680" progId="MDLDrawOLE.MDLDrawObject.1">
              <p:embed/>
            </p:oleObj>
          </a:graphicData>
        </a:graphic>
      </p:graphicFrame>
      <p:sp>
        <p:nvSpPr>
          <p:cNvPr id="2636804" name="Rectangle 4"/>
          <p:cNvSpPr>
            <a:spLocks noChangeArrowheads="1"/>
          </p:cNvSpPr>
          <p:nvPr/>
        </p:nvSpPr>
        <p:spPr bwMode="auto">
          <a:xfrm>
            <a:off x="250825" y="188913"/>
            <a:ext cx="8672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892800" indent="-892800"/>
            <a:r>
              <a:rPr lang="en-CA" b="1" dirty="0" smtClean="0">
                <a:solidFill>
                  <a:schemeClr val="tx2"/>
                </a:solidFill>
                <a:sym typeface="Webdings" pitchFamily="18" charset="2"/>
              </a:rPr>
              <a:t>13.	</a:t>
            </a:r>
            <a:r>
              <a:rPr lang="en-CA" sz="2800" b="1" dirty="0" smtClean="0">
                <a:solidFill>
                  <a:schemeClr val="tx2"/>
                </a:solidFill>
                <a:sym typeface="Webdings" pitchFamily="18" charset="2"/>
              </a:rPr>
              <a:t>Summary of the Reactions of Carboxylic Acids and Their Derivatives</a:t>
            </a:r>
            <a:endParaRPr lang="en-US" sz="2800" b="1" dirty="0">
              <a:solidFill>
                <a:schemeClr val="tx2"/>
              </a:solidFill>
              <a:sym typeface="Webdings" pitchFamily="18" charset="2"/>
            </a:endParaRPr>
          </a:p>
        </p:txBody>
      </p:sp>
      <p:graphicFrame>
        <p:nvGraphicFramePr>
          <p:cNvPr id="26368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9829788"/>
              </p:ext>
            </p:extLst>
          </p:nvPr>
        </p:nvGraphicFramePr>
        <p:xfrm>
          <a:off x="5473701" y="1142984"/>
          <a:ext cx="2987410" cy="1827390"/>
        </p:xfrm>
        <a:graphic>
          <a:graphicData uri="http://schemas.openxmlformats.org/presentationml/2006/ole">
            <p:oleObj spid="_x0000_s2659597" name="CS ChemDraw Drawing" r:id="rId5" imgW="2649220" imgH="1623060" progId="MDLDrawOLE.MDLDrawObject.1">
              <p:embed/>
            </p:oleObj>
          </a:graphicData>
        </a:graphic>
      </p:graphicFrame>
      <p:graphicFrame>
        <p:nvGraphicFramePr>
          <p:cNvPr id="26368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95115"/>
              </p:ext>
            </p:extLst>
          </p:nvPr>
        </p:nvGraphicFramePr>
        <p:xfrm>
          <a:off x="5472113" y="3173574"/>
          <a:ext cx="3495675" cy="1049337"/>
        </p:xfrm>
        <a:graphic>
          <a:graphicData uri="http://schemas.openxmlformats.org/presentationml/2006/ole">
            <p:oleObj spid="_x0000_s2659598" name="CS ChemDraw Drawing" r:id="rId6" imgW="2794000" imgH="838200" progId="MDLDrawOLE.MDLDrawObject.1">
              <p:embed/>
            </p:oleObj>
          </a:graphicData>
        </a:graphic>
      </p:graphicFrame>
      <p:graphicFrame>
        <p:nvGraphicFramePr>
          <p:cNvPr id="26368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4370850"/>
              </p:ext>
            </p:extLst>
          </p:nvPr>
        </p:nvGraphicFramePr>
        <p:xfrm>
          <a:off x="5453063" y="4307049"/>
          <a:ext cx="3033712" cy="1644650"/>
        </p:xfrm>
        <a:graphic>
          <a:graphicData uri="http://schemas.openxmlformats.org/presentationml/2006/ole">
            <p:oleObj spid="_x0000_s2659599" name="CS ChemDraw Drawing" r:id="rId7" imgW="2425700" imgH="1315720" progId="MDLDrawOLE.MDLDrawObject.1">
              <p:embed/>
            </p:oleObj>
          </a:graphicData>
        </a:graphic>
      </p:graphicFrame>
      <p:graphicFrame>
        <p:nvGraphicFramePr>
          <p:cNvPr id="26368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48472583"/>
              </p:ext>
            </p:extLst>
          </p:nvPr>
        </p:nvGraphicFramePr>
        <p:xfrm>
          <a:off x="500034" y="4437224"/>
          <a:ext cx="3779837" cy="1836737"/>
        </p:xfrm>
        <a:graphic>
          <a:graphicData uri="http://schemas.openxmlformats.org/presentationml/2006/ole">
            <p:oleObj spid="_x0000_s2659600" name="MDLDrawObject Class" r:id="rId8" imgW="3020060" imgH="1468120" progId="MDLDrawOLE.MDLDrawObject.1">
              <p:embed/>
            </p:oleObj>
          </a:graphicData>
        </a:graphic>
      </p:graphicFrame>
      <p:graphicFrame>
        <p:nvGraphicFramePr>
          <p:cNvPr id="26368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6232625"/>
              </p:ext>
            </p:extLst>
          </p:nvPr>
        </p:nvGraphicFramePr>
        <p:xfrm>
          <a:off x="215900" y="3713323"/>
          <a:ext cx="3333750" cy="1019175"/>
        </p:xfrm>
        <a:graphic>
          <a:graphicData uri="http://schemas.openxmlformats.org/presentationml/2006/ole">
            <p:oleObj spid="_x0000_s2659601" name="CS ChemDraw Drawing" r:id="rId9" imgW="2667000" imgH="817880" progId="MDLDrawOLE.MDLDrawObject.1">
              <p:embed/>
            </p:oleObj>
          </a:graphicData>
        </a:graphic>
      </p:graphicFrame>
      <p:graphicFrame>
        <p:nvGraphicFramePr>
          <p:cNvPr id="26368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134518"/>
              </p:ext>
            </p:extLst>
          </p:nvPr>
        </p:nvGraphicFramePr>
        <p:xfrm>
          <a:off x="371475" y="1907811"/>
          <a:ext cx="2986079" cy="1674276"/>
        </p:xfrm>
        <a:graphic>
          <a:graphicData uri="http://schemas.openxmlformats.org/presentationml/2006/ole">
            <p:oleObj spid="_x0000_s2659602" name="CS ChemDraw Drawing" r:id="rId10" imgW="2637360" imgH="1474560" progId="MDLDrawOLE.MDLDrawObject.1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94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680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8851" name="Object 3"/>
          <p:cNvGraphicFramePr>
            <a:graphicFrameLocks noChangeAspect="1"/>
          </p:cNvGraphicFramePr>
          <p:nvPr/>
        </p:nvGraphicFramePr>
        <p:xfrm>
          <a:off x="3557588" y="2852738"/>
          <a:ext cx="2027237" cy="1562100"/>
        </p:xfrm>
        <a:graphic>
          <a:graphicData uri="http://schemas.openxmlformats.org/presentationml/2006/ole">
            <p:oleObj spid="_x0000_s2639073" name="CS ChemDraw Drawing" r:id="rId4" imgW="1623060" imgH="1249680" progId="MDLDrawOLE.MDLDrawObject.1">
              <p:embed/>
            </p:oleObj>
          </a:graphicData>
        </a:graphic>
      </p:graphicFrame>
      <p:sp>
        <p:nvSpPr>
          <p:cNvPr id="2638861" name="Rectangle 4"/>
          <p:cNvSpPr>
            <a:spLocks noChangeArrowheads="1"/>
          </p:cNvSpPr>
          <p:nvPr/>
        </p:nvSpPr>
        <p:spPr bwMode="auto">
          <a:xfrm>
            <a:off x="252000" y="188913"/>
            <a:ext cx="8672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Reactions of acyl chlorides</a:t>
            </a:r>
          </a:p>
        </p:txBody>
      </p:sp>
      <p:graphicFrame>
        <p:nvGraphicFramePr>
          <p:cNvPr id="2638856" name="Object 8"/>
          <p:cNvGraphicFramePr>
            <a:graphicFrameLocks noChangeAspect="1"/>
          </p:cNvGraphicFramePr>
          <p:nvPr/>
        </p:nvGraphicFramePr>
        <p:xfrm>
          <a:off x="5627688" y="841375"/>
          <a:ext cx="2773362" cy="2011363"/>
        </p:xfrm>
        <a:graphic>
          <a:graphicData uri="http://schemas.openxmlformats.org/presentationml/2006/ole">
            <p:oleObj spid="_x0000_s2639074" name="CS ChemDraw Drawing" r:id="rId5" imgW="2217420" imgH="1607820" progId="MDLDrawOLE.MDLDrawObject.1">
              <p:embed/>
            </p:oleObj>
          </a:graphicData>
        </a:graphic>
      </p:graphicFrame>
      <p:graphicFrame>
        <p:nvGraphicFramePr>
          <p:cNvPr id="2638857" name="Object 9"/>
          <p:cNvGraphicFramePr>
            <a:graphicFrameLocks noChangeAspect="1"/>
          </p:cNvGraphicFramePr>
          <p:nvPr/>
        </p:nvGraphicFramePr>
        <p:xfrm>
          <a:off x="5627688" y="4376738"/>
          <a:ext cx="2832100" cy="2006600"/>
        </p:xfrm>
        <a:graphic>
          <a:graphicData uri="http://schemas.openxmlformats.org/presentationml/2006/ole">
            <p:oleObj spid="_x0000_s2639075" name="CS ChemDraw Drawing" r:id="rId6" imgW="2265680" imgH="1605280" progId="MDLDrawOLE.MDLDrawObject.1">
              <p:embed/>
            </p:oleObj>
          </a:graphicData>
        </a:graphic>
      </p:graphicFrame>
      <p:graphicFrame>
        <p:nvGraphicFramePr>
          <p:cNvPr id="2638858" name="Object 10"/>
          <p:cNvGraphicFramePr>
            <a:graphicFrameLocks noChangeAspect="1"/>
          </p:cNvGraphicFramePr>
          <p:nvPr/>
        </p:nvGraphicFramePr>
        <p:xfrm>
          <a:off x="323850" y="4376738"/>
          <a:ext cx="3613150" cy="2005012"/>
        </p:xfrm>
        <a:graphic>
          <a:graphicData uri="http://schemas.openxmlformats.org/presentationml/2006/ole">
            <p:oleObj spid="_x0000_s2639076" name="CS ChemDraw Drawing" r:id="rId7" imgW="2890520" imgH="1605280" progId="MDLDrawOLE.MDLDrawObject.1">
              <p:embed/>
            </p:oleObj>
          </a:graphicData>
        </a:graphic>
      </p:graphicFrame>
      <p:graphicFrame>
        <p:nvGraphicFramePr>
          <p:cNvPr id="26388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9107980"/>
              </p:ext>
            </p:extLst>
          </p:nvPr>
        </p:nvGraphicFramePr>
        <p:xfrm>
          <a:off x="676275" y="833438"/>
          <a:ext cx="2787650" cy="2028825"/>
        </p:xfrm>
        <a:graphic>
          <a:graphicData uri="http://schemas.openxmlformats.org/presentationml/2006/ole">
            <p:oleObj spid="_x0000_s2639077" name="CS ChemDraw Drawing" r:id="rId8" imgW="2232000" imgH="1621800" progId="MDLDrawOLE.MDLDrawObject.1">
              <p:embed/>
            </p:oleObj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4994" name="Object 2"/>
          <p:cNvGraphicFramePr>
            <a:graphicFrameLocks noChangeAspect="1"/>
          </p:cNvGraphicFramePr>
          <p:nvPr/>
        </p:nvGraphicFramePr>
        <p:xfrm>
          <a:off x="3643313" y="3124200"/>
          <a:ext cx="2028825" cy="1562100"/>
        </p:xfrm>
        <a:graphic>
          <a:graphicData uri="http://schemas.openxmlformats.org/presentationml/2006/ole">
            <p:oleObj spid="_x0000_s2645213" name="CS ChemDraw Drawing" r:id="rId4" imgW="1623060" imgH="1249680" progId="MDLDrawOLE.MDLDrawObject.1">
              <p:embed/>
            </p:oleObj>
          </a:graphicData>
        </a:graphic>
      </p:graphicFrame>
      <p:sp>
        <p:nvSpPr>
          <p:cNvPr id="2645001" name="Rectangle 3"/>
          <p:cNvSpPr>
            <a:spLocks noChangeArrowheads="1"/>
          </p:cNvSpPr>
          <p:nvPr/>
        </p:nvSpPr>
        <p:spPr bwMode="auto">
          <a:xfrm>
            <a:off x="252000" y="188913"/>
            <a:ext cx="8672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Reactions of acyl chlorides (Cont’d)</a:t>
            </a:r>
          </a:p>
        </p:txBody>
      </p:sp>
      <p:graphicFrame>
        <p:nvGraphicFramePr>
          <p:cNvPr id="2644996" name="Object 4"/>
          <p:cNvGraphicFramePr>
            <a:graphicFrameLocks noChangeAspect="1"/>
          </p:cNvGraphicFramePr>
          <p:nvPr/>
        </p:nvGraphicFramePr>
        <p:xfrm>
          <a:off x="5672138" y="1490663"/>
          <a:ext cx="3176587" cy="2009775"/>
        </p:xfrm>
        <a:graphic>
          <a:graphicData uri="http://schemas.openxmlformats.org/presentationml/2006/ole">
            <p:oleObj spid="_x0000_s2645214" name="CS ChemDraw Drawing" r:id="rId5" imgW="2542540" imgH="1607820" progId="MDLDrawOLE.MDLDrawObject.1">
              <p:embed/>
            </p:oleObj>
          </a:graphicData>
        </a:graphic>
      </p:graphicFrame>
      <p:graphicFrame>
        <p:nvGraphicFramePr>
          <p:cNvPr id="2644997" name="Object 5"/>
          <p:cNvGraphicFramePr>
            <a:graphicFrameLocks noChangeAspect="1"/>
          </p:cNvGraphicFramePr>
          <p:nvPr/>
        </p:nvGraphicFramePr>
        <p:xfrm>
          <a:off x="5672138" y="3968750"/>
          <a:ext cx="3328987" cy="2308225"/>
        </p:xfrm>
        <a:graphic>
          <a:graphicData uri="http://schemas.openxmlformats.org/presentationml/2006/ole">
            <p:oleObj spid="_x0000_s2645215" name="CS ChemDraw Drawing" r:id="rId6" imgW="2664460" imgH="1846580" progId="MDLDrawOLE.MDLDrawObject.1">
              <p:embed/>
            </p:oleObj>
          </a:graphicData>
        </a:graphic>
      </p:graphicFrame>
      <p:graphicFrame>
        <p:nvGraphicFramePr>
          <p:cNvPr id="2644998" name="Object 6"/>
          <p:cNvGraphicFramePr>
            <a:graphicFrameLocks noChangeAspect="1"/>
          </p:cNvGraphicFramePr>
          <p:nvPr/>
        </p:nvGraphicFramePr>
        <p:xfrm>
          <a:off x="769938" y="4672013"/>
          <a:ext cx="3105150" cy="1852612"/>
        </p:xfrm>
        <a:graphic>
          <a:graphicData uri="http://schemas.openxmlformats.org/presentationml/2006/ole">
            <p:oleObj spid="_x0000_s2645216" name="CS ChemDraw Drawing" r:id="rId7" imgW="2484120" imgH="1483360" progId="MDLDrawOLE.MDLDrawObject.1">
              <p:embed/>
            </p:oleObj>
          </a:graphicData>
        </a:graphic>
      </p:graphicFrame>
      <p:graphicFrame>
        <p:nvGraphicFramePr>
          <p:cNvPr id="2644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5452137"/>
              </p:ext>
            </p:extLst>
          </p:nvPr>
        </p:nvGraphicFramePr>
        <p:xfrm>
          <a:off x="149225" y="865188"/>
          <a:ext cx="3457575" cy="2624137"/>
        </p:xfrm>
        <a:graphic>
          <a:graphicData uri="http://schemas.openxmlformats.org/presentationml/2006/ole">
            <p:oleObj spid="_x0000_s2645217" name="CS ChemDraw Drawing" r:id="rId8" imgW="2767206" imgH="2099823" progId="MDLDrawOLE.MDLDrawObject.1">
              <p:embed/>
            </p:oleObj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0898" name="Object 2"/>
          <p:cNvGraphicFramePr>
            <a:graphicFrameLocks noChangeAspect="1"/>
          </p:cNvGraphicFramePr>
          <p:nvPr/>
        </p:nvGraphicFramePr>
        <p:xfrm>
          <a:off x="3246438" y="2971800"/>
          <a:ext cx="2651125" cy="1651000"/>
        </p:xfrm>
        <a:graphic>
          <a:graphicData uri="http://schemas.openxmlformats.org/presentationml/2006/ole">
            <p:oleObj spid="_x0000_s2641074" name="CS ChemDraw Drawing" r:id="rId4" imgW="2120900" imgH="1320800" progId="MDLDrawOLE.MDLDrawObject.1">
              <p:embed/>
            </p:oleObj>
          </a:graphicData>
        </a:graphic>
      </p:graphicFrame>
      <p:sp>
        <p:nvSpPr>
          <p:cNvPr id="2640904" name="Rectangle 3"/>
          <p:cNvSpPr>
            <a:spLocks noChangeArrowheads="1"/>
          </p:cNvSpPr>
          <p:nvPr/>
        </p:nvSpPr>
        <p:spPr bwMode="auto">
          <a:xfrm>
            <a:off x="252000" y="188913"/>
            <a:ext cx="8672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Reactions of acid anhydrides</a:t>
            </a:r>
          </a:p>
        </p:txBody>
      </p:sp>
      <p:graphicFrame>
        <p:nvGraphicFramePr>
          <p:cNvPr id="2640900" name="Object 4"/>
          <p:cNvGraphicFramePr>
            <a:graphicFrameLocks noChangeAspect="1"/>
          </p:cNvGraphicFramePr>
          <p:nvPr/>
        </p:nvGraphicFramePr>
        <p:xfrm>
          <a:off x="2941638" y="992188"/>
          <a:ext cx="3260725" cy="1882775"/>
        </p:xfrm>
        <a:graphic>
          <a:graphicData uri="http://schemas.openxmlformats.org/presentationml/2006/ole">
            <p:oleObj spid="_x0000_s2641075" name="CS ChemDraw Drawing" r:id="rId5" imgW="2608580" imgH="1506220" progId="MDLDrawOLE.MDLDrawObject.1">
              <p:embed/>
            </p:oleObj>
          </a:graphicData>
        </a:graphic>
      </p:graphicFrame>
      <p:graphicFrame>
        <p:nvGraphicFramePr>
          <p:cNvPr id="2640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3670952"/>
              </p:ext>
            </p:extLst>
          </p:nvPr>
        </p:nvGraphicFramePr>
        <p:xfrm>
          <a:off x="5724525" y="3033713"/>
          <a:ext cx="3473450" cy="3009900"/>
        </p:xfrm>
        <a:graphic>
          <a:graphicData uri="http://schemas.openxmlformats.org/presentationml/2006/ole">
            <p:oleObj spid="_x0000_s2641076" name="CS ChemDraw Drawing" r:id="rId6" imgW="2777726" imgH="2404623" progId="MDLDrawOLE.MDLDrawObject.1">
              <p:embed/>
            </p:oleObj>
          </a:graphicData>
        </a:graphic>
      </p:graphicFrame>
      <p:graphicFrame>
        <p:nvGraphicFramePr>
          <p:cNvPr id="26409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43803"/>
              </p:ext>
            </p:extLst>
          </p:nvPr>
        </p:nvGraphicFramePr>
        <p:xfrm>
          <a:off x="63500" y="2989263"/>
          <a:ext cx="4322763" cy="3155950"/>
        </p:xfrm>
        <a:graphic>
          <a:graphicData uri="http://schemas.openxmlformats.org/presentationml/2006/ole">
            <p:oleObj spid="_x0000_s2641077" name="CS ChemDraw Drawing" r:id="rId7" imgW="3460694" imgH="2520545" progId="MDLDrawOLE.MDLDrawObject.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9090" name="Object 2"/>
          <p:cNvGraphicFramePr>
            <a:graphicFrameLocks noChangeAspect="1"/>
          </p:cNvGraphicFramePr>
          <p:nvPr/>
        </p:nvGraphicFramePr>
        <p:xfrm>
          <a:off x="3571875" y="3305175"/>
          <a:ext cx="2000250" cy="1416050"/>
        </p:xfrm>
        <a:graphic>
          <a:graphicData uri="http://schemas.openxmlformats.org/presentationml/2006/ole">
            <p:oleObj spid="_x0000_s2649441" name="CS ChemDraw Drawing" r:id="rId4" imgW="1600200" imgH="1132840" progId="MDLDrawOLE.MDLDrawObject.1">
              <p:embed/>
            </p:oleObj>
          </a:graphicData>
        </a:graphic>
      </p:graphicFrame>
      <p:sp>
        <p:nvSpPr>
          <p:cNvPr id="2649103" name="Rectangle 3"/>
          <p:cNvSpPr>
            <a:spLocks noChangeArrowheads="1"/>
          </p:cNvSpPr>
          <p:nvPr/>
        </p:nvSpPr>
        <p:spPr bwMode="auto">
          <a:xfrm>
            <a:off x="252000" y="188913"/>
            <a:ext cx="8672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Reactions of esters</a:t>
            </a:r>
          </a:p>
        </p:txBody>
      </p:sp>
      <p:graphicFrame>
        <p:nvGraphicFramePr>
          <p:cNvPr id="2649095" name="Object 7"/>
          <p:cNvGraphicFramePr>
            <a:graphicFrameLocks noChangeAspect="1"/>
          </p:cNvGraphicFramePr>
          <p:nvPr/>
        </p:nvGraphicFramePr>
        <p:xfrm>
          <a:off x="5607050" y="1384300"/>
          <a:ext cx="3103563" cy="1920875"/>
        </p:xfrm>
        <a:graphic>
          <a:graphicData uri="http://schemas.openxmlformats.org/presentationml/2006/ole">
            <p:oleObj spid="_x0000_s2649442" name="CS ChemDraw Drawing" r:id="rId5" imgW="2481580" imgH="1536700" progId="MDLDrawOLE.MDLDrawObject.1">
              <p:embed/>
            </p:oleObj>
          </a:graphicData>
        </a:graphic>
      </p:graphicFrame>
      <p:graphicFrame>
        <p:nvGraphicFramePr>
          <p:cNvPr id="26490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3128650"/>
              </p:ext>
            </p:extLst>
          </p:nvPr>
        </p:nvGraphicFramePr>
        <p:xfrm>
          <a:off x="5716588" y="3324225"/>
          <a:ext cx="3208337" cy="1565275"/>
        </p:xfrm>
        <a:graphic>
          <a:graphicData uri="http://schemas.openxmlformats.org/presentationml/2006/ole">
            <p:oleObj spid="_x0000_s2649443" name="CS ChemDraw Drawing" r:id="rId6" imgW="2567603" imgH="1253787" progId="MDLDrawOLE.MDLDrawObject.1">
              <p:embed/>
            </p:oleObj>
          </a:graphicData>
        </a:graphic>
      </p:graphicFrame>
      <p:graphicFrame>
        <p:nvGraphicFramePr>
          <p:cNvPr id="2649097" name="Object 9"/>
          <p:cNvGraphicFramePr>
            <a:graphicFrameLocks noChangeAspect="1"/>
          </p:cNvGraphicFramePr>
          <p:nvPr/>
        </p:nvGraphicFramePr>
        <p:xfrm>
          <a:off x="4356100" y="4816475"/>
          <a:ext cx="3444875" cy="1673225"/>
        </p:xfrm>
        <a:graphic>
          <a:graphicData uri="http://schemas.openxmlformats.org/presentationml/2006/ole">
            <p:oleObj spid="_x0000_s2649444" name="CS ChemDraw Drawing" r:id="rId7" imgW="2753360" imgH="1338580" progId="MDLDrawOLE.MDLDrawObject.1">
              <p:embed/>
            </p:oleObj>
          </a:graphicData>
        </a:graphic>
      </p:graphicFrame>
      <p:graphicFrame>
        <p:nvGraphicFramePr>
          <p:cNvPr id="2649098" name="Object 10"/>
          <p:cNvGraphicFramePr>
            <a:graphicFrameLocks noChangeAspect="1"/>
          </p:cNvGraphicFramePr>
          <p:nvPr/>
        </p:nvGraphicFramePr>
        <p:xfrm>
          <a:off x="1589088" y="4779963"/>
          <a:ext cx="2154237" cy="1709737"/>
        </p:xfrm>
        <a:graphic>
          <a:graphicData uri="http://schemas.openxmlformats.org/presentationml/2006/ole">
            <p:oleObj spid="_x0000_s2649445" name="CS ChemDraw Drawing" r:id="rId8" imgW="1724660" imgH="1369060" progId="MDLDrawOLE.MDLDrawObject.1">
              <p:embed/>
            </p:oleObj>
          </a:graphicData>
        </a:graphic>
      </p:graphicFrame>
      <p:graphicFrame>
        <p:nvGraphicFramePr>
          <p:cNvPr id="2649099" name="Object 11"/>
          <p:cNvGraphicFramePr>
            <a:graphicFrameLocks noChangeAspect="1"/>
          </p:cNvGraphicFramePr>
          <p:nvPr/>
        </p:nvGraphicFramePr>
        <p:xfrm>
          <a:off x="142875" y="3608388"/>
          <a:ext cx="3343275" cy="1285875"/>
        </p:xfrm>
        <a:graphic>
          <a:graphicData uri="http://schemas.openxmlformats.org/presentationml/2006/ole">
            <p:oleObj spid="_x0000_s2649446" name="CS ChemDraw Drawing" r:id="rId9" imgW="2677160" imgH="1031240" progId="MDLDrawOLE.MDLDrawObject.1">
              <p:embed/>
            </p:oleObj>
          </a:graphicData>
        </a:graphic>
      </p:graphicFrame>
      <p:graphicFrame>
        <p:nvGraphicFramePr>
          <p:cNvPr id="2649100" name="Object 12"/>
          <p:cNvGraphicFramePr>
            <a:graphicFrameLocks noChangeAspect="1"/>
          </p:cNvGraphicFramePr>
          <p:nvPr/>
        </p:nvGraphicFramePr>
        <p:xfrm>
          <a:off x="358775" y="1798638"/>
          <a:ext cx="3114675" cy="1774825"/>
        </p:xfrm>
        <a:graphic>
          <a:graphicData uri="http://schemas.openxmlformats.org/presentationml/2006/ole">
            <p:oleObj spid="_x0000_s2649447" name="CS ChemDraw Drawing" r:id="rId10" imgW="2494280" imgH="1422400" progId="MDLDrawOLE.MDLDrawObject.1">
              <p:embed/>
            </p:oleObj>
          </a:graphicData>
        </a:graphic>
      </p:graphicFrame>
      <p:graphicFrame>
        <p:nvGraphicFramePr>
          <p:cNvPr id="26491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42265822"/>
              </p:ext>
            </p:extLst>
          </p:nvPr>
        </p:nvGraphicFramePr>
        <p:xfrm>
          <a:off x="3454400" y="912813"/>
          <a:ext cx="3008313" cy="2159000"/>
        </p:xfrm>
        <a:graphic>
          <a:graphicData uri="http://schemas.openxmlformats.org/presentationml/2006/ole">
            <p:oleObj spid="_x0000_s2649448" name="CS ChemDraw Drawing" r:id="rId11" imgW="2410617" imgH="1729362" progId="MDLDrawOLE.MDLDrawObject.1">
              <p:embed/>
            </p:oleObj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2946" name="Object 2"/>
          <p:cNvGraphicFramePr>
            <a:graphicFrameLocks noChangeAspect="1"/>
          </p:cNvGraphicFramePr>
          <p:nvPr/>
        </p:nvGraphicFramePr>
        <p:xfrm>
          <a:off x="3663950" y="2995613"/>
          <a:ext cx="1816100" cy="866775"/>
        </p:xfrm>
        <a:graphic>
          <a:graphicData uri="http://schemas.openxmlformats.org/presentationml/2006/ole">
            <p:oleObj spid="_x0000_s2643168" name="CS ChemDraw Drawing" r:id="rId4" imgW="1452880" imgH="693420" progId="MDLDrawOLE.MDLDrawObject.1">
              <p:embed/>
            </p:oleObj>
          </a:graphicData>
        </a:graphic>
      </p:graphicFrame>
      <p:sp>
        <p:nvSpPr>
          <p:cNvPr id="2642956" name="Rectangle 3"/>
          <p:cNvSpPr>
            <a:spLocks noChangeArrowheads="1"/>
          </p:cNvSpPr>
          <p:nvPr/>
        </p:nvSpPr>
        <p:spPr bwMode="auto">
          <a:xfrm>
            <a:off x="252000" y="188913"/>
            <a:ext cx="8672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685800" indent="-6858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Reactions of nitriles</a:t>
            </a:r>
          </a:p>
        </p:txBody>
      </p:sp>
      <p:graphicFrame>
        <p:nvGraphicFramePr>
          <p:cNvPr id="2642951" name="Object 7"/>
          <p:cNvGraphicFramePr>
            <a:graphicFrameLocks noChangeAspect="1"/>
          </p:cNvGraphicFramePr>
          <p:nvPr/>
        </p:nvGraphicFramePr>
        <p:xfrm>
          <a:off x="5480050" y="776288"/>
          <a:ext cx="2703513" cy="2219325"/>
        </p:xfrm>
        <a:graphic>
          <a:graphicData uri="http://schemas.openxmlformats.org/presentationml/2006/ole">
            <p:oleObj spid="_x0000_s2643169" name="CS ChemDraw Drawing" r:id="rId5" imgW="2161540" imgH="1775460" progId="MDLDrawOLE.MDLDrawObject.1">
              <p:embed/>
            </p:oleObj>
          </a:graphicData>
        </a:graphic>
      </p:graphicFrame>
      <p:graphicFrame>
        <p:nvGraphicFramePr>
          <p:cNvPr id="2642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61177304"/>
              </p:ext>
            </p:extLst>
          </p:nvPr>
        </p:nvGraphicFramePr>
        <p:xfrm>
          <a:off x="5508625" y="3873500"/>
          <a:ext cx="2663825" cy="1979613"/>
        </p:xfrm>
        <a:graphic>
          <a:graphicData uri="http://schemas.openxmlformats.org/presentationml/2006/ole">
            <p:oleObj spid="_x0000_s2643170" name="CS ChemDraw Drawing" r:id="rId6" imgW="2131200" imgH="1584000" progId="MDLDrawOLE.MDLDrawObject.1">
              <p:embed/>
            </p:oleObj>
          </a:graphicData>
        </a:graphic>
      </p:graphicFrame>
      <p:graphicFrame>
        <p:nvGraphicFramePr>
          <p:cNvPr id="2642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165631"/>
              </p:ext>
            </p:extLst>
          </p:nvPr>
        </p:nvGraphicFramePr>
        <p:xfrm>
          <a:off x="1303338" y="3879850"/>
          <a:ext cx="4357687" cy="2184400"/>
        </p:xfrm>
        <a:graphic>
          <a:graphicData uri="http://schemas.openxmlformats.org/presentationml/2006/ole">
            <p:oleObj spid="_x0000_s2643171" name="CS ChemDraw Drawing" r:id="rId7" imgW="3486588" imgH="1749087" progId="MDLDrawOLE.MDLDrawObject.1">
              <p:embed/>
            </p:oleObj>
          </a:graphicData>
        </a:graphic>
      </p:graphicFrame>
      <p:graphicFrame>
        <p:nvGraphicFramePr>
          <p:cNvPr id="2642954" name="Object 10"/>
          <p:cNvGraphicFramePr>
            <a:graphicFrameLocks noChangeAspect="1"/>
          </p:cNvGraphicFramePr>
          <p:nvPr/>
        </p:nvGraphicFramePr>
        <p:xfrm>
          <a:off x="820738" y="1039813"/>
          <a:ext cx="2843212" cy="2136775"/>
        </p:xfrm>
        <a:graphic>
          <a:graphicData uri="http://schemas.openxmlformats.org/presentationml/2006/ole">
            <p:oleObj spid="_x0000_s2643172" name="CS ChemDraw Drawing" r:id="rId8" imgW="2275840" imgH="1709420" progId="MDLDrawOLE.MDLDrawObject.1">
              <p:embed/>
            </p:oleObj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ct Overview">
  <a:themeElements>
    <a:clrScheme name="Project Overview 6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FFFFFF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00"/>
      </a:accent6>
      <a:hlink>
        <a:srgbClr val="DDDDDD"/>
      </a:hlink>
      <a:folHlink>
        <a:srgbClr val="EAEAEA"/>
      </a:folHlink>
    </a:clrScheme>
    <a:fontScheme name="Project Overview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FFFFFF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00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 2000 Pro\Templates\1033\Project Overview.pot</Template>
  <TotalTime>28999</TotalTime>
  <Words>2542</Words>
  <Application>Microsoft Office PowerPoint</Application>
  <PresentationFormat>On-screen Show (4:3)</PresentationFormat>
  <Paragraphs>406</Paragraphs>
  <Slides>100</Slides>
  <Notes>100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03" baseType="lpstr">
      <vt:lpstr>Project Overview</vt:lpstr>
      <vt:lpstr>CS ChemDraw Drawing</vt:lpstr>
      <vt:lpstr>MDLDrawObject Class</vt:lpstr>
      <vt:lpstr>Chapter 17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</vt:vector>
  </TitlesOfParts>
  <Company>USER    &lt;&lt;Kuliwei&gt;&gt;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USER</dc:creator>
  <cp:lastModifiedBy>hu]</cp:lastModifiedBy>
  <cp:revision>1153</cp:revision>
  <cp:lastPrinted>1601-01-01T00:00:00Z</cp:lastPrinted>
  <dcterms:created xsi:type="dcterms:W3CDTF">2012-12-05T23:11:43Z</dcterms:created>
  <dcterms:modified xsi:type="dcterms:W3CDTF">2016-11-29T06:13:27Z</dcterms:modified>
</cp:coreProperties>
</file>