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4E6A94-9D74-49C6-84B0-0D42C48B54C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  <p14:section name="Untitled Section" id="{1B0FCFAA-FD95-4FDB-B2AF-14EE4C5AD8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E52C-69BA-48A2-8538-A1A972E7626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0CD19-5813-41FC-A4FA-86391CB95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6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Constant? Worsened? Improved? On and off?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0CD19-5813-41FC-A4FA-86391CB954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Locking: Sudden inability to complete a particular movement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Loose bodies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 meniscus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Unlocking: Offending body slips out of way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0CD19-5813-41FC-A4FA-86391CB954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4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Type:</a:t>
            </a:r>
          </a:p>
          <a:p>
            <a:r>
              <a:rPr lang="en-US" dirty="0" smtClean="0"/>
              <a:t>Compression</a:t>
            </a:r>
          </a:p>
          <a:p>
            <a:r>
              <a:rPr lang="en-US" dirty="0" smtClean="0"/>
              <a:t>Shear</a:t>
            </a:r>
          </a:p>
          <a:p>
            <a:r>
              <a:rPr lang="en-US" dirty="0" smtClean="0"/>
              <a:t>Tensile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0CD19-5813-41FC-A4FA-86391CB954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5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80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9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7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6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06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8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7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7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1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95B1266-AFE0-44FD-9A0E-5EB97607CC5B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336599F-38D7-44D6-951F-93610BD6499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72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657" y="1503114"/>
            <a:ext cx="9144000" cy="164149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Principals of History Taking </a:t>
            </a:r>
            <a:br>
              <a:rPr lang="en-US" sz="6000" dirty="0" smtClean="0"/>
            </a:br>
            <a:r>
              <a:rPr lang="en-US" sz="6000" dirty="0" smtClean="0"/>
              <a:t>in </a:t>
            </a:r>
            <a:r>
              <a:rPr lang="en-US" sz="6000" dirty="0" err="1" smtClean="0"/>
              <a:t>Orthopaedics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199" y="4028203"/>
            <a:ext cx="9144000" cy="754025"/>
          </a:xfrm>
        </p:spPr>
        <p:txBody>
          <a:bodyPr/>
          <a:lstStyle/>
          <a:p>
            <a:pPr algn="l"/>
            <a:r>
              <a:rPr lang="en-US" dirty="0" smtClean="0"/>
              <a:t>DR. MONTHER GHARAIBEH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4"/>
    </mc:Choice>
    <mc:Fallback xmlns="">
      <p:transition spd="slow" advTm="1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</a:t>
            </a:r>
            <a:r>
              <a:rPr lang="en-US" dirty="0" smtClean="0"/>
              <a:t>S – </a:t>
            </a:r>
            <a:r>
              <a:rPr lang="en-US" dirty="0"/>
              <a:t>Signs/Symptoms (Symptoms are important but they are subjective.)</a:t>
            </a:r>
          </a:p>
          <a:p>
            <a:r>
              <a:rPr lang="en-US" dirty="0"/>
              <a:t>A – Allergies</a:t>
            </a:r>
          </a:p>
          <a:p>
            <a:r>
              <a:rPr lang="en-US" dirty="0"/>
              <a:t>M – Medications</a:t>
            </a:r>
          </a:p>
          <a:p>
            <a:r>
              <a:rPr lang="en-US" dirty="0"/>
              <a:t>P – Past Pertinent medical history</a:t>
            </a:r>
          </a:p>
          <a:p>
            <a:r>
              <a:rPr lang="en-US" dirty="0"/>
              <a:t>L – Last Oral Intake (Sometimes also Last Menstrual Cycle.)</a:t>
            </a:r>
          </a:p>
          <a:p>
            <a:r>
              <a:rPr lang="en-US" dirty="0"/>
              <a:t>E – Events Leading Up To Present Illness / </a:t>
            </a:r>
            <a:r>
              <a:rPr lang="en-US" dirty="0" smtClean="0"/>
              <a:t>Injury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2"/>
    </mc:Choice>
    <mc:Fallback xmlns="">
      <p:transition spd="slow" advTm="4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in predicting the structural characteristics of the injury</a:t>
            </a:r>
          </a:p>
          <a:p>
            <a:endParaRPr lang="en-US" dirty="0"/>
          </a:p>
          <a:p>
            <a:r>
              <a:rPr lang="en-US" dirty="0" smtClean="0"/>
              <a:t>Direct vs Indirect</a:t>
            </a:r>
          </a:p>
          <a:p>
            <a:r>
              <a:rPr lang="en-US" dirty="0" smtClean="0"/>
              <a:t>Contact Point</a:t>
            </a:r>
          </a:p>
          <a:p>
            <a:r>
              <a:rPr lang="en-US" dirty="0" smtClean="0"/>
              <a:t>Amount of force applied</a:t>
            </a:r>
          </a:p>
          <a:p>
            <a:r>
              <a:rPr lang="en-US" dirty="0" smtClean="0"/>
              <a:t>Type of force transmitted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6"/>
    </mc:Choice>
    <mc:Fallback xmlns="">
      <p:transition spd="slow" advTm="10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14" y="2232025"/>
            <a:ext cx="10233800" cy="4351338"/>
          </a:xfrm>
        </p:spPr>
        <p:txBody>
          <a:bodyPr/>
          <a:lstStyle/>
          <a:p>
            <a:r>
              <a:rPr lang="en-US" dirty="0" smtClean="0"/>
              <a:t>General history taking structure </a:t>
            </a:r>
          </a:p>
          <a:p>
            <a:r>
              <a:rPr lang="en-US" dirty="0" smtClean="0"/>
              <a:t>Specific symptoms to think about in </a:t>
            </a:r>
            <a:r>
              <a:rPr lang="en-US" dirty="0" err="1" smtClean="0"/>
              <a:t>Orthopaedics</a:t>
            </a:r>
            <a:r>
              <a:rPr lang="en-US" dirty="0" smtClean="0"/>
              <a:t> </a:t>
            </a:r>
          </a:p>
          <a:p>
            <a:r>
              <a:rPr lang="en-US" dirty="0" smtClean="0"/>
              <a:t>History in Trauma patients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profile</a:t>
            </a:r>
          </a:p>
          <a:p>
            <a:r>
              <a:rPr lang="en-US" dirty="0" smtClean="0"/>
              <a:t>Presenting complaints</a:t>
            </a:r>
          </a:p>
          <a:p>
            <a:r>
              <a:rPr lang="en-US" dirty="0" smtClean="0"/>
              <a:t>Analysis of chief complaint</a:t>
            </a:r>
          </a:p>
          <a:p>
            <a:r>
              <a:rPr lang="en-US" dirty="0" smtClean="0"/>
              <a:t>Past medical and surgical history</a:t>
            </a:r>
          </a:p>
          <a:p>
            <a:r>
              <a:rPr lang="en-US" dirty="0" smtClean="0"/>
              <a:t>Social history</a:t>
            </a:r>
          </a:p>
          <a:p>
            <a:r>
              <a:rPr lang="en-US" dirty="0" smtClean="0"/>
              <a:t>Family history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6"/>
    </mc:Choice>
    <mc:Fallback xmlns="">
      <p:transition spd="slow" advTm="20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in </a:t>
            </a:r>
            <a:r>
              <a:rPr lang="en-US" dirty="0" err="1" smtClean="0"/>
              <a:t>Orthopaedics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</a:t>
            </a:r>
          </a:p>
          <a:p>
            <a:r>
              <a:rPr lang="en-US" dirty="0" smtClean="0"/>
              <a:t>Swelling</a:t>
            </a:r>
          </a:p>
          <a:p>
            <a:r>
              <a:rPr lang="en-US" dirty="0" smtClean="0"/>
              <a:t>Stiffness</a:t>
            </a:r>
          </a:p>
          <a:p>
            <a:r>
              <a:rPr lang="en-US" dirty="0" smtClean="0"/>
              <a:t>Deformity</a:t>
            </a:r>
          </a:p>
          <a:p>
            <a:r>
              <a:rPr lang="en-US" dirty="0" smtClean="0"/>
              <a:t>Weakness</a:t>
            </a:r>
          </a:p>
          <a:p>
            <a:r>
              <a:rPr lang="en-US" dirty="0" smtClean="0"/>
              <a:t>Instability</a:t>
            </a:r>
          </a:p>
          <a:p>
            <a:r>
              <a:rPr lang="en-US" dirty="0" smtClean="0"/>
              <a:t>Change in sensibility</a:t>
            </a:r>
          </a:p>
          <a:p>
            <a:r>
              <a:rPr lang="en-US" dirty="0" smtClean="0"/>
              <a:t>Loss of function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0"/>
    </mc:Choice>
    <mc:Fallback xmlns="">
      <p:transition spd="slow" advTm="1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Analysis: SOCRATES</a:t>
            </a:r>
          </a:p>
          <a:p>
            <a:endParaRPr lang="en-US" dirty="0"/>
          </a:p>
          <a:p>
            <a:pPr fontAlgn="base"/>
            <a:r>
              <a:rPr lang="en-US" dirty="0"/>
              <a:t>Progression</a:t>
            </a:r>
            <a:r>
              <a:rPr lang="en-US" dirty="0" smtClean="0"/>
              <a:t>:</a:t>
            </a:r>
            <a:endParaRPr lang="en-US" dirty="0"/>
          </a:p>
          <a:p>
            <a:pPr lvl="1" fontAlgn="base"/>
            <a:r>
              <a:rPr lang="en-US" dirty="0"/>
              <a:t>Neoplasia: Constant pain</a:t>
            </a:r>
          </a:p>
          <a:p>
            <a:pPr lvl="1" fontAlgn="base"/>
            <a:r>
              <a:rPr lang="en-US" dirty="0"/>
              <a:t>Trauma: Increases </a:t>
            </a:r>
            <a:r>
              <a:rPr lang="en-US" dirty="0" smtClean="0"/>
              <a:t>up to </a:t>
            </a:r>
            <a:r>
              <a:rPr lang="en-US" dirty="0"/>
              <a:t>4-6 hours and then decreases</a:t>
            </a:r>
          </a:p>
          <a:p>
            <a:pPr lvl="1" fontAlgn="base"/>
            <a:r>
              <a:rPr lang="en-US" dirty="0"/>
              <a:t>Acute Inflammation: Sudden increase and then subsides</a:t>
            </a:r>
          </a:p>
          <a:p>
            <a:pPr lvl="1" fontAlgn="base"/>
            <a:r>
              <a:rPr lang="en-US" dirty="0"/>
              <a:t>Chronic inflammation: Remissions and exacerbation of disease</a:t>
            </a:r>
          </a:p>
          <a:p>
            <a:pPr lvl="1" fontAlgn="base"/>
            <a:r>
              <a:rPr lang="en-US" dirty="0"/>
              <a:t>New origin pain in painless disease: Malignant change, Pathologic fracture</a:t>
            </a:r>
          </a:p>
          <a:p>
            <a:pPr fontAlgn="base"/>
            <a:r>
              <a:rPr lang="en-US" dirty="0"/>
              <a:t>Quality:</a:t>
            </a:r>
          </a:p>
          <a:p>
            <a:pPr lvl="1" fontAlgn="base"/>
            <a:r>
              <a:rPr lang="en-US" dirty="0"/>
              <a:t>Aching: Chronic arthritis</a:t>
            </a:r>
          </a:p>
          <a:p>
            <a:pPr lvl="1" fontAlgn="base"/>
            <a:r>
              <a:rPr lang="en-US" dirty="0"/>
              <a:t>Stabbing: Ruptured tendon</a:t>
            </a:r>
          </a:p>
          <a:p>
            <a:pPr lvl="1" fontAlgn="base"/>
            <a:r>
              <a:rPr lang="en-US" dirty="0"/>
              <a:t>Burning: Neuralgia</a:t>
            </a:r>
          </a:p>
          <a:p>
            <a:pPr lvl="1" fontAlgn="base"/>
            <a:r>
              <a:rPr lang="en-US" dirty="0"/>
              <a:t>Throbbing: Abscess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2"/>
    </mc:Choice>
    <mc:Fallback xmlns="">
      <p:transition spd="slow" advTm="117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Onset/first noticed:</a:t>
            </a:r>
          </a:p>
          <a:p>
            <a:pPr lvl="1" fontAlgn="base"/>
            <a:r>
              <a:rPr lang="en-US" dirty="0"/>
              <a:t>rapid: hematoma, </a:t>
            </a:r>
            <a:r>
              <a:rPr lang="en-US" dirty="0" err="1"/>
              <a:t>hemarthrosis</a:t>
            </a:r>
            <a:endParaRPr lang="en-US" dirty="0"/>
          </a:p>
          <a:p>
            <a:pPr lvl="1" fontAlgn="base"/>
            <a:r>
              <a:rPr lang="en-US" dirty="0"/>
              <a:t>slow: inflammation, effusion, infection, tumor</a:t>
            </a:r>
          </a:p>
          <a:p>
            <a:pPr fontAlgn="base"/>
            <a:r>
              <a:rPr lang="en-US" dirty="0"/>
              <a:t>Pain:</a:t>
            </a:r>
          </a:p>
          <a:p>
            <a:pPr lvl="1" fontAlgn="base"/>
            <a:r>
              <a:rPr lang="en-US" dirty="0"/>
              <a:t>painful: acute inflammation, infection, malignancy</a:t>
            </a:r>
          </a:p>
          <a:p>
            <a:pPr lvl="1" fontAlgn="base"/>
            <a:r>
              <a:rPr lang="en-US" dirty="0"/>
              <a:t>painless: benign growth, low grade malignancy</a:t>
            </a:r>
          </a:p>
          <a:p>
            <a:pPr fontAlgn="base"/>
            <a:r>
              <a:rPr lang="en-US" dirty="0"/>
              <a:t>Progression:</a:t>
            </a:r>
          </a:p>
          <a:p>
            <a:pPr lvl="1" fontAlgn="base"/>
            <a:r>
              <a:rPr lang="en-US" dirty="0"/>
              <a:t>constant or increasing size: neoplastic</a:t>
            </a:r>
          </a:p>
          <a:p>
            <a:pPr lvl="1" fontAlgn="base"/>
            <a:r>
              <a:rPr lang="en-US" dirty="0"/>
              <a:t>remission: inflammatory</a:t>
            </a:r>
          </a:p>
          <a:p>
            <a:pPr lvl="1" fontAlgn="base"/>
            <a:r>
              <a:rPr lang="en-US" dirty="0"/>
              <a:t>hardens in months: myositis </a:t>
            </a:r>
            <a:r>
              <a:rPr lang="en-US" dirty="0" err="1"/>
              <a:t>ossificans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932" y="332922"/>
            <a:ext cx="3500150" cy="2850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307" y="2786516"/>
            <a:ext cx="2778671" cy="1893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419" y="4856842"/>
            <a:ext cx="3952875" cy="18383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57"/>
    </mc:Choice>
    <mc:Fallback xmlns="">
      <p:transition spd="slow" advTm="12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Stiffness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757137"/>
            <a:ext cx="10233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Location:</a:t>
            </a:r>
          </a:p>
          <a:p>
            <a:pPr>
              <a:buFontTx/>
              <a:buChar char="-"/>
            </a:pPr>
            <a:r>
              <a:rPr lang="en-US" dirty="0" smtClean="0"/>
              <a:t>Generalized: RA, Ankylosing spondylitis</a:t>
            </a:r>
          </a:p>
          <a:p>
            <a:pPr>
              <a:buFontTx/>
              <a:buChar char="-"/>
            </a:pPr>
            <a:r>
              <a:rPr lang="en-US" dirty="0" smtClean="0"/>
              <a:t>Localized: OA</a:t>
            </a:r>
          </a:p>
          <a:p>
            <a:endParaRPr lang="en-US" dirty="0"/>
          </a:p>
          <a:p>
            <a:r>
              <a:rPr lang="en-US" dirty="0" smtClean="0"/>
              <a:t>Timing:</a:t>
            </a:r>
          </a:p>
          <a:p>
            <a:pPr>
              <a:buFontTx/>
              <a:buChar char="-"/>
            </a:pPr>
            <a:r>
              <a:rPr lang="en-US" dirty="0" smtClean="0"/>
              <a:t>Early morning: RA</a:t>
            </a:r>
          </a:p>
          <a:p>
            <a:pPr>
              <a:buFontTx/>
              <a:buChar char="-"/>
            </a:pPr>
            <a:r>
              <a:rPr lang="en-US" dirty="0" smtClean="0"/>
              <a:t>After a period of inactivity: OA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 smtClean="0"/>
              <a:t>Stiffness vs Locking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530" y="1027906"/>
            <a:ext cx="3400425" cy="267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771" y="3932806"/>
            <a:ext cx="3352800" cy="25241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91"/>
    </mc:Choice>
    <mc:Fallback xmlns="">
      <p:transition spd="slow" advTm="10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variant vs Pathological</a:t>
            </a:r>
          </a:p>
          <a:p>
            <a:endParaRPr lang="en-US" dirty="0"/>
          </a:p>
          <a:p>
            <a:r>
              <a:rPr lang="en-US" dirty="0" smtClean="0"/>
              <a:t>Trauma: Dislocation, Fracture, Mal-union, Contracture</a:t>
            </a:r>
          </a:p>
          <a:p>
            <a:r>
              <a:rPr lang="en-US" dirty="0" smtClean="0"/>
              <a:t>Disappear spontaneously: Pes Planus</a:t>
            </a:r>
          </a:p>
          <a:p>
            <a:r>
              <a:rPr lang="en-US" dirty="0" smtClean="0"/>
              <a:t>Progressive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740" y="4496254"/>
            <a:ext cx="3105831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289" y="4001294"/>
            <a:ext cx="2381250" cy="2819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71"/>
    </mc:Choice>
    <mc:Fallback xmlns="">
      <p:transition spd="slow" advTm="8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14261"/>
          </a:xfrm>
        </p:spPr>
        <p:txBody>
          <a:bodyPr/>
          <a:lstStyle/>
          <a:p>
            <a:r>
              <a:rPr lang="en-US" dirty="0" smtClean="0"/>
              <a:t>Ligamentous deficiency</a:t>
            </a:r>
          </a:p>
          <a:p>
            <a:r>
              <a:rPr lang="en-US" dirty="0" smtClean="0"/>
              <a:t>Giving way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211966"/>
            <a:ext cx="99058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Weakness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No sensory loss: Myopathy, Motor neuropathy, Polio, Motor neuron disease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Sudden: Injury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/>
              <a:t>Progressive: Neuropathy, </a:t>
            </a:r>
            <a:r>
              <a:rPr lang="en-US" sz="2400" dirty="0" smtClean="0"/>
              <a:t>Myopathy</a:t>
            </a:r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633363"/>
            <a:ext cx="380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Loss of function</a:t>
            </a:r>
            <a:endParaRPr lang="en-US" sz="4400" dirty="0">
              <a:latin typeface="+mj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00"/>
    </mc:Choice>
    <mc:Fallback xmlns="">
      <p:transition spd="slow" advTm="5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C33A716A1E5E45A186C80722D6BF41" ma:contentTypeVersion="2" ma:contentTypeDescription="Create a new document." ma:contentTypeScope="" ma:versionID="77452af76b1162158dde3ae659ae8a6b">
  <xsd:schema xmlns:xsd="http://www.w3.org/2001/XMLSchema" xmlns:xs="http://www.w3.org/2001/XMLSchema" xmlns:p="http://schemas.microsoft.com/office/2006/metadata/properties" xmlns:ns2="500a4b41-269c-4737-9762-2f80bb4ff98d" targetNamespace="http://schemas.microsoft.com/office/2006/metadata/properties" ma:root="true" ma:fieldsID="380783db463e4c2c0b22900307b61f1f" ns2:_="">
    <xsd:import namespace="500a4b41-269c-4737-9762-2f80bb4ff9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0a4b41-269c-4737-9762-2f80bb4ff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315590-E482-4B87-83CA-4B3566C124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FAE163-3694-48D2-BA65-BA3FEBA9C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0a4b41-269c-4737-9762-2f80bb4ff9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6B123A-C008-48C5-925E-0B5FCD61238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98</TotalTime>
  <Words>319</Words>
  <Application>Microsoft Office PowerPoint</Application>
  <PresentationFormat>Widescreen</PresentationFormat>
  <Paragraphs>113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Retrospect</vt:lpstr>
      <vt:lpstr>Principals of History Taking  in Orthopaedics</vt:lpstr>
      <vt:lpstr>Aims</vt:lpstr>
      <vt:lpstr>Structure</vt:lpstr>
      <vt:lpstr>Symptoms in Orthopaedics</vt:lpstr>
      <vt:lpstr>Pain</vt:lpstr>
      <vt:lpstr>Swelling</vt:lpstr>
      <vt:lpstr>Stiffness</vt:lpstr>
      <vt:lpstr>Deformity</vt:lpstr>
      <vt:lpstr>Instability</vt:lpstr>
      <vt:lpstr>Trauma History</vt:lpstr>
      <vt:lpstr>Mechanism of injury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Principals of History Taking in Orthopaedics</dc:title>
  <dc:creator>user</dc:creator>
  <cp:lastModifiedBy>Monther Gharaibeh</cp:lastModifiedBy>
  <cp:revision>11</cp:revision>
  <dcterms:created xsi:type="dcterms:W3CDTF">2020-03-20T16:08:50Z</dcterms:created>
  <dcterms:modified xsi:type="dcterms:W3CDTF">2023-09-23T10:55:52Z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0x01010055C33A716A1E5E45A186C80722D6BF41</vt:lpwstr>
  </property>
</Properties>
</file>