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5"/>
  </p:notesMasterIdLst>
  <p:sldIdLst>
    <p:sldId id="300" r:id="rId2"/>
    <p:sldId id="257" r:id="rId3"/>
    <p:sldId id="329" r:id="rId4"/>
    <p:sldId id="328" r:id="rId5"/>
    <p:sldId id="332" r:id="rId6"/>
    <p:sldId id="330" r:id="rId7"/>
    <p:sldId id="262" r:id="rId8"/>
    <p:sldId id="261" r:id="rId9"/>
    <p:sldId id="258" r:id="rId10"/>
    <p:sldId id="259" r:id="rId11"/>
    <p:sldId id="260" r:id="rId12"/>
    <p:sldId id="263" r:id="rId13"/>
    <p:sldId id="264" r:id="rId14"/>
    <p:sldId id="333" r:id="rId15"/>
    <p:sldId id="296" r:id="rId16"/>
    <p:sldId id="334" r:id="rId17"/>
    <p:sldId id="297" r:id="rId18"/>
    <p:sldId id="299" r:id="rId19"/>
    <p:sldId id="267" r:id="rId20"/>
    <p:sldId id="268" r:id="rId21"/>
    <p:sldId id="335" r:id="rId22"/>
    <p:sldId id="336" r:id="rId23"/>
    <p:sldId id="269" r:id="rId24"/>
    <p:sldId id="270" r:id="rId25"/>
    <p:sldId id="271" r:id="rId26"/>
    <p:sldId id="272" r:id="rId27"/>
    <p:sldId id="273" r:id="rId28"/>
    <p:sldId id="274" r:id="rId29"/>
    <p:sldId id="275" r:id="rId30"/>
    <p:sldId id="276" r:id="rId31"/>
    <p:sldId id="277" r:id="rId32"/>
    <p:sldId id="278" r:id="rId33"/>
    <p:sldId id="279" r:id="rId34"/>
    <p:sldId id="289" r:id="rId35"/>
    <p:sldId id="337" r:id="rId36"/>
    <p:sldId id="286" r:id="rId37"/>
    <p:sldId id="285" r:id="rId38"/>
    <p:sldId id="338" r:id="rId39"/>
    <p:sldId id="284" r:id="rId40"/>
    <p:sldId id="283" r:id="rId41"/>
    <p:sldId id="287" r:id="rId42"/>
    <p:sldId id="340" r:id="rId43"/>
    <p:sldId id="288" r:id="rId44"/>
    <p:sldId id="290" r:id="rId45"/>
    <p:sldId id="302" r:id="rId46"/>
    <p:sldId id="341" r:id="rId47"/>
    <p:sldId id="305" r:id="rId48"/>
    <p:sldId id="265" r:id="rId49"/>
    <p:sldId id="342" r:id="rId50"/>
    <p:sldId id="312" r:id="rId51"/>
    <p:sldId id="314" r:id="rId52"/>
    <p:sldId id="318" r:id="rId53"/>
    <p:sldId id="32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E3A3EF-8A8D-4246-9E8F-10995E4799A1}"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US"/>
        </a:p>
      </dgm:t>
    </dgm:pt>
    <dgm:pt modelId="{3D012C1E-429B-474F-B4AB-DEDC6BBD0FB7}">
      <dgm:prSet phldrT="[Text]"/>
      <dgm:spPr/>
      <dgm:t>
        <a:bodyPr/>
        <a:lstStyle/>
        <a:p>
          <a:r>
            <a:rPr lang="en-US" dirty="0" smtClean="0"/>
            <a:t>Joint function</a:t>
          </a:r>
          <a:endParaRPr lang="en-US" dirty="0"/>
        </a:p>
      </dgm:t>
    </dgm:pt>
    <dgm:pt modelId="{BD4DE1E6-6480-4B2C-800A-5DF2D77BE81C}" type="parTrans" cxnId="{C386EB6B-60E4-4E3D-8DDE-218E747B666F}">
      <dgm:prSet/>
      <dgm:spPr/>
      <dgm:t>
        <a:bodyPr/>
        <a:lstStyle/>
        <a:p>
          <a:endParaRPr lang="en-US"/>
        </a:p>
      </dgm:t>
    </dgm:pt>
    <dgm:pt modelId="{C69036EF-AAFF-46B6-8DD9-E4778A3089E2}" type="sibTrans" cxnId="{C386EB6B-60E4-4E3D-8DDE-218E747B666F}">
      <dgm:prSet/>
      <dgm:spPr/>
      <dgm:t>
        <a:bodyPr/>
        <a:lstStyle/>
        <a:p>
          <a:endParaRPr lang="en-US"/>
        </a:p>
      </dgm:t>
    </dgm:pt>
    <dgm:pt modelId="{3EE0D9E4-6EDB-45F5-B27E-B0314F9E6793}">
      <dgm:prSet phldrT="[Text]"/>
      <dgm:spPr/>
      <dgm:t>
        <a:bodyPr/>
        <a:lstStyle/>
        <a:p>
          <a:r>
            <a:rPr lang="en-US" dirty="0" smtClean="0"/>
            <a:t>Stability</a:t>
          </a:r>
          <a:endParaRPr lang="en-US" dirty="0"/>
        </a:p>
      </dgm:t>
    </dgm:pt>
    <dgm:pt modelId="{13EA50B9-FF26-4F09-B4EF-7AA0DFB9C994}" type="parTrans" cxnId="{8ACAD5D5-B6EA-48FC-BA19-3AB3A0FA6D22}">
      <dgm:prSet/>
      <dgm:spPr/>
      <dgm:t>
        <a:bodyPr/>
        <a:lstStyle/>
        <a:p>
          <a:endParaRPr lang="en-US"/>
        </a:p>
      </dgm:t>
    </dgm:pt>
    <dgm:pt modelId="{D269FEF3-82C2-4185-A4F6-C7E1F12A8144}" type="sibTrans" cxnId="{8ACAD5D5-B6EA-48FC-BA19-3AB3A0FA6D22}">
      <dgm:prSet/>
      <dgm:spPr/>
      <dgm:t>
        <a:bodyPr/>
        <a:lstStyle/>
        <a:p>
          <a:endParaRPr lang="en-US"/>
        </a:p>
      </dgm:t>
    </dgm:pt>
    <dgm:pt modelId="{C21AE49E-ABAE-4EE5-8A2F-4C4117352649}">
      <dgm:prSet phldrT="[Text]"/>
      <dgm:spPr/>
      <dgm:t>
        <a:bodyPr/>
        <a:lstStyle/>
        <a:p>
          <a:r>
            <a:rPr lang="en-US" dirty="0" smtClean="0"/>
            <a:t>Flexibility</a:t>
          </a:r>
          <a:endParaRPr lang="en-US" dirty="0"/>
        </a:p>
      </dgm:t>
    </dgm:pt>
    <dgm:pt modelId="{075FDDF2-006D-4A93-9E34-092A93082219}" type="parTrans" cxnId="{03DF6B89-4BAE-4A60-B4C4-EE371503C073}">
      <dgm:prSet/>
      <dgm:spPr/>
      <dgm:t>
        <a:bodyPr/>
        <a:lstStyle/>
        <a:p>
          <a:endParaRPr lang="en-US"/>
        </a:p>
      </dgm:t>
    </dgm:pt>
    <dgm:pt modelId="{3ADA872F-A687-4502-AABE-B6B1D6F04B46}" type="sibTrans" cxnId="{03DF6B89-4BAE-4A60-B4C4-EE371503C073}">
      <dgm:prSet/>
      <dgm:spPr/>
      <dgm:t>
        <a:bodyPr/>
        <a:lstStyle/>
        <a:p>
          <a:endParaRPr lang="en-US"/>
        </a:p>
      </dgm:t>
    </dgm:pt>
    <dgm:pt modelId="{CA7F34E8-BCCD-40BF-B445-17C9F5605E0E}">
      <dgm:prSet phldrT="[Text]"/>
      <dgm:spPr/>
      <dgm:t>
        <a:bodyPr/>
        <a:lstStyle/>
        <a:p>
          <a:r>
            <a:rPr lang="en-US" dirty="0" smtClean="0"/>
            <a:t>Range of motion</a:t>
          </a:r>
          <a:endParaRPr lang="en-US" dirty="0"/>
        </a:p>
      </dgm:t>
    </dgm:pt>
    <dgm:pt modelId="{DFCDAA80-78EB-476E-B23C-E0B4895775E7}" type="parTrans" cxnId="{E3A1B666-077A-46A9-AE9D-667E5A702065}">
      <dgm:prSet/>
      <dgm:spPr/>
      <dgm:t>
        <a:bodyPr/>
        <a:lstStyle/>
        <a:p>
          <a:endParaRPr lang="en-US"/>
        </a:p>
      </dgm:t>
    </dgm:pt>
    <dgm:pt modelId="{317EA2CF-2B8D-47D6-B972-963C6C4B2F0F}" type="sibTrans" cxnId="{E3A1B666-077A-46A9-AE9D-667E5A702065}">
      <dgm:prSet/>
      <dgm:spPr/>
      <dgm:t>
        <a:bodyPr/>
        <a:lstStyle/>
        <a:p>
          <a:endParaRPr lang="en-US"/>
        </a:p>
      </dgm:t>
    </dgm:pt>
    <dgm:pt modelId="{046912BE-2C54-42EC-BE61-945C4DF3F0C8}" type="pres">
      <dgm:prSet presAssocID="{2FE3A3EF-8A8D-4246-9E8F-10995E4799A1}" presName="composite" presStyleCnt="0">
        <dgm:presLayoutVars>
          <dgm:chMax val="3"/>
          <dgm:animLvl val="lvl"/>
          <dgm:resizeHandles val="exact"/>
        </dgm:presLayoutVars>
      </dgm:prSet>
      <dgm:spPr/>
    </dgm:pt>
    <dgm:pt modelId="{9DED24B8-1C65-4DF1-8129-B05FE5211DCF}" type="pres">
      <dgm:prSet presAssocID="{3D012C1E-429B-474F-B4AB-DEDC6BBD0FB7}" presName="gear1" presStyleLbl="node1" presStyleIdx="0" presStyleCnt="1" custLinFactNeighborX="292" custLinFactNeighborY="584">
        <dgm:presLayoutVars>
          <dgm:chMax val="1"/>
          <dgm:bulletEnabled val="1"/>
        </dgm:presLayoutVars>
      </dgm:prSet>
      <dgm:spPr/>
    </dgm:pt>
    <dgm:pt modelId="{A528201E-06DD-4BE3-BA3E-E0B4F6B37B0B}" type="pres">
      <dgm:prSet presAssocID="{3D012C1E-429B-474F-B4AB-DEDC6BBD0FB7}" presName="gear1srcNode" presStyleLbl="node1" presStyleIdx="0" presStyleCnt="1"/>
      <dgm:spPr/>
    </dgm:pt>
    <dgm:pt modelId="{93C3E24E-D5D8-4A42-89DD-321A3C15610C}" type="pres">
      <dgm:prSet presAssocID="{3D012C1E-429B-474F-B4AB-DEDC6BBD0FB7}" presName="gear1dstNode" presStyleLbl="node1" presStyleIdx="0" presStyleCnt="1"/>
      <dgm:spPr/>
    </dgm:pt>
    <dgm:pt modelId="{1EFF91F6-98BB-4361-ACD2-CAF13DAF9598}" type="pres">
      <dgm:prSet presAssocID="{3D012C1E-429B-474F-B4AB-DEDC6BBD0FB7}" presName="gear1ch" presStyleLbl="fgAcc1" presStyleIdx="0" presStyleCnt="1" custLinFactNeighborX="-9184" custLinFactNeighborY="7653">
        <dgm:presLayoutVars>
          <dgm:chMax val="0"/>
          <dgm:bulletEnabled val="1"/>
        </dgm:presLayoutVars>
      </dgm:prSet>
      <dgm:spPr/>
    </dgm:pt>
    <dgm:pt modelId="{5D538BA6-93CA-46B0-BC33-3EE7723760AF}" type="pres">
      <dgm:prSet presAssocID="{C69036EF-AAFF-46B6-8DD9-E4778A3089E2}" presName="connector1" presStyleLbl="sibTrans2D1" presStyleIdx="0" presStyleCnt="1"/>
      <dgm:spPr/>
    </dgm:pt>
  </dgm:ptLst>
  <dgm:cxnLst>
    <dgm:cxn modelId="{9D39AC9B-8F2D-4002-8E79-FF3B6D4B1D35}" type="presOf" srcId="{3D012C1E-429B-474F-B4AB-DEDC6BBD0FB7}" destId="{93C3E24E-D5D8-4A42-89DD-321A3C15610C}" srcOrd="2" destOrd="0" presId="urn:microsoft.com/office/officeart/2005/8/layout/gear1"/>
    <dgm:cxn modelId="{C386EB6B-60E4-4E3D-8DDE-218E747B666F}" srcId="{2FE3A3EF-8A8D-4246-9E8F-10995E4799A1}" destId="{3D012C1E-429B-474F-B4AB-DEDC6BBD0FB7}" srcOrd="0" destOrd="0" parTransId="{BD4DE1E6-6480-4B2C-800A-5DF2D77BE81C}" sibTransId="{C69036EF-AAFF-46B6-8DD9-E4778A3089E2}"/>
    <dgm:cxn modelId="{FA550BA0-E27D-4F83-831C-EC5291FB584D}" type="presOf" srcId="{C21AE49E-ABAE-4EE5-8A2F-4C4117352649}" destId="{1EFF91F6-98BB-4361-ACD2-CAF13DAF9598}" srcOrd="0" destOrd="1" presId="urn:microsoft.com/office/officeart/2005/8/layout/gear1"/>
    <dgm:cxn modelId="{0DA7E724-AC9C-45FA-9D92-1679FCC3CD1F}" type="presOf" srcId="{C69036EF-AAFF-46B6-8DD9-E4778A3089E2}" destId="{5D538BA6-93CA-46B0-BC33-3EE7723760AF}" srcOrd="0" destOrd="0" presId="urn:microsoft.com/office/officeart/2005/8/layout/gear1"/>
    <dgm:cxn modelId="{61C4943C-8299-4E60-9E72-F78BBFF1060F}" type="presOf" srcId="{3D012C1E-429B-474F-B4AB-DEDC6BBD0FB7}" destId="{A528201E-06DD-4BE3-BA3E-E0B4F6B37B0B}" srcOrd="1" destOrd="0" presId="urn:microsoft.com/office/officeart/2005/8/layout/gear1"/>
    <dgm:cxn modelId="{71912797-F0E7-41A8-9ACE-331635EA8136}" type="presOf" srcId="{2FE3A3EF-8A8D-4246-9E8F-10995E4799A1}" destId="{046912BE-2C54-42EC-BE61-945C4DF3F0C8}" srcOrd="0" destOrd="0" presId="urn:microsoft.com/office/officeart/2005/8/layout/gear1"/>
    <dgm:cxn modelId="{E3A1B666-077A-46A9-AE9D-667E5A702065}" srcId="{3D012C1E-429B-474F-B4AB-DEDC6BBD0FB7}" destId="{CA7F34E8-BCCD-40BF-B445-17C9F5605E0E}" srcOrd="2" destOrd="0" parTransId="{DFCDAA80-78EB-476E-B23C-E0B4895775E7}" sibTransId="{317EA2CF-2B8D-47D6-B972-963C6C4B2F0F}"/>
    <dgm:cxn modelId="{5B28DEF8-9F87-4359-9B01-1645CB45DEFA}" type="presOf" srcId="{3EE0D9E4-6EDB-45F5-B27E-B0314F9E6793}" destId="{1EFF91F6-98BB-4361-ACD2-CAF13DAF9598}" srcOrd="0" destOrd="0" presId="urn:microsoft.com/office/officeart/2005/8/layout/gear1"/>
    <dgm:cxn modelId="{03DF6B89-4BAE-4A60-B4C4-EE371503C073}" srcId="{3D012C1E-429B-474F-B4AB-DEDC6BBD0FB7}" destId="{C21AE49E-ABAE-4EE5-8A2F-4C4117352649}" srcOrd="1" destOrd="0" parTransId="{075FDDF2-006D-4A93-9E34-092A93082219}" sibTransId="{3ADA872F-A687-4502-AABE-B6B1D6F04B46}"/>
    <dgm:cxn modelId="{150859F9-62C3-44B4-B233-B745F5671647}" type="presOf" srcId="{CA7F34E8-BCCD-40BF-B445-17C9F5605E0E}" destId="{1EFF91F6-98BB-4361-ACD2-CAF13DAF9598}" srcOrd="0" destOrd="2" presId="urn:microsoft.com/office/officeart/2005/8/layout/gear1"/>
    <dgm:cxn modelId="{AB06C2B1-0180-42C7-9452-7F65C7C90FD1}" type="presOf" srcId="{3D012C1E-429B-474F-B4AB-DEDC6BBD0FB7}" destId="{9DED24B8-1C65-4DF1-8129-B05FE5211DCF}" srcOrd="0" destOrd="0" presId="urn:microsoft.com/office/officeart/2005/8/layout/gear1"/>
    <dgm:cxn modelId="{8ACAD5D5-B6EA-48FC-BA19-3AB3A0FA6D22}" srcId="{3D012C1E-429B-474F-B4AB-DEDC6BBD0FB7}" destId="{3EE0D9E4-6EDB-45F5-B27E-B0314F9E6793}" srcOrd="0" destOrd="0" parTransId="{13EA50B9-FF26-4F09-B4EF-7AA0DFB9C994}" sibTransId="{D269FEF3-82C2-4185-A4F6-C7E1F12A8144}"/>
    <dgm:cxn modelId="{CD807AA0-1252-4C83-A06D-AD50A98D5B6A}" type="presParOf" srcId="{046912BE-2C54-42EC-BE61-945C4DF3F0C8}" destId="{9DED24B8-1C65-4DF1-8129-B05FE5211DCF}" srcOrd="0" destOrd="0" presId="urn:microsoft.com/office/officeart/2005/8/layout/gear1"/>
    <dgm:cxn modelId="{55A6281D-2ED7-4A36-A13F-6C33773B755C}" type="presParOf" srcId="{046912BE-2C54-42EC-BE61-945C4DF3F0C8}" destId="{A528201E-06DD-4BE3-BA3E-E0B4F6B37B0B}" srcOrd="1" destOrd="0" presId="urn:microsoft.com/office/officeart/2005/8/layout/gear1"/>
    <dgm:cxn modelId="{534A0F2A-3C43-439E-9B10-E4DBFE2F3410}" type="presParOf" srcId="{046912BE-2C54-42EC-BE61-945C4DF3F0C8}" destId="{93C3E24E-D5D8-4A42-89DD-321A3C15610C}" srcOrd="2" destOrd="0" presId="urn:microsoft.com/office/officeart/2005/8/layout/gear1"/>
    <dgm:cxn modelId="{19A1CBB1-E4C6-411B-A586-C09C4A398C6C}" type="presParOf" srcId="{046912BE-2C54-42EC-BE61-945C4DF3F0C8}" destId="{1EFF91F6-98BB-4361-ACD2-CAF13DAF9598}" srcOrd="3" destOrd="0" presId="urn:microsoft.com/office/officeart/2005/8/layout/gear1"/>
    <dgm:cxn modelId="{286D4F0B-F703-42A9-ABAC-40B451CEE60E}" type="presParOf" srcId="{046912BE-2C54-42EC-BE61-945C4DF3F0C8}" destId="{5D538BA6-93CA-46B0-BC33-3EE7723760AF}" srcOrd="4"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51E1AF-691C-4BE8-BCB0-9F4156EE4970}" type="doc">
      <dgm:prSet loTypeId="urn:microsoft.com/office/officeart/2008/layout/RadialCluster" loCatId="cycle" qsTypeId="urn:microsoft.com/office/officeart/2005/8/quickstyle/simple1" qsCatId="simple" csTypeId="urn:microsoft.com/office/officeart/2005/8/colors/accent1_1" csCatId="accent1" phldr="1"/>
      <dgm:spPr/>
      <dgm:t>
        <a:bodyPr/>
        <a:lstStyle/>
        <a:p>
          <a:endParaRPr lang="en-US"/>
        </a:p>
      </dgm:t>
    </dgm:pt>
    <dgm:pt modelId="{0973DA3B-3C2E-4B59-B648-7B6A23E84DFA}">
      <dgm:prSet phldrT="[Text]"/>
      <dgm:spPr/>
      <dgm:t>
        <a:bodyPr/>
        <a:lstStyle/>
        <a:p>
          <a:r>
            <a:rPr lang="en-US" dirty="0" smtClean="0"/>
            <a:t>Knee Joint stability</a:t>
          </a:r>
          <a:endParaRPr lang="en-US" dirty="0"/>
        </a:p>
      </dgm:t>
    </dgm:pt>
    <dgm:pt modelId="{8EC08072-893D-41B1-8289-1662183DD830}" type="parTrans" cxnId="{5BCEC8B7-7D4A-49E8-8A39-62DAC75190CC}">
      <dgm:prSet/>
      <dgm:spPr/>
      <dgm:t>
        <a:bodyPr/>
        <a:lstStyle/>
        <a:p>
          <a:endParaRPr lang="en-US"/>
        </a:p>
      </dgm:t>
    </dgm:pt>
    <dgm:pt modelId="{58409F6E-FC58-4EEF-A0FE-A51591612142}" type="sibTrans" cxnId="{5BCEC8B7-7D4A-49E8-8A39-62DAC75190CC}">
      <dgm:prSet/>
      <dgm:spPr/>
      <dgm:t>
        <a:bodyPr/>
        <a:lstStyle/>
        <a:p>
          <a:endParaRPr lang="en-US"/>
        </a:p>
      </dgm:t>
    </dgm:pt>
    <dgm:pt modelId="{3FB2D8FF-D06E-4DF2-8B4E-3EB8C641A24B}">
      <dgm:prSet phldrT="[Text]" custT="1"/>
      <dgm:spPr/>
      <dgm:t>
        <a:bodyPr/>
        <a:lstStyle/>
        <a:p>
          <a:pPr algn="ctr"/>
          <a:r>
            <a:rPr lang="en-US" sz="2800" b="1" dirty="0" smtClean="0"/>
            <a:t>Dynamic</a:t>
          </a:r>
          <a:endParaRPr lang="en-US" sz="1200" dirty="0" smtClean="0"/>
        </a:p>
        <a:p>
          <a:pPr algn="just"/>
          <a:r>
            <a:rPr lang="en-US" sz="1100" dirty="0" smtClean="0"/>
            <a:t>All the muscle groups crossing and acting on the Joint</a:t>
          </a:r>
        </a:p>
        <a:p>
          <a:pPr algn="just"/>
          <a:endParaRPr lang="en-US" sz="1100" dirty="0" smtClean="0"/>
        </a:p>
        <a:p>
          <a:pPr algn="just"/>
          <a:endParaRPr lang="en-US" sz="1100" dirty="0" smtClean="0"/>
        </a:p>
        <a:p>
          <a:pPr algn="ctr"/>
          <a:endParaRPr lang="en-US" sz="1100" dirty="0"/>
        </a:p>
      </dgm:t>
    </dgm:pt>
    <dgm:pt modelId="{1C043912-67F8-4DFE-8AE9-AF44C8974E7E}" type="parTrans" cxnId="{8B9056D5-DDDF-41AE-97E9-1F70AB12DD17}">
      <dgm:prSet/>
      <dgm:spPr/>
      <dgm:t>
        <a:bodyPr/>
        <a:lstStyle/>
        <a:p>
          <a:endParaRPr lang="en-US"/>
        </a:p>
      </dgm:t>
    </dgm:pt>
    <dgm:pt modelId="{8EC9B5EF-DE39-4AF7-AF37-26B969B82A73}" type="sibTrans" cxnId="{8B9056D5-DDDF-41AE-97E9-1F70AB12DD17}">
      <dgm:prSet/>
      <dgm:spPr/>
      <dgm:t>
        <a:bodyPr/>
        <a:lstStyle/>
        <a:p>
          <a:endParaRPr lang="en-US"/>
        </a:p>
      </dgm:t>
    </dgm:pt>
    <dgm:pt modelId="{263CCAEF-2615-4B55-B58E-0DC9C7C11990}">
      <dgm:prSet phldrT="[Text]"/>
      <dgm:spPr/>
      <dgm:t>
        <a:bodyPr/>
        <a:lstStyle/>
        <a:p>
          <a:r>
            <a:rPr lang="en-US" dirty="0" smtClean="0"/>
            <a:t>Ligaments</a:t>
          </a:r>
          <a:endParaRPr lang="en-US" dirty="0"/>
        </a:p>
      </dgm:t>
    </dgm:pt>
    <dgm:pt modelId="{8EEE4E87-FBCE-4C3B-9C13-433DF3553266}" type="parTrans" cxnId="{4F37E08A-61C0-4FE0-B85C-2936F1253A58}">
      <dgm:prSet/>
      <dgm:spPr/>
      <dgm:t>
        <a:bodyPr/>
        <a:lstStyle/>
        <a:p>
          <a:endParaRPr lang="en-US"/>
        </a:p>
      </dgm:t>
    </dgm:pt>
    <dgm:pt modelId="{00AF22C0-F2C2-4BDE-9354-7A5E8D9E60D8}" type="sibTrans" cxnId="{4F37E08A-61C0-4FE0-B85C-2936F1253A58}">
      <dgm:prSet/>
      <dgm:spPr/>
      <dgm:t>
        <a:bodyPr/>
        <a:lstStyle/>
        <a:p>
          <a:endParaRPr lang="en-US"/>
        </a:p>
      </dgm:t>
    </dgm:pt>
    <dgm:pt modelId="{B63790C0-F09B-4EB6-9EA3-0CE445E5E859}">
      <dgm:prSet phldrT="[Text]" custT="1"/>
      <dgm:spPr/>
      <dgm:t>
        <a:bodyPr/>
        <a:lstStyle/>
        <a:p>
          <a:pPr algn="ctr"/>
          <a:r>
            <a:rPr lang="en-US" sz="2000" b="1" dirty="0" smtClean="0"/>
            <a:t>Joint Configuration</a:t>
          </a:r>
        </a:p>
      </dgm:t>
    </dgm:pt>
    <dgm:pt modelId="{D6308D69-D19E-439F-A4AC-2470F2C9EC25}" type="parTrans" cxnId="{0CA06E73-59BE-4199-BD8E-A07B95DDB5E3}">
      <dgm:prSet/>
      <dgm:spPr/>
      <dgm:t>
        <a:bodyPr/>
        <a:lstStyle/>
        <a:p>
          <a:endParaRPr lang="en-US"/>
        </a:p>
      </dgm:t>
    </dgm:pt>
    <dgm:pt modelId="{BA4BCE28-BA9A-40DA-8624-A4A8CFB1DA97}" type="sibTrans" cxnId="{0CA06E73-59BE-4199-BD8E-A07B95DDB5E3}">
      <dgm:prSet/>
      <dgm:spPr/>
      <dgm:t>
        <a:bodyPr/>
        <a:lstStyle/>
        <a:p>
          <a:endParaRPr lang="en-US"/>
        </a:p>
      </dgm:t>
    </dgm:pt>
    <dgm:pt modelId="{48EA57D7-C509-40BB-A7E5-3E213311119D}" type="pres">
      <dgm:prSet presAssocID="{9651E1AF-691C-4BE8-BCB0-9F4156EE4970}" presName="Name0" presStyleCnt="0">
        <dgm:presLayoutVars>
          <dgm:chMax val="1"/>
          <dgm:chPref val="1"/>
          <dgm:dir/>
          <dgm:animOne val="branch"/>
          <dgm:animLvl val="lvl"/>
        </dgm:presLayoutVars>
      </dgm:prSet>
      <dgm:spPr/>
    </dgm:pt>
    <dgm:pt modelId="{6C1EE69B-62CB-400F-8E56-1BE89B7B171A}" type="pres">
      <dgm:prSet presAssocID="{0973DA3B-3C2E-4B59-B648-7B6A23E84DFA}" presName="singleCycle" presStyleCnt="0"/>
      <dgm:spPr/>
    </dgm:pt>
    <dgm:pt modelId="{0DFB4A02-99B0-4F1B-A8EA-13B5D5DA1F3E}" type="pres">
      <dgm:prSet presAssocID="{0973DA3B-3C2E-4B59-B648-7B6A23E84DFA}" presName="singleCenter" presStyleLbl="node1" presStyleIdx="0" presStyleCnt="4">
        <dgm:presLayoutVars>
          <dgm:chMax val="7"/>
          <dgm:chPref val="7"/>
        </dgm:presLayoutVars>
      </dgm:prSet>
      <dgm:spPr/>
      <dgm:t>
        <a:bodyPr/>
        <a:lstStyle/>
        <a:p>
          <a:endParaRPr lang="en-US"/>
        </a:p>
      </dgm:t>
    </dgm:pt>
    <dgm:pt modelId="{9C2E4ECC-C7B4-4A30-AE52-DD2542654CB8}" type="pres">
      <dgm:prSet presAssocID="{1C043912-67F8-4DFE-8AE9-AF44C8974E7E}" presName="Name56" presStyleLbl="parChTrans1D2" presStyleIdx="0" presStyleCnt="3"/>
      <dgm:spPr/>
    </dgm:pt>
    <dgm:pt modelId="{26F2C0B8-D8A8-4BB2-B8F2-1C4646C8C76E}" type="pres">
      <dgm:prSet presAssocID="{3FB2D8FF-D06E-4DF2-8B4E-3EB8C641A24B}" presName="text0" presStyleLbl="node1" presStyleIdx="1" presStyleCnt="4" custScaleX="172755" custScaleY="194769" custRadScaleRad="101436">
        <dgm:presLayoutVars>
          <dgm:bulletEnabled val="1"/>
        </dgm:presLayoutVars>
      </dgm:prSet>
      <dgm:spPr/>
      <dgm:t>
        <a:bodyPr/>
        <a:lstStyle/>
        <a:p>
          <a:endParaRPr lang="en-US"/>
        </a:p>
      </dgm:t>
    </dgm:pt>
    <dgm:pt modelId="{5D774726-0B97-4828-9009-811EE0066974}" type="pres">
      <dgm:prSet presAssocID="{8EEE4E87-FBCE-4C3B-9C13-433DF3553266}" presName="Name56" presStyleLbl="parChTrans1D2" presStyleIdx="1" presStyleCnt="3"/>
      <dgm:spPr/>
    </dgm:pt>
    <dgm:pt modelId="{E94C665F-861C-4FC1-9319-2C2AC259AAD3}" type="pres">
      <dgm:prSet presAssocID="{263CCAEF-2615-4B55-B58E-0DC9C7C11990}" presName="text0" presStyleLbl="node1" presStyleIdx="2" presStyleCnt="4" custScaleX="195740" custScaleY="165693">
        <dgm:presLayoutVars>
          <dgm:bulletEnabled val="1"/>
        </dgm:presLayoutVars>
      </dgm:prSet>
      <dgm:spPr/>
    </dgm:pt>
    <dgm:pt modelId="{AE456154-AD18-4A1C-BBEA-DB545A4A710B}" type="pres">
      <dgm:prSet presAssocID="{D6308D69-D19E-439F-A4AC-2470F2C9EC25}" presName="Name56" presStyleLbl="parChTrans1D2" presStyleIdx="2" presStyleCnt="3"/>
      <dgm:spPr/>
    </dgm:pt>
    <dgm:pt modelId="{449E989D-5C1E-4034-B67A-89F847EBDE99}" type="pres">
      <dgm:prSet presAssocID="{B63790C0-F09B-4EB6-9EA3-0CE445E5E859}" presName="text0" presStyleLbl="node1" presStyleIdx="3" presStyleCnt="4" custScaleX="169793" custScaleY="156693">
        <dgm:presLayoutVars>
          <dgm:bulletEnabled val="1"/>
        </dgm:presLayoutVars>
      </dgm:prSet>
      <dgm:spPr/>
      <dgm:t>
        <a:bodyPr/>
        <a:lstStyle/>
        <a:p>
          <a:endParaRPr lang="en-US"/>
        </a:p>
      </dgm:t>
    </dgm:pt>
  </dgm:ptLst>
  <dgm:cxnLst>
    <dgm:cxn modelId="{B087D3B1-D0DE-4D66-AD95-28B938647743}" type="presOf" srcId="{263CCAEF-2615-4B55-B58E-0DC9C7C11990}" destId="{E94C665F-861C-4FC1-9319-2C2AC259AAD3}" srcOrd="0" destOrd="0" presId="urn:microsoft.com/office/officeart/2008/layout/RadialCluster"/>
    <dgm:cxn modelId="{5A956473-7CDD-4E49-9B9D-A6649302DFDB}" type="presOf" srcId="{B63790C0-F09B-4EB6-9EA3-0CE445E5E859}" destId="{449E989D-5C1E-4034-B67A-89F847EBDE99}" srcOrd="0" destOrd="0" presId="urn:microsoft.com/office/officeart/2008/layout/RadialCluster"/>
    <dgm:cxn modelId="{5BCEC8B7-7D4A-49E8-8A39-62DAC75190CC}" srcId="{9651E1AF-691C-4BE8-BCB0-9F4156EE4970}" destId="{0973DA3B-3C2E-4B59-B648-7B6A23E84DFA}" srcOrd="0" destOrd="0" parTransId="{8EC08072-893D-41B1-8289-1662183DD830}" sibTransId="{58409F6E-FC58-4EEF-A0FE-A51591612142}"/>
    <dgm:cxn modelId="{4F37E08A-61C0-4FE0-B85C-2936F1253A58}" srcId="{0973DA3B-3C2E-4B59-B648-7B6A23E84DFA}" destId="{263CCAEF-2615-4B55-B58E-0DC9C7C11990}" srcOrd="1" destOrd="0" parTransId="{8EEE4E87-FBCE-4C3B-9C13-433DF3553266}" sibTransId="{00AF22C0-F2C2-4BDE-9354-7A5E8D9E60D8}"/>
    <dgm:cxn modelId="{0CA06E73-59BE-4199-BD8E-A07B95DDB5E3}" srcId="{0973DA3B-3C2E-4B59-B648-7B6A23E84DFA}" destId="{B63790C0-F09B-4EB6-9EA3-0CE445E5E859}" srcOrd="2" destOrd="0" parTransId="{D6308D69-D19E-439F-A4AC-2470F2C9EC25}" sibTransId="{BA4BCE28-BA9A-40DA-8624-A4A8CFB1DA97}"/>
    <dgm:cxn modelId="{573249E0-7F72-43E8-8CD4-0D709E128223}" type="presOf" srcId="{0973DA3B-3C2E-4B59-B648-7B6A23E84DFA}" destId="{0DFB4A02-99B0-4F1B-A8EA-13B5D5DA1F3E}" srcOrd="0" destOrd="0" presId="urn:microsoft.com/office/officeart/2008/layout/RadialCluster"/>
    <dgm:cxn modelId="{D187847D-73E8-4FC5-99DB-16FD50E03805}" type="presOf" srcId="{1C043912-67F8-4DFE-8AE9-AF44C8974E7E}" destId="{9C2E4ECC-C7B4-4A30-AE52-DD2542654CB8}" srcOrd="0" destOrd="0" presId="urn:microsoft.com/office/officeart/2008/layout/RadialCluster"/>
    <dgm:cxn modelId="{8B9056D5-DDDF-41AE-97E9-1F70AB12DD17}" srcId="{0973DA3B-3C2E-4B59-B648-7B6A23E84DFA}" destId="{3FB2D8FF-D06E-4DF2-8B4E-3EB8C641A24B}" srcOrd="0" destOrd="0" parTransId="{1C043912-67F8-4DFE-8AE9-AF44C8974E7E}" sibTransId="{8EC9B5EF-DE39-4AF7-AF37-26B969B82A73}"/>
    <dgm:cxn modelId="{A055C497-4BB1-49B3-B585-78E791C003AE}" type="presOf" srcId="{9651E1AF-691C-4BE8-BCB0-9F4156EE4970}" destId="{48EA57D7-C509-40BB-A7E5-3E213311119D}" srcOrd="0" destOrd="0" presId="urn:microsoft.com/office/officeart/2008/layout/RadialCluster"/>
    <dgm:cxn modelId="{25A1EB6B-F2AF-4076-ADF7-897658A95E8E}" type="presOf" srcId="{D6308D69-D19E-439F-A4AC-2470F2C9EC25}" destId="{AE456154-AD18-4A1C-BBEA-DB545A4A710B}" srcOrd="0" destOrd="0" presId="urn:microsoft.com/office/officeart/2008/layout/RadialCluster"/>
    <dgm:cxn modelId="{255FA418-2762-450A-A0FE-7FDCF72F6DA3}" type="presOf" srcId="{3FB2D8FF-D06E-4DF2-8B4E-3EB8C641A24B}" destId="{26F2C0B8-D8A8-4BB2-B8F2-1C4646C8C76E}" srcOrd="0" destOrd="0" presId="urn:microsoft.com/office/officeart/2008/layout/RadialCluster"/>
    <dgm:cxn modelId="{3CDD4751-FE81-497B-A6F0-D9B67BB20C2D}" type="presOf" srcId="{8EEE4E87-FBCE-4C3B-9C13-433DF3553266}" destId="{5D774726-0B97-4828-9009-811EE0066974}" srcOrd="0" destOrd="0" presId="urn:microsoft.com/office/officeart/2008/layout/RadialCluster"/>
    <dgm:cxn modelId="{AA6B5CB0-8404-4150-8262-AE83478A8A87}" type="presParOf" srcId="{48EA57D7-C509-40BB-A7E5-3E213311119D}" destId="{6C1EE69B-62CB-400F-8E56-1BE89B7B171A}" srcOrd="0" destOrd="0" presId="urn:microsoft.com/office/officeart/2008/layout/RadialCluster"/>
    <dgm:cxn modelId="{C93B427E-F252-42DE-AA3B-1A6B4C20F003}" type="presParOf" srcId="{6C1EE69B-62CB-400F-8E56-1BE89B7B171A}" destId="{0DFB4A02-99B0-4F1B-A8EA-13B5D5DA1F3E}" srcOrd="0" destOrd="0" presId="urn:microsoft.com/office/officeart/2008/layout/RadialCluster"/>
    <dgm:cxn modelId="{2E27D486-2414-4C51-AABF-D4C659D5D829}" type="presParOf" srcId="{6C1EE69B-62CB-400F-8E56-1BE89B7B171A}" destId="{9C2E4ECC-C7B4-4A30-AE52-DD2542654CB8}" srcOrd="1" destOrd="0" presId="urn:microsoft.com/office/officeart/2008/layout/RadialCluster"/>
    <dgm:cxn modelId="{60F188A1-B72A-45EC-A5DA-E969DD28B09E}" type="presParOf" srcId="{6C1EE69B-62CB-400F-8E56-1BE89B7B171A}" destId="{26F2C0B8-D8A8-4BB2-B8F2-1C4646C8C76E}" srcOrd="2" destOrd="0" presId="urn:microsoft.com/office/officeart/2008/layout/RadialCluster"/>
    <dgm:cxn modelId="{5E2ED4B1-27F9-4AC8-BD6C-5804E3D4A72F}" type="presParOf" srcId="{6C1EE69B-62CB-400F-8E56-1BE89B7B171A}" destId="{5D774726-0B97-4828-9009-811EE0066974}" srcOrd="3" destOrd="0" presId="urn:microsoft.com/office/officeart/2008/layout/RadialCluster"/>
    <dgm:cxn modelId="{A201FFCF-4F09-4136-944A-1303D807AB6C}" type="presParOf" srcId="{6C1EE69B-62CB-400F-8E56-1BE89B7B171A}" destId="{E94C665F-861C-4FC1-9319-2C2AC259AAD3}" srcOrd="4" destOrd="0" presId="urn:microsoft.com/office/officeart/2008/layout/RadialCluster"/>
    <dgm:cxn modelId="{A0611E49-DCB3-4484-9936-C00289837EEF}" type="presParOf" srcId="{6C1EE69B-62CB-400F-8E56-1BE89B7B171A}" destId="{AE456154-AD18-4A1C-BBEA-DB545A4A710B}" srcOrd="5" destOrd="0" presId="urn:microsoft.com/office/officeart/2008/layout/RadialCluster"/>
    <dgm:cxn modelId="{31F4E3B0-8622-4755-AE3D-39BF2245F465}" type="presParOf" srcId="{6C1EE69B-62CB-400F-8E56-1BE89B7B171A}" destId="{449E989D-5C1E-4034-B67A-89F847EBDE99}" srcOrd="6"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51E1AF-691C-4BE8-BCB0-9F4156EE4970}" type="doc">
      <dgm:prSet loTypeId="urn:microsoft.com/office/officeart/2008/layout/RadialCluster" loCatId="cycle" qsTypeId="urn:microsoft.com/office/officeart/2005/8/quickstyle/simple1" qsCatId="simple" csTypeId="urn:microsoft.com/office/officeart/2005/8/colors/accent1_1" csCatId="accent1" phldr="1"/>
      <dgm:spPr/>
      <dgm:t>
        <a:bodyPr/>
        <a:lstStyle/>
        <a:p>
          <a:endParaRPr lang="en-US"/>
        </a:p>
      </dgm:t>
    </dgm:pt>
    <dgm:pt modelId="{0973DA3B-3C2E-4B59-B648-7B6A23E84DFA}">
      <dgm:prSet phldrT="[Text]"/>
      <dgm:spPr/>
      <dgm:t>
        <a:bodyPr/>
        <a:lstStyle/>
        <a:p>
          <a:r>
            <a:rPr lang="en-US" dirty="0" smtClean="0"/>
            <a:t>Knee Joint stability</a:t>
          </a:r>
          <a:endParaRPr lang="en-US" dirty="0"/>
        </a:p>
      </dgm:t>
    </dgm:pt>
    <dgm:pt modelId="{8EC08072-893D-41B1-8289-1662183DD830}" type="parTrans" cxnId="{5BCEC8B7-7D4A-49E8-8A39-62DAC75190CC}">
      <dgm:prSet/>
      <dgm:spPr/>
      <dgm:t>
        <a:bodyPr/>
        <a:lstStyle/>
        <a:p>
          <a:endParaRPr lang="en-US"/>
        </a:p>
      </dgm:t>
    </dgm:pt>
    <dgm:pt modelId="{58409F6E-FC58-4EEF-A0FE-A51591612142}" type="sibTrans" cxnId="{5BCEC8B7-7D4A-49E8-8A39-62DAC75190CC}">
      <dgm:prSet/>
      <dgm:spPr/>
      <dgm:t>
        <a:bodyPr/>
        <a:lstStyle/>
        <a:p>
          <a:endParaRPr lang="en-US"/>
        </a:p>
      </dgm:t>
    </dgm:pt>
    <dgm:pt modelId="{3FB2D8FF-D06E-4DF2-8B4E-3EB8C641A24B}">
      <dgm:prSet phldrT="[Text]" custT="1"/>
      <dgm:spPr/>
      <dgm:t>
        <a:bodyPr/>
        <a:lstStyle/>
        <a:p>
          <a:pPr algn="ctr"/>
          <a:r>
            <a:rPr lang="en-US" sz="2800" b="1" dirty="0" smtClean="0"/>
            <a:t>Dynamic</a:t>
          </a:r>
          <a:endParaRPr lang="en-US" sz="1100" dirty="0" smtClean="0"/>
        </a:p>
        <a:p>
          <a:pPr algn="just"/>
          <a:endParaRPr lang="en-US" sz="1100" dirty="0" smtClean="0"/>
        </a:p>
        <a:p>
          <a:pPr algn="ctr"/>
          <a:endParaRPr lang="en-US" sz="1100" dirty="0"/>
        </a:p>
      </dgm:t>
    </dgm:pt>
    <dgm:pt modelId="{1C043912-67F8-4DFE-8AE9-AF44C8974E7E}" type="parTrans" cxnId="{8B9056D5-DDDF-41AE-97E9-1F70AB12DD17}">
      <dgm:prSet/>
      <dgm:spPr/>
      <dgm:t>
        <a:bodyPr/>
        <a:lstStyle/>
        <a:p>
          <a:endParaRPr lang="en-US"/>
        </a:p>
      </dgm:t>
    </dgm:pt>
    <dgm:pt modelId="{8EC9B5EF-DE39-4AF7-AF37-26B969B82A73}" type="sibTrans" cxnId="{8B9056D5-DDDF-41AE-97E9-1F70AB12DD17}">
      <dgm:prSet/>
      <dgm:spPr/>
      <dgm:t>
        <a:bodyPr/>
        <a:lstStyle/>
        <a:p>
          <a:endParaRPr lang="en-US"/>
        </a:p>
      </dgm:t>
    </dgm:pt>
    <dgm:pt modelId="{263CCAEF-2615-4B55-B58E-0DC9C7C11990}">
      <dgm:prSet phldrT="[Text]"/>
      <dgm:spPr/>
      <dgm:t>
        <a:bodyPr/>
        <a:lstStyle/>
        <a:p>
          <a:r>
            <a:rPr lang="en-US" dirty="0" smtClean="0"/>
            <a:t>Ligaments</a:t>
          </a:r>
          <a:endParaRPr lang="en-US" dirty="0"/>
        </a:p>
      </dgm:t>
    </dgm:pt>
    <dgm:pt modelId="{8EEE4E87-FBCE-4C3B-9C13-433DF3553266}" type="parTrans" cxnId="{4F37E08A-61C0-4FE0-B85C-2936F1253A58}">
      <dgm:prSet/>
      <dgm:spPr/>
      <dgm:t>
        <a:bodyPr/>
        <a:lstStyle/>
        <a:p>
          <a:endParaRPr lang="en-US"/>
        </a:p>
      </dgm:t>
    </dgm:pt>
    <dgm:pt modelId="{00AF22C0-F2C2-4BDE-9354-7A5E8D9E60D8}" type="sibTrans" cxnId="{4F37E08A-61C0-4FE0-B85C-2936F1253A58}">
      <dgm:prSet/>
      <dgm:spPr/>
      <dgm:t>
        <a:bodyPr/>
        <a:lstStyle/>
        <a:p>
          <a:endParaRPr lang="en-US"/>
        </a:p>
      </dgm:t>
    </dgm:pt>
    <dgm:pt modelId="{B63790C0-F09B-4EB6-9EA3-0CE445E5E859}">
      <dgm:prSet phldrT="[Text]" custT="1"/>
      <dgm:spPr/>
      <dgm:t>
        <a:bodyPr/>
        <a:lstStyle/>
        <a:p>
          <a:pPr algn="ctr"/>
          <a:r>
            <a:rPr lang="en-US" sz="2000" b="1" dirty="0" smtClean="0"/>
            <a:t>Joint Configuration</a:t>
          </a:r>
        </a:p>
        <a:p>
          <a:pPr algn="just"/>
          <a:r>
            <a:rPr lang="en-US" sz="1900" dirty="0" smtClean="0"/>
            <a:t>- </a:t>
          </a:r>
          <a:r>
            <a:rPr lang="en-US" sz="1900" dirty="0" err="1" smtClean="0">
              <a:solidFill>
                <a:srgbClr val="FF0000"/>
              </a:solidFill>
            </a:rPr>
            <a:t>Tibio</a:t>
          </a:r>
          <a:r>
            <a:rPr lang="en-US" sz="1900" dirty="0" smtClean="0">
              <a:solidFill>
                <a:srgbClr val="FF0000"/>
              </a:solidFill>
            </a:rPr>
            <a:t>-femoral joint</a:t>
          </a:r>
        </a:p>
        <a:p>
          <a:pPr algn="just"/>
          <a:r>
            <a:rPr lang="en-US" sz="1900" dirty="0" smtClean="0"/>
            <a:t>-Patellofemoral joint</a:t>
          </a:r>
          <a:endParaRPr lang="en-US" sz="1900" dirty="0"/>
        </a:p>
      </dgm:t>
    </dgm:pt>
    <dgm:pt modelId="{D6308D69-D19E-439F-A4AC-2470F2C9EC25}" type="parTrans" cxnId="{0CA06E73-59BE-4199-BD8E-A07B95DDB5E3}">
      <dgm:prSet/>
      <dgm:spPr/>
      <dgm:t>
        <a:bodyPr/>
        <a:lstStyle/>
        <a:p>
          <a:endParaRPr lang="en-US"/>
        </a:p>
      </dgm:t>
    </dgm:pt>
    <dgm:pt modelId="{BA4BCE28-BA9A-40DA-8624-A4A8CFB1DA97}" type="sibTrans" cxnId="{0CA06E73-59BE-4199-BD8E-A07B95DDB5E3}">
      <dgm:prSet/>
      <dgm:spPr/>
      <dgm:t>
        <a:bodyPr/>
        <a:lstStyle/>
        <a:p>
          <a:endParaRPr lang="en-US"/>
        </a:p>
      </dgm:t>
    </dgm:pt>
    <dgm:pt modelId="{48EA57D7-C509-40BB-A7E5-3E213311119D}" type="pres">
      <dgm:prSet presAssocID="{9651E1AF-691C-4BE8-BCB0-9F4156EE4970}" presName="Name0" presStyleCnt="0">
        <dgm:presLayoutVars>
          <dgm:chMax val="1"/>
          <dgm:chPref val="1"/>
          <dgm:dir/>
          <dgm:animOne val="branch"/>
          <dgm:animLvl val="lvl"/>
        </dgm:presLayoutVars>
      </dgm:prSet>
      <dgm:spPr/>
    </dgm:pt>
    <dgm:pt modelId="{6C1EE69B-62CB-400F-8E56-1BE89B7B171A}" type="pres">
      <dgm:prSet presAssocID="{0973DA3B-3C2E-4B59-B648-7B6A23E84DFA}" presName="singleCycle" presStyleCnt="0"/>
      <dgm:spPr/>
    </dgm:pt>
    <dgm:pt modelId="{0DFB4A02-99B0-4F1B-A8EA-13B5D5DA1F3E}" type="pres">
      <dgm:prSet presAssocID="{0973DA3B-3C2E-4B59-B648-7B6A23E84DFA}" presName="singleCenter" presStyleLbl="node1" presStyleIdx="0" presStyleCnt="4">
        <dgm:presLayoutVars>
          <dgm:chMax val="7"/>
          <dgm:chPref val="7"/>
        </dgm:presLayoutVars>
      </dgm:prSet>
      <dgm:spPr/>
      <dgm:t>
        <a:bodyPr/>
        <a:lstStyle/>
        <a:p>
          <a:endParaRPr lang="en-US"/>
        </a:p>
      </dgm:t>
    </dgm:pt>
    <dgm:pt modelId="{9C2E4ECC-C7B4-4A30-AE52-DD2542654CB8}" type="pres">
      <dgm:prSet presAssocID="{1C043912-67F8-4DFE-8AE9-AF44C8974E7E}" presName="Name56" presStyleLbl="parChTrans1D2" presStyleIdx="0" presStyleCnt="3"/>
      <dgm:spPr/>
    </dgm:pt>
    <dgm:pt modelId="{26F2C0B8-D8A8-4BB2-B8F2-1C4646C8C76E}" type="pres">
      <dgm:prSet presAssocID="{3FB2D8FF-D06E-4DF2-8B4E-3EB8C641A24B}" presName="text0" presStyleLbl="node1" presStyleIdx="1" presStyleCnt="4" custScaleX="177589" custScaleY="182823" custRadScaleRad="101436">
        <dgm:presLayoutVars>
          <dgm:bulletEnabled val="1"/>
        </dgm:presLayoutVars>
      </dgm:prSet>
      <dgm:spPr/>
      <dgm:t>
        <a:bodyPr/>
        <a:lstStyle/>
        <a:p>
          <a:endParaRPr lang="en-US"/>
        </a:p>
      </dgm:t>
    </dgm:pt>
    <dgm:pt modelId="{5D774726-0B97-4828-9009-811EE0066974}" type="pres">
      <dgm:prSet presAssocID="{8EEE4E87-FBCE-4C3B-9C13-433DF3553266}" presName="Name56" presStyleLbl="parChTrans1D2" presStyleIdx="1" presStyleCnt="3"/>
      <dgm:spPr/>
    </dgm:pt>
    <dgm:pt modelId="{E94C665F-861C-4FC1-9319-2C2AC259AAD3}" type="pres">
      <dgm:prSet presAssocID="{263CCAEF-2615-4B55-B58E-0DC9C7C11990}" presName="text0" presStyleLbl="node1" presStyleIdx="2" presStyleCnt="4" custScaleX="219186" custScaleY="228096">
        <dgm:presLayoutVars>
          <dgm:bulletEnabled val="1"/>
        </dgm:presLayoutVars>
      </dgm:prSet>
      <dgm:spPr/>
    </dgm:pt>
    <dgm:pt modelId="{AE456154-AD18-4A1C-BBEA-DB545A4A710B}" type="pres">
      <dgm:prSet presAssocID="{D6308D69-D19E-439F-A4AC-2470F2C9EC25}" presName="Name56" presStyleLbl="parChTrans1D2" presStyleIdx="2" presStyleCnt="3"/>
      <dgm:spPr/>
    </dgm:pt>
    <dgm:pt modelId="{449E989D-5C1E-4034-B67A-89F847EBDE99}" type="pres">
      <dgm:prSet presAssocID="{B63790C0-F09B-4EB6-9EA3-0CE445E5E859}" presName="text0" presStyleLbl="node1" presStyleIdx="3" presStyleCnt="4" custScaleX="208503" custScaleY="204761">
        <dgm:presLayoutVars>
          <dgm:bulletEnabled val="1"/>
        </dgm:presLayoutVars>
      </dgm:prSet>
      <dgm:spPr/>
      <dgm:t>
        <a:bodyPr/>
        <a:lstStyle/>
        <a:p>
          <a:endParaRPr lang="en-US"/>
        </a:p>
      </dgm:t>
    </dgm:pt>
  </dgm:ptLst>
  <dgm:cxnLst>
    <dgm:cxn modelId="{B087D3B1-D0DE-4D66-AD95-28B938647743}" type="presOf" srcId="{263CCAEF-2615-4B55-B58E-0DC9C7C11990}" destId="{E94C665F-861C-4FC1-9319-2C2AC259AAD3}" srcOrd="0" destOrd="0" presId="urn:microsoft.com/office/officeart/2008/layout/RadialCluster"/>
    <dgm:cxn modelId="{5A956473-7CDD-4E49-9B9D-A6649302DFDB}" type="presOf" srcId="{B63790C0-F09B-4EB6-9EA3-0CE445E5E859}" destId="{449E989D-5C1E-4034-B67A-89F847EBDE99}" srcOrd="0" destOrd="0" presId="urn:microsoft.com/office/officeart/2008/layout/RadialCluster"/>
    <dgm:cxn modelId="{5BCEC8B7-7D4A-49E8-8A39-62DAC75190CC}" srcId="{9651E1AF-691C-4BE8-BCB0-9F4156EE4970}" destId="{0973DA3B-3C2E-4B59-B648-7B6A23E84DFA}" srcOrd="0" destOrd="0" parTransId="{8EC08072-893D-41B1-8289-1662183DD830}" sibTransId="{58409F6E-FC58-4EEF-A0FE-A51591612142}"/>
    <dgm:cxn modelId="{4F37E08A-61C0-4FE0-B85C-2936F1253A58}" srcId="{0973DA3B-3C2E-4B59-B648-7B6A23E84DFA}" destId="{263CCAEF-2615-4B55-B58E-0DC9C7C11990}" srcOrd="1" destOrd="0" parTransId="{8EEE4E87-FBCE-4C3B-9C13-433DF3553266}" sibTransId="{00AF22C0-F2C2-4BDE-9354-7A5E8D9E60D8}"/>
    <dgm:cxn modelId="{0CA06E73-59BE-4199-BD8E-A07B95DDB5E3}" srcId="{0973DA3B-3C2E-4B59-B648-7B6A23E84DFA}" destId="{B63790C0-F09B-4EB6-9EA3-0CE445E5E859}" srcOrd="2" destOrd="0" parTransId="{D6308D69-D19E-439F-A4AC-2470F2C9EC25}" sibTransId="{BA4BCE28-BA9A-40DA-8624-A4A8CFB1DA97}"/>
    <dgm:cxn modelId="{573249E0-7F72-43E8-8CD4-0D709E128223}" type="presOf" srcId="{0973DA3B-3C2E-4B59-B648-7B6A23E84DFA}" destId="{0DFB4A02-99B0-4F1B-A8EA-13B5D5DA1F3E}" srcOrd="0" destOrd="0" presId="urn:microsoft.com/office/officeart/2008/layout/RadialCluster"/>
    <dgm:cxn modelId="{D187847D-73E8-4FC5-99DB-16FD50E03805}" type="presOf" srcId="{1C043912-67F8-4DFE-8AE9-AF44C8974E7E}" destId="{9C2E4ECC-C7B4-4A30-AE52-DD2542654CB8}" srcOrd="0" destOrd="0" presId="urn:microsoft.com/office/officeart/2008/layout/RadialCluster"/>
    <dgm:cxn modelId="{8B9056D5-DDDF-41AE-97E9-1F70AB12DD17}" srcId="{0973DA3B-3C2E-4B59-B648-7B6A23E84DFA}" destId="{3FB2D8FF-D06E-4DF2-8B4E-3EB8C641A24B}" srcOrd="0" destOrd="0" parTransId="{1C043912-67F8-4DFE-8AE9-AF44C8974E7E}" sibTransId="{8EC9B5EF-DE39-4AF7-AF37-26B969B82A73}"/>
    <dgm:cxn modelId="{A055C497-4BB1-49B3-B585-78E791C003AE}" type="presOf" srcId="{9651E1AF-691C-4BE8-BCB0-9F4156EE4970}" destId="{48EA57D7-C509-40BB-A7E5-3E213311119D}" srcOrd="0" destOrd="0" presId="urn:microsoft.com/office/officeart/2008/layout/RadialCluster"/>
    <dgm:cxn modelId="{25A1EB6B-F2AF-4076-ADF7-897658A95E8E}" type="presOf" srcId="{D6308D69-D19E-439F-A4AC-2470F2C9EC25}" destId="{AE456154-AD18-4A1C-BBEA-DB545A4A710B}" srcOrd="0" destOrd="0" presId="urn:microsoft.com/office/officeart/2008/layout/RadialCluster"/>
    <dgm:cxn modelId="{255FA418-2762-450A-A0FE-7FDCF72F6DA3}" type="presOf" srcId="{3FB2D8FF-D06E-4DF2-8B4E-3EB8C641A24B}" destId="{26F2C0B8-D8A8-4BB2-B8F2-1C4646C8C76E}" srcOrd="0" destOrd="0" presId="urn:microsoft.com/office/officeart/2008/layout/RadialCluster"/>
    <dgm:cxn modelId="{3CDD4751-FE81-497B-A6F0-D9B67BB20C2D}" type="presOf" srcId="{8EEE4E87-FBCE-4C3B-9C13-433DF3553266}" destId="{5D774726-0B97-4828-9009-811EE0066974}" srcOrd="0" destOrd="0" presId="urn:microsoft.com/office/officeart/2008/layout/RadialCluster"/>
    <dgm:cxn modelId="{AA6B5CB0-8404-4150-8262-AE83478A8A87}" type="presParOf" srcId="{48EA57D7-C509-40BB-A7E5-3E213311119D}" destId="{6C1EE69B-62CB-400F-8E56-1BE89B7B171A}" srcOrd="0" destOrd="0" presId="urn:microsoft.com/office/officeart/2008/layout/RadialCluster"/>
    <dgm:cxn modelId="{C93B427E-F252-42DE-AA3B-1A6B4C20F003}" type="presParOf" srcId="{6C1EE69B-62CB-400F-8E56-1BE89B7B171A}" destId="{0DFB4A02-99B0-4F1B-A8EA-13B5D5DA1F3E}" srcOrd="0" destOrd="0" presId="urn:microsoft.com/office/officeart/2008/layout/RadialCluster"/>
    <dgm:cxn modelId="{2E27D486-2414-4C51-AABF-D4C659D5D829}" type="presParOf" srcId="{6C1EE69B-62CB-400F-8E56-1BE89B7B171A}" destId="{9C2E4ECC-C7B4-4A30-AE52-DD2542654CB8}" srcOrd="1" destOrd="0" presId="urn:microsoft.com/office/officeart/2008/layout/RadialCluster"/>
    <dgm:cxn modelId="{60F188A1-B72A-45EC-A5DA-E969DD28B09E}" type="presParOf" srcId="{6C1EE69B-62CB-400F-8E56-1BE89B7B171A}" destId="{26F2C0B8-D8A8-4BB2-B8F2-1C4646C8C76E}" srcOrd="2" destOrd="0" presId="urn:microsoft.com/office/officeart/2008/layout/RadialCluster"/>
    <dgm:cxn modelId="{5E2ED4B1-27F9-4AC8-BD6C-5804E3D4A72F}" type="presParOf" srcId="{6C1EE69B-62CB-400F-8E56-1BE89B7B171A}" destId="{5D774726-0B97-4828-9009-811EE0066974}" srcOrd="3" destOrd="0" presId="urn:microsoft.com/office/officeart/2008/layout/RadialCluster"/>
    <dgm:cxn modelId="{A201FFCF-4F09-4136-944A-1303D807AB6C}" type="presParOf" srcId="{6C1EE69B-62CB-400F-8E56-1BE89B7B171A}" destId="{E94C665F-861C-4FC1-9319-2C2AC259AAD3}" srcOrd="4" destOrd="0" presId="urn:microsoft.com/office/officeart/2008/layout/RadialCluster"/>
    <dgm:cxn modelId="{A0611E49-DCB3-4484-9936-C00289837EEF}" type="presParOf" srcId="{6C1EE69B-62CB-400F-8E56-1BE89B7B171A}" destId="{AE456154-AD18-4A1C-BBEA-DB545A4A710B}" srcOrd="5" destOrd="0" presId="urn:microsoft.com/office/officeart/2008/layout/RadialCluster"/>
    <dgm:cxn modelId="{31F4E3B0-8622-4755-AE3D-39BF2245F465}" type="presParOf" srcId="{6C1EE69B-62CB-400F-8E56-1BE89B7B171A}" destId="{449E989D-5C1E-4034-B67A-89F847EBDE99}" srcOrd="6"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51E1AF-691C-4BE8-BCB0-9F4156EE4970}" type="doc">
      <dgm:prSet loTypeId="urn:microsoft.com/office/officeart/2008/layout/RadialCluster" loCatId="cycle" qsTypeId="urn:microsoft.com/office/officeart/2005/8/quickstyle/simple1" qsCatId="simple" csTypeId="urn:microsoft.com/office/officeart/2005/8/colors/accent1_1" csCatId="accent1" phldr="1"/>
      <dgm:spPr/>
      <dgm:t>
        <a:bodyPr/>
        <a:lstStyle/>
        <a:p>
          <a:endParaRPr lang="en-US"/>
        </a:p>
      </dgm:t>
    </dgm:pt>
    <dgm:pt modelId="{0973DA3B-3C2E-4B59-B648-7B6A23E84DFA}">
      <dgm:prSet phldrT="[Text]"/>
      <dgm:spPr/>
      <dgm:t>
        <a:bodyPr/>
        <a:lstStyle/>
        <a:p>
          <a:r>
            <a:rPr lang="en-US" dirty="0" smtClean="0"/>
            <a:t>Knee Joint stability</a:t>
          </a:r>
          <a:endParaRPr lang="en-US" dirty="0"/>
        </a:p>
      </dgm:t>
    </dgm:pt>
    <dgm:pt modelId="{8EC08072-893D-41B1-8289-1662183DD830}" type="parTrans" cxnId="{5BCEC8B7-7D4A-49E8-8A39-62DAC75190CC}">
      <dgm:prSet/>
      <dgm:spPr/>
      <dgm:t>
        <a:bodyPr/>
        <a:lstStyle/>
        <a:p>
          <a:endParaRPr lang="en-US"/>
        </a:p>
      </dgm:t>
    </dgm:pt>
    <dgm:pt modelId="{58409F6E-FC58-4EEF-A0FE-A51591612142}" type="sibTrans" cxnId="{5BCEC8B7-7D4A-49E8-8A39-62DAC75190CC}">
      <dgm:prSet/>
      <dgm:spPr/>
      <dgm:t>
        <a:bodyPr/>
        <a:lstStyle/>
        <a:p>
          <a:endParaRPr lang="en-US"/>
        </a:p>
      </dgm:t>
    </dgm:pt>
    <dgm:pt modelId="{3FB2D8FF-D06E-4DF2-8B4E-3EB8C641A24B}">
      <dgm:prSet phldrT="[Text]" custT="1"/>
      <dgm:spPr/>
      <dgm:t>
        <a:bodyPr/>
        <a:lstStyle/>
        <a:p>
          <a:pPr algn="ctr"/>
          <a:r>
            <a:rPr lang="en-US" sz="2800" b="1" dirty="0" smtClean="0"/>
            <a:t>Dynamic</a:t>
          </a:r>
          <a:endParaRPr lang="en-US" sz="1100" dirty="0" smtClean="0"/>
        </a:p>
        <a:p>
          <a:pPr algn="just"/>
          <a:endParaRPr lang="en-US" sz="1100" dirty="0" smtClean="0"/>
        </a:p>
        <a:p>
          <a:pPr algn="ctr"/>
          <a:endParaRPr lang="en-US" sz="1100" dirty="0"/>
        </a:p>
      </dgm:t>
    </dgm:pt>
    <dgm:pt modelId="{1C043912-67F8-4DFE-8AE9-AF44C8974E7E}" type="parTrans" cxnId="{8B9056D5-DDDF-41AE-97E9-1F70AB12DD17}">
      <dgm:prSet/>
      <dgm:spPr/>
      <dgm:t>
        <a:bodyPr/>
        <a:lstStyle/>
        <a:p>
          <a:endParaRPr lang="en-US"/>
        </a:p>
      </dgm:t>
    </dgm:pt>
    <dgm:pt modelId="{8EC9B5EF-DE39-4AF7-AF37-26B969B82A73}" type="sibTrans" cxnId="{8B9056D5-DDDF-41AE-97E9-1F70AB12DD17}">
      <dgm:prSet/>
      <dgm:spPr/>
      <dgm:t>
        <a:bodyPr/>
        <a:lstStyle/>
        <a:p>
          <a:endParaRPr lang="en-US"/>
        </a:p>
      </dgm:t>
    </dgm:pt>
    <dgm:pt modelId="{263CCAEF-2615-4B55-B58E-0DC9C7C11990}">
      <dgm:prSet phldrT="[Text]"/>
      <dgm:spPr/>
      <dgm:t>
        <a:bodyPr/>
        <a:lstStyle/>
        <a:p>
          <a:r>
            <a:rPr lang="en-US" dirty="0" smtClean="0"/>
            <a:t>Ligaments</a:t>
          </a:r>
          <a:endParaRPr lang="en-US" dirty="0"/>
        </a:p>
      </dgm:t>
    </dgm:pt>
    <dgm:pt modelId="{8EEE4E87-FBCE-4C3B-9C13-433DF3553266}" type="parTrans" cxnId="{4F37E08A-61C0-4FE0-B85C-2936F1253A58}">
      <dgm:prSet/>
      <dgm:spPr/>
      <dgm:t>
        <a:bodyPr/>
        <a:lstStyle/>
        <a:p>
          <a:endParaRPr lang="en-US"/>
        </a:p>
      </dgm:t>
    </dgm:pt>
    <dgm:pt modelId="{00AF22C0-F2C2-4BDE-9354-7A5E8D9E60D8}" type="sibTrans" cxnId="{4F37E08A-61C0-4FE0-B85C-2936F1253A58}">
      <dgm:prSet/>
      <dgm:spPr/>
      <dgm:t>
        <a:bodyPr/>
        <a:lstStyle/>
        <a:p>
          <a:endParaRPr lang="en-US"/>
        </a:p>
      </dgm:t>
    </dgm:pt>
    <dgm:pt modelId="{B63790C0-F09B-4EB6-9EA3-0CE445E5E859}">
      <dgm:prSet phldrT="[Text]" custT="1"/>
      <dgm:spPr/>
      <dgm:t>
        <a:bodyPr/>
        <a:lstStyle/>
        <a:p>
          <a:pPr algn="ctr"/>
          <a:r>
            <a:rPr lang="en-US" sz="2000" b="1" dirty="0" smtClean="0"/>
            <a:t>Joint Configuration</a:t>
          </a:r>
        </a:p>
        <a:p>
          <a:pPr algn="just"/>
          <a:r>
            <a:rPr lang="en-US" sz="1900" dirty="0" smtClean="0"/>
            <a:t>- </a:t>
          </a:r>
          <a:r>
            <a:rPr lang="en-US" sz="1900" dirty="0" err="1" smtClean="0">
              <a:solidFill>
                <a:schemeClr val="tx1"/>
              </a:solidFill>
            </a:rPr>
            <a:t>Tibio</a:t>
          </a:r>
          <a:r>
            <a:rPr lang="en-US" sz="1900" dirty="0" smtClean="0">
              <a:solidFill>
                <a:schemeClr val="tx1"/>
              </a:solidFill>
            </a:rPr>
            <a:t>-femoral joint</a:t>
          </a:r>
        </a:p>
        <a:p>
          <a:pPr algn="just"/>
          <a:r>
            <a:rPr lang="en-US" sz="1900" dirty="0" smtClean="0">
              <a:solidFill>
                <a:schemeClr val="tx1"/>
              </a:solidFill>
            </a:rPr>
            <a:t>-</a:t>
          </a:r>
          <a:r>
            <a:rPr lang="en-US" sz="1900" dirty="0" smtClean="0">
              <a:solidFill>
                <a:srgbClr val="FF0000"/>
              </a:solidFill>
            </a:rPr>
            <a:t>Patellofemoral joint</a:t>
          </a:r>
          <a:endParaRPr lang="en-US" sz="1900" dirty="0">
            <a:solidFill>
              <a:srgbClr val="FF0000"/>
            </a:solidFill>
          </a:endParaRPr>
        </a:p>
      </dgm:t>
    </dgm:pt>
    <dgm:pt modelId="{D6308D69-D19E-439F-A4AC-2470F2C9EC25}" type="parTrans" cxnId="{0CA06E73-59BE-4199-BD8E-A07B95DDB5E3}">
      <dgm:prSet/>
      <dgm:spPr/>
      <dgm:t>
        <a:bodyPr/>
        <a:lstStyle/>
        <a:p>
          <a:endParaRPr lang="en-US"/>
        </a:p>
      </dgm:t>
    </dgm:pt>
    <dgm:pt modelId="{BA4BCE28-BA9A-40DA-8624-A4A8CFB1DA97}" type="sibTrans" cxnId="{0CA06E73-59BE-4199-BD8E-A07B95DDB5E3}">
      <dgm:prSet/>
      <dgm:spPr/>
      <dgm:t>
        <a:bodyPr/>
        <a:lstStyle/>
        <a:p>
          <a:endParaRPr lang="en-US"/>
        </a:p>
      </dgm:t>
    </dgm:pt>
    <dgm:pt modelId="{48EA57D7-C509-40BB-A7E5-3E213311119D}" type="pres">
      <dgm:prSet presAssocID="{9651E1AF-691C-4BE8-BCB0-9F4156EE4970}" presName="Name0" presStyleCnt="0">
        <dgm:presLayoutVars>
          <dgm:chMax val="1"/>
          <dgm:chPref val="1"/>
          <dgm:dir/>
          <dgm:animOne val="branch"/>
          <dgm:animLvl val="lvl"/>
        </dgm:presLayoutVars>
      </dgm:prSet>
      <dgm:spPr/>
    </dgm:pt>
    <dgm:pt modelId="{6C1EE69B-62CB-400F-8E56-1BE89B7B171A}" type="pres">
      <dgm:prSet presAssocID="{0973DA3B-3C2E-4B59-B648-7B6A23E84DFA}" presName="singleCycle" presStyleCnt="0"/>
      <dgm:spPr/>
    </dgm:pt>
    <dgm:pt modelId="{0DFB4A02-99B0-4F1B-A8EA-13B5D5DA1F3E}" type="pres">
      <dgm:prSet presAssocID="{0973DA3B-3C2E-4B59-B648-7B6A23E84DFA}" presName="singleCenter" presStyleLbl="node1" presStyleIdx="0" presStyleCnt="4">
        <dgm:presLayoutVars>
          <dgm:chMax val="7"/>
          <dgm:chPref val="7"/>
        </dgm:presLayoutVars>
      </dgm:prSet>
      <dgm:spPr/>
      <dgm:t>
        <a:bodyPr/>
        <a:lstStyle/>
        <a:p>
          <a:endParaRPr lang="en-US"/>
        </a:p>
      </dgm:t>
    </dgm:pt>
    <dgm:pt modelId="{9C2E4ECC-C7B4-4A30-AE52-DD2542654CB8}" type="pres">
      <dgm:prSet presAssocID="{1C043912-67F8-4DFE-8AE9-AF44C8974E7E}" presName="Name56" presStyleLbl="parChTrans1D2" presStyleIdx="0" presStyleCnt="3"/>
      <dgm:spPr/>
    </dgm:pt>
    <dgm:pt modelId="{26F2C0B8-D8A8-4BB2-B8F2-1C4646C8C76E}" type="pres">
      <dgm:prSet presAssocID="{3FB2D8FF-D06E-4DF2-8B4E-3EB8C641A24B}" presName="text0" presStyleLbl="node1" presStyleIdx="1" presStyleCnt="4" custScaleX="177589" custScaleY="182823" custRadScaleRad="101436">
        <dgm:presLayoutVars>
          <dgm:bulletEnabled val="1"/>
        </dgm:presLayoutVars>
      </dgm:prSet>
      <dgm:spPr/>
      <dgm:t>
        <a:bodyPr/>
        <a:lstStyle/>
        <a:p>
          <a:endParaRPr lang="en-US"/>
        </a:p>
      </dgm:t>
    </dgm:pt>
    <dgm:pt modelId="{5D774726-0B97-4828-9009-811EE0066974}" type="pres">
      <dgm:prSet presAssocID="{8EEE4E87-FBCE-4C3B-9C13-433DF3553266}" presName="Name56" presStyleLbl="parChTrans1D2" presStyleIdx="1" presStyleCnt="3"/>
      <dgm:spPr/>
    </dgm:pt>
    <dgm:pt modelId="{E94C665F-861C-4FC1-9319-2C2AC259AAD3}" type="pres">
      <dgm:prSet presAssocID="{263CCAEF-2615-4B55-B58E-0DC9C7C11990}" presName="text0" presStyleLbl="node1" presStyleIdx="2" presStyleCnt="4" custScaleX="219186" custScaleY="228096">
        <dgm:presLayoutVars>
          <dgm:bulletEnabled val="1"/>
        </dgm:presLayoutVars>
      </dgm:prSet>
      <dgm:spPr/>
    </dgm:pt>
    <dgm:pt modelId="{AE456154-AD18-4A1C-BBEA-DB545A4A710B}" type="pres">
      <dgm:prSet presAssocID="{D6308D69-D19E-439F-A4AC-2470F2C9EC25}" presName="Name56" presStyleLbl="parChTrans1D2" presStyleIdx="2" presStyleCnt="3"/>
      <dgm:spPr/>
    </dgm:pt>
    <dgm:pt modelId="{449E989D-5C1E-4034-B67A-89F847EBDE99}" type="pres">
      <dgm:prSet presAssocID="{B63790C0-F09B-4EB6-9EA3-0CE445E5E859}" presName="text0" presStyleLbl="node1" presStyleIdx="3" presStyleCnt="4" custScaleX="208503" custScaleY="204761">
        <dgm:presLayoutVars>
          <dgm:bulletEnabled val="1"/>
        </dgm:presLayoutVars>
      </dgm:prSet>
      <dgm:spPr/>
      <dgm:t>
        <a:bodyPr/>
        <a:lstStyle/>
        <a:p>
          <a:endParaRPr lang="en-US"/>
        </a:p>
      </dgm:t>
    </dgm:pt>
  </dgm:ptLst>
  <dgm:cxnLst>
    <dgm:cxn modelId="{B087D3B1-D0DE-4D66-AD95-28B938647743}" type="presOf" srcId="{263CCAEF-2615-4B55-B58E-0DC9C7C11990}" destId="{E94C665F-861C-4FC1-9319-2C2AC259AAD3}" srcOrd="0" destOrd="0" presId="urn:microsoft.com/office/officeart/2008/layout/RadialCluster"/>
    <dgm:cxn modelId="{5A956473-7CDD-4E49-9B9D-A6649302DFDB}" type="presOf" srcId="{B63790C0-F09B-4EB6-9EA3-0CE445E5E859}" destId="{449E989D-5C1E-4034-B67A-89F847EBDE99}" srcOrd="0" destOrd="0" presId="urn:microsoft.com/office/officeart/2008/layout/RadialCluster"/>
    <dgm:cxn modelId="{5BCEC8B7-7D4A-49E8-8A39-62DAC75190CC}" srcId="{9651E1AF-691C-4BE8-BCB0-9F4156EE4970}" destId="{0973DA3B-3C2E-4B59-B648-7B6A23E84DFA}" srcOrd="0" destOrd="0" parTransId="{8EC08072-893D-41B1-8289-1662183DD830}" sibTransId="{58409F6E-FC58-4EEF-A0FE-A51591612142}"/>
    <dgm:cxn modelId="{4F37E08A-61C0-4FE0-B85C-2936F1253A58}" srcId="{0973DA3B-3C2E-4B59-B648-7B6A23E84DFA}" destId="{263CCAEF-2615-4B55-B58E-0DC9C7C11990}" srcOrd="1" destOrd="0" parTransId="{8EEE4E87-FBCE-4C3B-9C13-433DF3553266}" sibTransId="{00AF22C0-F2C2-4BDE-9354-7A5E8D9E60D8}"/>
    <dgm:cxn modelId="{0CA06E73-59BE-4199-BD8E-A07B95DDB5E3}" srcId="{0973DA3B-3C2E-4B59-B648-7B6A23E84DFA}" destId="{B63790C0-F09B-4EB6-9EA3-0CE445E5E859}" srcOrd="2" destOrd="0" parTransId="{D6308D69-D19E-439F-A4AC-2470F2C9EC25}" sibTransId="{BA4BCE28-BA9A-40DA-8624-A4A8CFB1DA97}"/>
    <dgm:cxn modelId="{573249E0-7F72-43E8-8CD4-0D709E128223}" type="presOf" srcId="{0973DA3B-3C2E-4B59-B648-7B6A23E84DFA}" destId="{0DFB4A02-99B0-4F1B-A8EA-13B5D5DA1F3E}" srcOrd="0" destOrd="0" presId="urn:microsoft.com/office/officeart/2008/layout/RadialCluster"/>
    <dgm:cxn modelId="{D187847D-73E8-4FC5-99DB-16FD50E03805}" type="presOf" srcId="{1C043912-67F8-4DFE-8AE9-AF44C8974E7E}" destId="{9C2E4ECC-C7B4-4A30-AE52-DD2542654CB8}" srcOrd="0" destOrd="0" presId="urn:microsoft.com/office/officeart/2008/layout/RadialCluster"/>
    <dgm:cxn modelId="{8B9056D5-DDDF-41AE-97E9-1F70AB12DD17}" srcId="{0973DA3B-3C2E-4B59-B648-7B6A23E84DFA}" destId="{3FB2D8FF-D06E-4DF2-8B4E-3EB8C641A24B}" srcOrd="0" destOrd="0" parTransId="{1C043912-67F8-4DFE-8AE9-AF44C8974E7E}" sibTransId="{8EC9B5EF-DE39-4AF7-AF37-26B969B82A73}"/>
    <dgm:cxn modelId="{A055C497-4BB1-49B3-B585-78E791C003AE}" type="presOf" srcId="{9651E1AF-691C-4BE8-BCB0-9F4156EE4970}" destId="{48EA57D7-C509-40BB-A7E5-3E213311119D}" srcOrd="0" destOrd="0" presId="urn:microsoft.com/office/officeart/2008/layout/RadialCluster"/>
    <dgm:cxn modelId="{25A1EB6B-F2AF-4076-ADF7-897658A95E8E}" type="presOf" srcId="{D6308D69-D19E-439F-A4AC-2470F2C9EC25}" destId="{AE456154-AD18-4A1C-BBEA-DB545A4A710B}" srcOrd="0" destOrd="0" presId="urn:microsoft.com/office/officeart/2008/layout/RadialCluster"/>
    <dgm:cxn modelId="{255FA418-2762-450A-A0FE-7FDCF72F6DA3}" type="presOf" srcId="{3FB2D8FF-D06E-4DF2-8B4E-3EB8C641A24B}" destId="{26F2C0B8-D8A8-4BB2-B8F2-1C4646C8C76E}" srcOrd="0" destOrd="0" presId="urn:microsoft.com/office/officeart/2008/layout/RadialCluster"/>
    <dgm:cxn modelId="{3CDD4751-FE81-497B-A6F0-D9B67BB20C2D}" type="presOf" srcId="{8EEE4E87-FBCE-4C3B-9C13-433DF3553266}" destId="{5D774726-0B97-4828-9009-811EE0066974}" srcOrd="0" destOrd="0" presId="urn:microsoft.com/office/officeart/2008/layout/RadialCluster"/>
    <dgm:cxn modelId="{AA6B5CB0-8404-4150-8262-AE83478A8A87}" type="presParOf" srcId="{48EA57D7-C509-40BB-A7E5-3E213311119D}" destId="{6C1EE69B-62CB-400F-8E56-1BE89B7B171A}" srcOrd="0" destOrd="0" presId="urn:microsoft.com/office/officeart/2008/layout/RadialCluster"/>
    <dgm:cxn modelId="{C93B427E-F252-42DE-AA3B-1A6B4C20F003}" type="presParOf" srcId="{6C1EE69B-62CB-400F-8E56-1BE89B7B171A}" destId="{0DFB4A02-99B0-4F1B-A8EA-13B5D5DA1F3E}" srcOrd="0" destOrd="0" presId="urn:microsoft.com/office/officeart/2008/layout/RadialCluster"/>
    <dgm:cxn modelId="{2E27D486-2414-4C51-AABF-D4C659D5D829}" type="presParOf" srcId="{6C1EE69B-62CB-400F-8E56-1BE89B7B171A}" destId="{9C2E4ECC-C7B4-4A30-AE52-DD2542654CB8}" srcOrd="1" destOrd="0" presId="urn:microsoft.com/office/officeart/2008/layout/RadialCluster"/>
    <dgm:cxn modelId="{60F188A1-B72A-45EC-A5DA-E969DD28B09E}" type="presParOf" srcId="{6C1EE69B-62CB-400F-8E56-1BE89B7B171A}" destId="{26F2C0B8-D8A8-4BB2-B8F2-1C4646C8C76E}" srcOrd="2" destOrd="0" presId="urn:microsoft.com/office/officeart/2008/layout/RadialCluster"/>
    <dgm:cxn modelId="{5E2ED4B1-27F9-4AC8-BD6C-5804E3D4A72F}" type="presParOf" srcId="{6C1EE69B-62CB-400F-8E56-1BE89B7B171A}" destId="{5D774726-0B97-4828-9009-811EE0066974}" srcOrd="3" destOrd="0" presId="urn:microsoft.com/office/officeart/2008/layout/RadialCluster"/>
    <dgm:cxn modelId="{A201FFCF-4F09-4136-944A-1303D807AB6C}" type="presParOf" srcId="{6C1EE69B-62CB-400F-8E56-1BE89B7B171A}" destId="{E94C665F-861C-4FC1-9319-2C2AC259AAD3}" srcOrd="4" destOrd="0" presId="urn:microsoft.com/office/officeart/2008/layout/RadialCluster"/>
    <dgm:cxn modelId="{A0611E49-DCB3-4484-9936-C00289837EEF}" type="presParOf" srcId="{6C1EE69B-62CB-400F-8E56-1BE89B7B171A}" destId="{AE456154-AD18-4A1C-BBEA-DB545A4A710B}" srcOrd="5" destOrd="0" presId="urn:microsoft.com/office/officeart/2008/layout/RadialCluster"/>
    <dgm:cxn modelId="{31F4E3B0-8622-4755-AE3D-39BF2245F465}" type="presParOf" srcId="{6C1EE69B-62CB-400F-8E56-1BE89B7B171A}" destId="{449E989D-5C1E-4034-B67A-89F847EBDE99}" srcOrd="6"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ABD74A-94E4-4E19-8240-3F0F86FBDE0D}" type="doc">
      <dgm:prSet loTypeId="urn:microsoft.com/office/officeart/2005/8/layout/hierarchy3" loCatId="list" qsTypeId="urn:microsoft.com/office/officeart/2005/8/quickstyle/simple2" qsCatId="simple" csTypeId="urn:microsoft.com/office/officeart/2005/8/colors/accent1_1" csCatId="accent1" phldr="1"/>
      <dgm:spPr/>
      <dgm:t>
        <a:bodyPr/>
        <a:lstStyle/>
        <a:p>
          <a:endParaRPr lang="en-US"/>
        </a:p>
      </dgm:t>
    </dgm:pt>
    <dgm:pt modelId="{60276D62-E914-4FD5-B539-0CAC5112E5F3}">
      <dgm:prSet phldrT="[Text]" custT="1"/>
      <dgm:spPr>
        <a:ln>
          <a:solidFill>
            <a:srgbClr val="FFFF00"/>
          </a:solidFill>
        </a:ln>
      </dgm:spPr>
      <dgm:t>
        <a:bodyPr/>
        <a:lstStyle/>
        <a:p>
          <a:r>
            <a:rPr lang="en-US" sz="1600" dirty="0"/>
            <a:t>Acute swilling of the entire joint</a:t>
          </a:r>
        </a:p>
      </dgm:t>
    </dgm:pt>
    <dgm:pt modelId="{D927C28E-755F-4826-BA59-BADE7450DAAC}" type="parTrans" cxnId="{209B4C52-50A9-48D6-9141-29DD73BAFF81}">
      <dgm:prSet/>
      <dgm:spPr/>
      <dgm:t>
        <a:bodyPr/>
        <a:lstStyle/>
        <a:p>
          <a:endParaRPr lang="en-US" sz="1400"/>
        </a:p>
      </dgm:t>
    </dgm:pt>
    <dgm:pt modelId="{3AECCD62-9ECC-4078-95F9-B64571C23D19}" type="sibTrans" cxnId="{209B4C52-50A9-48D6-9141-29DD73BAFF81}">
      <dgm:prSet/>
      <dgm:spPr/>
      <dgm:t>
        <a:bodyPr/>
        <a:lstStyle/>
        <a:p>
          <a:endParaRPr lang="en-US" sz="1400"/>
        </a:p>
      </dgm:t>
    </dgm:pt>
    <dgm:pt modelId="{F9F95958-1204-4192-BB7A-9E86CD1ACA10}">
      <dgm:prSet phldrT="[Text]" custT="1"/>
      <dgm:spPr/>
      <dgm:t>
        <a:bodyPr/>
        <a:lstStyle/>
        <a:p>
          <a:r>
            <a:rPr lang="en-US" sz="1600" dirty="0"/>
            <a:t>Traumatic synovitis</a:t>
          </a:r>
        </a:p>
      </dgm:t>
    </dgm:pt>
    <dgm:pt modelId="{E47BC3AC-2E48-411E-9FD7-AF407A000184}" type="parTrans" cxnId="{72EC6C23-E183-49F4-B553-ABD642123BBA}">
      <dgm:prSet/>
      <dgm:spPr/>
      <dgm:t>
        <a:bodyPr/>
        <a:lstStyle/>
        <a:p>
          <a:endParaRPr lang="en-US" sz="1200"/>
        </a:p>
      </dgm:t>
    </dgm:pt>
    <dgm:pt modelId="{9C5B7CC0-78CD-4273-A3C7-A5A31C381BBE}" type="sibTrans" cxnId="{72EC6C23-E183-49F4-B553-ABD642123BBA}">
      <dgm:prSet/>
      <dgm:spPr/>
      <dgm:t>
        <a:bodyPr/>
        <a:lstStyle/>
        <a:p>
          <a:endParaRPr lang="en-US" sz="1400"/>
        </a:p>
      </dgm:t>
    </dgm:pt>
    <dgm:pt modelId="{BE017E8B-4AD1-4754-8348-7F12E9F42140}">
      <dgm:prSet phldrT="[Text]" custT="1"/>
      <dgm:spPr/>
      <dgm:t>
        <a:bodyPr/>
        <a:lstStyle/>
        <a:p>
          <a:r>
            <a:rPr lang="en-US" sz="1600" dirty="0"/>
            <a:t>Post traumatic hemarthrosis</a:t>
          </a:r>
        </a:p>
      </dgm:t>
    </dgm:pt>
    <dgm:pt modelId="{4A670B8A-6F2B-424C-8A10-7EDA1464684B}" type="parTrans" cxnId="{8E618B10-DAAE-44A2-A66D-FC2EDB8311DD}">
      <dgm:prSet/>
      <dgm:spPr/>
      <dgm:t>
        <a:bodyPr/>
        <a:lstStyle/>
        <a:p>
          <a:endParaRPr lang="en-US" sz="1200"/>
        </a:p>
      </dgm:t>
    </dgm:pt>
    <dgm:pt modelId="{530413BE-A58B-47C9-8928-4C31785D4890}" type="sibTrans" cxnId="{8E618B10-DAAE-44A2-A66D-FC2EDB8311DD}">
      <dgm:prSet/>
      <dgm:spPr/>
      <dgm:t>
        <a:bodyPr/>
        <a:lstStyle/>
        <a:p>
          <a:endParaRPr lang="en-US" sz="1400"/>
        </a:p>
      </dgm:t>
    </dgm:pt>
    <dgm:pt modelId="{8DE04EBC-73DA-4B1A-85B8-C7B154B0AA00}">
      <dgm:prSet phldrT="[Text]" custT="1"/>
      <dgm:spPr/>
      <dgm:t>
        <a:bodyPr/>
        <a:lstStyle/>
        <a:p>
          <a:r>
            <a:rPr lang="en-US" sz="1600" dirty="0"/>
            <a:t>Non-traumatic hemarthrosis</a:t>
          </a:r>
        </a:p>
      </dgm:t>
    </dgm:pt>
    <dgm:pt modelId="{35C252C9-196E-408C-BA1A-3ACA7B777C23}" type="parTrans" cxnId="{0EA54285-5770-4509-B8F6-D101F6FC0E64}">
      <dgm:prSet/>
      <dgm:spPr/>
      <dgm:t>
        <a:bodyPr/>
        <a:lstStyle/>
        <a:p>
          <a:endParaRPr lang="en-US" sz="1200"/>
        </a:p>
      </dgm:t>
    </dgm:pt>
    <dgm:pt modelId="{F4644DEB-32BA-45B2-9F45-BAD88917D7AB}" type="sibTrans" cxnId="{0EA54285-5770-4509-B8F6-D101F6FC0E64}">
      <dgm:prSet/>
      <dgm:spPr/>
      <dgm:t>
        <a:bodyPr/>
        <a:lstStyle/>
        <a:p>
          <a:endParaRPr lang="en-US" sz="1400"/>
        </a:p>
      </dgm:t>
    </dgm:pt>
    <dgm:pt modelId="{555E33FB-7280-4993-A107-930E4CFDFF21}">
      <dgm:prSet phldrT="[Text]" custT="1"/>
      <dgm:spPr/>
      <dgm:t>
        <a:bodyPr/>
        <a:lstStyle/>
        <a:p>
          <a:r>
            <a:rPr lang="en-US" sz="1600" dirty="0"/>
            <a:t>Acute septic arthritis</a:t>
          </a:r>
        </a:p>
      </dgm:t>
    </dgm:pt>
    <dgm:pt modelId="{EC405FB2-5AD1-443D-87E5-ED86DB7FA03C}" type="parTrans" cxnId="{31D4DDE4-B1E9-4976-8481-630B956C0429}">
      <dgm:prSet/>
      <dgm:spPr/>
      <dgm:t>
        <a:bodyPr/>
        <a:lstStyle/>
        <a:p>
          <a:endParaRPr lang="en-US" sz="1200"/>
        </a:p>
      </dgm:t>
    </dgm:pt>
    <dgm:pt modelId="{BC4C0B07-A5CF-4B54-8F26-29701095BBC1}" type="sibTrans" cxnId="{31D4DDE4-B1E9-4976-8481-630B956C0429}">
      <dgm:prSet/>
      <dgm:spPr/>
      <dgm:t>
        <a:bodyPr/>
        <a:lstStyle/>
        <a:p>
          <a:endParaRPr lang="en-US" sz="1400"/>
        </a:p>
      </dgm:t>
    </dgm:pt>
    <dgm:pt modelId="{DAE6CD41-B1E0-4B06-B9AB-CB06099C1BAD}">
      <dgm:prSet phldrT="[Text]" custT="1"/>
      <dgm:spPr/>
      <dgm:t>
        <a:bodyPr/>
        <a:lstStyle/>
        <a:p>
          <a:r>
            <a:rPr lang="en-US" sz="1600" dirty="0"/>
            <a:t>Aseptic inflammatory arthritis</a:t>
          </a:r>
        </a:p>
      </dgm:t>
    </dgm:pt>
    <dgm:pt modelId="{15B578DF-8608-40F1-A887-7D5187F80747}" type="parTrans" cxnId="{A0B639A1-FEE3-4C1B-858B-E884827622D4}">
      <dgm:prSet/>
      <dgm:spPr/>
      <dgm:t>
        <a:bodyPr/>
        <a:lstStyle/>
        <a:p>
          <a:endParaRPr lang="en-US" sz="1200"/>
        </a:p>
      </dgm:t>
    </dgm:pt>
    <dgm:pt modelId="{4045A846-D16E-423E-A469-2C3BC8C28940}" type="sibTrans" cxnId="{A0B639A1-FEE3-4C1B-858B-E884827622D4}">
      <dgm:prSet/>
      <dgm:spPr/>
      <dgm:t>
        <a:bodyPr/>
        <a:lstStyle/>
        <a:p>
          <a:endParaRPr lang="en-US" sz="1400"/>
        </a:p>
      </dgm:t>
    </dgm:pt>
    <dgm:pt modelId="{F86E40FA-E8C4-4FDA-96B7-F053BC409A66}">
      <dgm:prSet phldrT="[Text]" custT="1"/>
      <dgm:spPr>
        <a:ln>
          <a:solidFill>
            <a:srgbClr val="FFFF00"/>
          </a:solidFill>
        </a:ln>
      </dgm:spPr>
      <dgm:t>
        <a:bodyPr/>
        <a:lstStyle/>
        <a:p>
          <a:r>
            <a:rPr lang="en-US" sz="1600" dirty="0"/>
            <a:t>Chronic swelling of the entire joint</a:t>
          </a:r>
        </a:p>
      </dgm:t>
    </dgm:pt>
    <dgm:pt modelId="{B3B32415-87E2-43F3-8C1F-B7A74F1368C5}" type="parTrans" cxnId="{5358FC07-6328-4D8F-99BB-DEF24DEFDBE9}">
      <dgm:prSet/>
      <dgm:spPr/>
      <dgm:t>
        <a:bodyPr/>
        <a:lstStyle/>
        <a:p>
          <a:endParaRPr lang="en-US" sz="1400"/>
        </a:p>
      </dgm:t>
    </dgm:pt>
    <dgm:pt modelId="{F103A7F7-24B9-4594-B047-629A3943BD3F}" type="sibTrans" cxnId="{5358FC07-6328-4D8F-99BB-DEF24DEFDBE9}">
      <dgm:prSet/>
      <dgm:spPr/>
      <dgm:t>
        <a:bodyPr/>
        <a:lstStyle/>
        <a:p>
          <a:endParaRPr lang="en-US" sz="1400"/>
        </a:p>
      </dgm:t>
    </dgm:pt>
    <dgm:pt modelId="{8603B611-E39D-40DC-BB6F-17638AFDF9A5}">
      <dgm:prSet phldrT="[Text]" custT="1"/>
      <dgm:spPr/>
      <dgm:t>
        <a:bodyPr/>
        <a:lstStyle/>
        <a:p>
          <a:r>
            <a:rPr lang="en-US" sz="1600" dirty="0"/>
            <a:t>Non-infective arthritis</a:t>
          </a:r>
        </a:p>
      </dgm:t>
    </dgm:pt>
    <dgm:pt modelId="{2375892E-25E6-455C-A9F6-E6BA5A9A148A}" type="parTrans" cxnId="{51F7AD6A-66FF-4CF5-8268-EAC4462D2514}">
      <dgm:prSet/>
      <dgm:spPr/>
      <dgm:t>
        <a:bodyPr/>
        <a:lstStyle/>
        <a:p>
          <a:endParaRPr lang="en-US" sz="1200"/>
        </a:p>
      </dgm:t>
    </dgm:pt>
    <dgm:pt modelId="{73BB9C52-92C7-4D0C-A8E2-C50E7EE87B87}" type="sibTrans" cxnId="{51F7AD6A-66FF-4CF5-8268-EAC4462D2514}">
      <dgm:prSet/>
      <dgm:spPr/>
      <dgm:t>
        <a:bodyPr/>
        <a:lstStyle/>
        <a:p>
          <a:endParaRPr lang="en-US" sz="1400"/>
        </a:p>
      </dgm:t>
    </dgm:pt>
    <dgm:pt modelId="{957D0156-BD08-458C-BDAE-B7CAD1E9B177}">
      <dgm:prSet phldrT="[Text]" custT="1"/>
      <dgm:spPr/>
      <dgm:t>
        <a:bodyPr/>
        <a:lstStyle/>
        <a:p>
          <a:r>
            <a:rPr lang="en-US" sz="1600" dirty="0"/>
            <a:t>Chronic infective arthritis</a:t>
          </a:r>
        </a:p>
      </dgm:t>
    </dgm:pt>
    <dgm:pt modelId="{E844DEE2-BBB9-4877-B87C-8B9EEB5ACFE8}" type="parTrans" cxnId="{D4A4C650-B35E-4C58-B372-5E3C3AD62271}">
      <dgm:prSet/>
      <dgm:spPr/>
      <dgm:t>
        <a:bodyPr/>
        <a:lstStyle/>
        <a:p>
          <a:endParaRPr lang="en-US" sz="1200"/>
        </a:p>
      </dgm:t>
    </dgm:pt>
    <dgm:pt modelId="{218FDEA7-97A3-431B-AA5D-6E66B0ABC99C}" type="sibTrans" cxnId="{D4A4C650-B35E-4C58-B372-5E3C3AD62271}">
      <dgm:prSet/>
      <dgm:spPr/>
      <dgm:t>
        <a:bodyPr/>
        <a:lstStyle/>
        <a:p>
          <a:endParaRPr lang="en-US" sz="1400"/>
        </a:p>
      </dgm:t>
    </dgm:pt>
    <dgm:pt modelId="{330CCA6E-610F-4823-8134-58B77F7921B1}">
      <dgm:prSet phldrT="[Text]" custT="1"/>
      <dgm:spPr>
        <a:ln>
          <a:solidFill>
            <a:srgbClr val="FF0000"/>
          </a:solidFill>
        </a:ln>
      </dgm:spPr>
      <dgm:t>
        <a:bodyPr/>
        <a:lstStyle/>
        <a:p>
          <a:r>
            <a:rPr lang="en-US" sz="1600" dirty="0"/>
            <a:t>Swellings in front of the knee</a:t>
          </a:r>
        </a:p>
      </dgm:t>
    </dgm:pt>
    <dgm:pt modelId="{24101FEE-AADC-4EE7-8522-DB0FAA57B7A8}" type="parTrans" cxnId="{10F86480-7021-43E9-B8FF-759E4D4FC8FC}">
      <dgm:prSet/>
      <dgm:spPr/>
      <dgm:t>
        <a:bodyPr/>
        <a:lstStyle/>
        <a:p>
          <a:endParaRPr lang="en-US" sz="1400"/>
        </a:p>
      </dgm:t>
    </dgm:pt>
    <dgm:pt modelId="{887AF729-5F1C-41DB-A707-A0FD90838622}" type="sibTrans" cxnId="{10F86480-7021-43E9-B8FF-759E4D4FC8FC}">
      <dgm:prSet/>
      <dgm:spPr/>
      <dgm:t>
        <a:bodyPr/>
        <a:lstStyle/>
        <a:p>
          <a:endParaRPr lang="en-US" sz="1400"/>
        </a:p>
      </dgm:t>
    </dgm:pt>
    <dgm:pt modelId="{719D0A2F-D7A9-4BB2-BAD5-74E7F5805C51}">
      <dgm:prSet phldrT="[Text]" custT="1"/>
      <dgm:spPr/>
      <dgm:t>
        <a:bodyPr/>
        <a:lstStyle/>
        <a:p>
          <a:r>
            <a:rPr lang="en-US" sz="1600" dirty="0"/>
            <a:t>Prepatellar bursitis</a:t>
          </a:r>
        </a:p>
      </dgm:t>
    </dgm:pt>
    <dgm:pt modelId="{D98643DB-A7DF-4E29-8F16-F788F8BE38CB}" type="parTrans" cxnId="{D3534AB0-F5FA-45C4-BDB9-55B3326505D9}">
      <dgm:prSet/>
      <dgm:spPr/>
      <dgm:t>
        <a:bodyPr/>
        <a:lstStyle/>
        <a:p>
          <a:endParaRPr lang="en-US" sz="1200"/>
        </a:p>
      </dgm:t>
    </dgm:pt>
    <dgm:pt modelId="{D69E735C-EA9C-42C7-9FDA-CF314102F0CE}" type="sibTrans" cxnId="{D3534AB0-F5FA-45C4-BDB9-55B3326505D9}">
      <dgm:prSet/>
      <dgm:spPr/>
      <dgm:t>
        <a:bodyPr/>
        <a:lstStyle/>
        <a:p>
          <a:endParaRPr lang="en-US" sz="1400"/>
        </a:p>
      </dgm:t>
    </dgm:pt>
    <dgm:pt modelId="{90BCCCD6-BCD3-4FAE-8E00-2D877590DADF}">
      <dgm:prSet phldrT="[Text]" custT="1"/>
      <dgm:spPr/>
      <dgm:t>
        <a:bodyPr/>
        <a:lstStyle/>
        <a:p>
          <a:r>
            <a:rPr lang="en-US" sz="1600" dirty="0"/>
            <a:t>Infrapatellar bursitis</a:t>
          </a:r>
        </a:p>
      </dgm:t>
    </dgm:pt>
    <dgm:pt modelId="{2479F015-91E8-4C3C-BB2C-BC15A554498F}" type="parTrans" cxnId="{CDA614B7-25E5-4D52-839A-A0AEE323C3FA}">
      <dgm:prSet/>
      <dgm:spPr/>
      <dgm:t>
        <a:bodyPr/>
        <a:lstStyle/>
        <a:p>
          <a:endParaRPr lang="en-US" sz="1200"/>
        </a:p>
      </dgm:t>
    </dgm:pt>
    <dgm:pt modelId="{AC091916-2B10-4603-A479-B4F8487FC9FD}" type="sibTrans" cxnId="{CDA614B7-25E5-4D52-839A-A0AEE323C3FA}">
      <dgm:prSet/>
      <dgm:spPr/>
      <dgm:t>
        <a:bodyPr/>
        <a:lstStyle/>
        <a:p>
          <a:endParaRPr lang="en-US" sz="1400"/>
        </a:p>
      </dgm:t>
    </dgm:pt>
    <dgm:pt modelId="{82D2C0EA-9ED7-4A24-9BA9-DB49F524850B}">
      <dgm:prSet phldrT="[Text]" custT="1"/>
      <dgm:spPr>
        <a:ln>
          <a:solidFill>
            <a:srgbClr val="FF0000"/>
          </a:solidFill>
        </a:ln>
      </dgm:spPr>
      <dgm:t>
        <a:bodyPr/>
        <a:lstStyle/>
        <a:p>
          <a:r>
            <a:rPr lang="en-US" sz="1600" dirty="0"/>
            <a:t>Swellings at the back of the knee</a:t>
          </a:r>
        </a:p>
      </dgm:t>
    </dgm:pt>
    <dgm:pt modelId="{1362F088-6FD8-45F2-AC29-79F08C03C483}" type="parTrans" cxnId="{59456F8D-2826-482F-88CE-9C5C2C629E38}">
      <dgm:prSet/>
      <dgm:spPr/>
      <dgm:t>
        <a:bodyPr/>
        <a:lstStyle/>
        <a:p>
          <a:endParaRPr lang="en-US" sz="1400"/>
        </a:p>
      </dgm:t>
    </dgm:pt>
    <dgm:pt modelId="{C7794B30-9183-4297-B2D1-8B156BFD3AD0}" type="sibTrans" cxnId="{59456F8D-2826-482F-88CE-9C5C2C629E38}">
      <dgm:prSet/>
      <dgm:spPr/>
      <dgm:t>
        <a:bodyPr/>
        <a:lstStyle/>
        <a:p>
          <a:endParaRPr lang="en-US" sz="1400"/>
        </a:p>
      </dgm:t>
    </dgm:pt>
    <dgm:pt modelId="{8CCCC107-E400-4940-AC5E-A827EFE1CE15}">
      <dgm:prSet phldrT="[Text]" custT="1"/>
      <dgm:spPr/>
      <dgm:t>
        <a:bodyPr/>
        <a:lstStyle/>
        <a:p>
          <a:r>
            <a:rPr lang="en-US" sz="1600" dirty="0"/>
            <a:t>Semimembranosus bursa enlargement</a:t>
          </a:r>
        </a:p>
      </dgm:t>
    </dgm:pt>
    <dgm:pt modelId="{06828069-9653-427F-B855-479D1873024E}" type="parTrans" cxnId="{532BD486-CFE1-42C8-9130-F7D83B1358C7}">
      <dgm:prSet/>
      <dgm:spPr/>
      <dgm:t>
        <a:bodyPr/>
        <a:lstStyle/>
        <a:p>
          <a:endParaRPr lang="en-US" sz="1200"/>
        </a:p>
      </dgm:t>
    </dgm:pt>
    <dgm:pt modelId="{DC2633AE-A45E-42E3-A2CA-460DF7BD548F}" type="sibTrans" cxnId="{532BD486-CFE1-42C8-9130-F7D83B1358C7}">
      <dgm:prSet/>
      <dgm:spPr/>
      <dgm:t>
        <a:bodyPr/>
        <a:lstStyle/>
        <a:p>
          <a:endParaRPr lang="en-US" sz="1400"/>
        </a:p>
      </dgm:t>
    </dgm:pt>
    <dgm:pt modelId="{762D065A-853E-4418-A9E0-0AC26A93977D}">
      <dgm:prSet phldrT="[Text]" custT="1"/>
      <dgm:spPr/>
      <dgm:t>
        <a:bodyPr/>
        <a:lstStyle/>
        <a:p>
          <a:r>
            <a:rPr lang="en-US" sz="1600" dirty="0"/>
            <a:t>Popliteal cyst</a:t>
          </a:r>
        </a:p>
      </dgm:t>
    </dgm:pt>
    <dgm:pt modelId="{F4896185-7235-479B-969B-27D4FC63148D}" type="parTrans" cxnId="{DCC2B8EA-9E19-4878-96FF-5F0A9E123E27}">
      <dgm:prSet/>
      <dgm:spPr/>
      <dgm:t>
        <a:bodyPr/>
        <a:lstStyle/>
        <a:p>
          <a:endParaRPr lang="en-US" sz="1200"/>
        </a:p>
      </dgm:t>
    </dgm:pt>
    <dgm:pt modelId="{3A2A0B7E-B348-4525-B79C-415729F4F7AE}" type="sibTrans" cxnId="{DCC2B8EA-9E19-4878-96FF-5F0A9E123E27}">
      <dgm:prSet/>
      <dgm:spPr/>
      <dgm:t>
        <a:bodyPr/>
        <a:lstStyle/>
        <a:p>
          <a:endParaRPr lang="en-US" sz="1400"/>
        </a:p>
      </dgm:t>
    </dgm:pt>
    <dgm:pt modelId="{D9F805E7-AADC-42DA-9D0B-7399A434D1CF}">
      <dgm:prSet phldrT="[Text]" custT="1"/>
      <dgm:spPr/>
      <dgm:t>
        <a:bodyPr/>
        <a:lstStyle/>
        <a:p>
          <a:r>
            <a:rPr lang="en-US" sz="1600" dirty="0"/>
            <a:t>Popliteal aneurysm</a:t>
          </a:r>
        </a:p>
      </dgm:t>
    </dgm:pt>
    <dgm:pt modelId="{236250DC-E449-44FC-979F-6E3E5F1BA4E6}" type="parTrans" cxnId="{9EA1D6B8-7CD9-40B0-915F-79347251BD50}">
      <dgm:prSet/>
      <dgm:spPr/>
      <dgm:t>
        <a:bodyPr/>
        <a:lstStyle/>
        <a:p>
          <a:endParaRPr lang="en-US" sz="1200"/>
        </a:p>
      </dgm:t>
    </dgm:pt>
    <dgm:pt modelId="{441F00D1-3C71-46DC-8728-AAAAD2CBC766}" type="sibTrans" cxnId="{9EA1D6B8-7CD9-40B0-915F-79347251BD50}">
      <dgm:prSet/>
      <dgm:spPr/>
      <dgm:t>
        <a:bodyPr/>
        <a:lstStyle/>
        <a:p>
          <a:endParaRPr lang="en-US" sz="1400"/>
        </a:p>
      </dgm:t>
    </dgm:pt>
    <dgm:pt modelId="{4968B44F-1DD1-45A3-BBE4-CE7159764C22}">
      <dgm:prSet phldrT="[Text]" custT="1"/>
      <dgm:spPr>
        <a:ln>
          <a:solidFill>
            <a:srgbClr val="FF0000"/>
          </a:solidFill>
        </a:ln>
      </dgm:spPr>
      <dgm:t>
        <a:bodyPr/>
        <a:lstStyle/>
        <a:p>
          <a:r>
            <a:rPr lang="en-US" sz="1600" dirty="0"/>
            <a:t>Swellings at the side of the joint </a:t>
          </a:r>
        </a:p>
      </dgm:t>
    </dgm:pt>
    <dgm:pt modelId="{0C7904CE-A78B-4699-BD6B-349F63753193}" type="parTrans" cxnId="{FCA4A43F-7F11-4B00-8F74-942566694AEE}">
      <dgm:prSet/>
      <dgm:spPr/>
      <dgm:t>
        <a:bodyPr/>
        <a:lstStyle/>
        <a:p>
          <a:endParaRPr lang="en-US" sz="1400"/>
        </a:p>
      </dgm:t>
    </dgm:pt>
    <dgm:pt modelId="{161E620F-43E8-436D-8F3C-E5B28C49EFB6}" type="sibTrans" cxnId="{FCA4A43F-7F11-4B00-8F74-942566694AEE}">
      <dgm:prSet/>
      <dgm:spPr/>
      <dgm:t>
        <a:bodyPr/>
        <a:lstStyle/>
        <a:p>
          <a:endParaRPr lang="en-US" sz="1400"/>
        </a:p>
      </dgm:t>
    </dgm:pt>
    <dgm:pt modelId="{4491FE7C-C9B4-4E01-B1AB-B2B2A642C5FA}">
      <dgm:prSet phldrT="[Text]" custT="1"/>
      <dgm:spPr/>
      <dgm:t>
        <a:bodyPr/>
        <a:lstStyle/>
        <a:p>
          <a:r>
            <a:rPr lang="en-US" sz="1600" dirty="0"/>
            <a:t>Meniscal cyst</a:t>
          </a:r>
        </a:p>
      </dgm:t>
    </dgm:pt>
    <dgm:pt modelId="{186BF54A-3DAC-47D9-A8A5-30E1DA856CF9}" type="parTrans" cxnId="{098DCB7B-F715-4236-8697-BB635F37C9C6}">
      <dgm:prSet/>
      <dgm:spPr/>
      <dgm:t>
        <a:bodyPr/>
        <a:lstStyle/>
        <a:p>
          <a:endParaRPr lang="en-US" sz="1200"/>
        </a:p>
      </dgm:t>
    </dgm:pt>
    <dgm:pt modelId="{00F9F7DD-7A64-4D23-8BAF-0603EF9067E0}" type="sibTrans" cxnId="{098DCB7B-F715-4236-8697-BB635F37C9C6}">
      <dgm:prSet/>
      <dgm:spPr/>
      <dgm:t>
        <a:bodyPr/>
        <a:lstStyle/>
        <a:p>
          <a:endParaRPr lang="en-US" sz="1400"/>
        </a:p>
      </dgm:t>
    </dgm:pt>
    <dgm:pt modelId="{EFF15D6F-0F2C-4BF8-A59D-768C3DACB15B}">
      <dgm:prSet phldrT="[Text]" custT="1"/>
      <dgm:spPr/>
      <dgm:t>
        <a:bodyPr/>
        <a:lstStyle/>
        <a:p>
          <a:r>
            <a:rPr lang="en-US" sz="1600" dirty="0"/>
            <a:t>Calcification of the collateral ligament</a:t>
          </a:r>
        </a:p>
      </dgm:t>
    </dgm:pt>
    <dgm:pt modelId="{9024EC3A-0176-4D0B-AAD7-365B795672B3}" type="parTrans" cxnId="{6FDC0BFF-7350-4B61-BF0C-DF56B806FBF5}">
      <dgm:prSet/>
      <dgm:spPr/>
      <dgm:t>
        <a:bodyPr/>
        <a:lstStyle/>
        <a:p>
          <a:endParaRPr lang="en-US" sz="1200"/>
        </a:p>
      </dgm:t>
    </dgm:pt>
    <dgm:pt modelId="{0F1FC05B-2ACA-4767-A3D0-08BEBF7E4343}" type="sibTrans" cxnId="{6FDC0BFF-7350-4B61-BF0C-DF56B806FBF5}">
      <dgm:prSet/>
      <dgm:spPr/>
      <dgm:t>
        <a:bodyPr/>
        <a:lstStyle/>
        <a:p>
          <a:endParaRPr lang="en-US" sz="1400"/>
        </a:p>
      </dgm:t>
    </dgm:pt>
    <dgm:pt modelId="{F3823033-1F48-485F-A93B-B55670D8ADD7}">
      <dgm:prSet phldrT="[Text]" custT="1"/>
      <dgm:spPr/>
      <dgm:t>
        <a:bodyPr/>
        <a:lstStyle/>
        <a:p>
          <a:r>
            <a:rPr lang="en-US" sz="1600" dirty="0"/>
            <a:t>Bony swellings</a:t>
          </a:r>
        </a:p>
      </dgm:t>
    </dgm:pt>
    <dgm:pt modelId="{78C0ECBF-56A5-43FA-9631-F15386DB75CC}" type="parTrans" cxnId="{1FB9A2A4-2D5B-40BE-BCCF-CCA91F1EA29D}">
      <dgm:prSet/>
      <dgm:spPr/>
      <dgm:t>
        <a:bodyPr/>
        <a:lstStyle/>
        <a:p>
          <a:endParaRPr lang="en-US" sz="1200"/>
        </a:p>
      </dgm:t>
    </dgm:pt>
    <dgm:pt modelId="{6AC3554F-CE31-49A0-B0B5-CCAF3C264CE4}" type="sibTrans" cxnId="{1FB9A2A4-2D5B-40BE-BCCF-CCA91F1EA29D}">
      <dgm:prSet/>
      <dgm:spPr/>
      <dgm:t>
        <a:bodyPr/>
        <a:lstStyle/>
        <a:p>
          <a:endParaRPr lang="en-US" sz="1400"/>
        </a:p>
      </dgm:t>
    </dgm:pt>
    <dgm:pt modelId="{030639C3-E215-4697-AF59-2E934AB86422}">
      <dgm:prSet custT="1"/>
      <dgm:spPr>
        <a:ln>
          <a:solidFill>
            <a:srgbClr val="FFFF00"/>
          </a:solidFill>
        </a:ln>
      </dgm:spPr>
      <dgm:t>
        <a:bodyPr/>
        <a:lstStyle/>
        <a:p>
          <a:r>
            <a:rPr lang="en-US" sz="2800" dirty="0" smtClean="0"/>
            <a:t>Diffused</a:t>
          </a:r>
          <a:endParaRPr lang="en-US" sz="2800" dirty="0"/>
        </a:p>
      </dgm:t>
    </dgm:pt>
    <dgm:pt modelId="{C7466DB8-9608-45D8-8627-4DE178AC4E5B}" type="parTrans" cxnId="{A55D3A56-D11A-4F11-B932-8C4E7A80FF9C}">
      <dgm:prSet/>
      <dgm:spPr/>
      <dgm:t>
        <a:bodyPr/>
        <a:lstStyle/>
        <a:p>
          <a:endParaRPr lang="en-US"/>
        </a:p>
      </dgm:t>
    </dgm:pt>
    <dgm:pt modelId="{67F17C7F-96AC-455A-AF0D-719F9EEB97AB}" type="sibTrans" cxnId="{A55D3A56-D11A-4F11-B932-8C4E7A80FF9C}">
      <dgm:prSet/>
      <dgm:spPr/>
      <dgm:t>
        <a:bodyPr/>
        <a:lstStyle/>
        <a:p>
          <a:endParaRPr lang="en-US"/>
        </a:p>
      </dgm:t>
    </dgm:pt>
    <dgm:pt modelId="{1E811617-3FC3-48B4-A235-AF9033E6C3C4}">
      <dgm:prSet custT="1"/>
      <dgm:spPr>
        <a:ln>
          <a:solidFill>
            <a:srgbClr val="FF0000"/>
          </a:solidFill>
        </a:ln>
      </dgm:spPr>
      <dgm:t>
        <a:bodyPr/>
        <a:lstStyle/>
        <a:p>
          <a:r>
            <a:rPr lang="en-US" sz="2800" dirty="0" smtClean="0"/>
            <a:t>Localized</a:t>
          </a:r>
          <a:endParaRPr lang="en-US" sz="2800" dirty="0"/>
        </a:p>
      </dgm:t>
    </dgm:pt>
    <dgm:pt modelId="{97B84075-7BD9-475A-A7E9-1F70A09A586C}" type="parTrans" cxnId="{842CB6DB-8010-4D7A-990C-9E8614C52076}">
      <dgm:prSet/>
      <dgm:spPr/>
      <dgm:t>
        <a:bodyPr/>
        <a:lstStyle/>
        <a:p>
          <a:endParaRPr lang="en-US"/>
        </a:p>
      </dgm:t>
    </dgm:pt>
    <dgm:pt modelId="{57AFE5FA-C1ED-42E9-BEC6-47907CF83EE9}" type="sibTrans" cxnId="{842CB6DB-8010-4D7A-990C-9E8614C52076}">
      <dgm:prSet/>
      <dgm:spPr/>
      <dgm:t>
        <a:bodyPr/>
        <a:lstStyle/>
        <a:p>
          <a:endParaRPr lang="en-US"/>
        </a:p>
      </dgm:t>
    </dgm:pt>
    <dgm:pt modelId="{87B2CEB3-9458-4882-832A-38E80AF774E9}" type="pres">
      <dgm:prSet presAssocID="{B4ABD74A-94E4-4E19-8240-3F0F86FBDE0D}" presName="diagram" presStyleCnt="0">
        <dgm:presLayoutVars>
          <dgm:chPref val="1"/>
          <dgm:dir/>
          <dgm:animOne val="branch"/>
          <dgm:animLvl val="lvl"/>
          <dgm:resizeHandles/>
        </dgm:presLayoutVars>
      </dgm:prSet>
      <dgm:spPr/>
      <dgm:t>
        <a:bodyPr/>
        <a:lstStyle/>
        <a:p>
          <a:endParaRPr lang="en-US"/>
        </a:p>
      </dgm:t>
    </dgm:pt>
    <dgm:pt modelId="{972B4D90-B76E-40A0-86D1-13E38AD6410B}" type="pres">
      <dgm:prSet presAssocID="{030639C3-E215-4697-AF59-2E934AB86422}" presName="root" presStyleCnt="0"/>
      <dgm:spPr/>
      <dgm:t>
        <a:bodyPr/>
        <a:lstStyle/>
        <a:p>
          <a:endParaRPr lang="en-US"/>
        </a:p>
      </dgm:t>
    </dgm:pt>
    <dgm:pt modelId="{9562799D-34BD-4018-99F2-ABF2B23579AD}" type="pres">
      <dgm:prSet presAssocID="{030639C3-E215-4697-AF59-2E934AB86422}" presName="rootComposite" presStyleCnt="0"/>
      <dgm:spPr/>
      <dgm:t>
        <a:bodyPr/>
        <a:lstStyle/>
        <a:p>
          <a:endParaRPr lang="en-US"/>
        </a:p>
      </dgm:t>
    </dgm:pt>
    <dgm:pt modelId="{0D03117B-23DD-4D13-BB7D-747EB75B1179}" type="pres">
      <dgm:prSet presAssocID="{030639C3-E215-4697-AF59-2E934AB86422}" presName="rootText" presStyleLbl="node1" presStyleIdx="0" presStyleCnt="7" custScaleX="175335" custScaleY="164370" custLinFactX="229532" custLinFactY="-94079" custLinFactNeighborX="300000" custLinFactNeighborY="-100000"/>
      <dgm:spPr/>
      <dgm:t>
        <a:bodyPr/>
        <a:lstStyle/>
        <a:p>
          <a:endParaRPr lang="en-US"/>
        </a:p>
      </dgm:t>
    </dgm:pt>
    <dgm:pt modelId="{71362B25-2768-418A-B18F-604A4B2F9C60}" type="pres">
      <dgm:prSet presAssocID="{030639C3-E215-4697-AF59-2E934AB86422}" presName="rootConnector" presStyleLbl="node1" presStyleIdx="0" presStyleCnt="7"/>
      <dgm:spPr/>
      <dgm:t>
        <a:bodyPr/>
        <a:lstStyle/>
        <a:p>
          <a:endParaRPr lang="en-US"/>
        </a:p>
      </dgm:t>
    </dgm:pt>
    <dgm:pt modelId="{72A68F72-063D-493D-9CEB-89AF5D5312B6}" type="pres">
      <dgm:prSet presAssocID="{030639C3-E215-4697-AF59-2E934AB86422}" presName="childShape" presStyleCnt="0"/>
      <dgm:spPr/>
      <dgm:t>
        <a:bodyPr/>
        <a:lstStyle/>
        <a:p>
          <a:endParaRPr lang="en-US"/>
        </a:p>
      </dgm:t>
    </dgm:pt>
    <dgm:pt modelId="{68393EEA-B665-49CA-BA4D-72F72ED45E3D}" type="pres">
      <dgm:prSet presAssocID="{1E811617-3FC3-48B4-A235-AF9033E6C3C4}" presName="root" presStyleCnt="0"/>
      <dgm:spPr/>
      <dgm:t>
        <a:bodyPr/>
        <a:lstStyle/>
        <a:p>
          <a:endParaRPr lang="en-US"/>
        </a:p>
      </dgm:t>
    </dgm:pt>
    <dgm:pt modelId="{DC187543-C298-457E-BE39-CFB4DEDA8156}" type="pres">
      <dgm:prSet presAssocID="{1E811617-3FC3-48B4-A235-AF9033E6C3C4}" presName="rootComposite" presStyleCnt="0"/>
      <dgm:spPr/>
      <dgm:t>
        <a:bodyPr/>
        <a:lstStyle/>
        <a:p>
          <a:endParaRPr lang="en-US"/>
        </a:p>
      </dgm:t>
    </dgm:pt>
    <dgm:pt modelId="{F0D6CF1B-C7A0-4DA5-A8E5-51CCA35275B6}" type="pres">
      <dgm:prSet presAssocID="{1E811617-3FC3-48B4-A235-AF9033E6C3C4}" presName="rootText" presStyleLbl="node1" presStyleIdx="1" presStyleCnt="7" custScaleX="194868" custScaleY="161770" custLinFactX="400000" custLinFactY="-86070" custLinFactNeighborX="481634" custLinFactNeighborY="-100000"/>
      <dgm:spPr/>
      <dgm:t>
        <a:bodyPr/>
        <a:lstStyle/>
        <a:p>
          <a:endParaRPr lang="en-US"/>
        </a:p>
      </dgm:t>
    </dgm:pt>
    <dgm:pt modelId="{F6F39701-32E0-4348-A075-1967CB06FB40}" type="pres">
      <dgm:prSet presAssocID="{1E811617-3FC3-48B4-A235-AF9033E6C3C4}" presName="rootConnector" presStyleLbl="node1" presStyleIdx="1" presStyleCnt="7"/>
      <dgm:spPr/>
      <dgm:t>
        <a:bodyPr/>
        <a:lstStyle/>
        <a:p>
          <a:endParaRPr lang="en-US"/>
        </a:p>
      </dgm:t>
    </dgm:pt>
    <dgm:pt modelId="{790CC993-EA9F-46F7-AD4B-2F401A0E2DE7}" type="pres">
      <dgm:prSet presAssocID="{1E811617-3FC3-48B4-A235-AF9033E6C3C4}" presName="childShape" presStyleCnt="0"/>
      <dgm:spPr/>
      <dgm:t>
        <a:bodyPr/>
        <a:lstStyle/>
        <a:p>
          <a:endParaRPr lang="en-US"/>
        </a:p>
      </dgm:t>
    </dgm:pt>
    <dgm:pt modelId="{35D09BDD-64D6-4A44-8E08-E5CD804B1C5F}" type="pres">
      <dgm:prSet presAssocID="{60276D62-E914-4FD5-B539-0CAC5112E5F3}" presName="root" presStyleCnt="0"/>
      <dgm:spPr/>
      <dgm:t>
        <a:bodyPr/>
        <a:lstStyle/>
        <a:p>
          <a:endParaRPr lang="en-US"/>
        </a:p>
      </dgm:t>
    </dgm:pt>
    <dgm:pt modelId="{1870DE4C-87D1-4D72-9B8B-2EA580E77901}" type="pres">
      <dgm:prSet presAssocID="{60276D62-E914-4FD5-B539-0CAC5112E5F3}" presName="rootComposite" presStyleCnt="0"/>
      <dgm:spPr/>
      <dgm:t>
        <a:bodyPr/>
        <a:lstStyle/>
        <a:p>
          <a:endParaRPr lang="en-US"/>
        </a:p>
      </dgm:t>
    </dgm:pt>
    <dgm:pt modelId="{BB2EE480-D8D3-4427-91C4-510DC96BE14C}" type="pres">
      <dgm:prSet presAssocID="{60276D62-E914-4FD5-B539-0CAC5112E5F3}" presName="rootText" presStyleLbl="node1" presStyleIdx="2" presStyleCnt="7" custScaleX="195308" custScaleY="179873"/>
      <dgm:spPr/>
      <dgm:t>
        <a:bodyPr/>
        <a:lstStyle/>
        <a:p>
          <a:endParaRPr lang="en-US"/>
        </a:p>
      </dgm:t>
    </dgm:pt>
    <dgm:pt modelId="{54D66A1C-C9C8-4DBB-A444-786356D449BB}" type="pres">
      <dgm:prSet presAssocID="{60276D62-E914-4FD5-B539-0CAC5112E5F3}" presName="rootConnector" presStyleLbl="node1" presStyleIdx="2" presStyleCnt="7"/>
      <dgm:spPr/>
      <dgm:t>
        <a:bodyPr/>
        <a:lstStyle/>
        <a:p>
          <a:endParaRPr lang="en-US"/>
        </a:p>
      </dgm:t>
    </dgm:pt>
    <dgm:pt modelId="{DEFCC1EC-35DA-4DFE-BBAF-42DFC49B8EA9}" type="pres">
      <dgm:prSet presAssocID="{60276D62-E914-4FD5-B539-0CAC5112E5F3}" presName="childShape" presStyleCnt="0"/>
      <dgm:spPr/>
      <dgm:t>
        <a:bodyPr/>
        <a:lstStyle/>
        <a:p>
          <a:endParaRPr lang="en-US"/>
        </a:p>
      </dgm:t>
    </dgm:pt>
    <dgm:pt modelId="{B0DCD910-256A-4A20-8FC0-27DC8B71515B}" type="pres">
      <dgm:prSet presAssocID="{E47BC3AC-2E48-411E-9FD7-AF407A000184}" presName="Name13" presStyleLbl="parChTrans1D2" presStyleIdx="0" presStyleCnt="15"/>
      <dgm:spPr/>
      <dgm:t>
        <a:bodyPr/>
        <a:lstStyle/>
        <a:p>
          <a:endParaRPr lang="en-US"/>
        </a:p>
      </dgm:t>
    </dgm:pt>
    <dgm:pt modelId="{9118A67A-3C10-4B65-A3A3-EC08FD94E3FE}" type="pres">
      <dgm:prSet presAssocID="{F9F95958-1204-4192-BB7A-9E86CD1ACA10}" presName="childText" presStyleLbl="bgAcc1" presStyleIdx="0" presStyleCnt="15" custScaleX="197138" custScaleY="149865">
        <dgm:presLayoutVars>
          <dgm:bulletEnabled val="1"/>
        </dgm:presLayoutVars>
      </dgm:prSet>
      <dgm:spPr/>
      <dgm:t>
        <a:bodyPr/>
        <a:lstStyle/>
        <a:p>
          <a:endParaRPr lang="en-US"/>
        </a:p>
      </dgm:t>
    </dgm:pt>
    <dgm:pt modelId="{7E73A2EC-898B-49DC-A90D-58270721EC3B}" type="pres">
      <dgm:prSet presAssocID="{4A670B8A-6F2B-424C-8A10-7EDA1464684B}" presName="Name13" presStyleLbl="parChTrans1D2" presStyleIdx="1" presStyleCnt="15"/>
      <dgm:spPr/>
      <dgm:t>
        <a:bodyPr/>
        <a:lstStyle/>
        <a:p>
          <a:endParaRPr lang="en-US"/>
        </a:p>
      </dgm:t>
    </dgm:pt>
    <dgm:pt modelId="{8023DD4D-9C6C-4205-8B56-D689B0AFB1E7}" type="pres">
      <dgm:prSet presAssocID="{BE017E8B-4AD1-4754-8348-7F12E9F42140}" presName="childText" presStyleLbl="bgAcc1" presStyleIdx="1" presStyleCnt="15" custScaleX="216911" custScaleY="189754">
        <dgm:presLayoutVars>
          <dgm:bulletEnabled val="1"/>
        </dgm:presLayoutVars>
      </dgm:prSet>
      <dgm:spPr/>
      <dgm:t>
        <a:bodyPr/>
        <a:lstStyle/>
        <a:p>
          <a:endParaRPr lang="en-US"/>
        </a:p>
      </dgm:t>
    </dgm:pt>
    <dgm:pt modelId="{AD1D006E-5167-4B00-883E-33CE3A5B8D93}" type="pres">
      <dgm:prSet presAssocID="{35C252C9-196E-408C-BA1A-3ACA7B777C23}" presName="Name13" presStyleLbl="parChTrans1D2" presStyleIdx="2" presStyleCnt="15"/>
      <dgm:spPr/>
      <dgm:t>
        <a:bodyPr/>
        <a:lstStyle/>
        <a:p>
          <a:endParaRPr lang="en-US"/>
        </a:p>
      </dgm:t>
    </dgm:pt>
    <dgm:pt modelId="{9688D73C-58B2-4CDD-AA35-04D9E4EE4D56}" type="pres">
      <dgm:prSet presAssocID="{8DE04EBC-73DA-4B1A-85B8-C7B154B0AA00}" presName="childText" presStyleLbl="bgAcc1" presStyleIdx="2" presStyleCnt="15" custScaleX="196761" custScaleY="206927">
        <dgm:presLayoutVars>
          <dgm:bulletEnabled val="1"/>
        </dgm:presLayoutVars>
      </dgm:prSet>
      <dgm:spPr/>
      <dgm:t>
        <a:bodyPr/>
        <a:lstStyle/>
        <a:p>
          <a:endParaRPr lang="en-US"/>
        </a:p>
      </dgm:t>
    </dgm:pt>
    <dgm:pt modelId="{54F3E77F-87A5-4B88-920C-46CA6A0415B9}" type="pres">
      <dgm:prSet presAssocID="{EC405FB2-5AD1-443D-87E5-ED86DB7FA03C}" presName="Name13" presStyleLbl="parChTrans1D2" presStyleIdx="3" presStyleCnt="15"/>
      <dgm:spPr/>
      <dgm:t>
        <a:bodyPr/>
        <a:lstStyle/>
        <a:p>
          <a:endParaRPr lang="en-US"/>
        </a:p>
      </dgm:t>
    </dgm:pt>
    <dgm:pt modelId="{7551F664-7A54-49D5-A2B5-F42C3F04AD40}" type="pres">
      <dgm:prSet presAssocID="{555E33FB-7280-4993-A107-930E4CFDFF21}" presName="childText" presStyleLbl="bgAcc1" presStyleIdx="3" presStyleCnt="15" custScaleX="200988" custScaleY="149865">
        <dgm:presLayoutVars>
          <dgm:bulletEnabled val="1"/>
        </dgm:presLayoutVars>
      </dgm:prSet>
      <dgm:spPr/>
      <dgm:t>
        <a:bodyPr/>
        <a:lstStyle/>
        <a:p>
          <a:endParaRPr lang="en-US"/>
        </a:p>
      </dgm:t>
    </dgm:pt>
    <dgm:pt modelId="{5558DCA6-821A-4A1C-98C0-4D4032E502F2}" type="pres">
      <dgm:prSet presAssocID="{15B578DF-8608-40F1-A887-7D5187F80747}" presName="Name13" presStyleLbl="parChTrans1D2" presStyleIdx="4" presStyleCnt="15"/>
      <dgm:spPr/>
      <dgm:t>
        <a:bodyPr/>
        <a:lstStyle/>
        <a:p>
          <a:endParaRPr lang="en-US"/>
        </a:p>
      </dgm:t>
    </dgm:pt>
    <dgm:pt modelId="{D9BFFCC5-5D14-4C71-A2FA-DED7D37287BC}" type="pres">
      <dgm:prSet presAssocID="{DAE6CD41-B1E0-4B06-B9AB-CB06099C1BAD}" presName="childText" presStyleLbl="bgAcc1" presStyleIdx="4" presStyleCnt="15" custScaleX="203341" custScaleY="203077">
        <dgm:presLayoutVars>
          <dgm:bulletEnabled val="1"/>
        </dgm:presLayoutVars>
      </dgm:prSet>
      <dgm:spPr/>
      <dgm:t>
        <a:bodyPr/>
        <a:lstStyle/>
        <a:p>
          <a:endParaRPr lang="en-US"/>
        </a:p>
      </dgm:t>
    </dgm:pt>
    <dgm:pt modelId="{8460741E-8615-4558-B5BB-8043B97F13D8}" type="pres">
      <dgm:prSet presAssocID="{F86E40FA-E8C4-4FDA-96B7-F053BC409A66}" presName="root" presStyleCnt="0"/>
      <dgm:spPr/>
      <dgm:t>
        <a:bodyPr/>
        <a:lstStyle/>
        <a:p>
          <a:endParaRPr lang="en-US"/>
        </a:p>
      </dgm:t>
    </dgm:pt>
    <dgm:pt modelId="{D565D2F7-9EF2-4E85-9CA5-8C1FC3FF4F71}" type="pres">
      <dgm:prSet presAssocID="{F86E40FA-E8C4-4FDA-96B7-F053BC409A66}" presName="rootComposite" presStyleCnt="0"/>
      <dgm:spPr/>
      <dgm:t>
        <a:bodyPr/>
        <a:lstStyle/>
        <a:p>
          <a:endParaRPr lang="en-US"/>
        </a:p>
      </dgm:t>
    </dgm:pt>
    <dgm:pt modelId="{B1A6F85F-3913-4C6A-B970-1434F9F220A4}" type="pres">
      <dgm:prSet presAssocID="{F86E40FA-E8C4-4FDA-96B7-F053BC409A66}" presName="rootText" presStyleLbl="node1" presStyleIdx="3" presStyleCnt="7" custScaleX="197925" custScaleY="211824"/>
      <dgm:spPr/>
      <dgm:t>
        <a:bodyPr/>
        <a:lstStyle/>
        <a:p>
          <a:endParaRPr lang="en-US"/>
        </a:p>
      </dgm:t>
    </dgm:pt>
    <dgm:pt modelId="{1068C039-8569-4C02-8B0F-8C2ED3174449}" type="pres">
      <dgm:prSet presAssocID="{F86E40FA-E8C4-4FDA-96B7-F053BC409A66}" presName="rootConnector" presStyleLbl="node1" presStyleIdx="3" presStyleCnt="7"/>
      <dgm:spPr/>
      <dgm:t>
        <a:bodyPr/>
        <a:lstStyle/>
        <a:p>
          <a:endParaRPr lang="en-US"/>
        </a:p>
      </dgm:t>
    </dgm:pt>
    <dgm:pt modelId="{FB21CC3D-E597-473E-9379-D6E3C2E94A24}" type="pres">
      <dgm:prSet presAssocID="{F86E40FA-E8C4-4FDA-96B7-F053BC409A66}" presName="childShape" presStyleCnt="0"/>
      <dgm:spPr/>
      <dgm:t>
        <a:bodyPr/>
        <a:lstStyle/>
        <a:p>
          <a:endParaRPr lang="en-US"/>
        </a:p>
      </dgm:t>
    </dgm:pt>
    <dgm:pt modelId="{B74A6BA4-27AB-4BE1-946F-41480C74E6BC}" type="pres">
      <dgm:prSet presAssocID="{2375892E-25E6-455C-A9F6-E6BA5A9A148A}" presName="Name13" presStyleLbl="parChTrans1D2" presStyleIdx="5" presStyleCnt="15"/>
      <dgm:spPr/>
      <dgm:t>
        <a:bodyPr/>
        <a:lstStyle/>
        <a:p>
          <a:endParaRPr lang="en-US"/>
        </a:p>
      </dgm:t>
    </dgm:pt>
    <dgm:pt modelId="{2B5E6556-1F20-469F-BF72-4730038E2B2D}" type="pres">
      <dgm:prSet presAssocID="{8603B611-E39D-40DC-BB6F-17638AFDF9A5}" presName="childText" presStyleLbl="bgAcc1" presStyleIdx="5" presStyleCnt="15" custScaleX="146883" custScaleY="200887">
        <dgm:presLayoutVars>
          <dgm:bulletEnabled val="1"/>
        </dgm:presLayoutVars>
      </dgm:prSet>
      <dgm:spPr/>
      <dgm:t>
        <a:bodyPr/>
        <a:lstStyle/>
        <a:p>
          <a:endParaRPr lang="en-US"/>
        </a:p>
      </dgm:t>
    </dgm:pt>
    <dgm:pt modelId="{47CE2B39-188C-4D0F-AA0D-CA73E5076B24}" type="pres">
      <dgm:prSet presAssocID="{E844DEE2-BBB9-4877-B87C-8B9EEB5ACFE8}" presName="Name13" presStyleLbl="parChTrans1D2" presStyleIdx="6" presStyleCnt="15"/>
      <dgm:spPr/>
      <dgm:t>
        <a:bodyPr/>
        <a:lstStyle/>
        <a:p>
          <a:endParaRPr lang="en-US"/>
        </a:p>
      </dgm:t>
    </dgm:pt>
    <dgm:pt modelId="{4E7338EB-1264-4FED-9A84-AE45C9B2A019}" type="pres">
      <dgm:prSet presAssocID="{957D0156-BD08-458C-BDAE-B7CAD1E9B177}" presName="childText" presStyleLbl="bgAcc1" presStyleIdx="6" presStyleCnt="15" custScaleX="144485" custScaleY="288550">
        <dgm:presLayoutVars>
          <dgm:bulletEnabled val="1"/>
        </dgm:presLayoutVars>
      </dgm:prSet>
      <dgm:spPr/>
      <dgm:t>
        <a:bodyPr/>
        <a:lstStyle/>
        <a:p>
          <a:endParaRPr lang="en-US"/>
        </a:p>
      </dgm:t>
    </dgm:pt>
    <dgm:pt modelId="{DA1E58CB-EDCA-4F43-96C9-EE7A2F9C3CDA}" type="pres">
      <dgm:prSet presAssocID="{330CCA6E-610F-4823-8134-58B77F7921B1}" presName="root" presStyleCnt="0"/>
      <dgm:spPr/>
      <dgm:t>
        <a:bodyPr/>
        <a:lstStyle/>
        <a:p>
          <a:endParaRPr lang="en-US"/>
        </a:p>
      </dgm:t>
    </dgm:pt>
    <dgm:pt modelId="{2BEC2945-7957-497A-A0AD-DCB05AAF29B2}" type="pres">
      <dgm:prSet presAssocID="{330CCA6E-610F-4823-8134-58B77F7921B1}" presName="rootComposite" presStyleCnt="0"/>
      <dgm:spPr/>
      <dgm:t>
        <a:bodyPr/>
        <a:lstStyle/>
        <a:p>
          <a:endParaRPr lang="en-US"/>
        </a:p>
      </dgm:t>
    </dgm:pt>
    <dgm:pt modelId="{22289AF8-88D6-452E-9E27-265DE47E2B7F}" type="pres">
      <dgm:prSet presAssocID="{330CCA6E-610F-4823-8134-58B77F7921B1}" presName="rootText" presStyleLbl="node1" presStyleIdx="4" presStyleCnt="7" custScaleX="188732" custScaleY="182802"/>
      <dgm:spPr/>
      <dgm:t>
        <a:bodyPr/>
        <a:lstStyle/>
        <a:p>
          <a:endParaRPr lang="en-US"/>
        </a:p>
      </dgm:t>
    </dgm:pt>
    <dgm:pt modelId="{4F688F1B-9E73-4D5B-A552-D36BCE7AC664}" type="pres">
      <dgm:prSet presAssocID="{330CCA6E-610F-4823-8134-58B77F7921B1}" presName="rootConnector" presStyleLbl="node1" presStyleIdx="4" presStyleCnt="7"/>
      <dgm:spPr/>
      <dgm:t>
        <a:bodyPr/>
        <a:lstStyle/>
        <a:p>
          <a:endParaRPr lang="en-US"/>
        </a:p>
      </dgm:t>
    </dgm:pt>
    <dgm:pt modelId="{CFC809C4-4527-4ED5-BCB4-67A2CDEAE250}" type="pres">
      <dgm:prSet presAssocID="{330CCA6E-610F-4823-8134-58B77F7921B1}" presName="childShape" presStyleCnt="0"/>
      <dgm:spPr/>
      <dgm:t>
        <a:bodyPr/>
        <a:lstStyle/>
        <a:p>
          <a:endParaRPr lang="en-US"/>
        </a:p>
      </dgm:t>
    </dgm:pt>
    <dgm:pt modelId="{D2120BB5-22A1-4752-AEF2-FE18EA737680}" type="pres">
      <dgm:prSet presAssocID="{D98643DB-A7DF-4E29-8F16-F788F8BE38CB}" presName="Name13" presStyleLbl="parChTrans1D2" presStyleIdx="7" presStyleCnt="15"/>
      <dgm:spPr/>
      <dgm:t>
        <a:bodyPr/>
        <a:lstStyle/>
        <a:p>
          <a:endParaRPr lang="en-US"/>
        </a:p>
      </dgm:t>
    </dgm:pt>
    <dgm:pt modelId="{DE063649-929C-4326-9765-A18738E39921}" type="pres">
      <dgm:prSet presAssocID="{719D0A2F-D7A9-4BB2-BAD5-74E7F5805C51}" presName="childText" presStyleLbl="bgAcc1" presStyleIdx="7" presStyleCnt="15" custScaleX="204308" custScaleY="198867">
        <dgm:presLayoutVars>
          <dgm:bulletEnabled val="1"/>
        </dgm:presLayoutVars>
      </dgm:prSet>
      <dgm:spPr/>
      <dgm:t>
        <a:bodyPr/>
        <a:lstStyle/>
        <a:p>
          <a:endParaRPr lang="en-US"/>
        </a:p>
      </dgm:t>
    </dgm:pt>
    <dgm:pt modelId="{4DCE4150-DE6F-4BBD-BEC1-6541DCCECDA3}" type="pres">
      <dgm:prSet presAssocID="{2479F015-91E8-4C3C-BB2C-BC15A554498F}" presName="Name13" presStyleLbl="parChTrans1D2" presStyleIdx="8" presStyleCnt="15"/>
      <dgm:spPr/>
      <dgm:t>
        <a:bodyPr/>
        <a:lstStyle/>
        <a:p>
          <a:endParaRPr lang="en-US"/>
        </a:p>
      </dgm:t>
    </dgm:pt>
    <dgm:pt modelId="{AB819D03-3F27-4FB4-BA56-BE27CDC42875}" type="pres">
      <dgm:prSet presAssocID="{90BCCCD6-BCD3-4FAE-8E00-2D877590DADF}" presName="childText" presStyleLbl="bgAcc1" presStyleIdx="8" presStyleCnt="15" custScaleX="204308" custScaleY="198867">
        <dgm:presLayoutVars>
          <dgm:bulletEnabled val="1"/>
        </dgm:presLayoutVars>
      </dgm:prSet>
      <dgm:spPr/>
      <dgm:t>
        <a:bodyPr/>
        <a:lstStyle/>
        <a:p>
          <a:endParaRPr lang="en-US"/>
        </a:p>
      </dgm:t>
    </dgm:pt>
    <dgm:pt modelId="{A2A5763E-0CD1-438E-A0CC-78862713D06C}" type="pres">
      <dgm:prSet presAssocID="{82D2C0EA-9ED7-4A24-9BA9-DB49F524850B}" presName="root" presStyleCnt="0"/>
      <dgm:spPr/>
      <dgm:t>
        <a:bodyPr/>
        <a:lstStyle/>
        <a:p>
          <a:endParaRPr lang="en-US"/>
        </a:p>
      </dgm:t>
    </dgm:pt>
    <dgm:pt modelId="{4DEA81D0-0324-4BA8-B027-056D29CE8837}" type="pres">
      <dgm:prSet presAssocID="{82D2C0EA-9ED7-4A24-9BA9-DB49F524850B}" presName="rootComposite" presStyleCnt="0"/>
      <dgm:spPr/>
      <dgm:t>
        <a:bodyPr/>
        <a:lstStyle/>
        <a:p>
          <a:endParaRPr lang="en-US"/>
        </a:p>
      </dgm:t>
    </dgm:pt>
    <dgm:pt modelId="{3266D63A-9C69-4F59-9E23-8C9ABD2A5283}" type="pres">
      <dgm:prSet presAssocID="{82D2C0EA-9ED7-4A24-9BA9-DB49F524850B}" presName="rootText" presStyleLbl="node1" presStyleIdx="5" presStyleCnt="7" custScaleX="188732" custScaleY="209290"/>
      <dgm:spPr/>
      <dgm:t>
        <a:bodyPr/>
        <a:lstStyle/>
        <a:p>
          <a:endParaRPr lang="en-US"/>
        </a:p>
      </dgm:t>
    </dgm:pt>
    <dgm:pt modelId="{1E3EABCD-6E54-49D3-808E-EED5D7916A67}" type="pres">
      <dgm:prSet presAssocID="{82D2C0EA-9ED7-4A24-9BA9-DB49F524850B}" presName="rootConnector" presStyleLbl="node1" presStyleIdx="5" presStyleCnt="7"/>
      <dgm:spPr/>
      <dgm:t>
        <a:bodyPr/>
        <a:lstStyle/>
        <a:p>
          <a:endParaRPr lang="en-US"/>
        </a:p>
      </dgm:t>
    </dgm:pt>
    <dgm:pt modelId="{8D0A8CA5-87F2-4695-84F6-BDC9C82894CF}" type="pres">
      <dgm:prSet presAssocID="{82D2C0EA-9ED7-4A24-9BA9-DB49F524850B}" presName="childShape" presStyleCnt="0"/>
      <dgm:spPr/>
      <dgm:t>
        <a:bodyPr/>
        <a:lstStyle/>
        <a:p>
          <a:endParaRPr lang="en-US"/>
        </a:p>
      </dgm:t>
    </dgm:pt>
    <dgm:pt modelId="{9CC32DA6-FA7B-460F-AFA9-693140751EA1}" type="pres">
      <dgm:prSet presAssocID="{06828069-9653-427F-B855-479D1873024E}" presName="Name13" presStyleLbl="parChTrans1D2" presStyleIdx="9" presStyleCnt="15"/>
      <dgm:spPr/>
      <dgm:t>
        <a:bodyPr/>
        <a:lstStyle/>
        <a:p>
          <a:endParaRPr lang="en-US"/>
        </a:p>
      </dgm:t>
    </dgm:pt>
    <dgm:pt modelId="{CDFE33D0-179C-44F0-BB51-6D356B4DC56F}" type="pres">
      <dgm:prSet presAssocID="{8CCCC107-E400-4940-AC5E-A827EFE1CE15}" presName="childText" presStyleLbl="bgAcc1" presStyleIdx="9" presStyleCnt="15" custScaleX="281038" custScaleY="131571">
        <dgm:presLayoutVars>
          <dgm:bulletEnabled val="1"/>
        </dgm:presLayoutVars>
      </dgm:prSet>
      <dgm:spPr/>
      <dgm:t>
        <a:bodyPr/>
        <a:lstStyle/>
        <a:p>
          <a:endParaRPr lang="en-US"/>
        </a:p>
      </dgm:t>
    </dgm:pt>
    <dgm:pt modelId="{5E033B6E-018C-48D7-A18F-969BDE375AAE}" type="pres">
      <dgm:prSet presAssocID="{F4896185-7235-479B-969B-27D4FC63148D}" presName="Name13" presStyleLbl="parChTrans1D2" presStyleIdx="10" presStyleCnt="15"/>
      <dgm:spPr/>
      <dgm:t>
        <a:bodyPr/>
        <a:lstStyle/>
        <a:p>
          <a:endParaRPr lang="en-US"/>
        </a:p>
      </dgm:t>
    </dgm:pt>
    <dgm:pt modelId="{A2C7A930-AA44-4BA8-B546-EA5DBCABA424}" type="pres">
      <dgm:prSet presAssocID="{762D065A-853E-4418-A9E0-0AC26A93977D}" presName="childText" presStyleLbl="bgAcc1" presStyleIdx="10" presStyleCnt="15" custScaleX="266824">
        <dgm:presLayoutVars>
          <dgm:bulletEnabled val="1"/>
        </dgm:presLayoutVars>
      </dgm:prSet>
      <dgm:spPr/>
      <dgm:t>
        <a:bodyPr/>
        <a:lstStyle/>
        <a:p>
          <a:endParaRPr lang="en-US"/>
        </a:p>
      </dgm:t>
    </dgm:pt>
    <dgm:pt modelId="{06B23DE6-FA28-4B7B-A0DF-022ACEF59699}" type="pres">
      <dgm:prSet presAssocID="{236250DC-E449-44FC-979F-6E3E5F1BA4E6}" presName="Name13" presStyleLbl="parChTrans1D2" presStyleIdx="11" presStyleCnt="15"/>
      <dgm:spPr/>
      <dgm:t>
        <a:bodyPr/>
        <a:lstStyle/>
        <a:p>
          <a:endParaRPr lang="en-US"/>
        </a:p>
      </dgm:t>
    </dgm:pt>
    <dgm:pt modelId="{B9D27915-6A37-4DC7-BBA4-2E669BC046D6}" type="pres">
      <dgm:prSet presAssocID="{D9F805E7-AADC-42DA-9D0B-7399A434D1CF}" presName="childText" presStyleLbl="bgAcc1" presStyleIdx="11" presStyleCnt="15" custScaleX="280861">
        <dgm:presLayoutVars>
          <dgm:bulletEnabled val="1"/>
        </dgm:presLayoutVars>
      </dgm:prSet>
      <dgm:spPr/>
      <dgm:t>
        <a:bodyPr/>
        <a:lstStyle/>
        <a:p>
          <a:endParaRPr lang="en-US"/>
        </a:p>
      </dgm:t>
    </dgm:pt>
    <dgm:pt modelId="{916250AF-7894-4937-947C-D77BDF2E27CD}" type="pres">
      <dgm:prSet presAssocID="{4968B44F-1DD1-45A3-BBE4-CE7159764C22}" presName="root" presStyleCnt="0"/>
      <dgm:spPr/>
      <dgm:t>
        <a:bodyPr/>
        <a:lstStyle/>
        <a:p>
          <a:endParaRPr lang="en-US"/>
        </a:p>
      </dgm:t>
    </dgm:pt>
    <dgm:pt modelId="{85B8033B-2EDF-4551-8D81-A7EAECB34DC1}" type="pres">
      <dgm:prSet presAssocID="{4968B44F-1DD1-45A3-BBE4-CE7159764C22}" presName="rootComposite" presStyleCnt="0"/>
      <dgm:spPr/>
      <dgm:t>
        <a:bodyPr/>
        <a:lstStyle/>
        <a:p>
          <a:endParaRPr lang="en-US"/>
        </a:p>
      </dgm:t>
    </dgm:pt>
    <dgm:pt modelId="{9CC80E23-2EAB-41DE-B97C-D9DA246C204C}" type="pres">
      <dgm:prSet presAssocID="{4968B44F-1DD1-45A3-BBE4-CE7159764C22}" presName="rootText" presStyleLbl="node1" presStyleIdx="6" presStyleCnt="7" custScaleX="188732" custScaleY="164692"/>
      <dgm:spPr/>
      <dgm:t>
        <a:bodyPr/>
        <a:lstStyle/>
        <a:p>
          <a:endParaRPr lang="en-US"/>
        </a:p>
      </dgm:t>
    </dgm:pt>
    <dgm:pt modelId="{7447881C-84E9-4377-93E1-E50F77B09E69}" type="pres">
      <dgm:prSet presAssocID="{4968B44F-1DD1-45A3-BBE4-CE7159764C22}" presName="rootConnector" presStyleLbl="node1" presStyleIdx="6" presStyleCnt="7"/>
      <dgm:spPr/>
      <dgm:t>
        <a:bodyPr/>
        <a:lstStyle/>
        <a:p>
          <a:endParaRPr lang="en-US"/>
        </a:p>
      </dgm:t>
    </dgm:pt>
    <dgm:pt modelId="{E9CB0058-1B05-478F-BD85-FD915977A3E2}" type="pres">
      <dgm:prSet presAssocID="{4968B44F-1DD1-45A3-BBE4-CE7159764C22}" presName="childShape" presStyleCnt="0"/>
      <dgm:spPr/>
      <dgm:t>
        <a:bodyPr/>
        <a:lstStyle/>
        <a:p>
          <a:endParaRPr lang="en-US"/>
        </a:p>
      </dgm:t>
    </dgm:pt>
    <dgm:pt modelId="{260A70B3-989E-4EC4-BF84-B949C4788DD5}" type="pres">
      <dgm:prSet presAssocID="{186BF54A-3DAC-47D9-A8A5-30E1DA856CF9}" presName="Name13" presStyleLbl="parChTrans1D2" presStyleIdx="12" presStyleCnt="15"/>
      <dgm:spPr/>
      <dgm:t>
        <a:bodyPr/>
        <a:lstStyle/>
        <a:p>
          <a:endParaRPr lang="en-US"/>
        </a:p>
      </dgm:t>
    </dgm:pt>
    <dgm:pt modelId="{B9CCDA40-5548-4C4C-952B-B798263E98B6}" type="pres">
      <dgm:prSet presAssocID="{4491FE7C-C9B4-4E01-B1AB-B2B2A642C5FA}" presName="childText" presStyleLbl="bgAcc1" presStyleIdx="12" presStyleCnt="15" custScaleX="146883" custScaleY="207782">
        <dgm:presLayoutVars>
          <dgm:bulletEnabled val="1"/>
        </dgm:presLayoutVars>
      </dgm:prSet>
      <dgm:spPr/>
      <dgm:t>
        <a:bodyPr/>
        <a:lstStyle/>
        <a:p>
          <a:endParaRPr lang="en-US"/>
        </a:p>
      </dgm:t>
    </dgm:pt>
    <dgm:pt modelId="{A9525821-90DB-4FA0-985F-0829087C9012}" type="pres">
      <dgm:prSet presAssocID="{9024EC3A-0176-4D0B-AAD7-365B795672B3}" presName="Name13" presStyleLbl="parChTrans1D2" presStyleIdx="13" presStyleCnt="15"/>
      <dgm:spPr/>
      <dgm:t>
        <a:bodyPr/>
        <a:lstStyle/>
        <a:p>
          <a:endParaRPr lang="en-US"/>
        </a:p>
      </dgm:t>
    </dgm:pt>
    <dgm:pt modelId="{67B26A55-4619-4814-A935-BA909BDD3E0A}" type="pres">
      <dgm:prSet presAssocID="{EFF15D6F-0F2C-4BF8-A59D-768C3DACB15B}" presName="childText" presStyleLbl="bgAcc1" presStyleIdx="13" presStyleCnt="15" custScaleX="184723" custScaleY="265423">
        <dgm:presLayoutVars>
          <dgm:bulletEnabled val="1"/>
        </dgm:presLayoutVars>
      </dgm:prSet>
      <dgm:spPr/>
      <dgm:t>
        <a:bodyPr/>
        <a:lstStyle/>
        <a:p>
          <a:endParaRPr lang="en-US"/>
        </a:p>
      </dgm:t>
    </dgm:pt>
    <dgm:pt modelId="{869F9215-4B48-4134-AA7C-EB60C34910F1}" type="pres">
      <dgm:prSet presAssocID="{78C0ECBF-56A5-43FA-9631-F15386DB75CC}" presName="Name13" presStyleLbl="parChTrans1D2" presStyleIdx="14" presStyleCnt="15"/>
      <dgm:spPr/>
      <dgm:t>
        <a:bodyPr/>
        <a:lstStyle/>
        <a:p>
          <a:endParaRPr lang="en-US"/>
        </a:p>
      </dgm:t>
    </dgm:pt>
    <dgm:pt modelId="{7748CEE0-4FF1-4B8C-9050-1D3F0BDFF418}" type="pres">
      <dgm:prSet presAssocID="{F3823033-1F48-485F-A93B-B55670D8ADD7}" presName="childText" presStyleLbl="bgAcc1" presStyleIdx="14" presStyleCnt="15" custScaleX="146883" custScaleY="207782">
        <dgm:presLayoutVars>
          <dgm:bulletEnabled val="1"/>
        </dgm:presLayoutVars>
      </dgm:prSet>
      <dgm:spPr/>
      <dgm:t>
        <a:bodyPr/>
        <a:lstStyle/>
        <a:p>
          <a:endParaRPr lang="en-US"/>
        </a:p>
      </dgm:t>
    </dgm:pt>
  </dgm:ptLst>
  <dgm:cxnLst>
    <dgm:cxn modelId="{72EC6C23-E183-49F4-B553-ABD642123BBA}" srcId="{60276D62-E914-4FD5-B539-0CAC5112E5F3}" destId="{F9F95958-1204-4192-BB7A-9E86CD1ACA10}" srcOrd="0" destOrd="0" parTransId="{E47BC3AC-2E48-411E-9FD7-AF407A000184}" sibTransId="{9C5B7CC0-78CD-4273-A3C7-A5A31C381BBE}"/>
    <dgm:cxn modelId="{DCC2B8EA-9E19-4878-96FF-5F0A9E123E27}" srcId="{82D2C0EA-9ED7-4A24-9BA9-DB49F524850B}" destId="{762D065A-853E-4418-A9E0-0AC26A93977D}" srcOrd="1" destOrd="0" parTransId="{F4896185-7235-479B-969B-27D4FC63148D}" sibTransId="{3A2A0B7E-B348-4525-B79C-415729F4F7AE}"/>
    <dgm:cxn modelId="{7D44EC1D-AFBA-4547-AE21-4DE9430F67FC}" type="presOf" srcId="{8603B611-E39D-40DC-BB6F-17638AFDF9A5}" destId="{2B5E6556-1F20-469F-BF72-4730038E2B2D}" srcOrd="0" destOrd="0" presId="urn:microsoft.com/office/officeart/2005/8/layout/hierarchy3"/>
    <dgm:cxn modelId="{2C3D908A-9DA6-4C65-B92E-1B4A4490B7C8}" type="presOf" srcId="{957D0156-BD08-458C-BDAE-B7CAD1E9B177}" destId="{4E7338EB-1264-4FED-9A84-AE45C9B2A019}" srcOrd="0" destOrd="0" presId="urn:microsoft.com/office/officeart/2005/8/layout/hierarchy3"/>
    <dgm:cxn modelId="{030C7665-D17F-4983-98D3-392BCD29AC95}" type="presOf" srcId="{555E33FB-7280-4993-A107-930E4CFDFF21}" destId="{7551F664-7A54-49D5-A2B5-F42C3F04AD40}" srcOrd="0" destOrd="0" presId="urn:microsoft.com/office/officeart/2005/8/layout/hierarchy3"/>
    <dgm:cxn modelId="{60C9F001-72FC-48EB-B041-4360C4A3CE7C}" type="presOf" srcId="{BE017E8B-4AD1-4754-8348-7F12E9F42140}" destId="{8023DD4D-9C6C-4205-8B56-D689B0AFB1E7}" srcOrd="0" destOrd="0" presId="urn:microsoft.com/office/officeart/2005/8/layout/hierarchy3"/>
    <dgm:cxn modelId="{FCA4A43F-7F11-4B00-8F74-942566694AEE}" srcId="{B4ABD74A-94E4-4E19-8240-3F0F86FBDE0D}" destId="{4968B44F-1DD1-45A3-BBE4-CE7159764C22}" srcOrd="6" destOrd="0" parTransId="{0C7904CE-A78B-4699-BD6B-349F63753193}" sibTransId="{161E620F-43E8-436D-8F3C-E5B28C49EFB6}"/>
    <dgm:cxn modelId="{31D4DDE4-B1E9-4976-8481-630B956C0429}" srcId="{60276D62-E914-4FD5-B539-0CAC5112E5F3}" destId="{555E33FB-7280-4993-A107-930E4CFDFF21}" srcOrd="3" destOrd="0" parTransId="{EC405FB2-5AD1-443D-87E5-ED86DB7FA03C}" sibTransId="{BC4C0B07-A5CF-4B54-8F26-29701095BBC1}"/>
    <dgm:cxn modelId="{F889CF49-F440-4ECA-8943-B2C2622C3235}" type="presOf" srcId="{F86E40FA-E8C4-4FDA-96B7-F053BC409A66}" destId="{B1A6F85F-3913-4C6A-B970-1434F9F220A4}" srcOrd="0" destOrd="0" presId="urn:microsoft.com/office/officeart/2005/8/layout/hierarchy3"/>
    <dgm:cxn modelId="{D5448CFE-91A0-4090-98CF-98DF04537C63}" type="presOf" srcId="{8DE04EBC-73DA-4B1A-85B8-C7B154B0AA00}" destId="{9688D73C-58B2-4CDD-AA35-04D9E4EE4D56}" srcOrd="0" destOrd="0" presId="urn:microsoft.com/office/officeart/2005/8/layout/hierarchy3"/>
    <dgm:cxn modelId="{D3534AB0-F5FA-45C4-BDB9-55B3326505D9}" srcId="{330CCA6E-610F-4823-8134-58B77F7921B1}" destId="{719D0A2F-D7A9-4BB2-BAD5-74E7F5805C51}" srcOrd="0" destOrd="0" parTransId="{D98643DB-A7DF-4E29-8F16-F788F8BE38CB}" sibTransId="{D69E735C-EA9C-42C7-9FDA-CF314102F0CE}"/>
    <dgm:cxn modelId="{842CB6DB-8010-4D7A-990C-9E8614C52076}" srcId="{B4ABD74A-94E4-4E19-8240-3F0F86FBDE0D}" destId="{1E811617-3FC3-48B4-A235-AF9033E6C3C4}" srcOrd="1" destOrd="0" parTransId="{97B84075-7BD9-475A-A7E9-1F70A09A586C}" sibTransId="{57AFE5FA-C1ED-42E9-BEC6-47907CF83EE9}"/>
    <dgm:cxn modelId="{C3B01634-DC77-414A-9B02-EF25396786D6}" type="presOf" srcId="{DAE6CD41-B1E0-4B06-B9AB-CB06099C1BAD}" destId="{D9BFFCC5-5D14-4C71-A2FA-DED7D37287BC}" srcOrd="0" destOrd="0" presId="urn:microsoft.com/office/officeart/2005/8/layout/hierarchy3"/>
    <dgm:cxn modelId="{89E73572-AA32-4E73-BDFA-9CF639533DA5}" type="presOf" srcId="{60276D62-E914-4FD5-B539-0CAC5112E5F3}" destId="{BB2EE480-D8D3-4427-91C4-510DC96BE14C}" srcOrd="0" destOrd="0" presId="urn:microsoft.com/office/officeart/2005/8/layout/hierarchy3"/>
    <dgm:cxn modelId="{FBFCA215-53F6-4814-A0BC-EE917B5EE23F}" type="presOf" srcId="{1E811617-3FC3-48B4-A235-AF9033E6C3C4}" destId="{F6F39701-32E0-4348-A075-1967CB06FB40}" srcOrd="1" destOrd="0" presId="urn:microsoft.com/office/officeart/2005/8/layout/hierarchy3"/>
    <dgm:cxn modelId="{D4A4C650-B35E-4C58-B372-5E3C3AD62271}" srcId="{F86E40FA-E8C4-4FDA-96B7-F053BC409A66}" destId="{957D0156-BD08-458C-BDAE-B7CAD1E9B177}" srcOrd="1" destOrd="0" parTransId="{E844DEE2-BBB9-4877-B87C-8B9EEB5ACFE8}" sibTransId="{218FDEA7-97A3-431B-AA5D-6E66B0ABC99C}"/>
    <dgm:cxn modelId="{E0451A74-5FDD-48A9-ABCF-91737C155432}" type="presOf" srcId="{186BF54A-3DAC-47D9-A8A5-30E1DA856CF9}" destId="{260A70B3-989E-4EC4-BF84-B949C4788DD5}" srcOrd="0" destOrd="0" presId="urn:microsoft.com/office/officeart/2005/8/layout/hierarchy3"/>
    <dgm:cxn modelId="{A8D03C19-4B01-49A3-B00D-2F3002B119DE}" type="presOf" srcId="{60276D62-E914-4FD5-B539-0CAC5112E5F3}" destId="{54D66A1C-C9C8-4DBB-A444-786356D449BB}" srcOrd="1" destOrd="0" presId="urn:microsoft.com/office/officeart/2005/8/layout/hierarchy3"/>
    <dgm:cxn modelId="{853BF649-C899-417A-B873-46BBEB5007BC}" type="presOf" srcId="{762D065A-853E-4418-A9E0-0AC26A93977D}" destId="{A2C7A930-AA44-4BA8-B546-EA5DBCABA424}" srcOrd="0" destOrd="0" presId="urn:microsoft.com/office/officeart/2005/8/layout/hierarchy3"/>
    <dgm:cxn modelId="{236BAF4D-DE2A-4CC5-9EE3-142212DD338B}" type="presOf" srcId="{4968B44F-1DD1-45A3-BBE4-CE7159764C22}" destId="{7447881C-84E9-4377-93E1-E50F77B09E69}" srcOrd="1" destOrd="0" presId="urn:microsoft.com/office/officeart/2005/8/layout/hierarchy3"/>
    <dgm:cxn modelId="{1FB9A2A4-2D5B-40BE-BCCF-CCA91F1EA29D}" srcId="{4968B44F-1DD1-45A3-BBE4-CE7159764C22}" destId="{F3823033-1F48-485F-A93B-B55670D8ADD7}" srcOrd="2" destOrd="0" parTransId="{78C0ECBF-56A5-43FA-9631-F15386DB75CC}" sibTransId="{6AC3554F-CE31-49A0-B0B5-CCAF3C264CE4}"/>
    <dgm:cxn modelId="{532BD486-CFE1-42C8-9130-F7D83B1358C7}" srcId="{82D2C0EA-9ED7-4A24-9BA9-DB49F524850B}" destId="{8CCCC107-E400-4940-AC5E-A827EFE1CE15}" srcOrd="0" destOrd="0" parTransId="{06828069-9653-427F-B855-479D1873024E}" sibTransId="{DC2633AE-A45E-42E3-A2CA-460DF7BD548F}"/>
    <dgm:cxn modelId="{448939C3-46D1-40BB-9450-6BCEA29BA4F6}" type="presOf" srcId="{B4ABD74A-94E4-4E19-8240-3F0F86FBDE0D}" destId="{87B2CEB3-9458-4882-832A-38E80AF774E9}" srcOrd="0" destOrd="0" presId="urn:microsoft.com/office/officeart/2005/8/layout/hierarchy3"/>
    <dgm:cxn modelId="{098DCB7B-F715-4236-8697-BB635F37C9C6}" srcId="{4968B44F-1DD1-45A3-BBE4-CE7159764C22}" destId="{4491FE7C-C9B4-4E01-B1AB-B2B2A642C5FA}" srcOrd="0" destOrd="0" parTransId="{186BF54A-3DAC-47D9-A8A5-30E1DA856CF9}" sibTransId="{00F9F7DD-7A64-4D23-8BAF-0603EF9067E0}"/>
    <dgm:cxn modelId="{F3B02FD5-E99B-4DD8-A60A-A44468BBFEF6}" type="presOf" srcId="{F86E40FA-E8C4-4FDA-96B7-F053BC409A66}" destId="{1068C039-8569-4C02-8B0F-8C2ED3174449}" srcOrd="1" destOrd="0" presId="urn:microsoft.com/office/officeart/2005/8/layout/hierarchy3"/>
    <dgm:cxn modelId="{DE395E50-8A40-4175-BF85-748AB0CC546B}" type="presOf" srcId="{030639C3-E215-4697-AF59-2E934AB86422}" destId="{71362B25-2768-418A-B18F-604A4B2F9C60}" srcOrd="1" destOrd="0" presId="urn:microsoft.com/office/officeart/2005/8/layout/hierarchy3"/>
    <dgm:cxn modelId="{4DB74914-53CA-4D4F-8A74-63A44DAC2EF8}" type="presOf" srcId="{35C252C9-196E-408C-BA1A-3ACA7B777C23}" destId="{AD1D006E-5167-4B00-883E-33CE3A5B8D93}" srcOrd="0" destOrd="0" presId="urn:microsoft.com/office/officeart/2005/8/layout/hierarchy3"/>
    <dgm:cxn modelId="{5B021B08-CE43-4D48-B58D-B2BF33A83986}" type="presOf" srcId="{4A670B8A-6F2B-424C-8A10-7EDA1464684B}" destId="{7E73A2EC-898B-49DC-A90D-58270721EC3B}" srcOrd="0" destOrd="0" presId="urn:microsoft.com/office/officeart/2005/8/layout/hierarchy3"/>
    <dgm:cxn modelId="{CDA614B7-25E5-4D52-839A-A0AEE323C3FA}" srcId="{330CCA6E-610F-4823-8134-58B77F7921B1}" destId="{90BCCCD6-BCD3-4FAE-8E00-2D877590DADF}" srcOrd="1" destOrd="0" parTransId="{2479F015-91E8-4C3C-BB2C-BC15A554498F}" sibTransId="{AC091916-2B10-4603-A479-B4F8487FC9FD}"/>
    <dgm:cxn modelId="{0EA54285-5770-4509-B8F6-D101F6FC0E64}" srcId="{60276D62-E914-4FD5-B539-0CAC5112E5F3}" destId="{8DE04EBC-73DA-4B1A-85B8-C7B154B0AA00}" srcOrd="2" destOrd="0" parTransId="{35C252C9-196E-408C-BA1A-3ACA7B777C23}" sibTransId="{F4644DEB-32BA-45B2-9F45-BAD88917D7AB}"/>
    <dgm:cxn modelId="{89488EB7-E7CC-42A0-9EE3-DFC5E212C4C9}" type="presOf" srcId="{2375892E-25E6-455C-A9F6-E6BA5A9A148A}" destId="{B74A6BA4-27AB-4BE1-946F-41480C74E6BC}" srcOrd="0" destOrd="0" presId="urn:microsoft.com/office/officeart/2005/8/layout/hierarchy3"/>
    <dgm:cxn modelId="{B612A2DA-419F-4C0B-B587-8DC94104D532}" type="presOf" srcId="{82D2C0EA-9ED7-4A24-9BA9-DB49F524850B}" destId="{3266D63A-9C69-4F59-9E23-8C9ABD2A5283}" srcOrd="0" destOrd="0" presId="urn:microsoft.com/office/officeart/2005/8/layout/hierarchy3"/>
    <dgm:cxn modelId="{80586C1B-81A6-4777-A1DA-0F9954D9F3FF}" type="presOf" srcId="{8CCCC107-E400-4940-AC5E-A827EFE1CE15}" destId="{CDFE33D0-179C-44F0-BB51-6D356B4DC56F}" srcOrd="0" destOrd="0" presId="urn:microsoft.com/office/officeart/2005/8/layout/hierarchy3"/>
    <dgm:cxn modelId="{03672525-139A-415E-961B-814EF7F9A646}" type="presOf" srcId="{06828069-9653-427F-B855-479D1873024E}" destId="{9CC32DA6-FA7B-460F-AFA9-693140751EA1}" srcOrd="0" destOrd="0" presId="urn:microsoft.com/office/officeart/2005/8/layout/hierarchy3"/>
    <dgm:cxn modelId="{8E618B10-DAAE-44A2-A66D-FC2EDB8311DD}" srcId="{60276D62-E914-4FD5-B539-0CAC5112E5F3}" destId="{BE017E8B-4AD1-4754-8348-7F12E9F42140}" srcOrd="1" destOrd="0" parTransId="{4A670B8A-6F2B-424C-8A10-7EDA1464684B}" sibTransId="{530413BE-A58B-47C9-8928-4C31785D4890}"/>
    <dgm:cxn modelId="{22891AD3-F030-4EA6-8AC0-19493B3D6FAE}" type="presOf" srcId="{1E811617-3FC3-48B4-A235-AF9033E6C3C4}" destId="{F0D6CF1B-C7A0-4DA5-A8E5-51CCA35275B6}" srcOrd="0" destOrd="0" presId="urn:microsoft.com/office/officeart/2005/8/layout/hierarchy3"/>
    <dgm:cxn modelId="{79393B52-CD96-46BA-8079-46B90D6687D7}" type="presOf" srcId="{030639C3-E215-4697-AF59-2E934AB86422}" destId="{0D03117B-23DD-4D13-BB7D-747EB75B1179}" srcOrd="0" destOrd="0" presId="urn:microsoft.com/office/officeart/2005/8/layout/hierarchy3"/>
    <dgm:cxn modelId="{A55D3A56-D11A-4F11-B932-8C4E7A80FF9C}" srcId="{B4ABD74A-94E4-4E19-8240-3F0F86FBDE0D}" destId="{030639C3-E215-4697-AF59-2E934AB86422}" srcOrd="0" destOrd="0" parTransId="{C7466DB8-9608-45D8-8627-4DE178AC4E5B}" sibTransId="{67F17C7F-96AC-455A-AF0D-719F9EEB97AB}"/>
    <dgm:cxn modelId="{6FDC0BFF-7350-4B61-BF0C-DF56B806FBF5}" srcId="{4968B44F-1DD1-45A3-BBE4-CE7159764C22}" destId="{EFF15D6F-0F2C-4BF8-A59D-768C3DACB15B}" srcOrd="1" destOrd="0" parTransId="{9024EC3A-0176-4D0B-AAD7-365B795672B3}" sibTransId="{0F1FC05B-2ACA-4767-A3D0-08BEBF7E4343}"/>
    <dgm:cxn modelId="{A0B639A1-FEE3-4C1B-858B-E884827622D4}" srcId="{60276D62-E914-4FD5-B539-0CAC5112E5F3}" destId="{DAE6CD41-B1E0-4B06-B9AB-CB06099C1BAD}" srcOrd="4" destOrd="0" parTransId="{15B578DF-8608-40F1-A887-7D5187F80747}" sibTransId="{4045A846-D16E-423E-A469-2C3BC8C28940}"/>
    <dgm:cxn modelId="{3CFEBCA5-2AA4-4BB4-84F2-0388DD41D07E}" type="presOf" srcId="{90BCCCD6-BCD3-4FAE-8E00-2D877590DADF}" destId="{AB819D03-3F27-4FB4-BA56-BE27CDC42875}" srcOrd="0" destOrd="0" presId="urn:microsoft.com/office/officeart/2005/8/layout/hierarchy3"/>
    <dgm:cxn modelId="{C992AE19-426C-4965-A049-3019C5037971}" type="presOf" srcId="{78C0ECBF-56A5-43FA-9631-F15386DB75CC}" destId="{869F9215-4B48-4134-AA7C-EB60C34910F1}" srcOrd="0" destOrd="0" presId="urn:microsoft.com/office/officeart/2005/8/layout/hierarchy3"/>
    <dgm:cxn modelId="{FF794B29-F685-4251-81A4-4C516570A714}" type="presOf" srcId="{EC405FB2-5AD1-443D-87E5-ED86DB7FA03C}" destId="{54F3E77F-87A5-4B88-920C-46CA6A0415B9}" srcOrd="0" destOrd="0" presId="urn:microsoft.com/office/officeart/2005/8/layout/hierarchy3"/>
    <dgm:cxn modelId="{E0905807-A3F0-4F3B-9DD7-9C02C9FC35E9}" type="presOf" srcId="{F9F95958-1204-4192-BB7A-9E86CD1ACA10}" destId="{9118A67A-3C10-4B65-A3A3-EC08FD94E3FE}" srcOrd="0" destOrd="0" presId="urn:microsoft.com/office/officeart/2005/8/layout/hierarchy3"/>
    <dgm:cxn modelId="{178B0EAE-277C-40DC-A4E1-7A65FE13A3D0}" type="presOf" srcId="{F4896185-7235-479B-969B-27D4FC63148D}" destId="{5E033B6E-018C-48D7-A18F-969BDE375AAE}" srcOrd="0" destOrd="0" presId="urn:microsoft.com/office/officeart/2005/8/layout/hierarchy3"/>
    <dgm:cxn modelId="{8A296E76-558B-4246-97DB-8BEF4F46E90F}" type="presOf" srcId="{D9F805E7-AADC-42DA-9D0B-7399A434D1CF}" destId="{B9D27915-6A37-4DC7-BBA4-2E669BC046D6}" srcOrd="0" destOrd="0" presId="urn:microsoft.com/office/officeart/2005/8/layout/hierarchy3"/>
    <dgm:cxn modelId="{63EE9369-3048-457F-BBBA-436B498A0BCC}" type="presOf" srcId="{330CCA6E-610F-4823-8134-58B77F7921B1}" destId="{4F688F1B-9E73-4D5B-A552-D36BCE7AC664}" srcOrd="1" destOrd="0" presId="urn:microsoft.com/office/officeart/2005/8/layout/hierarchy3"/>
    <dgm:cxn modelId="{1EFEF9E7-5F7A-4EBC-A8AF-D8595D93AA0E}" type="presOf" srcId="{E844DEE2-BBB9-4877-B87C-8B9EEB5ACFE8}" destId="{47CE2B39-188C-4D0F-AA0D-CA73E5076B24}" srcOrd="0" destOrd="0" presId="urn:microsoft.com/office/officeart/2005/8/layout/hierarchy3"/>
    <dgm:cxn modelId="{FE896F52-3454-470B-A415-C407948BF11D}" type="presOf" srcId="{4491FE7C-C9B4-4E01-B1AB-B2B2A642C5FA}" destId="{B9CCDA40-5548-4C4C-952B-B798263E98B6}" srcOrd="0" destOrd="0" presId="urn:microsoft.com/office/officeart/2005/8/layout/hierarchy3"/>
    <dgm:cxn modelId="{F003F300-A48C-454C-9F48-C07D05DFE1A3}" type="presOf" srcId="{15B578DF-8608-40F1-A887-7D5187F80747}" destId="{5558DCA6-821A-4A1C-98C0-4D4032E502F2}" srcOrd="0" destOrd="0" presId="urn:microsoft.com/office/officeart/2005/8/layout/hierarchy3"/>
    <dgm:cxn modelId="{93CFBDB4-E872-4D18-B224-45B62538D93F}" type="presOf" srcId="{EFF15D6F-0F2C-4BF8-A59D-768C3DACB15B}" destId="{67B26A55-4619-4814-A935-BA909BDD3E0A}" srcOrd="0" destOrd="0" presId="urn:microsoft.com/office/officeart/2005/8/layout/hierarchy3"/>
    <dgm:cxn modelId="{13E23C64-43C1-4248-96DE-77BA7ADB01C2}" type="presOf" srcId="{82D2C0EA-9ED7-4A24-9BA9-DB49F524850B}" destId="{1E3EABCD-6E54-49D3-808E-EED5D7916A67}" srcOrd="1" destOrd="0" presId="urn:microsoft.com/office/officeart/2005/8/layout/hierarchy3"/>
    <dgm:cxn modelId="{59456F8D-2826-482F-88CE-9C5C2C629E38}" srcId="{B4ABD74A-94E4-4E19-8240-3F0F86FBDE0D}" destId="{82D2C0EA-9ED7-4A24-9BA9-DB49F524850B}" srcOrd="5" destOrd="0" parTransId="{1362F088-6FD8-45F2-AC29-79F08C03C483}" sibTransId="{C7794B30-9183-4297-B2D1-8B156BFD3AD0}"/>
    <dgm:cxn modelId="{F9CEC99D-D94E-4CB2-893D-2AE066CFD50F}" type="presOf" srcId="{D98643DB-A7DF-4E29-8F16-F788F8BE38CB}" destId="{D2120BB5-22A1-4752-AEF2-FE18EA737680}" srcOrd="0" destOrd="0" presId="urn:microsoft.com/office/officeart/2005/8/layout/hierarchy3"/>
    <dgm:cxn modelId="{7FF74336-E9A7-46DE-96C7-5D8068CD3580}" type="presOf" srcId="{2479F015-91E8-4C3C-BB2C-BC15A554498F}" destId="{4DCE4150-DE6F-4BBD-BEC1-6541DCCECDA3}" srcOrd="0" destOrd="0" presId="urn:microsoft.com/office/officeart/2005/8/layout/hierarchy3"/>
    <dgm:cxn modelId="{29C013A5-7083-408F-88BA-4862EB393B3C}" type="presOf" srcId="{4968B44F-1DD1-45A3-BBE4-CE7159764C22}" destId="{9CC80E23-2EAB-41DE-B97C-D9DA246C204C}" srcOrd="0" destOrd="0" presId="urn:microsoft.com/office/officeart/2005/8/layout/hierarchy3"/>
    <dgm:cxn modelId="{1CE40FE0-A574-43C1-BD54-1BD4D31B846C}" type="presOf" srcId="{236250DC-E449-44FC-979F-6E3E5F1BA4E6}" destId="{06B23DE6-FA28-4B7B-A0DF-022ACEF59699}" srcOrd="0" destOrd="0" presId="urn:microsoft.com/office/officeart/2005/8/layout/hierarchy3"/>
    <dgm:cxn modelId="{5358FC07-6328-4D8F-99BB-DEF24DEFDBE9}" srcId="{B4ABD74A-94E4-4E19-8240-3F0F86FBDE0D}" destId="{F86E40FA-E8C4-4FDA-96B7-F053BC409A66}" srcOrd="3" destOrd="0" parTransId="{B3B32415-87E2-43F3-8C1F-B7A74F1368C5}" sibTransId="{F103A7F7-24B9-4594-B047-629A3943BD3F}"/>
    <dgm:cxn modelId="{D2FD80E0-EDB9-4E56-A752-0477825FC354}" type="presOf" srcId="{9024EC3A-0176-4D0B-AAD7-365B795672B3}" destId="{A9525821-90DB-4FA0-985F-0829087C9012}" srcOrd="0" destOrd="0" presId="urn:microsoft.com/office/officeart/2005/8/layout/hierarchy3"/>
    <dgm:cxn modelId="{9EA1D6B8-7CD9-40B0-915F-79347251BD50}" srcId="{82D2C0EA-9ED7-4A24-9BA9-DB49F524850B}" destId="{D9F805E7-AADC-42DA-9D0B-7399A434D1CF}" srcOrd="2" destOrd="0" parTransId="{236250DC-E449-44FC-979F-6E3E5F1BA4E6}" sibTransId="{441F00D1-3C71-46DC-8728-AAAAD2CBC766}"/>
    <dgm:cxn modelId="{51F7AD6A-66FF-4CF5-8268-EAC4462D2514}" srcId="{F86E40FA-E8C4-4FDA-96B7-F053BC409A66}" destId="{8603B611-E39D-40DC-BB6F-17638AFDF9A5}" srcOrd="0" destOrd="0" parTransId="{2375892E-25E6-455C-A9F6-E6BA5A9A148A}" sibTransId="{73BB9C52-92C7-4D0C-A8E2-C50E7EE87B87}"/>
    <dgm:cxn modelId="{10F86480-7021-43E9-B8FF-759E4D4FC8FC}" srcId="{B4ABD74A-94E4-4E19-8240-3F0F86FBDE0D}" destId="{330CCA6E-610F-4823-8134-58B77F7921B1}" srcOrd="4" destOrd="0" parTransId="{24101FEE-AADC-4EE7-8522-DB0FAA57B7A8}" sibTransId="{887AF729-5F1C-41DB-A707-A0FD90838622}"/>
    <dgm:cxn modelId="{A504ADA6-B964-4897-9867-F662E33D3234}" type="presOf" srcId="{719D0A2F-D7A9-4BB2-BAD5-74E7F5805C51}" destId="{DE063649-929C-4326-9765-A18738E39921}" srcOrd="0" destOrd="0" presId="urn:microsoft.com/office/officeart/2005/8/layout/hierarchy3"/>
    <dgm:cxn modelId="{9B690094-7F34-4034-ACDA-2C8A937794EE}" type="presOf" srcId="{330CCA6E-610F-4823-8134-58B77F7921B1}" destId="{22289AF8-88D6-452E-9E27-265DE47E2B7F}" srcOrd="0" destOrd="0" presId="urn:microsoft.com/office/officeart/2005/8/layout/hierarchy3"/>
    <dgm:cxn modelId="{0A8EAEAF-77B6-4FA5-81AE-B6C63DEB4CD1}" type="presOf" srcId="{E47BC3AC-2E48-411E-9FD7-AF407A000184}" destId="{B0DCD910-256A-4A20-8FC0-27DC8B71515B}" srcOrd="0" destOrd="0" presId="urn:microsoft.com/office/officeart/2005/8/layout/hierarchy3"/>
    <dgm:cxn modelId="{209B4C52-50A9-48D6-9141-29DD73BAFF81}" srcId="{B4ABD74A-94E4-4E19-8240-3F0F86FBDE0D}" destId="{60276D62-E914-4FD5-B539-0CAC5112E5F3}" srcOrd="2" destOrd="0" parTransId="{D927C28E-755F-4826-BA59-BADE7450DAAC}" sibTransId="{3AECCD62-9ECC-4078-95F9-B64571C23D19}"/>
    <dgm:cxn modelId="{A0498596-B50D-4F7C-AADE-5C23502B154C}" type="presOf" srcId="{F3823033-1F48-485F-A93B-B55670D8ADD7}" destId="{7748CEE0-4FF1-4B8C-9050-1D3F0BDFF418}" srcOrd="0" destOrd="0" presId="urn:microsoft.com/office/officeart/2005/8/layout/hierarchy3"/>
    <dgm:cxn modelId="{5FA55F24-F67B-4976-A411-A9B9EDAF6947}" type="presParOf" srcId="{87B2CEB3-9458-4882-832A-38E80AF774E9}" destId="{972B4D90-B76E-40A0-86D1-13E38AD6410B}" srcOrd="0" destOrd="0" presId="urn:microsoft.com/office/officeart/2005/8/layout/hierarchy3"/>
    <dgm:cxn modelId="{2BDADBAC-C316-41E1-B399-762E5A472A3D}" type="presParOf" srcId="{972B4D90-B76E-40A0-86D1-13E38AD6410B}" destId="{9562799D-34BD-4018-99F2-ABF2B23579AD}" srcOrd="0" destOrd="0" presId="urn:microsoft.com/office/officeart/2005/8/layout/hierarchy3"/>
    <dgm:cxn modelId="{9648FC74-F25B-4D37-B1FF-5337B15B0B0C}" type="presParOf" srcId="{9562799D-34BD-4018-99F2-ABF2B23579AD}" destId="{0D03117B-23DD-4D13-BB7D-747EB75B1179}" srcOrd="0" destOrd="0" presId="urn:microsoft.com/office/officeart/2005/8/layout/hierarchy3"/>
    <dgm:cxn modelId="{170354DF-CC64-4B94-A7CB-353E8F7561C6}" type="presParOf" srcId="{9562799D-34BD-4018-99F2-ABF2B23579AD}" destId="{71362B25-2768-418A-B18F-604A4B2F9C60}" srcOrd="1" destOrd="0" presId="urn:microsoft.com/office/officeart/2005/8/layout/hierarchy3"/>
    <dgm:cxn modelId="{E9ABD4D5-B0A6-4847-9DC5-8F5F457D1ACC}" type="presParOf" srcId="{972B4D90-B76E-40A0-86D1-13E38AD6410B}" destId="{72A68F72-063D-493D-9CEB-89AF5D5312B6}" srcOrd="1" destOrd="0" presId="urn:microsoft.com/office/officeart/2005/8/layout/hierarchy3"/>
    <dgm:cxn modelId="{988DCF6E-ADD1-45E7-92C9-3289278D36C8}" type="presParOf" srcId="{87B2CEB3-9458-4882-832A-38E80AF774E9}" destId="{68393EEA-B665-49CA-BA4D-72F72ED45E3D}" srcOrd="1" destOrd="0" presId="urn:microsoft.com/office/officeart/2005/8/layout/hierarchy3"/>
    <dgm:cxn modelId="{2755883A-4CB9-4CAD-BF64-C87FCC11D941}" type="presParOf" srcId="{68393EEA-B665-49CA-BA4D-72F72ED45E3D}" destId="{DC187543-C298-457E-BE39-CFB4DEDA8156}" srcOrd="0" destOrd="0" presId="urn:microsoft.com/office/officeart/2005/8/layout/hierarchy3"/>
    <dgm:cxn modelId="{E6A67248-475D-4561-BD03-306607C70F7A}" type="presParOf" srcId="{DC187543-C298-457E-BE39-CFB4DEDA8156}" destId="{F0D6CF1B-C7A0-4DA5-A8E5-51CCA35275B6}" srcOrd="0" destOrd="0" presId="urn:microsoft.com/office/officeart/2005/8/layout/hierarchy3"/>
    <dgm:cxn modelId="{D95F885F-20CB-491B-89BB-DD4CDEE06397}" type="presParOf" srcId="{DC187543-C298-457E-BE39-CFB4DEDA8156}" destId="{F6F39701-32E0-4348-A075-1967CB06FB40}" srcOrd="1" destOrd="0" presId="urn:microsoft.com/office/officeart/2005/8/layout/hierarchy3"/>
    <dgm:cxn modelId="{4ADE5CFB-DAF2-44AF-8106-9B2943C6D744}" type="presParOf" srcId="{68393EEA-B665-49CA-BA4D-72F72ED45E3D}" destId="{790CC993-EA9F-46F7-AD4B-2F401A0E2DE7}" srcOrd="1" destOrd="0" presId="urn:microsoft.com/office/officeart/2005/8/layout/hierarchy3"/>
    <dgm:cxn modelId="{F305BE98-E868-4F4A-A52A-220ADD14D670}" type="presParOf" srcId="{87B2CEB3-9458-4882-832A-38E80AF774E9}" destId="{35D09BDD-64D6-4A44-8E08-E5CD804B1C5F}" srcOrd="2" destOrd="0" presId="urn:microsoft.com/office/officeart/2005/8/layout/hierarchy3"/>
    <dgm:cxn modelId="{E28ED3ED-2510-442A-AAA7-B1909CFA6833}" type="presParOf" srcId="{35D09BDD-64D6-4A44-8E08-E5CD804B1C5F}" destId="{1870DE4C-87D1-4D72-9B8B-2EA580E77901}" srcOrd="0" destOrd="0" presId="urn:microsoft.com/office/officeart/2005/8/layout/hierarchy3"/>
    <dgm:cxn modelId="{486B8FBF-8459-484E-9572-81BB8CC0B693}" type="presParOf" srcId="{1870DE4C-87D1-4D72-9B8B-2EA580E77901}" destId="{BB2EE480-D8D3-4427-91C4-510DC96BE14C}" srcOrd="0" destOrd="0" presId="urn:microsoft.com/office/officeart/2005/8/layout/hierarchy3"/>
    <dgm:cxn modelId="{E0A0E26D-3EE5-4303-ABD6-B30C71E32962}" type="presParOf" srcId="{1870DE4C-87D1-4D72-9B8B-2EA580E77901}" destId="{54D66A1C-C9C8-4DBB-A444-786356D449BB}" srcOrd="1" destOrd="0" presId="urn:microsoft.com/office/officeart/2005/8/layout/hierarchy3"/>
    <dgm:cxn modelId="{F67E9CE4-E35B-4CC2-A50D-046AADB09181}" type="presParOf" srcId="{35D09BDD-64D6-4A44-8E08-E5CD804B1C5F}" destId="{DEFCC1EC-35DA-4DFE-BBAF-42DFC49B8EA9}" srcOrd="1" destOrd="0" presId="urn:microsoft.com/office/officeart/2005/8/layout/hierarchy3"/>
    <dgm:cxn modelId="{71E4B046-42C0-4ECC-BA4C-062E9CBD2B74}" type="presParOf" srcId="{DEFCC1EC-35DA-4DFE-BBAF-42DFC49B8EA9}" destId="{B0DCD910-256A-4A20-8FC0-27DC8B71515B}" srcOrd="0" destOrd="0" presId="urn:microsoft.com/office/officeart/2005/8/layout/hierarchy3"/>
    <dgm:cxn modelId="{4D5C78F5-F426-4433-888E-0905F3FC3571}" type="presParOf" srcId="{DEFCC1EC-35DA-4DFE-BBAF-42DFC49B8EA9}" destId="{9118A67A-3C10-4B65-A3A3-EC08FD94E3FE}" srcOrd="1" destOrd="0" presId="urn:microsoft.com/office/officeart/2005/8/layout/hierarchy3"/>
    <dgm:cxn modelId="{4AAEFF3E-DCA1-45C9-9491-20CB61FEE92A}" type="presParOf" srcId="{DEFCC1EC-35DA-4DFE-BBAF-42DFC49B8EA9}" destId="{7E73A2EC-898B-49DC-A90D-58270721EC3B}" srcOrd="2" destOrd="0" presId="urn:microsoft.com/office/officeart/2005/8/layout/hierarchy3"/>
    <dgm:cxn modelId="{FAFA89E4-E61F-4956-84F2-7454E5DB3992}" type="presParOf" srcId="{DEFCC1EC-35DA-4DFE-BBAF-42DFC49B8EA9}" destId="{8023DD4D-9C6C-4205-8B56-D689B0AFB1E7}" srcOrd="3" destOrd="0" presId="urn:microsoft.com/office/officeart/2005/8/layout/hierarchy3"/>
    <dgm:cxn modelId="{76A086FA-6563-4B3E-8C83-5F86E941231A}" type="presParOf" srcId="{DEFCC1EC-35DA-4DFE-BBAF-42DFC49B8EA9}" destId="{AD1D006E-5167-4B00-883E-33CE3A5B8D93}" srcOrd="4" destOrd="0" presId="urn:microsoft.com/office/officeart/2005/8/layout/hierarchy3"/>
    <dgm:cxn modelId="{53FDCA7E-FC18-4D06-B27F-368186C59B92}" type="presParOf" srcId="{DEFCC1EC-35DA-4DFE-BBAF-42DFC49B8EA9}" destId="{9688D73C-58B2-4CDD-AA35-04D9E4EE4D56}" srcOrd="5" destOrd="0" presId="urn:microsoft.com/office/officeart/2005/8/layout/hierarchy3"/>
    <dgm:cxn modelId="{014B91E8-7236-4734-B79B-13A9EB1E5779}" type="presParOf" srcId="{DEFCC1EC-35DA-4DFE-BBAF-42DFC49B8EA9}" destId="{54F3E77F-87A5-4B88-920C-46CA6A0415B9}" srcOrd="6" destOrd="0" presId="urn:microsoft.com/office/officeart/2005/8/layout/hierarchy3"/>
    <dgm:cxn modelId="{8326A758-2D82-4CA3-B47D-46E0E8778FCF}" type="presParOf" srcId="{DEFCC1EC-35DA-4DFE-BBAF-42DFC49B8EA9}" destId="{7551F664-7A54-49D5-A2B5-F42C3F04AD40}" srcOrd="7" destOrd="0" presId="urn:microsoft.com/office/officeart/2005/8/layout/hierarchy3"/>
    <dgm:cxn modelId="{B52B56D6-B6FF-440C-B0B3-69CEB37058BB}" type="presParOf" srcId="{DEFCC1EC-35DA-4DFE-BBAF-42DFC49B8EA9}" destId="{5558DCA6-821A-4A1C-98C0-4D4032E502F2}" srcOrd="8" destOrd="0" presId="urn:microsoft.com/office/officeart/2005/8/layout/hierarchy3"/>
    <dgm:cxn modelId="{06A4AD2B-1206-4D89-AB16-2FA910D1BD33}" type="presParOf" srcId="{DEFCC1EC-35DA-4DFE-BBAF-42DFC49B8EA9}" destId="{D9BFFCC5-5D14-4C71-A2FA-DED7D37287BC}" srcOrd="9" destOrd="0" presId="urn:microsoft.com/office/officeart/2005/8/layout/hierarchy3"/>
    <dgm:cxn modelId="{D6BAC482-78E0-47CD-9A3C-88FDC7F314B9}" type="presParOf" srcId="{87B2CEB3-9458-4882-832A-38E80AF774E9}" destId="{8460741E-8615-4558-B5BB-8043B97F13D8}" srcOrd="3" destOrd="0" presId="urn:microsoft.com/office/officeart/2005/8/layout/hierarchy3"/>
    <dgm:cxn modelId="{A03F0F74-152D-43DD-B1B0-32B74EAA6372}" type="presParOf" srcId="{8460741E-8615-4558-B5BB-8043B97F13D8}" destId="{D565D2F7-9EF2-4E85-9CA5-8C1FC3FF4F71}" srcOrd="0" destOrd="0" presId="urn:microsoft.com/office/officeart/2005/8/layout/hierarchy3"/>
    <dgm:cxn modelId="{E02DB3A8-01DB-46F0-B4C3-9C211CEC7646}" type="presParOf" srcId="{D565D2F7-9EF2-4E85-9CA5-8C1FC3FF4F71}" destId="{B1A6F85F-3913-4C6A-B970-1434F9F220A4}" srcOrd="0" destOrd="0" presId="urn:microsoft.com/office/officeart/2005/8/layout/hierarchy3"/>
    <dgm:cxn modelId="{355AD75B-DFDC-45D4-ABE0-891DB3BA4898}" type="presParOf" srcId="{D565D2F7-9EF2-4E85-9CA5-8C1FC3FF4F71}" destId="{1068C039-8569-4C02-8B0F-8C2ED3174449}" srcOrd="1" destOrd="0" presId="urn:microsoft.com/office/officeart/2005/8/layout/hierarchy3"/>
    <dgm:cxn modelId="{E7E02B43-4E80-491B-8443-8C6BFBFB1516}" type="presParOf" srcId="{8460741E-8615-4558-B5BB-8043B97F13D8}" destId="{FB21CC3D-E597-473E-9379-D6E3C2E94A24}" srcOrd="1" destOrd="0" presId="urn:microsoft.com/office/officeart/2005/8/layout/hierarchy3"/>
    <dgm:cxn modelId="{528410BA-F196-4471-A642-01348F161436}" type="presParOf" srcId="{FB21CC3D-E597-473E-9379-D6E3C2E94A24}" destId="{B74A6BA4-27AB-4BE1-946F-41480C74E6BC}" srcOrd="0" destOrd="0" presId="urn:microsoft.com/office/officeart/2005/8/layout/hierarchy3"/>
    <dgm:cxn modelId="{B3D64D54-B2CC-4A36-AD6D-54C60B67CC9E}" type="presParOf" srcId="{FB21CC3D-E597-473E-9379-D6E3C2E94A24}" destId="{2B5E6556-1F20-469F-BF72-4730038E2B2D}" srcOrd="1" destOrd="0" presId="urn:microsoft.com/office/officeart/2005/8/layout/hierarchy3"/>
    <dgm:cxn modelId="{D90A3E73-D7CB-403B-8FEA-40A12C0E1FB4}" type="presParOf" srcId="{FB21CC3D-E597-473E-9379-D6E3C2E94A24}" destId="{47CE2B39-188C-4D0F-AA0D-CA73E5076B24}" srcOrd="2" destOrd="0" presId="urn:microsoft.com/office/officeart/2005/8/layout/hierarchy3"/>
    <dgm:cxn modelId="{76C4581C-D17F-4AA2-880D-026256DB1CC0}" type="presParOf" srcId="{FB21CC3D-E597-473E-9379-D6E3C2E94A24}" destId="{4E7338EB-1264-4FED-9A84-AE45C9B2A019}" srcOrd="3" destOrd="0" presId="urn:microsoft.com/office/officeart/2005/8/layout/hierarchy3"/>
    <dgm:cxn modelId="{A9CF13CD-2273-439A-945F-16DF19E948BF}" type="presParOf" srcId="{87B2CEB3-9458-4882-832A-38E80AF774E9}" destId="{DA1E58CB-EDCA-4F43-96C9-EE7A2F9C3CDA}" srcOrd="4" destOrd="0" presId="urn:microsoft.com/office/officeart/2005/8/layout/hierarchy3"/>
    <dgm:cxn modelId="{2B1AF679-95DC-422A-AE4C-CDCEDD4D25FF}" type="presParOf" srcId="{DA1E58CB-EDCA-4F43-96C9-EE7A2F9C3CDA}" destId="{2BEC2945-7957-497A-A0AD-DCB05AAF29B2}" srcOrd="0" destOrd="0" presId="urn:microsoft.com/office/officeart/2005/8/layout/hierarchy3"/>
    <dgm:cxn modelId="{91A07E6A-62B5-4938-8C21-2EDACA18EDFF}" type="presParOf" srcId="{2BEC2945-7957-497A-A0AD-DCB05AAF29B2}" destId="{22289AF8-88D6-452E-9E27-265DE47E2B7F}" srcOrd="0" destOrd="0" presId="urn:microsoft.com/office/officeart/2005/8/layout/hierarchy3"/>
    <dgm:cxn modelId="{D23340E5-1611-418E-84B7-1E801E7D604D}" type="presParOf" srcId="{2BEC2945-7957-497A-A0AD-DCB05AAF29B2}" destId="{4F688F1B-9E73-4D5B-A552-D36BCE7AC664}" srcOrd="1" destOrd="0" presId="urn:microsoft.com/office/officeart/2005/8/layout/hierarchy3"/>
    <dgm:cxn modelId="{AC1539C8-2221-4F3E-B5A6-43079FEF57B5}" type="presParOf" srcId="{DA1E58CB-EDCA-4F43-96C9-EE7A2F9C3CDA}" destId="{CFC809C4-4527-4ED5-BCB4-67A2CDEAE250}" srcOrd="1" destOrd="0" presId="urn:microsoft.com/office/officeart/2005/8/layout/hierarchy3"/>
    <dgm:cxn modelId="{81C3AAD4-783A-4A54-8852-9AE4B8825392}" type="presParOf" srcId="{CFC809C4-4527-4ED5-BCB4-67A2CDEAE250}" destId="{D2120BB5-22A1-4752-AEF2-FE18EA737680}" srcOrd="0" destOrd="0" presId="urn:microsoft.com/office/officeart/2005/8/layout/hierarchy3"/>
    <dgm:cxn modelId="{2FC6C491-AA48-46C5-ABFC-E5750B772B6C}" type="presParOf" srcId="{CFC809C4-4527-4ED5-BCB4-67A2CDEAE250}" destId="{DE063649-929C-4326-9765-A18738E39921}" srcOrd="1" destOrd="0" presId="urn:microsoft.com/office/officeart/2005/8/layout/hierarchy3"/>
    <dgm:cxn modelId="{82662291-0932-49A2-AF32-CDEB69B7594D}" type="presParOf" srcId="{CFC809C4-4527-4ED5-BCB4-67A2CDEAE250}" destId="{4DCE4150-DE6F-4BBD-BEC1-6541DCCECDA3}" srcOrd="2" destOrd="0" presId="urn:microsoft.com/office/officeart/2005/8/layout/hierarchy3"/>
    <dgm:cxn modelId="{3B298060-A758-4EAE-849F-4E23E0EFD3C1}" type="presParOf" srcId="{CFC809C4-4527-4ED5-BCB4-67A2CDEAE250}" destId="{AB819D03-3F27-4FB4-BA56-BE27CDC42875}" srcOrd="3" destOrd="0" presId="urn:microsoft.com/office/officeart/2005/8/layout/hierarchy3"/>
    <dgm:cxn modelId="{39BEA333-E02D-4CA4-B918-95683A3DB763}" type="presParOf" srcId="{87B2CEB3-9458-4882-832A-38E80AF774E9}" destId="{A2A5763E-0CD1-438E-A0CC-78862713D06C}" srcOrd="5" destOrd="0" presId="urn:microsoft.com/office/officeart/2005/8/layout/hierarchy3"/>
    <dgm:cxn modelId="{F4671B93-79FC-47FA-B68B-3F40E746C900}" type="presParOf" srcId="{A2A5763E-0CD1-438E-A0CC-78862713D06C}" destId="{4DEA81D0-0324-4BA8-B027-056D29CE8837}" srcOrd="0" destOrd="0" presId="urn:microsoft.com/office/officeart/2005/8/layout/hierarchy3"/>
    <dgm:cxn modelId="{6E33E606-DD0D-4BC1-954F-46102B249456}" type="presParOf" srcId="{4DEA81D0-0324-4BA8-B027-056D29CE8837}" destId="{3266D63A-9C69-4F59-9E23-8C9ABD2A5283}" srcOrd="0" destOrd="0" presId="urn:microsoft.com/office/officeart/2005/8/layout/hierarchy3"/>
    <dgm:cxn modelId="{5854DDCD-8BDA-4253-8318-DAFA1071F4E4}" type="presParOf" srcId="{4DEA81D0-0324-4BA8-B027-056D29CE8837}" destId="{1E3EABCD-6E54-49D3-808E-EED5D7916A67}" srcOrd="1" destOrd="0" presId="urn:microsoft.com/office/officeart/2005/8/layout/hierarchy3"/>
    <dgm:cxn modelId="{EB2B008D-D625-4B47-8B72-C9520FFA355D}" type="presParOf" srcId="{A2A5763E-0CD1-438E-A0CC-78862713D06C}" destId="{8D0A8CA5-87F2-4695-84F6-BDC9C82894CF}" srcOrd="1" destOrd="0" presId="urn:microsoft.com/office/officeart/2005/8/layout/hierarchy3"/>
    <dgm:cxn modelId="{C2DB525F-1DFE-45EA-BF9C-6EE4F322536B}" type="presParOf" srcId="{8D0A8CA5-87F2-4695-84F6-BDC9C82894CF}" destId="{9CC32DA6-FA7B-460F-AFA9-693140751EA1}" srcOrd="0" destOrd="0" presId="urn:microsoft.com/office/officeart/2005/8/layout/hierarchy3"/>
    <dgm:cxn modelId="{8C3191A6-EC85-45E8-AEC5-C077BEB70220}" type="presParOf" srcId="{8D0A8CA5-87F2-4695-84F6-BDC9C82894CF}" destId="{CDFE33D0-179C-44F0-BB51-6D356B4DC56F}" srcOrd="1" destOrd="0" presId="urn:microsoft.com/office/officeart/2005/8/layout/hierarchy3"/>
    <dgm:cxn modelId="{67515925-2123-4EB5-89B0-F20DDE6D3F25}" type="presParOf" srcId="{8D0A8CA5-87F2-4695-84F6-BDC9C82894CF}" destId="{5E033B6E-018C-48D7-A18F-969BDE375AAE}" srcOrd="2" destOrd="0" presId="urn:microsoft.com/office/officeart/2005/8/layout/hierarchy3"/>
    <dgm:cxn modelId="{BF0D9E07-BF08-4AE3-8FA1-A5BC8446AEA2}" type="presParOf" srcId="{8D0A8CA5-87F2-4695-84F6-BDC9C82894CF}" destId="{A2C7A930-AA44-4BA8-B546-EA5DBCABA424}" srcOrd="3" destOrd="0" presId="urn:microsoft.com/office/officeart/2005/8/layout/hierarchy3"/>
    <dgm:cxn modelId="{3B537C4B-FB3D-49B1-9B3A-5CEFD87B9267}" type="presParOf" srcId="{8D0A8CA5-87F2-4695-84F6-BDC9C82894CF}" destId="{06B23DE6-FA28-4B7B-A0DF-022ACEF59699}" srcOrd="4" destOrd="0" presId="urn:microsoft.com/office/officeart/2005/8/layout/hierarchy3"/>
    <dgm:cxn modelId="{6FB1520B-9322-4BC3-91A5-40E2D54DE107}" type="presParOf" srcId="{8D0A8CA5-87F2-4695-84F6-BDC9C82894CF}" destId="{B9D27915-6A37-4DC7-BBA4-2E669BC046D6}" srcOrd="5" destOrd="0" presId="urn:microsoft.com/office/officeart/2005/8/layout/hierarchy3"/>
    <dgm:cxn modelId="{88C92510-4F56-4128-85C9-18CE381F31E9}" type="presParOf" srcId="{87B2CEB3-9458-4882-832A-38E80AF774E9}" destId="{916250AF-7894-4937-947C-D77BDF2E27CD}" srcOrd="6" destOrd="0" presId="urn:microsoft.com/office/officeart/2005/8/layout/hierarchy3"/>
    <dgm:cxn modelId="{C534C74A-7928-4B4B-98F5-DFB3C459E581}" type="presParOf" srcId="{916250AF-7894-4937-947C-D77BDF2E27CD}" destId="{85B8033B-2EDF-4551-8D81-A7EAECB34DC1}" srcOrd="0" destOrd="0" presId="urn:microsoft.com/office/officeart/2005/8/layout/hierarchy3"/>
    <dgm:cxn modelId="{6AC7C884-DFD4-438D-B18D-358007AAA750}" type="presParOf" srcId="{85B8033B-2EDF-4551-8D81-A7EAECB34DC1}" destId="{9CC80E23-2EAB-41DE-B97C-D9DA246C204C}" srcOrd="0" destOrd="0" presId="urn:microsoft.com/office/officeart/2005/8/layout/hierarchy3"/>
    <dgm:cxn modelId="{27D6E8B9-3378-4CBC-AC7B-D1FFE13489A0}" type="presParOf" srcId="{85B8033B-2EDF-4551-8D81-A7EAECB34DC1}" destId="{7447881C-84E9-4377-93E1-E50F77B09E69}" srcOrd="1" destOrd="0" presId="urn:microsoft.com/office/officeart/2005/8/layout/hierarchy3"/>
    <dgm:cxn modelId="{D33AA894-CD72-4E02-95FF-8AA7BC18E636}" type="presParOf" srcId="{916250AF-7894-4937-947C-D77BDF2E27CD}" destId="{E9CB0058-1B05-478F-BD85-FD915977A3E2}" srcOrd="1" destOrd="0" presId="urn:microsoft.com/office/officeart/2005/8/layout/hierarchy3"/>
    <dgm:cxn modelId="{946559FC-9E51-436D-8D88-73A9AC55DFB0}" type="presParOf" srcId="{E9CB0058-1B05-478F-BD85-FD915977A3E2}" destId="{260A70B3-989E-4EC4-BF84-B949C4788DD5}" srcOrd="0" destOrd="0" presId="urn:microsoft.com/office/officeart/2005/8/layout/hierarchy3"/>
    <dgm:cxn modelId="{B1CBCED2-24A2-4001-92B1-D01111F1C279}" type="presParOf" srcId="{E9CB0058-1B05-478F-BD85-FD915977A3E2}" destId="{B9CCDA40-5548-4C4C-952B-B798263E98B6}" srcOrd="1" destOrd="0" presId="urn:microsoft.com/office/officeart/2005/8/layout/hierarchy3"/>
    <dgm:cxn modelId="{4F6E9DA2-CC43-4324-8DAF-FA7AA66695FB}" type="presParOf" srcId="{E9CB0058-1B05-478F-BD85-FD915977A3E2}" destId="{A9525821-90DB-4FA0-985F-0829087C9012}" srcOrd="2" destOrd="0" presId="urn:microsoft.com/office/officeart/2005/8/layout/hierarchy3"/>
    <dgm:cxn modelId="{33A15F01-4C77-4601-99B3-2A30433B8142}" type="presParOf" srcId="{E9CB0058-1B05-478F-BD85-FD915977A3E2}" destId="{67B26A55-4619-4814-A935-BA909BDD3E0A}" srcOrd="3" destOrd="0" presId="urn:microsoft.com/office/officeart/2005/8/layout/hierarchy3"/>
    <dgm:cxn modelId="{7C7EC52E-A195-42C7-94E8-DA816BE6AA09}" type="presParOf" srcId="{E9CB0058-1B05-478F-BD85-FD915977A3E2}" destId="{869F9215-4B48-4134-AA7C-EB60C34910F1}" srcOrd="4" destOrd="0" presId="urn:microsoft.com/office/officeart/2005/8/layout/hierarchy3"/>
    <dgm:cxn modelId="{BEFFB77D-03A3-466D-B4E9-03D8286624F2}" type="presParOf" srcId="{E9CB0058-1B05-478F-BD85-FD915977A3E2}" destId="{7748CEE0-4FF1-4B8C-9050-1D3F0BDFF418}"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D24B8-1C65-4DF1-8129-B05FE5211DCF}">
      <dsp:nvSpPr>
        <dsp:cNvPr id="0" name=""/>
        <dsp:cNvSpPr/>
      </dsp:nvSpPr>
      <dsp:spPr>
        <a:xfrm>
          <a:off x="3111827" y="1491454"/>
          <a:ext cx="3239577" cy="3239577"/>
        </a:xfrm>
        <a:prstGeom prst="gear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Joint function</a:t>
          </a:r>
          <a:endParaRPr lang="en-US" sz="2400" kern="1200" dirty="0"/>
        </a:p>
      </dsp:txBody>
      <dsp:txXfrm>
        <a:off x="3763126" y="2250309"/>
        <a:ext cx="1936979" cy="1665210"/>
      </dsp:txXfrm>
    </dsp:sp>
    <dsp:sp modelId="{1EFF91F6-98BB-4361-ACD2-CAF13DAF9598}">
      <dsp:nvSpPr>
        <dsp:cNvPr id="0" name=""/>
        <dsp:cNvSpPr/>
      </dsp:nvSpPr>
      <dsp:spPr>
        <a:xfrm>
          <a:off x="2618528" y="3569844"/>
          <a:ext cx="2061549" cy="12369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Stability</a:t>
          </a:r>
          <a:endParaRPr lang="en-US" sz="1900" kern="1200" dirty="0"/>
        </a:p>
        <a:p>
          <a:pPr marL="171450" lvl="1" indent="-171450" algn="l" defTabSz="844550">
            <a:lnSpc>
              <a:spcPct val="90000"/>
            </a:lnSpc>
            <a:spcBef>
              <a:spcPct val="0"/>
            </a:spcBef>
            <a:spcAft>
              <a:spcPct val="15000"/>
            </a:spcAft>
            <a:buChar char="••"/>
          </a:pPr>
          <a:r>
            <a:rPr lang="en-US" sz="1900" kern="1200" dirty="0" smtClean="0"/>
            <a:t>Flexibility</a:t>
          </a:r>
          <a:endParaRPr lang="en-US" sz="1900" kern="1200" dirty="0"/>
        </a:p>
        <a:p>
          <a:pPr marL="171450" lvl="1" indent="-171450" algn="l" defTabSz="844550">
            <a:lnSpc>
              <a:spcPct val="90000"/>
            </a:lnSpc>
            <a:spcBef>
              <a:spcPct val="0"/>
            </a:spcBef>
            <a:spcAft>
              <a:spcPct val="15000"/>
            </a:spcAft>
            <a:buChar char="••"/>
          </a:pPr>
          <a:r>
            <a:rPr lang="en-US" sz="1900" kern="1200" dirty="0" smtClean="0"/>
            <a:t>Range of motion</a:t>
          </a:r>
          <a:endParaRPr lang="en-US" sz="1900" kern="1200" dirty="0"/>
        </a:p>
      </dsp:txBody>
      <dsp:txXfrm>
        <a:off x="2654756" y="3606072"/>
        <a:ext cx="1989093" cy="1164473"/>
      </dsp:txXfrm>
    </dsp:sp>
    <dsp:sp modelId="{5D538BA6-93CA-46B0-BC33-3EE7723760AF}">
      <dsp:nvSpPr>
        <dsp:cNvPr id="0" name=""/>
        <dsp:cNvSpPr/>
      </dsp:nvSpPr>
      <dsp:spPr>
        <a:xfrm>
          <a:off x="3306615" y="891737"/>
          <a:ext cx="3984679" cy="3984679"/>
        </a:xfrm>
        <a:prstGeom prst="circularArrow">
          <a:avLst>
            <a:gd name="adj1" fmla="val 4878"/>
            <a:gd name="adj2" fmla="val 312630"/>
            <a:gd name="adj3" fmla="val 3250937"/>
            <a:gd name="adj4" fmla="val 15080052"/>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B4A02-99B0-4F1B-A8EA-13B5D5DA1F3E}">
      <dsp:nvSpPr>
        <dsp:cNvPr id="0" name=""/>
        <dsp:cNvSpPr/>
      </dsp:nvSpPr>
      <dsp:spPr>
        <a:xfrm>
          <a:off x="3672230" y="2772029"/>
          <a:ext cx="1733078" cy="1733078"/>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1466850">
            <a:lnSpc>
              <a:spcPct val="90000"/>
            </a:lnSpc>
            <a:spcBef>
              <a:spcPct val="0"/>
            </a:spcBef>
            <a:spcAft>
              <a:spcPct val="35000"/>
            </a:spcAft>
          </a:pPr>
          <a:r>
            <a:rPr lang="en-US" sz="3300" kern="1200" dirty="0" smtClean="0"/>
            <a:t>Knee Joint stability</a:t>
          </a:r>
          <a:endParaRPr lang="en-US" sz="3300" kern="1200" dirty="0"/>
        </a:p>
      </dsp:txBody>
      <dsp:txXfrm>
        <a:off x="3756832" y="2856631"/>
        <a:ext cx="1563874" cy="1563874"/>
      </dsp:txXfrm>
    </dsp:sp>
    <dsp:sp modelId="{9C2E4ECC-C7B4-4A30-AE52-DD2542654CB8}">
      <dsp:nvSpPr>
        <dsp:cNvPr id="0" name=""/>
        <dsp:cNvSpPr/>
      </dsp:nvSpPr>
      <dsp:spPr>
        <a:xfrm rot="16200000">
          <a:off x="4206034" y="2439294"/>
          <a:ext cx="665471" cy="0"/>
        </a:xfrm>
        <a:custGeom>
          <a:avLst/>
          <a:gdLst/>
          <a:ahLst/>
          <a:cxnLst/>
          <a:rect l="0" t="0" r="0" b="0"/>
          <a:pathLst>
            <a:path>
              <a:moveTo>
                <a:pt x="0" y="0"/>
              </a:moveTo>
              <a:lnTo>
                <a:pt x="665471"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F2C0B8-D8A8-4BB2-B8F2-1C4646C8C76E}">
      <dsp:nvSpPr>
        <dsp:cNvPr id="0" name=""/>
        <dsp:cNvSpPr/>
      </dsp:nvSpPr>
      <dsp:spPr>
        <a:xfrm>
          <a:off x="3535786" y="-155025"/>
          <a:ext cx="2005965" cy="2261584"/>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t>Dynamic</a:t>
          </a:r>
          <a:endParaRPr lang="en-US" sz="1200" kern="1200" dirty="0" smtClean="0"/>
        </a:p>
        <a:p>
          <a:pPr lvl="0" algn="just" defTabSz="1244600">
            <a:lnSpc>
              <a:spcPct val="90000"/>
            </a:lnSpc>
            <a:spcBef>
              <a:spcPct val="0"/>
            </a:spcBef>
            <a:spcAft>
              <a:spcPct val="35000"/>
            </a:spcAft>
          </a:pPr>
          <a:r>
            <a:rPr lang="en-US" sz="1100" kern="1200" dirty="0" smtClean="0"/>
            <a:t>All the muscle groups crossing and acting on the Joint</a:t>
          </a:r>
        </a:p>
        <a:p>
          <a:pPr lvl="0" algn="just" defTabSz="1244600">
            <a:lnSpc>
              <a:spcPct val="90000"/>
            </a:lnSpc>
            <a:spcBef>
              <a:spcPct val="0"/>
            </a:spcBef>
            <a:spcAft>
              <a:spcPct val="35000"/>
            </a:spcAft>
          </a:pPr>
          <a:endParaRPr lang="en-US" sz="1100" kern="1200" dirty="0" smtClean="0"/>
        </a:p>
        <a:p>
          <a:pPr lvl="0" algn="just" defTabSz="1244600">
            <a:lnSpc>
              <a:spcPct val="90000"/>
            </a:lnSpc>
            <a:spcBef>
              <a:spcPct val="0"/>
            </a:spcBef>
            <a:spcAft>
              <a:spcPct val="35000"/>
            </a:spcAft>
          </a:pPr>
          <a:endParaRPr lang="en-US" sz="1100" kern="1200" dirty="0" smtClean="0"/>
        </a:p>
        <a:p>
          <a:pPr lvl="0" algn="ctr" defTabSz="1244600">
            <a:lnSpc>
              <a:spcPct val="90000"/>
            </a:lnSpc>
            <a:spcBef>
              <a:spcPct val="0"/>
            </a:spcBef>
            <a:spcAft>
              <a:spcPct val="35000"/>
            </a:spcAft>
          </a:pPr>
          <a:endParaRPr lang="en-US" sz="1100" kern="1200" dirty="0"/>
        </a:p>
      </dsp:txBody>
      <dsp:txXfrm>
        <a:off x="3633709" y="-57102"/>
        <a:ext cx="1810119" cy="2065738"/>
      </dsp:txXfrm>
    </dsp:sp>
    <dsp:sp modelId="{5D774726-0B97-4828-9009-811EE0066974}">
      <dsp:nvSpPr>
        <dsp:cNvPr id="0" name=""/>
        <dsp:cNvSpPr/>
      </dsp:nvSpPr>
      <dsp:spPr>
        <a:xfrm rot="1800000">
          <a:off x="5381865" y="4226358"/>
          <a:ext cx="349973" cy="0"/>
        </a:xfrm>
        <a:custGeom>
          <a:avLst/>
          <a:gdLst/>
          <a:ahLst/>
          <a:cxnLst/>
          <a:rect l="0" t="0" r="0" b="0"/>
          <a:pathLst>
            <a:path>
              <a:moveTo>
                <a:pt x="0" y="0"/>
              </a:moveTo>
              <a:lnTo>
                <a:pt x="349973"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4C665F-861C-4FC1-9319-2C2AC259AAD3}">
      <dsp:nvSpPr>
        <dsp:cNvPr id="0" name=""/>
        <dsp:cNvSpPr/>
      </dsp:nvSpPr>
      <dsp:spPr>
        <a:xfrm>
          <a:off x="5708394" y="4007987"/>
          <a:ext cx="2272859" cy="1923964"/>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kern="1200" dirty="0" smtClean="0"/>
            <a:t>Ligaments</a:t>
          </a:r>
          <a:endParaRPr lang="en-US" sz="3400" kern="1200" dirty="0"/>
        </a:p>
      </dsp:txBody>
      <dsp:txXfrm>
        <a:off x="5802314" y="4101907"/>
        <a:ext cx="2085019" cy="1736124"/>
      </dsp:txXfrm>
    </dsp:sp>
    <dsp:sp modelId="{AE456154-AD18-4A1C-BBEA-DB545A4A710B}">
      <dsp:nvSpPr>
        <dsp:cNvPr id="0" name=""/>
        <dsp:cNvSpPr/>
      </dsp:nvSpPr>
      <dsp:spPr>
        <a:xfrm rot="9000000">
          <a:off x="3183405" y="4269845"/>
          <a:ext cx="523921" cy="0"/>
        </a:xfrm>
        <a:custGeom>
          <a:avLst/>
          <a:gdLst/>
          <a:ahLst/>
          <a:cxnLst/>
          <a:rect l="0" t="0" r="0" b="0"/>
          <a:pathLst>
            <a:path>
              <a:moveTo>
                <a:pt x="0" y="0"/>
              </a:moveTo>
              <a:lnTo>
                <a:pt x="523921"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9E989D-5C1E-4034-B67A-89F847EBDE99}">
      <dsp:nvSpPr>
        <dsp:cNvPr id="0" name=""/>
        <dsp:cNvSpPr/>
      </dsp:nvSpPr>
      <dsp:spPr>
        <a:xfrm>
          <a:off x="1246929" y="4060240"/>
          <a:ext cx="1971572" cy="181946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Joint Configuration</a:t>
          </a:r>
        </a:p>
      </dsp:txBody>
      <dsp:txXfrm>
        <a:off x="1335748" y="4149059"/>
        <a:ext cx="1793934" cy="16418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B4A02-99B0-4F1B-A8EA-13B5D5DA1F3E}">
      <dsp:nvSpPr>
        <dsp:cNvPr id="0" name=""/>
        <dsp:cNvSpPr/>
      </dsp:nvSpPr>
      <dsp:spPr>
        <a:xfrm>
          <a:off x="3716540" y="2556201"/>
          <a:ext cx="1733078" cy="1733078"/>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1466850">
            <a:lnSpc>
              <a:spcPct val="90000"/>
            </a:lnSpc>
            <a:spcBef>
              <a:spcPct val="0"/>
            </a:spcBef>
            <a:spcAft>
              <a:spcPct val="35000"/>
            </a:spcAft>
          </a:pPr>
          <a:r>
            <a:rPr lang="en-US" sz="3300" kern="1200" dirty="0" smtClean="0"/>
            <a:t>Knee Joint stability</a:t>
          </a:r>
          <a:endParaRPr lang="en-US" sz="3300" kern="1200" dirty="0"/>
        </a:p>
      </dsp:txBody>
      <dsp:txXfrm>
        <a:off x="3801142" y="2640803"/>
        <a:ext cx="1563874" cy="1563874"/>
      </dsp:txXfrm>
    </dsp:sp>
    <dsp:sp modelId="{9C2E4ECC-C7B4-4A30-AE52-DD2542654CB8}">
      <dsp:nvSpPr>
        <dsp:cNvPr id="0" name=""/>
        <dsp:cNvSpPr/>
      </dsp:nvSpPr>
      <dsp:spPr>
        <a:xfrm rot="16200000">
          <a:off x="4215666" y="2188788"/>
          <a:ext cx="734827" cy="0"/>
        </a:xfrm>
        <a:custGeom>
          <a:avLst/>
          <a:gdLst/>
          <a:ahLst/>
          <a:cxnLst/>
          <a:rect l="0" t="0" r="0" b="0"/>
          <a:pathLst>
            <a:path>
              <a:moveTo>
                <a:pt x="0" y="0"/>
              </a:moveTo>
              <a:lnTo>
                <a:pt x="734827"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F2C0B8-D8A8-4BB2-B8F2-1C4646C8C76E}">
      <dsp:nvSpPr>
        <dsp:cNvPr id="0" name=""/>
        <dsp:cNvSpPr/>
      </dsp:nvSpPr>
      <dsp:spPr>
        <a:xfrm>
          <a:off x="3552031" y="-301497"/>
          <a:ext cx="2062096" cy="2122871"/>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t>Dynamic</a:t>
          </a:r>
          <a:endParaRPr lang="en-US" sz="1100" kern="1200" dirty="0" smtClean="0"/>
        </a:p>
        <a:p>
          <a:pPr lvl="0" algn="just" defTabSz="1244600">
            <a:lnSpc>
              <a:spcPct val="90000"/>
            </a:lnSpc>
            <a:spcBef>
              <a:spcPct val="0"/>
            </a:spcBef>
            <a:spcAft>
              <a:spcPct val="35000"/>
            </a:spcAft>
          </a:pPr>
          <a:endParaRPr lang="en-US" sz="1100" kern="1200" dirty="0" smtClean="0"/>
        </a:p>
        <a:p>
          <a:pPr lvl="0" algn="ctr" defTabSz="1244600">
            <a:lnSpc>
              <a:spcPct val="90000"/>
            </a:lnSpc>
            <a:spcBef>
              <a:spcPct val="0"/>
            </a:spcBef>
            <a:spcAft>
              <a:spcPct val="35000"/>
            </a:spcAft>
          </a:pPr>
          <a:endParaRPr lang="en-US" sz="1100" kern="1200" dirty="0"/>
        </a:p>
      </dsp:txBody>
      <dsp:txXfrm>
        <a:off x="3652694" y="-200834"/>
        <a:ext cx="1860770" cy="1921545"/>
      </dsp:txXfrm>
    </dsp:sp>
    <dsp:sp modelId="{5D774726-0B97-4828-9009-811EE0066974}">
      <dsp:nvSpPr>
        <dsp:cNvPr id="0" name=""/>
        <dsp:cNvSpPr/>
      </dsp:nvSpPr>
      <dsp:spPr>
        <a:xfrm rot="1800000">
          <a:off x="5436704" y="3971235"/>
          <a:ext cx="192791" cy="0"/>
        </a:xfrm>
        <a:custGeom>
          <a:avLst/>
          <a:gdLst/>
          <a:ahLst/>
          <a:cxnLst/>
          <a:rect l="0" t="0" r="0" b="0"/>
          <a:pathLst>
            <a:path>
              <a:moveTo>
                <a:pt x="0" y="0"/>
              </a:moveTo>
              <a:lnTo>
                <a:pt x="192791"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4C665F-861C-4FC1-9319-2C2AC259AAD3}">
      <dsp:nvSpPr>
        <dsp:cNvPr id="0" name=""/>
        <dsp:cNvSpPr/>
      </dsp:nvSpPr>
      <dsp:spPr>
        <a:xfrm>
          <a:off x="5616581" y="3429859"/>
          <a:ext cx="2545105" cy="2648564"/>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kern="1200" dirty="0" smtClean="0"/>
            <a:t>Ligaments</a:t>
          </a:r>
          <a:endParaRPr lang="en-US" sz="3400" kern="1200" dirty="0"/>
        </a:p>
      </dsp:txBody>
      <dsp:txXfrm>
        <a:off x="5740823" y="3554101"/>
        <a:ext cx="2296621" cy="2400080"/>
      </dsp:txXfrm>
    </dsp:sp>
    <dsp:sp modelId="{AE456154-AD18-4A1C-BBEA-DB545A4A710B}">
      <dsp:nvSpPr>
        <dsp:cNvPr id="0" name=""/>
        <dsp:cNvSpPr/>
      </dsp:nvSpPr>
      <dsp:spPr>
        <a:xfrm rot="9000000">
          <a:off x="3469842" y="3989140"/>
          <a:ext cx="264410" cy="0"/>
        </a:xfrm>
        <a:custGeom>
          <a:avLst/>
          <a:gdLst/>
          <a:ahLst/>
          <a:cxnLst/>
          <a:rect l="0" t="0" r="0" b="0"/>
          <a:pathLst>
            <a:path>
              <a:moveTo>
                <a:pt x="0" y="0"/>
              </a:moveTo>
              <a:lnTo>
                <a:pt x="264410"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9E989D-5C1E-4034-B67A-89F847EBDE99}">
      <dsp:nvSpPr>
        <dsp:cNvPr id="0" name=""/>
        <dsp:cNvSpPr/>
      </dsp:nvSpPr>
      <dsp:spPr>
        <a:xfrm>
          <a:off x="1066496" y="3565338"/>
          <a:ext cx="2421058" cy="2377607"/>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Joint Configuration</a:t>
          </a:r>
        </a:p>
        <a:p>
          <a:pPr lvl="0" algn="just" defTabSz="889000">
            <a:lnSpc>
              <a:spcPct val="90000"/>
            </a:lnSpc>
            <a:spcBef>
              <a:spcPct val="0"/>
            </a:spcBef>
            <a:spcAft>
              <a:spcPct val="35000"/>
            </a:spcAft>
          </a:pPr>
          <a:r>
            <a:rPr lang="en-US" sz="1900" kern="1200" dirty="0" smtClean="0"/>
            <a:t>- </a:t>
          </a:r>
          <a:r>
            <a:rPr lang="en-US" sz="1900" kern="1200" dirty="0" err="1" smtClean="0">
              <a:solidFill>
                <a:srgbClr val="FF0000"/>
              </a:solidFill>
            </a:rPr>
            <a:t>Tibio</a:t>
          </a:r>
          <a:r>
            <a:rPr lang="en-US" sz="1900" kern="1200" dirty="0" smtClean="0">
              <a:solidFill>
                <a:srgbClr val="FF0000"/>
              </a:solidFill>
            </a:rPr>
            <a:t>-femoral joint</a:t>
          </a:r>
        </a:p>
        <a:p>
          <a:pPr lvl="0" algn="just" defTabSz="889000">
            <a:lnSpc>
              <a:spcPct val="90000"/>
            </a:lnSpc>
            <a:spcBef>
              <a:spcPct val="0"/>
            </a:spcBef>
            <a:spcAft>
              <a:spcPct val="35000"/>
            </a:spcAft>
          </a:pPr>
          <a:r>
            <a:rPr lang="en-US" sz="1900" kern="1200" dirty="0" smtClean="0"/>
            <a:t>-Patellofemoral joint</a:t>
          </a:r>
          <a:endParaRPr lang="en-US" sz="1900" kern="1200" dirty="0"/>
        </a:p>
      </dsp:txBody>
      <dsp:txXfrm>
        <a:off x="1182561" y="3681403"/>
        <a:ext cx="2188928" cy="21454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B4A02-99B0-4F1B-A8EA-13B5D5DA1F3E}">
      <dsp:nvSpPr>
        <dsp:cNvPr id="0" name=""/>
        <dsp:cNvSpPr/>
      </dsp:nvSpPr>
      <dsp:spPr>
        <a:xfrm>
          <a:off x="3716540" y="2556201"/>
          <a:ext cx="1733078" cy="1733078"/>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1466850">
            <a:lnSpc>
              <a:spcPct val="90000"/>
            </a:lnSpc>
            <a:spcBef>
              <a:spcPct val="0"/>
            </a:spcBef>
            <a:spcAft>
              <a:spcPct val="35000"/>
            </a:spcAft>
          </a:pPr>
          <a:r>
            <a:rPr lang="en-US" sz="3300" kern="1200" dirty="0" smtClean="0"/>
            <a:t>Knee Joint stability</a:t>
          </a:r>
          <a:endParaRPr lang="en-US" sz="3300" kern="1200" dirty="0"/>
        </a:p>
      </dsp:txBody>
      <dsp:txXfrm>
        <a:off x="3801142" y="2640803"/>
        <a:ext cx="1563874" cy="1563874"/>
      </dsp:txXfrm>
    </dsp:sp>
    <dsp:sp modelId="{9C2E4ECC-C7B4-4A30-AE52-DD2542654CB8}">
      <dsp:nvSpPr>
        <dsp:cNvPr id="0" name=""/>
        <dsp:cNvSpPr/>
      </dsp:nvSpPr>
      <dsp:spPr>
        <a:xfrm rot="16200000">
          <a:off x="4215666" y="2188788"/>
          <a:ext cx="734827" cy="0"/>
        </a:xfrm>
        <a:custGeom>
          <a:avLst/>
          <a:gdLst/>
          <a:ahLst/>
          <a:cxnLst/>
          <a:rect l="0" t="0" r="0" b="0"/>
          <a:pathLst>
            <a:path>
              <a:moveTo>
                <a:pt x="0" y="0"/>
              </a:moveTo>
              <a:lnTo>
                <a:pt x="734827"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F2C0B8-D8A8-4BB2-B8F2-1C4646C8C76E}">
      <dsp:nvSpPr>
        <dsp:cNvPr id="0" name=""/>
        <dsp:cNvSpPr/>
      </dsp:nvSpPr>
      <dsp:spPr>
        <a:xfrm>
          <a:off x="3552031" y="-301497"/>
          <a:ext cx="2062096" cy="2122871"/>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t>Dynamic</a:t>
          </a:r>
          <a:endParaRPr lang="en-US" sz="1100" kern="1200" dirty="0" smtClean="0"/>
        </a:p>
        <a:p>
          <a:pPr lvl="0" algn="just" defTabSz="1244600">
            <a:lnSpc>
              <a:spcPct val="90000"/>
            </a:lnSpc>
            <a:spcBef>
              <a:spcPct val="0"/>
            </a:spcBef>
            <a:spcAft>
              <a:spcPct val="35000"/>
            </a:spcAft>
          </a:pPr>
          <a:endParaRPr lang="en-US" sz="1100" kern="1200" dirty="0" smtClean="0"/>
        </a:p>
        <a:p>
          <a:pPr lvl="0" algn="ctr" defTabSz="1244600">
            <a:lnSpc>
              <a:spcPct val="90000"/>
            </a:lnSpc>
            <a:spcBef>
              <a:spcPct val="0"/>
            </a:spcBef>
            <a:spcAft>
              <a:spcPct val="35000"/>
            </a:spcAft>
          </a:pPr>
          <a:endParaRPr lang="en-US" sz="1100" kern="1200" dirty="0"/>
        </a:p>
      </dsp:txBody>
      <dsp:txXfrm>
        <a:off x="3652694" y="-200834"/>
        <a:ext cx="1860770" cy="1921545"/>
      </dsp:txXfrm>
    </dsp:sp>
    <dsp:sp modelId="{5D774726-0B97-4828-9009-811EE0066974}">
      <dsp:nvSpPr>
        <dsp:cNvPr id="0" name=""/>
        <dsp:cNvSpPr/>
      </dsp:nvSpPr>
      <dsp:spPr>
        <a:xfrm rot="1800000">
          <a:off x="5436704" y="3971235"/>
          <a:ext cx="192791" cy="0"/>
        </a:xfrm>
        <a:custGeom>
          <a:avLst/>
          <a:gdLst/>
          <a:ahLst/>
          <a:cxnLst/>
          <a:rect l="0" t="0" r="0" b="0"/>
          <a:pathLst>
            <a:path>
              <a:moveTo>
                <a:pt x="0" y="0"/>
              </a:moveTo>
              <a:lnTo>
                <a:pt x="192791"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4C665F-861C-4FC1-9319-2C2AC259AAD3}">
      <dsp:nvSpPr>
        <dsp:cNvPr id="0" name=""/>
        <dsp:cNvSpPr/>
      </dsp:nvSpPr>
      <dsp:spPr>
        <a:xfrm>
          <a:off x="5616581" y="3429859"/>
          <a:ext cx="2545105" cy="2648564"/>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kern="1200" dirty="0" smtClean="0"/>
            <a:t>Ligaments</a:t>
          </a:r>
          <a:endParaRPr lang="en-US" sz="3400" kern="1200" dirty="0"/>
        </a:p>
      </dsp:txBody>
      <dsp:txXfrm>
        <a:off x="5740823" y="3554101"/>
        <a:ext cx="2296621" cy="2400080"/>
      </dsp:txXfrm>
    </dsp:sp>
    <dsp:sp modelId="{AE456154-AD18-4A1C-BBEA-DB545A4A710B}">
      <dsp:nvSpPr>
        <dsp:cNvPr id="0" name=""/>
        <dsp:cNvSpPr/>
      </dsp:nvSpPr>
      <dsp:spPr>
        <a:xfrm rot="9000000">
          <a:off x="3469842" y="3989140"/>
          <a:ext cx="264410" cy="0"/>
        </a:xfrm>
        <a:custGeom>
          <a:avLst/>
          <a:gdLst/>
          <a:ahLst/>
          <a:cxnLst/>
          <a:rect l="0" t="0" r="0" b="0"/>
          <a:pathLst>
            <a:path>
              <a:moveTo>
                <a:pt x="0" y="0"/>
              </a:moveTo>
              <a:lnTo>
                <a:pt x="264410"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9E989D-5C1E-4034-B67A-89F847EBDE99}">
      <dsp:nvSpPr>
        <dsp:cNvPr id="0" name=""/>
        <dsp:cNvSpPr/>
      </dsp:nvSpPr>
      <dsp:spPr>
        <a:xfrm>
          <a:off x="1066496" y="3565338"/>
          <a:ext cx="2421058" cy="2377607"/>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Joint Configuration</a:t>
          </a:r>
        </a:p>
        <a:p>
          <a:pPr lvl="0" algn="just" defTabSz="889000">
            <a:lnSpc>
              <a:spcPct val="90000"/>
            </a:lnSpc>
            <a:spcBef>
              <a:spcPct val="0"/>
            </a:spcBef>
            <a:spcAft>
              <a:spcPct val="35000"/>
            </a:spcAft>
          </a:pPr>
          <a:r>
            <a:rPr lang="en-US" sz="1900" kern="1200" dirty="0" smtClean="0"/>
            <a:t>- </a:t>
          </a:r>
          <a:r>
            <a:rPr lang="en-US" sz="1900" kern="1200" dirty="0" err="1" smtClean="0">
              <a:solidFill>
                <a:schemeClr val="tx1"/>
              </a:solidFill>
            </a:rPr>
            <a:t>Tibio</a:t>
          </a:r>
          <a:r>
            <a:rPr lang="en-US" sz="1900" kern="1200" dirty="0" smtClean="0">
              <a:solidFill>
                <a:schemeClr val="tx1"/>
              </a:solidFill>
            </a:rPr>
            <a:t>-femoral joint</a:t>
          </a:r>
        </a:p>
        <a:p>
          <a:pPr lvl="0" algn="just" defTabSz="889000">
            <a:lnSpc>
              <a:spcPct val="90000"/>
            </a:lnSpc>
            <a:spcBef>
              <a:spcPct val="0"/>
            </a:spcBef>
            <a:spcAft>
              <a:spcPct val="35000"/>
            </a:spcAft>
          </a:pPr>
          <a:r>
            <a:rPr lang="en-US" sz="1900" kern="1200" dirty="0" smtClean="0">
              <a:solidFill>
                <a:schemeClr val="tx1"/>
              </a:solidFill>
            </a:rPr>
            <a:t>-</a:t>
          </a:r>
          <a:r>
            <a:rPr lang="en-US" sz="1900" kern="1200" dirty="0" smtClean="0">
              <a:solidFill>
                <a:srgbClr val="FF0000"/>
              </a:solidFill>
            </a:rPr>
            <a:t>Patellofemoral joint</a:t>
          </a:r>
          <a:endParaRPr lang="en-US" sz="1900" kern="1200" dirty="0">
            <a:solidFill>
              <a:srgbClr val="FF0000"/>
            </a:solidFill>
          </a:endParaRPr>
        </a:p>
      </dsp:txBody>
      <dsp:txXfrm>
        <a:off x="1182561" y="3681403"/>
        <a:ext cx="2188928" cy="21454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3117B-23DD-4D13-BB7D-747EB75B1179}">
      <dsp:nvSpPr>
        <dsp:cNvPr id="0" name=""/>
        <dsp:cNvSpPr/>
      </dsp:nvSpPr>
      <dsp:spPr>
        <a:xfrm>
          <a:off x="4418549" y="122675"/>
          <a:ext cx="1460888" cy="684764"/>
        </a:xfrm>
        <a:prstGeom prst="roundRect">
          <a:avLst>
            <a:gd name="adj" fmla="val 10000"/>
          </a:avLst>
        </a:prstGeom>
        <a:solidFill>
          <a:schemeClr val="lt1">
            <a:hueOff val="0"/>
            <a:satOff val="0"/>
            <a:lumOff val="0"/>
            <a:alphaOff val="0"/>
          </a:schemeClr>
        </a:solidFill>
        <a:ln w="25400" cap="flat" cmpd="sng" algn="ctr">
          <a:solidFill>
            <a:srgbClr val="FFFF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Diffused</a:t>
          </a:r>
          <a:endParaRPr lang="en-US" sz="2800" kern="1200" dirty="0"/>
        </a:p>
      </dsp:txBody>
      <dsp:txXfrm>
        <a:off x="4438605" y="142731"/>
        <a:ext cx="1420776" cy="644652"/>
      </dsp:txXfrm>
    </dsp:sp>
    <dsp:sp modelId="{F0D6CF1B-C7A0-4DA5-A8E5-51CCA35275B6}">
      <dsp:nvSpPr>
        <dsp:cNvPr id="0" name=""/>
        <dsp:cNvSpPr/>
      </dsp:nvSpPr>
      <dsp:spPr>
        <a:xfrm>
          <a:off x="9021445" y="156041"/>
          <a:ext cx="1623636" cy="673932"/>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smtClean="0"/>
            <a:t>Localized</a:t>
          </a:r>
          <a:endParaRPr lang="en-US" sz="2800" kern="1200" dirty="0"/>
        </a:p>
      </dsp:txBody>
      <dsp:txXfrm>
        <a:off x="9041184" y="175780"/>
        <a:ext cx="1584158" cy="634454"/>
      </dsp:txXfrm>
    </dsp:sp>
    <dsp:sp modelId="{BB2EE480-D8D3-4427-91C4-510DC96BE14C}">
      <dsp:nvSpPr>
        <dsp:cNvPr id="0" name=""/>
        <dsp:cNvSpPr/>
      </dsp:nvSpPr>
      <dsp:spPr>
        <a:xfrm>
          <a:off x="3507622" y="931207"/>
          <a:ext cx="1627302" cy="749349"/>
        </a:xfrm>
        <a:prstGeom prst="roundRect">
          <a:avLst>
            <a:gd name="adj" fmla="val 10000"/>
          </a:avLst>
        </a:prstGeom>
        <a:solidFill>
          <a:schemeClr val="lt1">
            <a:hueOff val="0"/>
            <a:satOff val="0"/>
            <a:lumOff val="0"/>
            <a:alphaOff val="0"/>
          </a:schemeClr>
        </a:solidFill>
        <a:ln w="25400" cap="flat" cmpd="sng" algn="ctr">
          <a:solidFill>
            <a:srgbClr val="FFFF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Acute swilling of the entire joint</a:t>
          </a:r>
        </a:p>
      </dsp:txBody>
      <dsp:txXfrm>
        <a:off x="3529570" y="953155"/>
        <a:ext cx="1583406" cy="705453"/>
      </dsp:txXfrm>
    </dsp:sp>
    <dsp:sp modelId="{B0DCD910-256A-4A20-8FC0-27DC8B71515B}">
      <dsp:nvSpPr>
        <dsp:cNvPr id="0" name=""/>
        <dsp:cNvSpPr/>
      </dsp:nvSpPr>
      <dsp:spPr>
        <a:xfrm>
          <a:off x="3670352" y="1680556"/>
          <a:ext cx="162730" cy="416317"/>
        </a:xfrm>
        <a:custGeom>
          <a:avLst/>
          <a:gdLst/>
          <a:ahLst/>
          <a:cxnLst/>
          <a:rect l="0" t="0" r="0" b="0"/>
          <a:pathLst>
            <a:path>
              <a:moveTo>
                <a:pt x="0" y="0"/>
              </a:moveTo>
              <a:lnTo>
                <a:pt x="0" y="416317"/>
              </a:lnTo>
              <a:lnTo>
                <a:pt x="162730" y="41631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18A67A-3C10-4B65-A3A3-EC08FD94E3FE}">
      <dsp:nvSpPr>
        <dsp:cNvPr id="0" name=""/>
        <dsp:cNvSpPr/>
      </dsp:nvSpPr>
      <dsp:spPr>
        <a:xfrm>
          <a:off x="3833082" y="1784706"/>
          <a:ext cx="1314040" cy="624336"/>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Traumatic synovitis</a:t>
          </a:r>
        </a:p>
      </dsp:txBody>
      <dsp:txXfrm>
        <a:off x="3851368" y="1802992"/>
        <a:ext cx="1277468" cy="587764"/>
      </dsp:txXfrm>
    </dsp:sp>
    <dsp:sp modelId="{7E73A2EC-898B-49DC-A90D-58270721EC3B}">
      <dsp:nvSpPr>
        <dsp:cNvPr id="0" name=""/>
        <dsp:cNvSpPr/>
      </dsp:nvSpPr>
      <dsp:spPr>
        <a:xfrm>
          <a:off x="3670352" y="1680556"/>
          <a:ext cx="162730" cy="1227892"/>
        </a:xfrm>
        <a:custGeom>
          <a:avLst/>
          <a:gdLst/>
          <a:ahLst/>
          <a:cxnLst/>
          <a:rect l="0" t="0" r="0" b="0"/>
          <a:pathLst>
            <a:path>
              <a:moveTo>
                <a:pt x="0" y="0"/>
              </a:moveTo>
              <a:lnTo>
                <a:pt x="0" y="1227892"/>
              </a:lnTo>
              <a:lnTo>
                <a:pt x="162730" y="122789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23DD4D-9C6C-4205-8B56-D689B0AFB1E7}">
      <dsp:nvSpPr>
        <dsp:cNvPr id="0" name=""/>
        <dsp:cNvSpPr/>
      </dsp:nvSpPr>
      <dsp:spPr>
        <a:xfrm>
          <a:off x="3833082" y="2513192"/>
          <a:ext cx="1445839" cy="790513"/>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Post traumatic hemarthrosis</a:t>
          </a:r>
        </a:p>
      </dsp:txBody>
      <dsp:txXfrm>
        <a:off x="3856235" y="2536345"/>
        <a:ext cx="1399533" cy="744207"/>
      </dsp:txXfrm>
    </dsp:sp>
    <dsp:sp modelId="{AD1D006E-5167-4B00-883E-33CE3A5B8D93}">
      <dsp:nvSpPr>
        <dsp:cNvPr id="0" name=""/>
        <dsp:cNvSpPr/>
      </dsp:nvSpPr>
      <dsp:spPr>
        <a:xfrm>
          <a:off x="3670352" y="1680556"/>
          <a:ext cx="162730" cy="2158327"/>
        </a:xfrm>
        <a:custGeom>
          <a:avLst/>
          <a:gdLst/>
          <a:ahLst/>
          <a:cxnLst/>
          <a:rect l="0" t="0" r="0" b="0"/>
          <a:pathLst>
            <a:path>
              <a:moveTo>
                <a:pt x="0" y="0"/>
              </a:moveTo>
              <a:lnTo>
                <a:pt x="0" y="2158327"/>
              </a:lnTo>
              <a:lnTo>
                <a:pt x="162730" y="215832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88D73C-58B2-4CDD-AA35-04D9E4EE4D56}">
      <dsp:nvSpPr>
        <dsp:cNvPr id="0" name=""/>
        <dsp:cNvSpPr/>
      </dsp:nvSpPr>
      <dsp:spPr>
        <a:xfrm>
          <a:off x="3833082" y="3407855"/>
          <a:ext cx="1311527" cy="862056"/>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Non-traumatic hemarthrosis</a:t>
          </a:r>
        </a:p>
      </dsp:txBody>
      <dsp:txXfrm>
        <a:off x="3858331" y="3433104"/>
        <a:ext cx="1261029" cy="811558"/>
      </dsp:txXfrm>
    </dsp:sp>
    <dsp:sp modelId="{54F3E77F-87A5-4B88-920C-46CA6A0415B9}">
      <dsp:nvSpPr>
        <dsp:cNvPr id="0" name=""/>
        <dsp:cNvSpPr/>
      </dsp:nvSpPr>
      <dsp:spPr>
        <a:xfrm>
          <a:off x="3670352" y="1680556"/>
          <a:ext cx="162730" cy="3005673"/>
        </a:xfrm>
        <a:custGeom>
          <a:avLst/>
          <a:gdLst/>
          <a:ahLst/>
          <a:cxnLst/>
          <a:rect l="0" t="0" r="0" b="0"/>
          <a:pathLst>
            <a:path>
              <a:moveTo>
                <a:pt x="0" y="0"/>
              </a:moveTo>
              <a:lnTo>
                <a:pt x="0" y="3005673"/>
              </a:lnTo>
              <a:lnTo>
                <a:pt x="162730" y="300567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1F664-7A54-49D5-A2B5-F42C3F04AD40}">
      <dsp:nvSpPr>
        <dsp:cNvPr id="0" name=""/>
        <dsp:cNvSpPr/>
      </dsp:nvSpPr>
      <dsp:spPr>
        <a:xfrm>
          <a:off x="3833082" y="4374061"/>
          <a:ext cx="1339702" cy="624336"/>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Acute septic arthritis</a:t>
          </a:r>
        </a:p>
      </dsp:txBody>
      <dsp:txXfrm>
        <a:off x="3851368" y="4392347"/>
        <a:ext cx="1303130" cy="587764"/>
      </dsp:txXfrm>
    </dsp:sp>
    <dsp:sp modelId="{5558DCA6-821A-4A1C-98C0-4D4032E502F2}">
      <dsp:nvSpPr>
        <dsp:cNvPr id="0" name=""/>
        <dsp:cNvSpPr/>
      </dsp:nvSpPr>
      <dsp:spPr>
        <a:xfrm>
          <a:off x="3670352" y="1680556"/>
          <a:ext cx="162730" cy="3844999"/>
        </a:xfrm>
        <a:custGeom>
          <a:avLst/>
          <a:gdLst/>
          <a:ahLst/>
          <a:cxnLst/>
          <a:rect l="0" t="0" r="0" b="0"/>
          <a:pathLst>
            <a:path>
              <a:moveTo>
                <a:pt x="0" y="0"/>
              </a:moveTo>
              <a:lnTo>
                <a:pt x="0" y="3844999"/>
              </a:lnTo>
              <a:lnTo>
                <a:pt x="162730" y="384499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FFCC5-5D14-4C71-A2FA-DED7D37287BC}">
      <dsp:nvSpPr>
        <dsp:cNvPr id="0" name=""/>
        <dsp:cNvSpPr/>
      </dsp:nvSpPr>
      <dsp:spPr>
        <a:xfrm>
          <a:off x="3833082" y="5102547"/>
          <a:ext cx="1355387" cy="846017"/>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Aseptic inflammatory arthritis</a:t>
          </a:r>
        </a:p>
      </dsp:txBody>
      <dsp:txXfrm>
        <a:off x="3857861" y="5127326"/>
        <a:ext cx="1305829" cy="796459"/>
      </dsp:txXfrm>
    </dsp:sp>
    <dsp:sp modelId="{B1A6F85F-3913-4C6A-B970-1434F9F220A4}">
      <dsp:nvSpPr>
        <dsp:cNvPr id="0" name=""/>
        <dsp:cNvSpPr/>
      </dsp:nvSpPr>
      <dsp:spPr>
        <a:xfrm>
          <a:off x="5355422" y="931207"/>
          <a:ext cx="1649107" cy="882456"/>
        </a:xfrm>
        <a:prstGeom prst="roundRect">
          <a:avLst>
            <a:gd name="adj" fmla="val 10000"/>
          </a:avLst>
        </a:prstGeom>
        <a:solidFill>
          <a:schemeClr val="lt1">
            <a:hueOff val="0"/>
            <a:satOff val="0"/>
            <a:lumOff val="0"/>
            <a:alphaOff val="0"/>
          </a:schemeClr>
        </a:solidFill>
        <a:ln w="25400" cap="flat" cmpd="sng" algn="ctr">
          <a:solidFill>
            <a:srgbClr val="FFFF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Chronic swelling of the entire joint</a:t>
          </a:r>
        </a:p>
      </dsp:txBody>
      <dsp:txXfrm>
        <a:off x="5381268" y="957053"/>
        <a:ext cx="1597415" cy="830764"/>
      </dsp:txXfrm>
    </dsp:sp>
    <dsp:sp modelId="{B74A6BA4-27AB-4BE1-946F-41480C74E6BC}">
      <dsp:nvSpPr>
        <dsp:cNvPr id="0" name=""/>
        <dsp:cNvSpPr/>
      </dsp:nvSpPr>
      <dsp:spPr>
        <a:xfrm>
          <a:off x="5520333" y="1813664"/>
          <a:ext cx="164910" cy="522596"/>
        </a:xfrm>
        <a:custGeom>
          <a:avLst/>
          <a:gdLst/>
          <a:ahLst/>
          <a:cxnLst/>
          <a:rect l="0" t="0" r="0" b="0"/>
          <a:pathLst>
            <a:path>
              <a:moveTo>
                <a:pt x="0" y="0"/>
              </a:moveTo>
              <a:lnTo>
                <a:pt x="0" y="522596"/>
              </a:lnTo>
              <a:lnTo>
                <a:pt x="164910" y="52259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E6556-1F20-469F-BF72-4730038E2B2D}">
      <dsp:nvSpPr>
        <dsp:cNvPr id="0" name=""/>
        <dsp:cNvSpPr/>
      </dsp:nvSpPr>
      <dsp:spPr>
        <a:xfrm>
          <a:off x="5685244" y="1917813"/>
          <a:ext cx="979061" cy="836893"/>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Non-infective arthritis</a:t>
          </a:r>
        </a:p>
      </dsp:txBody>
      <dsp:txXfrm>
        <a:off x="5709756" y="1942325"/>
        <a:ext cx="930037" cy="787869"/>
      </dsp:txXfrm>
    </dsp:sp>
    <dsp:sp modelId="{47CE2B39-188C-4D0F-AA0D-CA73E5076B24}">
      <dsp:nvSpPr>
        <dsp:cNvPr id="0" name=""/>
        <dsp:cNvSpPr/>
      </dsp:nvSpPr>
      <dsp:spPr>
        <a:xfrm>
          <a:off x="5520333" y="1813664"/>
          <a:ext cx="164910" cy="1646241"/>
        </a:xfrm>
        <a:custGeom>
          <a:avLst/>
          <a:gdLst/>
          <a:ahLst/>
          <a:cxnLst/>
          <a:rect l="0" t="0" r="0" b="0"/>
          <a:pathLst>
            <a:path>
              <a:moveTo>
                <a:pt x="0" y="0"/>
              </a:moveTo>
              <a:lnTo>
                <a:pt x="0" y="1646241"/>
              </a:lnTo>
              <a:lnTo>
                <a:pt x="164910" y="16462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7338EB-1264-4FED-9A84-AE45C9B2A019}">
      <dsp:nvSpPr>
        <dsp:cNvPr id="0" name=""/>
        <dsp:cNvSpPr/>
      </dsp:nvSpPr>
      <dsp:spPr>
        <a:xfrm>
          <a:off x="5685244" y="2858857"/>
          <a:ext cx="963077" cy="1202096"/>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Chronic infective arthritis</a:t>
          </a:r>
        </a:p>
      </dsp:txBody>
      <dsp:txXfrm>
        <a:off x="5713452" y="2887065"/>
        <a:ext cx="906661" cy="1145680"/>
      </dsp:txXfrm>
    </dsp:sp>
    <dsp:sp modelId="{22289AF8-88D6-452E-9E27-265DE47E2B7F}">
      <dsp:nvSpPr>
        <dsp:cNvPr id="0" name=""/>
        <dsp:cNvSpPr/>
      </dsp:nvSpPr>
      <dsp:spPr>
        <a:xfrm>
          <a:off x="7212830" y="931207"/>
          <a:ext cx="1572511" cy="761551"/>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Swellings in front of the knee</a:t>
          </a:r>
        </a:p>
      </dsp:txBody>
      <dsp:txXfrm>
        <a:off x="7235135" y="953512"/>
        <a:ext cx="1527901" cy="716941"/>
      </dsp:txXfrm>
    </dsp:sp>
    <dsp:sp modelId="{D2120BB5-22A1-4752-AEF2-FE18EA737680}">
      <dsp:nvSpPr>
        <dsp:cNvPr id="0" name=""/>
        <dsp:cNvSpPr/>
      </dsp:nvSpPr>
      <dsp:spPr>
        <a:xfrm>
          <a:off x="7370081" y="1692758"/>
          <a:ext cx="157251" cy="518388"/>
        </a:xfrm>
        <a:custGeom>
          <a:avLst/>
          <a:gdLst/>
          <a:ahLst/>
          <a:cxnLst/>
          <a:rect l="0" t="0" r="0" b="0"/>
          <a:pathLst>
            <a:path>
              <a:moveTo>
                <a:pt x="0" y="0"/>
              </a:moveTo>
              <a:lnTo>
                <a:pt x="0" y="518388"/>
              </a:lnTo>
              <a:lnTo>
                <a:pt x="157251" y="51838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063649-929C-4326-9765-A18738E39921}">
      <dsp:nvSpPr>
        <dsp:cNvPr id="0" name=""/>
        <dsp:cNvSpPr/>
      </dsp:nvSpPr>
      <dsp:spPr>
        <a:xfrm>
          <a:off x="7527332" y="1796908"/>
          <a:ext cx="1361832" cy="82847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Prepatellar bursitis</a:t>
          </a:r>
        </a:p>
      </dsp:txBody>
      <dsp:txXfrm>
        <a:off x="7551597" y="1821173"/>
        <a:ext cx="1313302" cy="779948"/>
      </dsp:txXfrm>
    </dsp:sp>
    <dsp:sp modelId="{4DCE4150-DE6F-4BBD-BEC1-6541DCCECDA3}">
      <dsp:nvSpPr>
        <dsp:cNvPr id="0" name=""/>
        <dsp:cNvSpPr/>
      </dsp:nvSpPr>
      <dsp:spPr>
        <a:xfrm>
          <a:off x="7370081" y="1692758"/>
          <a:ext cx="157251" cy="1451016"/>
        </a:xfrm>
        <a:custGeom>
          <a:avLst/>
          <a:gdLst/>
          <a:ahLst/>
          <a:cxnLst/>
          <a:rect l="0" t="0" r="0" b="0"/>
          <a:pathLst>
            <a:path>
              <a:moveTo>
                <a:pt x="0" y="0"/>
              </a:moveTo>
              <a:lnTo>
                <a:pt x="0" y="1451016"/>
              </a:lnTo>
              <a:lnTo>
                <a:pt x="157251" y="145101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819D03-3F27-4FB4-BA56-BE27CDC42875}">
      <dsp:nvSpPr>
        <dsp:cNvPr id="0" name=""/>
        <dsp:cNvSpPr/>
      </dsp:nvSpPr>
      <dsp:spPr>
        <a:xfrm>
          <a:off x="7527332" y="2729536"/>
          <a:ext cx="1361832" cy="82847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Infrapatellar bursitis</a:t>
          </a:r>
        </a:p>
      </dsp:txBody>
      <dsp:txXfrm>
        <a:off x="7551597" y="2753801"/>
        <a:ext cx="1313302" cy="779948"/>
      </dsp:txXfrm>
    </dsp:sp>
    <dsp:sp modelId="{3266D63A-9C69-4F59-9E23-8C9ABD2A5283}">
      <dsp:nvSpPr>
        <dsp:cNvPr id="0" name=""/>
        <dsp:cNvSpPr/>
      </dsp:nvSpPr>
      <dsp:spPr>
        <a:xfrm>
          <a:off x="9097464" y="931207"/>
          <a:ext cx="1572511" cy="871900"/>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Swellings at the back of the knee</a:t>
          </a:r>
        </a:p>
      </dsp:txBody>
      <dsp:txXfrm>
        <a:off x="9123001" y="956744"/>
        <a:ext cx="1521437" cy="820826"/>
      </dsp:txXfrm>
    </dsp:sp>
    <dsp:sp modelId="{9CC32DA6-FA7B-460F-AFA9-693140751EA1}">
      <dsp:nvSpPr>
        <dsp:cNvPr id="0" name=""/>
        <dsp:cNvSpPr/>
      </dsp:nvSpPr>
      <dsp:spPr>
        <a:xfrm>
          <a:off x="9254715" y="1803107"/>
          <a:ext cx="157251" cy="378211"/>
        </a:xfrm>
        <a:custGeom>
          <a:avLst/>
          <a:gdLst/>
          <a:ahLst/>
          <a:cxnLst/>
          <a:rect l="0" t="0" r="0" b="0"/>
          <a:pathLst>
            <a:path>
              <a:moveTo>
                <a:pt x="0" y="0"/>
              </a:moveTo>
              <a:lnTo>
                <a:pt x="0" y="378211"/>
              </a:lnTo>
              <a:lnTo>
                <a:pt x="157251" y="37821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FE33D0-179C-44F0-BB51-6D356B4DC56F}">
      <dsp:nvSpPr>
        <dsp:cNvPr id="0" name=""/>
        <dsp:cNvSpPr/>
      </dsp:nvSpPr>
      <dsp:spPr>
        <a:xfrm>
          <a:off x="9411966" y="1907257"/>
          <a:ext cx="1873283" cy="548123"/>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Semimembranosus bursa enlargement</a:t>
          </a:r>
        </a:p>
      </dsp:txBody>
      <dsp:txXfrm>
        <a:off x="9428020" y="1923311"/>
        <a:ext cx="1841175" cy="516015"/>
      </dsp:txXfrm>
    </dsp:sp>
    <dsp:sp modelId="{5E033B6E-018C-48D7-A18F-969BDE375AAE}">
      <dsp:nvSpPr>
        <dsp:cNvPr id="0" name=""/>
        <dsp:cNvSpPr/>
      </dsp:nvSpPr>
      <dsp:spPr>
        <a:xfrm>
          <a:off x="9254715" y="1803107"/>
          <a:ext cx="157251" cy="964722"/>
        </a:xfrm>
        <a:custGeom>
          <a:avLst/>
          <a:gdLst/>
          <a:ahLst/>
          <a:cxnLst/>
          <a:rect l="0" t="0" r="0" b="0"/>
          <a:pathLst>
            <a:path>
              <a:moveTo>
                <a:pt x="0" y="0"/>
              </a:moveTo>
              <a:lnTo>
                <a:pt x="0" y="964722"/>
              </a:lnTo>
              <a:lnTo>
                <a:pt x="157251" y="96472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C7A930-AA44-4BA8-B546-EA5DBCABA424}">
      <dsp:nvSpPr>
        <dsp:cNvPr id="0" name=""/>
        <dsp:cNvSpPr/>
      </dsp:nvSpPr>
      <dsp:spPr>
        <a:xfrm>
          <a:off x="9411966" y="2559530"/>
          <a:ext cx="1778538" cy="416599"/>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Popliteal cyst</a:t>
          </a:r>
        </a:p>
      </dsp:txBody>
      <dsp:txXfrm>
        <a:off x="9424168" y="2571732"/>
        <a:ext cx="1754134" cy="392195"/>
      </dsp:txXfrm>
    </dsp:sp>
    <dsp:sp modelId="{06B23DE6-FA28-4B7B-A0DF-022ACEF59699}">
      <dsp:nvSpPr>
        <dsp:cNvPr id="0" name=""/>
        <dsp:cNvSpPr/>
      </dsp:nvSpPr>
      <dsp:spPr>
        <a:xfrm>
          <a:off x="9254715" y="1803107"/>
          <a:ext cx="157251" cy="1485471"/>
        </a:xfrm>
        <a:custGeom>
          <a:avLst/>
          <a:gdLst/>
          <a:ahLst/>
          <a:cxnLst/>
          <a:rect l="0" t="0" r="0" b="0"/>
          <a:pathLst>
            <a:path>
              <a:moveTo>
                <a:pt x="0" y="0"/>
              </a:moveTo>
              <a:lnTo>
                <a:pt x="0" y="1485471"/>
              </a:lnTo>
              <a:lnTo>
                <a:pt x="157251" y="148547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27915-6A37-4DC7-BBA4-2E669BC046D6}">
      <dsp:nvSpPr>
        <dsp:cNvPr id="0" name=""/>
        <dsp:cNvSpPr/>
      </dsp:nvSpPr>
      <dsp:spPr>
        <a:xfrm>
          <a:off x="9411966" y="3080279"/>
          <a:ext cx="1872103" cy="416599"/>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Popliteal aneurysm</a:t>
          </a:r>
        </a:p>
      </dsp:txBody>
      <dsp:txXfrm>
        <a:off x="9424168" y="3092481"/>
        <a:ext cx="1847699" cy="392195"/>
      </dsp:txXfrm>
    </dsp:sp>
    <dsp:sp modelId="{9CC80E23-2EAB-41DE-B97C-D9DA246C204C}">
      <dsp:nvSpPr>
        <dsp:cNvPr id="0" name=""/>
        <dsp:cNvSpPr/>
      </dsp:nvSpPr>
      <dsp:spPr>
        <a:xfrm>
          <a:off x="11179047" y="931207"/>
          <a:ext cx="1572511" cy="686105"/>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Swellings at the side of the joint </a:t>
          </a:r>
        </a:p>
      </dsp:txBody>
      <dsp:txXfrm>
        <a:off x="11199142" y="951302"/>
        <a:ext cx="1532321" cy="645915"/>
      </dsp:txXfrm>
    </dsp:sp>
    <dsp:sp modelId="{260A70B3-989E-4EC4-BF84-B949C4788DD5}">
      <dsp:nvSpPr>
        <dsp:cNvPr id="0" name=""/>
        <dsp:cNvSpPr/>
      </dsp:nvSpPr>
      <dsp:spPr>
        <a:xfrm>
          <a:off x="11336298" y="1617312"/>
          <a:ext cx="157251" cy="536958"/>
        </a:xfrm>
        <a:custGeom>
          <a:avLst/>
          <a:gdLst/>
          <a:ahLst/>
          <a:cxnLst/>
          <a:rect l="0" t="0" r="0" b="0"/>
          <a:pathLst>
            <a:path>
              <a:moveTo>
                <a:pt x="0" y="0"/>
              </a:moveTo>
              <a:lnTo>
                <a:pt x="0" y="536958"/>
              </a:lnTo>
              <a:lnTo>
                <a:pt x="157251" y="53695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CCDA40-5548-4C4C-952B-B798263E98B6}">
      <dsp:nvSpPr>
        <dsp:cNvPr id="0" name=""/>
        <dsp:cNvSpPr/>
      </dsp:nvSpPr>
      <dsp:spPr>
        <a:xfrm>
          <a:off x="11493549" y="1721462"/>
          <a:ext cx="979061" cy="86561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Meniscal cyst</a:t>
          </a:r>
        </a:p>
      </dsp:txBody>
      <dsp:txXfrm>
        <a:off x="11518902" y="1746815"/>
        <a:ext cx="928355" cy="814912"/>
      </dsp:txXfrm>
    </dsp:sp>
    <dsp:sp modelId="{A9525821-90DB-4FA0-985F-0829087C9012}">
      <dsp:nvSpPr>
        <dsp:cNvPr id="0" name=""/>
        <dsp:cNvSpPr/>
      </dsp:nvSpPr>
      <dsp:spPr>
        <a:xfrm>
          <a:off x="11336298" y="1617312"/>
          <a:ext cx="157251" cy="1626792"/>
        </a:xfrm>
        <a:custGeom>
          <a:avLst/>
          <a:gdLst/>
          <a:ahLst/>
          <a:cxnLst/>
          <a:rect l="0" t="0" r="0" b="0"/>
          <a:pathLst>
            <a:path>
              <a:moveTo>
                <a:pt x="0" y="0"/>
              </a:moveTo>
              <a:lnTo>
                <a:pt x="0" y="1626792"/>
              </a:lnTo>
              <a:lnTo>
                <a:pt x="157251" y="162679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B26A55-4619-4814-A935-BA909BDD3E0A}">
      <dsp:nvSpPr>
        <dsp:cNvPr id="0" name=""/>
        <dsp:cNvSpPr/>
      </dsp:nvSpPr>
      <dsp:spPr>
        <a:xfrm>
          <a:off x="11493549" y="2691230"/>
          <a:ext cx="1231287" cy="1105749"/>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Calcification of the collateral ligament</a:t>
          </a:r>
        </a:p>
      </dsp:txBody>
      <dsp:txXfrm>
        <a:off x="11525935" y="2723616"/>
        <a:ext cx="1166515" cy="1040977"/>
      </dsp:txXfrm>
    </dsp:sp>
    <dsp:sp modelId="{869F9215-4B48-4134-AA7C-EB60C34910F1}">
      <dsp:nvSpPr>
        <dsp:cNvPr id="0" name=""/>
        <dsp:cNvSpPr/>
      </dsp:nvSpPr>
      <dsp:spPr>
        <a:xfrm>
          <a:off x="11336298" y="1617312"/>
          <a:ext cx="157251" cy="2716626"/>
        </a:xfrm>
        <a:custGeom>
          <a:avLst/>
          <a:gdLst/>
          <a:ahLst/>
          <a:cxnLst/>
          <a:rect l="0" t="0" r="0" b="0"/>
          <a:pathLst>
            <a:path>
              <a:moveTo>
                <a:pt x="0" y="0"/>
              </a:moveTo>
              <a:lnTo>
                <a:pt x="0" y="2716626"/>
              </a:lnTo>
              <a:lnTo>
                <a:pt x="157251" y="271662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48CEE0-4FF1-4B8C-9050-1D3F0BDFF418}">
      <dsp:nvSpPr>
        <dsp:cNvPr id="0" name=""/>
        <dsp:cNvSpPr/>
      </dsp:nvSpPr>
      <dsp:spPr>
        <a:xfrm>
          <a:off x="11493549" y="3901129"/>
          <a:ext cx="979061" cy="865618"/>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Bony swellings</a:t>
          </a:r>
        </a:p>
      </dsp:txBody>
      <dsp:txXfrm>
        <a:off x="11518902" y="3926482"/>
        <a:ext cx="928355" cy="814912"/>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E7B1E-68A7-4DC5-844C-DC23DAAF720B}" type="datetimeFigureOut">
              <a:rPr lang="en-US" smtClean="0"/>
              <a:pPr/>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4D6AF-E7F8-4A31-A8B9-DEDB4AA958BC}" type="slidenum">
              <a:rPr lang="en-US" smtClean="0"/>
              <a:pPr/>
              <a:t>‹#›</a:t>
            </a:fld>
            <a:endParaRPr lang="en-US"/>
          </a:p>
        </p:txBody>
      </p:sp>
    </p:spTree>
    <p:extLst>
      <p:ext uri="{BB962C8B-B14F-4D97-AF65-F5344CB8AC3E}">
        <p14:creationId xmlns:p14="http://schemas.microsoft.com/office/powerpoint/2010/main" val="81944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cs typeface="Arial" pitchFamily="34" charset="0"/>
              </a:defRPr>
            </a:lvl1pPr>
            <a:lvl2pPr marL="742950" indent="-285750">
              <a:defRPr>
                <a:solidFill>
                  <a:schemeClr val="tx1"/>
                </a:solidFill>
                <a:latin typeface="Georgia" pitchFamily="18" charset="0"/>
                <a:cs typeface="Arial" pitchFamily="34" charset="0"/>
              </a:defRPr>
            </a:lvl2pPr>
            <a:lvl3pPr marL="1143000" indent="-228600">
              <a:defRPr>
                <a:solidFill>
                  <a:schemeClr val="tx1"/>
                </a:solidFill>
                <a:latin typeface="Georgia" pitchFamily="18" charset="0"/>
                <a:cs typeface="Arial" pitchFamily="34" charset="0"/>
              </a:defRPr>
            </a:lvl3pPr>
            <a:lvl4pPr marL="1600200" indent="-228600">
              <a:defRPr>
                <a:solidFill>
                  <a:schemeClr val="tx1"/>
                </a:solidFill>
                <a:latin typeface="Georgia" pitchFamily="18" charset="0"/>
                <a:cs typeface="Arial" pitchFamily="34" charset="0"/>
              </a:defRPr>
            </a:lvl4pPr>
            <a:lvl5pPr marL="2057400" indent="-228600">
              <a:defRPr>
                <a:solidFill>
                  <a:schemeClr val="tx1"/>
                </a:solidFill>
                <a:latin typeface="Georgia"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eorgia" pitchFamily="18" charset="0"/>
                <a:cs typeface="Arial" pitchFamily="34" charset="0"/>
              </a:defRPr>
            </a:lvl9pPr>
          </a:lstStyle>
          <a:p>
            <a:pPr marL="0" marR="0" lvl="0" indent="0" algn="l" defTabSz="914400" rtl="1" eaLnBrk="1" fontAlgn="auto" latinLnBrk="0" hangingPunct="1">
              <a:lnSpc>
                <a:spcPct val="100000"/>
              </a:lnSpc>
              <a:spcBef>
                <a:spcPts val="0"/>
              </a:spcBef>
              <a:spcAft>
                <a:spcPts val="0"/>
              </a:spcAft>
              <a:buClrTx/>
              <a:buSzTx/>
              <a:buFontTx/>
              <a:buNone/>
              <a:tabLst/>
              <a:defRPr/>
            </a:pPr>
            <a:fld id="{4311F8F4-485E-41EF-8EFE-38DEF99DCF1A}"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071637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7CB627-9358-40AA-804D-3D95DE1FB363}" type="datetimeFigureOut">
              <a:rPr lang="ar-JO" smtClean="0"/>
              <a:pPr/>
              <a:t>15/03/1445</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FDA7A9CA-40A6-4D95-B845-076F47414A54}" type="slidenum">
              <a:rPr lang="ar-JO" smtClean="0"/>
              <a:pPr/>
              <a:t>‹#›</a:t>
            </a:fld>
            <a:endParaRPr lang="ar-JO"/>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68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7CB627-9358-40AA-804D-3D95DE1FB363}" type="datetimeFigureOut">
              <a:rPr lang="ar-JO" smtClean="0"/>
              <a:pPr/>
              <a:t>15/03/1445</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FDA7A9CA-40A6-4D95-B845-076F47414A54}" type="slidenum">
              <a:rPr lang="ar-JO" smtClean="0"/>
              <a:pPr/>
              <a:t>‹#›</a:t>
            </a:fld>
            <a:endParaRPr lang="ar-JO"/>
          </a:p>
        </p:txBody>
      </p:sp>
    </p:spTree>
    <p:extLst>
      <p:ext uri="{BB962C8B-B14F-4D97-AF65-F5344CB8AC3E}">
        <p14:creationId xmlns:p14="http://schemas.microsoft.com/office/powerpoint/2010/main" val="81682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7CB627-9358-40AA-804D-3D95DE1FB363}" type="datetimeFigureOut">
              <a:rPr lang="ar-JO" smtClean="0"/>
              <a:pPr/>
              <a:t>15/03/1445</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FDA7A9CA-40A6-4D95-B845-076F47414A54}" type="slidenum">
              <a:rPr lang="ar-JO" smtClean="0"/>
              <a:pPr/>
              <a:t>‹#›</a:t>
            </a:fld>
            <a:endParaRPr lang="ar-JO"/>
          </a:p>
        </p:txBody>
      </p:sp>
    </p:spTree>
    <p:extLst>
      <p:ext uri="{BB962C8B-B14F-4D97-AF65-F5344CB8AC3E}">
        <p14:creationId xmlns:p14="http://schemas.microsoft.com/office/powerpoint/2010/main" val="1572493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7CB627-9358-40AA-804D-3D95DE1FB363}" type="datetimeFigureOut">
              <a:rPr lang="ar-JO" smtClean="0"/>
              <a:pPr/>
              <a:t>15/03/1445</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FDA7A9CA-40A6-4D95-B845-076F47414A54}" type="slidenum">
              <a:rPr lang="ar-JO" smtClean="0"/>
              <a:pPr/>
              <a:t>‹#›</a:t>
            </a:fld>
            <a:endParaRPr lang="ar-JO"/>
          </a:p>
        </p:txBody>
      </p:sp>
    </p:spTree>
    <p:extLst>
      <p:ext uri="{BB962C8B-B14F-4D97-AF65-F5344CB8AC3E}">
        <p14:creationId xmlns:p14="http://schemas.microsoft.com/office/powerpoint/2010/main" val="312822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7CB627-9358-40AA-804D-3D95DE1FB363}" type="datetimeFigureOut">
              <a:rPr lang="ar-JO" smtClean="0"/>
              <a:pPr/>
              <a:t>15/03/1445</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FDA7A9CA-40A6-4D95-B845-076F47414A54}" type="slidenum">
              <a:rPr lang="ar-JO" smtClean="0"/>
              <a:pPr/>
              <a:t>‹#›</a:t>
            </a:fld>
            <a:endParaRPr lang="ar-JO"/>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53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7CB627-9358-40AA-804D-3D95DE1FB363}" type="datetimeFigureOut">
              <a:rPr lang="ar-JO" smtClean="0"/>
              <a:pPr/>
              <a:t>15/03/1445</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FDA7A9CA-40A6-4D95-B845-076F47414A54}" type="slidenum">
              <a:rPr lang="ar-JO" smtClean="0"/>
              <a:pPr/>
              <a:t>‹#›</a:t>
            </a:fld>
            <a:endParaRPr lang="ar-JO"/>
          </a:p>
        </p:txBody>
      </p:sp>
    </p:spTree>
    <p:extLst>
      <p:ext uri="{BB962C8B-B14F-4D97-AF65-F5344CB8AC3E}">
        <p14:creationId xmlns:p14="http://schemas.microsoft.com/office/powerpoint/2010/main" val="53979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7CB627-9358-40AA-804D-3D95DE1FB363}" type="datetimeFigureOut">
              <a:rPr lang="ar-JO" smtClean="0"/>
              <a:pPr/>
              <a:t>15/03/1445</a:t>
            </a:fld>
            <a:endParaRPr lang="ar-JO"/>
          </a:p>
        </p:txBody>
      </p:sp>
      <p:sp>
        <p:nvSpPr>
          <p:cNvPr id="8" name="Footer Placeholder 7"/>
          <p:cNvSpPr>
            <a:spLocks noGrp="1"/>
          </p:cNvSpPr>
          <p:nvPr>
            <p:ph type="ftr" sz="quarter" idx="11"/>
          </p:nvPr>
        </p:nvSpPr>
        <p:spPr/>
        <p:txBody>
          <a:bodyPr/>
          <a:lstStyle/>
          <a:p>
            <a:endParaRPr lang="ar-JO"/>
          </a:p>
        </p:txBody>
      </p:sp>
      <p:sp>
        <p:nvSpPr>
          <p:cNvPr id="9" name="Slide Number Placeholder 8"/>
          <p:cNvSpPr>
            <a:spLocks noGrp="1"/>
          </p:cNvSpPr>
          <p:nvPr>
            <p:ph type="sldNum" sz="quarter" idx="12"/>
          </p:nvPr>
        </p:nvSpPr>
        <p:spPr/>
        <p:txBody>
          <a:bodyPr/>
          <a:lstStyle/>
          <a:p>
            <a:fld id="{FDA7A9CA-40A6-4D95-B845-076F47414A54}" type="slidenum">
              <a:rPr lang="ar-JO" smtClean="0"/>
              <a:pPr/>
              <a:t>‹#›</a:t>
            </a:fld>
            <a:endParaRPr lang="ar-JO"/>
          </a:p>
        </p:txBody>
      </p:sp>
    </p:spTree>
    <p:extLst>
      <p:ext uri="{BB962C8B-B14F-4D97-AF65-F5344CB8AC3E}">
        <p14:creationId xmlns:p14="http://schemas.microsoft.com/office/powerpoint/2010/main" val="1498083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7CB627-9358-40AA-804D-3D95DE1FB363}" type="datetimeFigureOut">
              <a:rPr lang="ar-JO" smtClean="0"/>
              <a:pPr/>
              <a:t>15/03/1445</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FDA7A9CA-40A6-4D95-B845-076F47414A54}" type="slidenum">
              <a:rPr lang="ar-JO" smtClean="0"/>
              <a:pPr/>
              <a:t>‹#›</a:t>
            </a:fld>
            <a:endParaRPr lang="ar-JO"/>
          </a:p>
        </p:txBody>
      </p:sp>
    </p:spTree>
    <p:extLst>
      <p:ext uri="{BB962C8B-B14F-4D97-AF65-F5344CB8AC3E}">
        <p14:creationId xmlns:p14="http://schemas.microsoft.com/office/powerpoint/2010/main" val="1478688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07CB627-9358-40AA-804D-3D95DE1FB363}" type="datetimeFigureOut">
              <a:rPr lang="ar-JO" smtClean="0"/>
              <a:pPr/>
              <a:t>15/03/1445</a:t>
            </a:fld>
            <a:endParaRPr lang="ar-JO"/>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ar-JO"/>
          </a:p>
        </p:txBody>
      </p:sp>
      <p:sp>
        <p:nvSpPr>
          <p:cNvPr id="9" name="Slide Number Placeholder 8"/>
          <p:cNvSpPr>
            <a:spLocks noGrp="1"/>
          </p:cNvSpPr>
          <p:nvPr>
            <p:ph type="sldNum" sz="quarter" idx="12"/>
          </p:nvPr>
        </p:nvSpPr>
        <p:spPr/>
        <p:txBody>
          <a:bodyPr/>
          <a:lstStyle/>
          <a:p>
            <a:fld id="{FDA7A9CA-40A6-4D95-B845-076F47414A54}" type="slidenum">
              <a:rPr lang="ar-JO" smtClean="0"/>
              <a:pPr/>
              <a:t>‹#›</a:t>
            </a:fld>
            <a:endParaRPr lang="ar-JO"/>
          </a:p>
        </p:txBody>
      </p:sp>
    </p:spTree>
    <p:extLst>
      <p:ext uri="{BB962C8B-B14F-4D97-AF65-F5344CB8AC3E}">
        <p14:creationId xmlns:p14="http://schemas.microsoft.com/office/powerpoint/2010/main" val="157763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07CB627-9358-40AA-804D-3D95DE1FB363}" type="datetimeFigureOut">
              <a:rPr lang="ar-JO" smtClean="0"/>
              <a:pPr/>
              <a:t>15/03/1445</a:t>
            </a:fld>
            <a:endParaRPr lang="ar-JO"/>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ar-JO"/>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DA7A9CA-40A6-4D95-B845-076F47414A54}" type="slidenum">
              <a:rPr lang="ar-JO" smtClean="0"/>
              <a:pPr/>
              <a:t>‹#›</a:t>
            </a:fld>
            <a:endParaRPr lang="ar-JO"/>
          </a:p>
        </p:txBody>
      </p:sp>
    </p:spTree>
    <p:extLst>
      <p:ext uri="{BB962C8B-B14F-4D97-AF65-F5344CB8AC3E}">
        <p14:creationId xmlns:p14="http://schemas.microsoft.com/office/powerpoint/2010/main" val="3720369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07CB627-9358-40AA-804D-3D95DE1FB363}" type="datetimeFigureOut">
              <a:rPr lang="ar-JO" smtClean="0"/>
              <a:pPr/>
              <a:t>15/03/1445</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FDA7A9CA-40A6-4D95-B845-076F47414A54}" type="slidenum">
              <a:rPr lang="ar-JO" smtClean="0"/>
              <a:pPr/>
              <a:t>‹#›</a:t>
            </a:fld>
            <a:endParaRPr lang="ar-JO"/>
          </a:p>
        </p:txBody>
      </p:sp>
    </p:spTree>
    <p:extLst>
      <p:ext uri="{BB962C8B-B14F-4D97-AF65-F5344CB8AC3E}">
        <p14:creationId xmlns:p14="http://schemas.microsoft.com/office/powerpoint/2010/main" val="1050618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07CB627-9358-40AA-804D-3D95DE1FB363}" type="datetimeFigureOut">
              <a:rPr lang="ar-JO" smtClean="0"/>
              <a:pPr/>
              <a:t>15/03/1445</a:t>
            </a:fld>
            <a:endParaRPr lang="ar-JO"/>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ar-JO"/>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DA7A9CA-40A6-4D95-B845-076F47414A54}" type="slidenum">
              <a:rPr lang="ar-JO" smtClean="0"/>
              <a:pPr/>
              <a:t>‹#›</a:t>
            </a:fld>
            <a:endParaRPr lang="ar-JO"/>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2264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7.xml"/><Relationship Id="rId7" Type="http://schemas.openxmlformats.org/officeDocument/2006/relationships/diagramColors" Target="../diagrams/colors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image" Target="../media/image16.png"/><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19.pn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5.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3.png"/><Relationship Id="rId2" Type="http://schemas.microsoft.com/office/2007/relationships/media" Target="../media/media35.m4a"/><Relationship Id="rId1" Type="http://schemas.openxmlformats.org/officeDocument/2006/relationships/tags" Target="../tags/tag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image" Target="../media/image6.png"/><Relationship Id="rId9" Type="http://schemas.microsoft.com/office/2007/relationships/diagramDrawing" Target="../diagrams/drawing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39.m4a"/><Relationship Id="rId7" Type="http://schemas.openxmlformats.org/officeDocument/2006/relationships/image" Target="../media/image50.jpeg"/><Relationship Id="rId2" Type="http://schemas.microsoft.com/office/2007/relationships/media" Target="../media/media39.m4a"/><Relationship Id="rId1" Type="http://schemas.openxmlformats.org/officeDocument/2006/relationships/tags" Target="../tags/tag13.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media46.m4a"/><Relationship Id="rId7" Type="http://schemas.openxmlformats.org/officeDocument/2006/relationships/image" Target="../media/image63.png"/><Relationship Id="rId2" Type="http://schemas.microsoft.com/office/2007/relationships/media" Target="../media/media46.m4a"/><Relationship Id="rId1" Type="http://schemas.openxmlformats.org/officeDocument/2006/relationships/tags" Target="../tags/tag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image" Target="../media/image7.png"/><Relationship Id="rId9" Type="http://schemas.microsoft.com/office/2007/relationships/diagramDrawing" Target="../diagrams/drawing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11" Type="http://schemas.openxmlformats.org/officeDocument/2006/relationships/image" Target="../media/image3.png"/><Relationship Id="rId5" Type="http://schemas.openxmlformats.org/officeDocument/2006/relationships/diagramData" Target="../diagrams/data4.xml"/><Relationship Id="rId10" Type="http://schemas.openxmlformats.org/officeDocument/2006/relationships/image" Target="../media/image9.png"/><Relationship Id="rId4" Type="http://schemas.openxmlformats.org/officeDocument/2006/relationships/image" Target="../media/image8.png"/><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7000" b="-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515D03-1A15-44AF-A588-AF8CA5A06557}"/>
              </a:ext>
            </a:extLst>
          </p:cNvPr>
          <p:cNvSpPr/>
          <p:nvPr/>
        </p:nvSpPr>
        <p:spPr>
          <a:xfrm>
            <a:off x="-182545" y="2801481"/>
            <a:ext cx="9439422" cy="1200329"/>
          </a:xfrm>
          <a:prstGeom prst="rect">
            <a:avLst/>
          </a:prstGeom>
        </p:spPr>
        <p:txBody>
          <a:bodyPr wrap="square">
            <a:spAutoFit/>
          </a:bodyPr>
          <a:lstStyle/>
          <a:p>
            <a:pPr algn="ctr"/>
            <a:r>
              <a:rPr lang="en-US" sz="7200" b="1" i="0" u="none" strike="noStrike" dirty="0">
                <a:solidFill>
                  <a:schemeClr val="accent1">
                    <a:lumMod val="75000"/>
                  </a:schemeClr>
                </a:solidFill>
                <a:effectLst/>
              </a:rPr>
              <a:t>Knee </a:t>
            </a:r>
            <a:r>
              <a:rPr lang="en-US" sz="7200" b="1" i="0" u="none" strike="noStrike" dirty="0" smtClean="0">
                <a:solidFill>
                  <a:schemeClr val="accent1">
                    <a:lumMod val="75000"/>
                  </a:schemeClr>
                </a:solidFill>
                <a:effectLst/>
              </a:rPr>
              <a:t>Joint </a:t>
            </a:r>
            <a:r>
              <a:rPr lang="en-US" sz="7200" b="1" i="0" u="none" strike="noStrike" dirty="0">
                <a:solidFill>
                  <a:schemeClr val="accent1">
                    <a:lumMod val="75000"/>
                  </a:schemeClr>
                </a:solidFill>
                <a:effectLst/>
              </a:rPr>
              <a:t>Disorders</a:t>
            </a:r>
            <a:endParaRPr lang="en-US" sz="7200" b="1" dirty="0">
              <a:solidFill>
                <a:schemeClr val="accent1">
                  <a:lumMod val="75000"/>
                </a:schemeClr>
              </a:solidFill>
            </a:endParaRPr>
          </a:p>
        </p:txBody>
      </p:sp>
      <p:sp>
        <p:nvSpPr>
          <p:cNvPr id="3" name="Content Placeholder 2"/>
          <p:cNvSpPr>
            <a:spLocks noGrp="1"/>
          </p:cNvSpPr>
          <p:nvPr>
            <p:ph idx="1"/>
          </p:nvPr>
        </p:nvSpPr>
        <p:spPr>
          <a:xfrm>
            <a:off x="757646" y="4145280"/>
            <a:ext cx="10972800" cy="1083905"/>
          </a:xfrm>
        </p:spPr>
        <p:txBody>
          <a:bodyPr/>
          <a:lstStyle/>
          <a:p>
            <a:r>
              <a:rPr lang="en-US" dirty="0" smtClean="0"/>
              <a:t>DR. MONTHER GHARAIBEH</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16056083"/>
      </p:ext>
    </p:extLst>
  </p:cSld>
  <p:clrMapOvr>
    <a:masterClrMapping/>
  </p:clrMapOvr>
  <mc:AlternateContent xmlns:mc="http://schemas.openxmlformats.org/markup-compatibility/2006">
    <mc:Choice xmlns:p14="http://schemas.microsoft.com/office/powerpoint/2010/main" Requires="p14">
      <p:transition spd="slow" p14:dur="2000" advTm="10748"/>
    </mc:Choice>
    <mc:Fallback>
      <p:transition spd="slow" advTm="1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F7C853-8F77-4773-8D05-3B694AFCCC8A}"/>
              </a:ext>
            </a:extLst>
          </p:cNvPr>
          <p:cNvSpPr>
            <a:spLocks noGrp="1"/>
          </p:cNvSpPr>
          <p:nvPr>
            <p:ph idx="1"/>
          </p:nvPr>
        </p:nvSpPr>
        <p:spPr>
          <a:xfrm>
            <a:off x="387867" y="1001485"/>
            <a:ext cx="11310425" cy="5138057"/>
          </a:xfrm>
        </p:spPr>
        <p:txBody>
          <a:bodyPr>
            <a:normAutofit fontScale="92500" lnSpcReduction="10000"/>
          </a:bodyPr>
          <a:lstStyle/>
          <a:p>
            <a:r>
              <a:rPr lang="en-US" sz="3600" b="1" dirty="0"/>
              <a:t>Intracapsular ligaments:</a:t>
            </a:r>
          </a:p>
          <a:p>
            <a:pPr marL="0" indent="0">
              <a:buNone/>
            </a:pPr>
            <a:endParaRPr lang="en-US" sz="3600" b="1" dirty="0"/>
          </a:p>
          <a:p>
            <a:pPr lvl="2">
              <a:buFont typeface="Wingdings" panose="05000000000000000000" pitchFamily="2" charset="2"/>
              <a:buChar char="ü"/>
            </a:pPr>
            <a:r>
              <a:rPr lang="en-US" sz="2800" dirty="0"/>
              <a:t>The </a:t>
            </a:r>
            <a:r>
              <a:rPr lang="en-US" sz="2800" b="1" dirty="0">
                <a:solidFill>
                  <a:srgbClr val="C00000"/>
                </a:solidFill>
              </a:rPr>
              <a:t>anterior and posterior cruciate ligaments </a:t>
            </a:r>
            <a:r>
              <a:rPr lang="en-US" sz="2800" dirty="0"/>
              <a:t>are named based on their origins relative to the intercondylar area of the tibia.</a:t>
            </a:r>
          </a:p>
          <a:p>
            <a:pPr marL="914400" lvl="2" indent="0">
              <a:buNone/>
            </a:pPr>
            <a:endParaRPr lang="en-US" sz="2800" dirty="0"/>
          </a:p>
          <a:p>
            <a:pPr lvl="2">
              <a:buFont typeface="Wingdings" panose="05000000000000000000" pitchFamily="2" charset="2"/>
              <a:buChar char="ü"/>
            </a:pPr>
            <a:r>
              <a:rPr lang="en-US" sz="2800" dirty="0"/>
              <a:t>From their origins, they cross on their way to their destinations on the femur.</a:t>
            </a:r>
          </a:p>
          <a:p>
            <a:pPr lvl="2">
              <a:buFont typeface="Wingdings" panose="05000000000000000000" pitchFamily="2" charset="2"/>
              <a:buChar char="ü"/>
            </a:pPr>
            <a:endParaRPr lang="en-US" sz="2800" dirty="0"/>
          </a:p>
          <a:p>
            <a:pPr lvl="2">
              <a:buFont typeface="Wingdings" panose="05000000000000000000" pitchFamily="2" charset="2"/>
              <a:buChar char="ü"/>
            </a:pPr>
            <a:r>
              <a:rPr lang="en-US" sz="2800" dirty="0"/>
              <a:t>The </a:t>
            </a:r>
            <a:r>
              <a:rPr lang="en-US" sz="2800" dirty="0">
                <a:solidFill>
                  <a:srgbClr val="C00000"/>
                </a:solidFill>
              </a:rPr>
              <a:t>ACL</a:t>
            </a:r>
            <a:r>
              <a:rPr lang="en-US" sz="2800" dirty="0"/>
              <a:t> </a:t>
            </a:r>
            <a:r>
              <a:rPr lang="en-US" sz="2800" i="1" u="sng" dirty="0"/>
              <a:t>limits hyperextension </a:t>
            </a:r>
            <a:r>
              <a:rPr lang="en-US" sz="2800" dirty="0"/>
              <a:t>of the knee and </a:t>
            </a:r>
            <a:r>
              <a:rPr lang="en-US" sz="2800" u="sng" dirty="0"/>
              <a:t>prevents the anterior sliding of the tibia on the femur</a:t>
            </a:r>
            <a:r>
              <a:rPr lang="en-US" sz="2800" dirty="0"/>
              <a:t>.</a:t>
            </a:r>
          </a:p>
          <a:p>
            <a:pPr lvl="2">
              <a:buFont typeface="Wingdings" panose="05000000000000000000" pitchFamily="2" charset="2"/>
              <a:buChar char="ü"/>
            </a:pPr>
            <a:endParaRPr lang="en-US" sz="2800" dirty="0"/>
          </a:p>
          <a:p>
            <a:pPr lvl="2">
              <a:buFont typeface="Wingdings" panose="05000000000000000000" pitchFamily="2" charset="2"/>
              <a:buChar char="ü"/>
            </a:pPr>
            <a:r>
              <a:rPr lang="en-US" sz="2800" dirty="0"/>
              <a:t>The </a:t>
            </a:r>
            <a:r>
              <a:rPr lang="en-US" sz="2800" dirty="0">
                <a:solidFill>
                  <a:srgbClr val="C00000"/>
                </a:solidFill>
              </a:rPr>
              <a:t>PCL</a:t>
            </a:r>
            <a:r>
              <a:rPr lang="en-US" sz="2800" dirty="0"/>
              <a:t> </a:t>
            </a:r>
            <a:r>
              <a:rPr lang="en-US" sz="2800" i="1" u="sng" dirty="0"/>
              <a:t>prevents the posterior sliding of the tibia when the knee is flexed</a:t>
            </a:r>
            <a:r>
              <a:rPr lang="en-US" sz="2800" dirty="0"/>
              <a:t>, a very important function when you </a:t>
            </a:r>
            <a:r>
              <a:rPr lang="en-US" sz="2800" b="1" dirty="0"/>
              <a:t>walk down stairs</a:t>
            </a:r>
            <a:r>
              <a:rPr lang="en-US" sz="2800" dirty="0"/>
              <a:t> or a steep incline.</a:t>
            </a:r>
          </a:p>
        </p:txBody>
      </p:sp>
    </p:spTree>
    <p:extLst>
      <p:ext uri="{BB962C8B-B14F-4D97-AF65-F5344CB8AC3E}">
        <p14:creationId xmlns:p14="http://schemas.microsoft.com/office/powerpoint/2010/main" val="3822742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2B48A9-76BE-4A3C-A507-ABB915E0764A}"/>
              </a:ext>
            </a:extLst>
          </p:cNvPr>
          <p:cNvSpPr>
            <a:spLocks noGrp="1"/>
          </p:cNvSpPr>
          <p:nvPr>
            <p:ph idx="1"/>
          </p:nvPr>
        </p:nvSpPr>
        <p:spPr>
          <a:xfrm>
            <a:off x="838200" y="1127173"/>
            <a:ext cx="10515600" cy="4603653"/>
          </a:xfrm>
        </p:spPr>
        <p:txBody>
          <a:bodyPr>
            <a:normAutofit/>
          </a:bodyPr>
          <a:lstStyle/>
          <a:p>
            <a:r>
              <a:rPr lang="en-US" sz="4000" b="1" dirty="0"/>
              <a:t>Articular discs (medial and lateral menisci):</a:t>
            </a:r>
          </a:p>
          <a:p>
            <a:pPr marL="1371600" lvl="2" indent="-457200">
              <a:buFont typeface="+mj-lt"/>
              <a:buAutoNum type="arabicPeriod"/>
            </a:pPr>
            <a:r>
              <a:rPr lang="en-US" sz="2800" dirty="0"/>
              <a:t>Increasing the stability of the knee.</a:t>
            </a:r>
          </a:p>
          <a:p>
            <a:pPr marL="1371600" lvl="2" indent="-457200">
              <a:buFont typeface="+mj-lt"/>
              <a:buAutoNum type="arabicPeriod"/>
            </a:pPr>
            <a:r>
              <a:rPr lang="en-US" sz="2800" dirty="0"/>
              <a:t>Control the complex rolling and gliding actions of the joint.</a:t>
            </a:r>
          </a:p>
          <a:p>
            <a:pPr marL="1371600" lvl="2" indent="-457200">
              <a:buFont typeface="+mj-lt"/>
              <a:buAutoNum type="arabicPeriod"/>
            </a:pPr>
            <a:r>
              <a:rPr lang="en-US" sz="2800" dirty="0"/>
              <a:t>Distributing load during movement.</a:t>
            </a:r>
          </a:p>
          <a:p>
            <a:pPr marL="914400" lvl="2" indent="0">
              <a:buNone/>
            </a:pPr>
            <a:endParaRPr lang="en-US" sz="2800" dirty="0"/>
          </a:p>
          <a:p>
            <a:r>
              <a:rPr lang="en-US" sz="4000" b="1" dirty="0"/>
              <a:t>Bursae:</a:t>
            </a:r>
          </a:p>
          <a:p>
            <a:pPr marL="1657350" lvl="2" indent="-742950">
              <a:buFont typeface="+mj-lt"/>
              <a:buAutoNum type="alphaLcParenR"/>
            </a:pPr>
            <a:r>
              <a:rPr lang="en-US" sz="2800" dirty="0"/>
              <a:t>Prepatellar bursa.</a:t>
            </a:r>
          </a:p>
          <a:p>
            <a:pPr marL="1657350" lvl="2" indent="-742950">
              <a:buFont typeface="+mj-lt"/>
              <a:buAutoNum type="alphaLcParenR"/>
            </a:pPr>
            <a:r>
              <a:rPr lang="en-US" sz="2800" dirty="0"/>
              <a:t>Infrapatellar bursa.</a:t>
            </a:r>
          </a:p>
          <a:p>
            <a:pPr marL="1657350" lvl="2" indent="-742950">
              <a:buFont typeface="+mj-lt"/>
              <a:buAutoNum type="alphaLcParenR"/>
            </a:pPr>
            <a:r>
              <a:rPr lang="en-US" sz="2800" dirty="0"/>
              <a:t>Suprapatellar bursa.</a:t>
            </a:r>
          </a:p>
        </p:txBody>
      </p:sp>
    </p:spTree>
    <p:extLst>
      <p:ext uri="{BB962C8B-B14F-4D97-AF65-F5344CB8AC3E}">
        <p14:creationId xmlns:p14="http://schemas.microsoft.com/office/powerpoint/2010/main" val="2011195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87282-0099-4750-9BD5-0CA98E4D1087}"/>
              </a:ext>
            </a:extLst>
          </p:cNvPr>
          <p:cNvSpPr>
            <a:spLocks noGrp="1"/>
          </p:cNvSpPr>
          <p:nvPr>
            <p:ph idx="1"/>
          </p:nvPr>
        </p:nvSpPr>
        <p:spPr>
          <a:xfrm>
            <a:off x="422031" y="1889760"/>
            <a:ext cx="11437034" cy="4539175"/>
          </a:xfrm>
        </p:spPr>
        <p:txBody>
          <a:bodyPr>
            <a:normAutofit/>
          </a:bodyPr>
          <a:lstStyle/>
          <a:p>
            <a:pPr marL="514350" indent="-514350">
              <a:buFont typeface="+mj-lt"/>
              <a:buAutoNum type="arabicPeriod"/>
            </a:pPr>
            <a:r>
              <a:rPr lang="en-US" b="1" dirty="0" smtClean="0">
                <a:solidFill>
                  <a:srgbClr val="C00000"/>
                </a:solidFill>
              </a:rPr>
              <a:t>Pain</a:t>
            </a:r>
            <a:r>
              <a:rPr lang="en-US" dirty="0" smtClean="0"/>
              <a:t> </a:t>
            </a:r>
            <a:r>
              <a:rPr lang="en-US" dirty="0"/>
              <a:t>(the most common symptom):</a:t>
            </a:r>
          </a:p>
          <a:p>
            <a:pPr lvl="3">
              <a:buFont typeface="Wingdings" panose="05000000000000000000" pitchFamily="2" charset="2"/>
              <a:buChar char="§"/>
            </a:pPr>
            <a:r>
              <a:rPr lang="en-US" sz="2400" b="1" dirty="0"/>
              <a:t>Diffuse</a:t>
            </a:r>
            <a:r>
              <a:rPr lang="en-US" sz="2400" dirty="0"/>
              <a:t>: in </a:t>
            </a:r>
            <a:r>
              <a:rPr lang="en-US" sz="2400" u="sng" dirty="0"/>
              <a:t>inflammatory</a:t>
            </a:r>
            <a:r>
              <a:rPr lang="en-US" sz="2400" dirty="0"/>
              <a:t> or </a:t>
            </a:r>
            <a:r>
              <a:rPr lang="en-US" sz="2400" u="sng" dirty="0"/>
              <a:t>degenerative</a:t>
            </a:r>
            <a:r>
              <a:rPr lang="en-US" sz="2400" dirty="0"/>
              <a:t> disorders.</a:t>
            </a:r>
          </a:p>
          <a:p>
            <a:pPr lvl="4">
              <a:buFont typeface="Wingdings" panose="05000000000000000000" pitchFamily="2" charset="2"/>
              <a:buChar char="ü"/>
            </a:pPr>
            <a:r>
              <a:rPr lang="en-US" sz="2400" dirty="0"/>
              <a:t>Gradual in onset with </a:t>
            </a:r>
            <a:r>
              <a:rPr lang="en-US" sz="2400" i="1" dirty="0"/>
              <a:t>osteoarthritis</a:t>
            </a:r>
            <a:r>
              <a:rPr lang="en-US" sz="2400" dirty="0"/>
              <a:t>.</a:t>
            </a:r>
          </a:p>
          <a:p>
            <a:pPr lvl="4">
              <a:buFont typeface="Wingdings" panose="05000000000000000000" pitchFamily="2" charset="2"/>
              <a:buChar char="ü"/>
            </a:pPr>
            <a:r>
              <a:rPr lang="en-US" sz="2400" dirty="0"/>
              <a:t>Sudden and severe with </a:t>
            </a:r>
            <a:r>
              <a:rPr lang="en-US" sz="2400" i="1" dirty="0"/>
              <a:t>gout or infection</a:t>
            </a:r>
            <a:r>
              <a:rPr lang="en-US" sz="2400" dirty="0"/>
              <a:t>.</a:t>
            </a:r>
          </a:p>
          <a:p>
            <a:pPr lvl="3">
              <a:buFont typeface="Wingdings" panose="05000000000000000000" pitchFamily="2" charset="2"/>
              <a:buChar char="§"/>
            </a:pPr>
            <a:r>
              <a:rPr lang="en-US" sz="2400" b="1" dirty="0"/>
              <a:t>Localized</a:t>
            </a:r>
            <a:r>
              <a:rPr lang="en-US" sz="2400" dirty="0"/>
              <a:t>: in </a:t>
            </a:r>
            <a:r>
              <a:rPr lang="en-US" sz="2400" u="sng" dirty="0"/>
              <a:t>mechanical</a:t>
            </a:r>
            <a:r>
              <a:rPr lang="en-US" sz="2400" dirty="0"/>
              <a:t> disorders (meniscus or ligament).</a:t>
            </a:r>
          </a:p>
          <a:p>
            <a:pPr marL="514350" indent="-514350">
              <a:buFont typeface="+mj-lt"/>
              <a:buAutoNum type="arabicPeriod"/>
            </a:pPr>
            <a:r>
              <a:rPr lang="en-US" b="1" dirty="0">
                <a:solidFill>
                  <a:srgbClr val="C00000"/>
                </a:solidFill>
              </a:rPr>
              <a:t>Swelling</a:t>
            </a:r>
            <a:r>
              <a:rPr lang="en-US" dirty="0"/>
              <a:t> (diffuse vs. localized // acute vs chronic</a:t>
            </a:r>
            <a:r>
              <a:rPr lang="en-US" dirty="0" smtClean="0"/>
              <a:t>)</a:t>
            </a:r>
            <a:endParaRPr lang="en-US" sz="1800" b="1" dirty="0">
              <a:solidFill>
                <a:srgbClr val="FF0000"/>
              </a:solidFill>
            </a:endParaRPr>
          </a:p>
          <a:p>
            <a:pPr marL="514350" indent="-514350">
              <a:buFont typeface="+mj-lt"/>
              <a:buAutoNum type="arabicPeriod"/>
            </a:pPr>
            <a:r>
              <a:rPr lang="en-US" b="1" dirty="0">
                <a:solidFill>
                  <a:srgbClr val="C00000"/>
                </a:solidFill>
              </a:rPr>
              <a:t>Stiffness</a:t>
            </a:r>
            <a:r>
              <a:rPr lang="en-US" dirty="0"/>
              <a:t>: pain on moving / lose of motion / loss of range of motion(sign)</a:t>
            </a:r>
          </a:p>
          <a:p>
            <a:pPr marL="514350" indent="-514350">
              <a:buFont typeface="+mj-lt"/>
              <a:buAutoNum type="arabicPeriod"/>
            </a:pPr>
            <a:r>
              <a:rPr lang="en-US" b="1" dirty="0">
                <a:solidFill>
                  <a:srgbClr val="C00000"/>
                </a:solidFill>
              </a:rPr>
              <a:t>Locking</a:t>
            </a:r>
            <a:r>
              <a:rPr lang="en-US" dirty="0"/>
              <a:t> vs stiffness: one minute it moves perfectly and the next it can still flex as before but it cannot extend fully.</a:t>
            </a:r>
          </a:p>
          <a:p>
            <a:pPr lvl="2">
              <a:buFont typeface="Wingdings" panose="05000000000000000000" pitchFamily="2" charset="2"/>
              <a:buChar char="ü"/>
            </a:pPr>
            <a:r>
              <a:rPr lang="en-US" sz="2400" b="1" dirty="0" err="1"/>
              <a:t>Pseudolocking</a:t>
            </a:r>
            <a:r>
              <a:rPr lang="en-US" sz="2400" dirty="0"/>
              <a:t>: when movement suddenly stopped by pain the fear of impending pain.</a:t>
            </a:r>
          </a:p>
          <a:p>
            <a:pPr marL="0" indent="0">
              <a:buNone/>
            </a:pPr>
            <a:endParaRPr lang="en-US" dirty="0"/>
          </a:p>
        </p:txBody>
      </p:sp>
      <p:sp>
        <p:nvSpPr>
          <p:cNvPr id="2" name="TextBox 1"/>
          <p:cNvSpPr txBox="1"/>
          <p:nvPr/>
        </p:nvSpPr>
        <p:spPr>
          <a:xfrm>
            <a:off x="422031" y="653143"/>
            <a:ext cx="4824549" cy="461665"/>
          </a:xfrm>
          <a:prstGeom prst="rect">
            <a:avLst/>
          </a:prstGeom>
          <a:noFill/>
        </p:spPr>
        <p:txBody>
          <a:bodyPr wrap="square" rtlCol="0">
            <a:spAutoFit/>
          </a:bodyPr>
          <a:lstStyle/>
          <a:p>
            <a:r>
              <a:rPr lang="en-US" sz="2400" b="1" dirty="0" smtClean="0"/>
              <a:t>Symptoms of Knee Disorders</a:t>
            </a:r>
            <a:endParaRPr lang="en-US" sz="2400" b="1"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909294728"/>
      </p:ext>
    </p:extLst>
  </p:cSld>
  <p:clrMapOvr>
    <a:masterClrMapping/>
  </p:clrMapOvr>
  <mc:AlternateContent xmlns:mc="http://schemas.openxmlformats.org/markup-compatibility/2006">
    <mc:Choice xmlns:p14="http://schemas.microsoft.com/office/powerpoint/2010/main" Requires="p14">
      <p:transition spd="slow" p14:dur="2000" advTm="132532"/>
    </mc:Choice>
    <mc:Fallback>
      <p:transition spd="slow" advTm="132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8A52C0-A191-47E5-9F1D-B48AE04D29B5}"/>
              </a:ext>
            </a:extLst>
          </p:cNvPr>
          <p:cNvSpPr>
            <a:spLocks noGrp="1"/>
          </p:cNvSpPr>
          <p:nvPr>
            <p:ph idx="1"/>
          </p:nvPr>
        </p:nvSpPr>
        <p:spPr>
          <a:xfrm>
            <a:off x="1123071" y="2124890"/>
            <a:ext cx="9945858" cy="4047309"/>
          </a:xfrm>
        </p:spPr>
        <p:txBody>
          <a:bodyPr>
            <a:normAutofit/>
          </a:bodyPr>
          <a:lstStyle/>
          <a:p>
            <a:pPr marL="514350" indent="-514350">
              <a:buFont typeface="+mj-lt"/>
              <a:buAutoNum type="arabicPeriod" startAt="5"/>
            </a:pPr>
            <a:r>
              <a:rPr lang="en-US" b="1" dirty="0">
                <a:solidFill>
                  <a:srgbClr val="C00000"/>
                </a:solidFill>
              </a:rPr>
              <a:t>Deformity</a:t>
            </a:r>
            <a:r>
              <a:rPr lang="en-US" dirty="0" smtClean="0"/>
              <a:t>. Mal-alignment</a:t>
            </a:r>
            <a:endParaRPr lang="en-US" dirty="0"/>
          </a:p>
          <a:p>
            <a:pPr marL="514350" indent="-514350">
              <a:lnSpc>
                <a:spcPct val="150000"/>
              </a:lnSpc>
              <a:buFont typeface="+mj-lt"/>
              <a:buAutoNum type="arabicPeriod" startAt="5"/>
            </a:pPr>
            <a:r>
              <a:rPr lang="en-US" b="1" dirty="0">
                <a:solidFill>
                  <a:srgbClr val="C00000"/>
                </a:solidFill>
              </a:rPr>
              <a:t>Giving </a:t>
            </a:r>
            <a:r>
              <a:rPr lang="en-US" b="1" dirty="0" smtClean="0">
                <a:solidFill>
                  <a:srgbClr val="C00000"/>
                </a:solidFill>
              </a:rPr>
              <a:t>way: </a:t>
            </a:r>
            <a:r>
              <a:rPr lang="en-US" dirty="0" smtClean="0">
                <a:solidFill>
                  <a:schemeClr val="tx1"/>
                </a:solidFill>
              </a:rPr>
              <a:t>A sudden loss of postural support. (Instability)</a:t>
            </a:r>
            <a:endParaRPr lang="en-US" dirty="0">
              <a:solidFill>
                <a:schemeClr val="tx1"/>
              </a:solidFill>
            </a:endParaRPr>
          </a:p>
          <a:p>
            <a:pPr marL="514350" indent="-514350">
              <a:lnSpc>
                <a:spcPct val="150000"/>
              </a:lnSpc>
              <a:buFont typeface="+mj-lt"/>
              <a:buAutoNum type="arabicPeriod" startAt="5"/>
            </a:pPr>
            <a:r>
              <a:rPr lang="en-US" b="1" dirty="0" smtClean="0">
                <a:solidFill>
                  <a:srgbClr val="C00000"/>
                </a:solidFill>
              </a:rPr>
              <a:t>Loss </a:t>
            </a:r>
            <a:r>
              <a:rPr lang="en-US" b="1" dirty="0">
                <a:solidFill>
                  <a:srgbClr val="C00000"/>
                </a:solidFill>
              </a:rPr>
              <a:t>of function</a:t>
            </a:r>
            <a:r>
              <a:rPr lang="en-US" dirty="0"/>
              <a:t>:</a:t>
            </a:r>
          </a:p>
          <a:p>
            <a:pPr marL="971550" lvl="1" indent="-514350">
              <a:buFont typeface="+mj-lt"/>
              <a:buAutoNum type="alphaUcPeriod"/>
            </a:pPr>
            <a:r>
              <a:rPr lang="en-US" dirty="0"/>
              <a:t>Difficulty in </a:t>
            </a:r>
            <a:r>
              <a:rPr lang="en-US" u="sng" dirty="0"/>
              <a:t>standing up from a low chair</a:t>
            </a:r>
            <a:r>
              <a:rPr lang="en-US" dirty="0"/>
              <a:t>.</a:t>
            </a:r>
          </a:p>
          <a:p>
            <a:pPr marL="971550" lvl="1" indent="-514350">
              <a:buFont typeface="+mj-lt"/>
              <a:buAutoNum type="alphaUcPeriod"/>
            </a:pPr>
            <a:r>
              <a:rPr lang="en-US" dirty="0"/>
              <a:t>Progressively diminishing </a:t>
            </a:r>
            <a:r>
              <a:rPr lang="en-US" u="sng" dirty="0"/>
              <a:t>walking distance</a:t>
            </a:r>
            <a:r>
              <a:rPr lang="en-US" dirty="0"/>
              <a:t>.</a:t>
            </a:r>
          </a:p>
          <a:p>
            <a:pPr marL="971550" lvl="1" indent="-514350">
              <a:buFont typeface="+mj-lt"/>
              <a:buAutoNum type="alphaUcPeriod"/>
            </a:pPr>
            <a:r>
              <a:rPr lang="en-US" u="sng" dirty="0"/>
              <a:t>Inability to run</a:t>
            </a:r>
            <a:r>
              <a:rPr lang="en-US" dirty="0"/>
              <a:t>.</a:t>
            </a:r>
          </a:p>
          <a:p>
            <a:pPr marL="971550" lvl="1" indent="-514350">
              <a:buFont typeface="+mj-lt"/>
              <a:buAutoNum type="alphaUcPeriod"/>
            </a:pPr>
            <a:r>
              <a:rPr lang="en-US" dirty="0"/>
              <a:t>Difficulty </a:t>
            </a:r>
            <a:r>
              <a:rPr lang="en-US" u="sng" dirty="0"/>
              <a:t>going up</a:t>
            </a:r>
            <a:r>
              <a:rPr lang="en-US" dirty="0"/>
              <a:t> and </a:t>
            </a:r>
            <a:r>
              <a:rPr lang="en-US" u="sng" dirty="0"/>
              <a:t>down steps</a:t>
            </a:r>
            <a:r>
              <a:rPr lang="en-US" dirty="0"/>
              <a: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644310295"/>
      </p:ext>
    </p:extLst>
  </p:cSld>
  <p:clrMapOvr>
    <a:masterClrMapping/>
  </p:clrMapOvr>
  <mc:AlternateContent xmlns:mc="http://schemas.openxmlformats.org/markup-compatibility/2006">
    <mc:Choice xmlns:p14="http://schemas.microsoft.com/office/powerpoint/2010/main" Requires="p14">
      <p:transition spd="slow" p14:dur="2000" advTm="33971"/>
    </mc:Choice>
    <mc:Fallback>
      <p:transition spd="slow" advTm="3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EB7846D2-3907-41F6-8884-EBA28BB10A59}"/>
              </a:ext>
            </a:extLst>
          </p:cNvPr>
          <p:cNvGraphicFramePr>
            <a:graphicFrameLocks/>
          </p:cNvGraphicFramePr>
          <p:nvPr>
            <p:extLst>
              <p:ext uri="{D42A27DB-BD31-4B8C-83A1-F6EECF244321}">
                <p14:modId xmlns:p14="http://schemas.microsoft.com/office/powerpoint/2010/main" val="2923408745"/>
              </p:ext>
            </p:extLst>
          </p:nvPr>
        </p:nvGraphicFramePr>
        <p:xfrm>
          <a:off x="-2217355" y="0"/>
          <a:ext cx="12758057" cy="6879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29280843"/>
      </p:ext>
    </p:extLst>
  </p:cSld>
  <p:clrMapOvr>
    <a:masterClrMapping/>
  </p:clrMapOvr>
  <mc:AlternateContent xmlns:mc="http://schemas.openxmlformats.org/markup-compatibility/2006">
    <mc:Choice xmlns:p14="http://schemas.microsoft.com/office/powerpoint/2010/main" Requires="p14">
      <p:transition spd="slow" p14:dur="2000" advTm="47466"/>
    </mc:Choice>
    <mc:Fallback>
      <p:transition spd="slow" advTm="4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4C37-BBFA-4884-92B5-6D598A361882}"/>
              </a:ext>
            </a:extLst>
          </p:cNvPr>
          <p:cNvSpPr>
            <a:spLocks noGrp="1"/>
          </p:cNvSpPr>
          <p:nvPr>
            <p:ph type="title"/>
          </p:nvPr>
        </p:nvSpPr>
        <p:spPr>
          <a:xfrm>
            <a:off x="-1722120" y="566058"/>
            <a:ext cx="10515600" cy="988541"/>
          </a:xfrm>
        </p:spPr>
        <p:txBody>
          <a:bodyPr/>
          <a:lstStyle/>
          <a:p>
            <a:pPr algn="ctr"/>
            <a:r>
              <a:rPr lang="en-US" dirty="0">
                <a:latin typeface="+mn-lt"/>
              </a:rPr>
              <a:t>Deformities of the knee</a:t>
            </a:r>
          </a:p>
        </p:txBody>
      </p:sp>
      <p:sp>
        <p:nvSpPr>
          <p:cNvPr id="3" name="Content Placeholder 2">
            <a:extLst>
              <a:ext uri="{FF2B5EF4-FFF2-40B4-BE49-F238E27FC236}">
                <a16:creationId xmlns:a16="http://schemas.microsoft.com/office/drawing/2014/main" id="{52F86B08-F5FA-4B9A-80DF-64E171B21DFD}"/>
              </a:ext>
            </a:extLst>
          </p:cNvPr>
          <p:cNvSpPr>
            <a:spLocks noGrp="1"/>
          </p:cNvSpPr>
          <p:nvPr>
            <p:ph idx="1"/>
          </p:nvPr>
        </p:nvSpPr>
        <p:spPr>
          <a:xfrm>
            <a:off x="398687" y="2000100"/>
            <a:ext cx="6557925" cy="5597610"/>
          </a:xfrm>
        </p:spPr>
        <p:txBody>
          <a:bodyPr>
            <a:normAutofit/>
          </a:bodyPr>
          <a:lstStyle/>
          <a:p>
            <a:r>
              <a:rPr lang="en-US" sz="1800" dirty="0" smtClean="0"/>
              <a:t>Physiological Alignment of the knee:</a:t>
            </a:r>
            <a:endParaRPr lang="en-US" sz="1800" dirty="0"/>
          </a:p>
          <a:p>
            <a:endParaRPr lang="en-US" sz="1800" dirty="0"/>
          </a:p>
          <a:p>
            <a:pPr lvl="1">
              <a:lnSpc>
                <a:spcPct val="150000"/>
              </a:lnSpc>
              <a:buFont typeface="Wingdings" panose="05000000000000000000" pitchFamily="2" charset="2"/>
              <a:buChar char="ü"/>
            </a:pPr>
            <a:r>
              <a:rPr lang="en-US" sz="1600" dirty="0" smtClean="0">
                <a:solidFill>
                  <a:srgbClr val="FF0000"/>
                </a:solidFill>
              </a:rPr>
              <a:t>Genu Varus (Bow-legs): </a:t>
            </a:r>
            <a:r>
              <a:rPr lang="en-US" sz="1600" dirty="0" smtClean="0"/>
              <a:t> </a:t>
            </a:r>
            <a:r>
              <a:rPr lang="en-US" sz="1600" dirty="0" smtClean="0">
                <a:solidFill>
                  <a:srgbClr val="FF0000"/>
                </a:solidFill>
              </a:rPr>
              <a:t/>
            </a:r>
            <a:br>
              <a:rPr lang="en-US" sz="1600" dirty="0" smtClean="0">
                <a:solidFill>
                  <a:srgbClr val="FF0000"/>
                </a:solidFill>
              </a:rPr>
            </a:br>
            <a:r>
              <a:rPr lang="en-US" sz="1600" u="sng" dirty="0" smtClean="0"/>
              <a:t>A </a:t>
            </a:r>
            <a:r>
              <a:rPr lang="en-US" sz="1600" u="sng" dirty="0"/>
              <a:t>stages of normal </a:t>
            </a:r>
            <a:r>
              <a:rPr lang="en-US" sz="1600" u="sng" dirty="0" smtClean="0"/>
              <a:t>development to the Age of </a:t>
            </a:r>
            <a:r>
              <a:rPr lang="en-US" sz="1600" u="sng" dirty="0" smtClean="0">
                <a:ln w="0"/>
                <a:solidFill>
                  <a:schemeClr val="accent1"/>
                </a:solidFill>
                <a:effectLst>
                  <a:outerShdw blurRad="38100" dist="25400" dir="5400000" algn="ctr" rotWithShape="0">
                    <a:srgbClr val="6E747A">
                      <a:alpha val="43000"/>
                    </a:srgbClr>
                  </a:outerShdw>
                </a:effectLst>
              </a:rPr>
              <a:t>1.5 y</a:t>
            </a:r>
            <a:r>
              <a:rPr lang="en-US" sz="1600" u="sng" dirty="0" smtClean="0"/>
              <a:t>.</a:t>
            </a:r>
          </a:p>
          <a:p>
            <a:pPr lvl="1">
              <a:lnSpc>
                <a:spcPct val="150000"/>
              </a:lnSpc>
              <a:buFont typeface="Wingdings" panose="05000000000000000000" pitchFamily="2" charset="2"/>
              <a:buChar char="ü"/>
            </a:pPr>
            <a:endParaRPr lang="en-US" sz="1600" u="sng" dirty="0" smtClean="0"/>
          </a:p>
          <a:p>
            <a:pPr lvl="1">
              <a:lnSpc>
                <a:spcPct val="150000"/>
              </a:lnSpc>
              <a:buFont typeface="Wingdings" panose="05000000000000000000" pitchFamily="2" charset="2"/>
              <a:buChar char="ü"/>
            </a:pPr>
            <a:r>
              <a:rPr lang="en-US" sz="1600" dirty="0" smtClean="0">
                <a:solidFill>
                  <a:srgbClr val="FF0000"/>
                </a:solidFill>
              </a:rPr>
              <a:t>Genu </a:t>
            </a:r>
            <a:r>
              <a:rPr lang="en-US" sz="1600" dirty="0" err="1" smtClean="0">
                <a:solidFill>
                  <a:srgbClr val="FF0000"/>
                </a:solidFill>
              </a:rPr>
              <a:t>valgum</a:t>
            </a:r>
            <a:r>
              <a:rPr lang="en-US" sz="1600" dirty="0" smtClean="0">
                <a:solidFill>
                  <a:srgbClr val="FF0000"/>
                </a:solidFill>
              </a:rPr>
              <a:t> (Knocked knee):</a:t>
            </a:r>
            <a:r>
              <a:rPr lang="en-US" sz="1600" dirty="0" smtClean="0"/>
              <a:t> </a:t>
            </a:r>
          </a:p>
          <a:p>
            <a:pPr marL="201168" lvl="1" indent="0">
              <a:lnSpc>
                <a:spcPct val="150000"/>
              </a:lnSpc>
              <a:buNone/>
            </a:pPr>
            <a:r>
              <a:rPr lang="en-US" sz="1600" dirty="0" smtClean="0"/>
              <a:t>	Develops at age of </a:t>
            </a:r>
            <a:r>
              <a:rPr lang="en-US" sz="1600" dirty="0" smtClean="0">
                <a:solidFill>
                  <a:srgbClr val="00B050"/>
                </a:solidFill>
              </a:rPr>
              <a:t>2y.</a:t>
            </a:r>
          </a:p>
          <a:p>
            <a:pPr marL="201168" lvl="1" indent="0">
              <a:lnSpc>
                <a:spcPct val="150000"/>
              </a:lnSpc>
              <a:buNone/>
            </a:pPr>
            <a:r>
              <a:rPr lang="en-US" sz="1600" dirty="0" smtClean="0"/>
              <a:t>	Maximum physiological valgus at age of </a:t>
            </a:r>
            <a:r>
              <a:rPr lang="en-US" sz="1600" dirty="0" smtClean="0">
                <a:solidFill>
                  <a:srgbClr val="00B050"/>
                </a:solidFill>
              </a:rPr>
              <a:t>3.5y</a:t>
            </a:r>
            <a:r>
              <a:rPr lang="en-US" sz="1600" dirty="0" smtClean="0"/>
              <a:t>.</a:t>
            </a:r>
          </a:p>
          <a:p>
            <a:pPr marL="201168" lvl="1" indent="0">
              <a:lnSpc>
                <a:spcPct val="150000"/>
              </a:lnSpc>
              <a:buNone/>
            </a:pPr>
            <a:r>
              <a:rPr lang="en-US" sz="1600" dirty="0" smtClean="0"/>
              <a:t>	Plateau to normal adulthood valgus at age of </a:t>
            </a:r>
            <a:r>
              <a:rPr lang="en-US" sz="1600" dirty="0" smtClean="0">
                <a:solidFill>
                  <a:srgbClr val="FF0000"/>
                </a:solidFill>
              </a:rPr>
              <a:t>7y</a:t>
            </a:r>
            <a:r>
              <a:rPr lang="en-US" sz="1600" dirty="0" smtClean="0"/>
              <a:t>.</a:t>
            </a:r>
            <a:endParaRPr lang="en-US" sz="1600" dirty="0"/>
          </a:p>
        </p:txBody>
      </p:sp>
      <p:pic>
        <p:nvPicPr>
          <p:cNvPr id="4" name="Picture 3"/>
          <p:cNvPicPr>
            <a:picLocks noChangeAspect="1"/>
          </p:cNvPicPr>
          <p:nvPr/>
        </p:nvPicPr>
        <p:blipFill>
          <a:blip r:embed="rId5"/>
          <a:stretch>
            <a:fillRect/>
          </a:stretch>
        </p:blipFill>
        <p:spPr>
          <a:xfrm>
            <a:off x="6365024" y="2293564"/>
            <a:ext cx="5556157" cy="3412134"/>
          </a:xfrm>
          <a:prstGeom prst="rect">
            <a:avLst/>
          </a:prstGeom>
        </p:spPr>
      </p:pic>
      <p:cxnSp>
        <p:nvCxnSpPr>
          <p:cNvPr id="13" name="Elbow Connector 12"/>
          <p:cNvCxnSpPr/>
          <p:nvPr/>
        </p:nvCxnSpPr>
        <p:spPr>
          <a:xfrm rot="16200000" flipV="1">
            <a:off x="6853518" y="4208929"/>
            <a:ext cx="1246094" cy="573741"/>
          </a:xfrm>
          <a:prstGeom prst="bentConnector3">
            <a:avLst>
              <a:gd name="adj1" fmla="val 9892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835153" y="3218329"/>
            <a:ext cx="1461247" cy="190051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Elbow Connector 16"/>
          <p:cNvCxnSpPr/>
          <p:nvPr/>
        </p:nvCxnSpPr>
        <p:spPr>
          <a:xfrm flipV="1">
            <a:off x="10174941" y="4347882"/>
            <a:ext cx="1676400" cy="770965"/>
          </a:xfrm>
          <a:prstGeom prst="bentConnector3">
            <a:avLst>
              <a:gd name="adj1" fmla="val -80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152152654"/>
      </p:ext>
    </p:extLst>
  </p:cSld>
  <p:clrMapOvr>
    <a:masterClrMapping/>
  </p:clrMapOvr>
  <mc:AlternateContent xmlns:mc="http://schemas.openxmlformats.org/markup-compatibility/2006">
    <mc:Choice xmlns:p14="http://schemas.microsoft.com/office/powerpoint/2010/main" Requires="p14">
      <p:transition spd="slow" p14:dur="2000" advTm="82581"/>
    </mc:Choice>
    <mc:Fallback>
      <p:transition spd="slow" advTm="82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9"/>
                </p:tgtEl>
              </p:cMediaNode>
            </p:audio>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845734"/>
            <a:ext cx="4765638" cy="4023360"/>
          </a:xfrm>
        </p:spPr>
        <p:txBody>
          <a:bodyPr/>
          <a:lstStyle/>
          <a:p>
            <a:pPr lvl="1">
              <a:lnSpc>
                <a:spcPct val="150000"/>
              </a:lnSpc>
              <a:buFont typeface="Wingdings" panose="05000000000000000000" pitchFamily="2" charset="2"/>
              <a:buChar char="ü"/>
            </a:pPr>
            <a:r>
              <a:rPr lang="en-US" sz="1600" dirty="0">
                <a:solidFill>
                  <a:srgbClr val="FF0000"/>
                </a:solidFill>
              </a:rPr>
              <a:t>Bilateral bowlegged </a:t>
            </a:r>
            <a:r>
              <a:rPr lang="en-US" sz="1600" dirty="0"/>
              <a:t>appearance can be recorded by measuring the </a:t>
            </a:r>
            <a:r>
              <a:rPr lang="en-US" sz="1600" u="sng" dirty="0"/>
              <a:t>distance between the knees with the child standing and the heels </a:t>
            </a:r>
            <a:r>
              <a:rPr lang="en-US" sz="1600" u="sng" dirty="0" smtClean="0"/>
              <a:t>touching (</a:t>
            </a:r>
            <a:r>
              <a:rPr lang="en-US" sz="1600" u="sng" dirty="0" smtClean="0">
                <a:solidFill>
                  <a:srgbClr val="FF0000"/>
                </a:solidFill>
              </a:rPr>
              <a:t>Inter-condylar distance)</a:t>
            </a:r>
            <a:r>
              <a:rPr lang="en-US" sz="1600" dirty="0" smtClean="0"/>
              <a:t>; </a:t>
            </a:r>
            <a:r>
              <a:rPr lang="en-US" sz="1600" dirty="0"/>
              <a:t>it should be less than </a:t>
            </a:r>
            <a:r>
              <a:rPr lang="en-US" sz="1600" b="1" dirty="0"/>
              <a:t>6 cm.</a:t>
            </a:r>
          </a:p>
          <a:p>
            <a:pPr lvl="1">
              <a:lnSpc>
                <a:spcPct val="150000"/>
              </a:lnSpc>
              <a:buFont typeface="Wingdings" panose="05000000000000000000" pitchFamily="2" charset="2"/>
              <a:buChar char="ü"/>
            </a:pPr>
            <a:r>
              <a:rPr lang="en-US" sz="1600" dirty="0">
                <a:solidFill>
                  <a:srgbClr val="FF0000"/>
                </a:solidFill>
              </a:rPr>
              <a:t>K</a:t>
            </a:r>
            <a:r>
              <a:rPr lang="en-US" sz="1600" dirty="0" smtClean="0">
                <a:solidFill>
                  <a:srgbClr val="FF0000"/>
                </a:solidFill>
              </a:rPr>
              <a:t>nock-knee</a:t>
            </a:r>
            <a:r>
              <a:rPr lang="en-US" sz="1600" dirty="0" smtClean="0"/>
              <a:t> </a:t>
            </a:r>
            <a:r>
              <a:rPr lang="en-US" sz="1600" dirty="0"/>
              <a:t>can be estimated by measuring </a:t>
            </a:r>
            <a:r>
              <a:rPr lang="en-US" sz="1600" u="sng" dirty="0"/>
              <a:t>the distance between the medial malleoli when the knees are touching with the patellae facing </a:t>
            </a:r>
            <a:r>
              <a:rPr lang="en-US" sz="1600" u="sng" dirty="0" smtClean="0"/>
              <a:t>forwards (</a:t>
            </a:r>
            <a:r>
              <a:rPr lang="en-US" sz="1600" u="sng" dirty="0" smtClean="0">
                <a:solidFill>
                  <a:srgbClr val="00B050"/>
                </a:solidFill>
              </a:rPr>
              <a:t>Inter-malleolar distance</a:t>
            </a:r>
            <a:r>
              <a:rPr lang="en-US" sz="1600" u="sng" dirty="0" smtClean="0"/>
              <a:t>)</a:t>
            </a:r>
            <a:r>
              <a:rPr lang="en-US" sz="1600" dirty="0" smtClean="0"/>
              <a:t>; </a:t>
            </a:r>
            <a:r>
              <a:rPr lang="en-US" sz="1600" dirty="0"/>
              <a:t>it is usually less than </a:t>
            </a:r>
            <a:r>
              <a:rPr lang="en-US" sz="1600" b="1" dirty="0"/>
              <a:t>8 cm.</a:t>
            </a:r>
          </a:p>
          <a:p>
            <a:endParaRPr lang="en-US" dirty="0"/>
          </a:p>
        </p:txBody>
      </p:sp>
      <p:pic>
        <p:nvPicPr>
          <p:cNvPr id="4" name="Picture 3"/>
          <p:cNvPicPr>
            <a:picLocks noChangeAspect="1"/>
          </p:cNvPicPr>
          <p:nvPr/>
        </p:nvPicPr>
        <p:blipFill>
          <a:blip r:embed="rId5"/>
          <a:stretch>
            <a:fillRect/>
          </a:stretch>
        </p:blipFill>
        <p:spPr>
          <a:xfrm>
            <a:off x="6303722" y="2224367"/>
            <a:ext cx="5888278" cy="2894479"/>
          </a:xfrm>
          <a:prstGeom prst="rect">
            <a:avLst/>
          </a:prstGeom>
        </p:spPr>
      </p:pic>
      <p:cxnSp>
        <p:nvCxnSpPr>
          <p:cNvPr id="6" name="Straight Arrow Connector 5"/>
          <p:cNvCxnSpPr/>
          <p:nvPr/>
        </p:nvCxnSpPr>
        <p:spPr>
          <a:xfrm>
            <a:off x="6795247" y="3857414"/>
            <a:ext cx="295835"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906000" y="4437529"/>
            <a:ext cx="367553" cy="8965"/>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40967852"/>
      </p:ext>
    </p:extLst>
  </p:cSld>
  <p:clrMapOvr>
    <a:masterClrMapping/>
  </p:clrMapOvr>
  <mc:AlternateContent xmlns:mc="http://schemas.openxmlformats.org/markup-compatibility/2006">
    <mc:Choice xmlns:p14="http://schemas.microsoft.com/office/powerpoint/2010/main" Requires="p14">
      <p:transition spd="slow" p14:dur="2000" advTm="76746"/>
    </mc:Choice>
    <mc:Fallback>
      <p:transition spd="slow" advTm="76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4127E-8B99-4E54-88FD-73826DAD92B1}"/>
              </a:ext>
            </a:extLst>
          </p:cNvPr>
          <p:cNvSpPr>
            <a:spLocks noGrp="1"/>
          </p:cNvSpPr>
          <p:nvPr>
            <p:ph idx="1"/>
          </p:nvPr>
        </p:nvSpPr>
        <p:spPr>
          <a:xfrm>
            <a:off x="420130" y="1864659"/>
            <a:ext cx="6111299" cy="4758564"/>
          </a:xfrm>
        </p:spPr>
        <p:txBody>
          <a:bodyPr>
            <a:normAutofit/>
          </a:bodyPr>
          <a:lstStyle/>
          <a:p>
            <a:pPr>
              <a:lnSpc>
                <a:spcPct val="110000"/>
              </a:lnSpc>
            </a:pPr>
            <a:endParaRPr lang="en-US" sz="1800" dirty="0">
              <a:latin typeface="Bahnschrift Condensed" panose="020B0502040204020203" pitchFamily="34" charset="0"/>
            </a:endParaRPr>
          </a:p>
          <a:p>
            <a:pPr lvl="1">
              <a:lnSpc>
                <a:spcPct val="110000"/>
              </a:lnSpc>
              <a:buFont typeface="Wingdings" panose="05000000000000000000" pitchFamily="2" charset="2"/>
              <a:buChar char="Ø"/>
            </a:pPr>
            <a:r>
              <a:rPr lang="en-US" b="1" dirty="0">
                <a:solidFill>
                  <a:srgbClr val="FF0000"/>
                </a:solidFill>
              </a:rPr>
              <a:t>Unilateral deformity</a:t>
            </a:r>
            <a:r>
              <a:rPr lang="en-US" dirty="0"/>
              <a:t>: usually caused by eccentric growth from the </a:t>
            </a:r>
            <a:r>
              <a:rPr lang="en-US" dirty="0" err="1"/>
              <a:t>physis</a:t>
            </a:r>
            <a:r>
              <a:rPr lang="en-US" dirty="0"/>
              <a:t> of the distal femur or proximal tibia; this may result from </a:t>
            </a:r>
            <a:r>
              <a:rPr lang="en-US" u="sng" dirty="0"/>
              <a:t>rickets</a:t>
            </a:r>
            <a:r>
              <a:rPr lang="en-US" dirty="0"/>
              <a:t>, </a:t>
            </a:r>
            <a:r>
              <a:rPr lang="en-US" u="sng" dirty="0"/>
              <a:t>injury</a:t>
            </a:r>
            <a:r>
              <a:rPr lang="en-US" dirty="0"/>
              <a:t>, </a:t>
            </a:r>
            <a:r>
              <a:rPr lang="en-US" u="sng" dirty="0"/>
              <a:t>infection</a:t>
            </a:r>
            <a:r>
              <a:rPr lang="en-US" dirty="0"/>
              <a:t>, or an </a:t>
            </a:r>
            <a:r>
              <a:rPr lang="en-US" u="sng" dirty="0"/>
              <a:t>inherent growth disorder</a:t>
            </a:r>
            <a:r>
              <a:rPr lang="en-US" dirty="0"/>
              <a:t>.</a:t>
            </a:r>
          </a:p>
          <a:p>
            <a:pPr marL="201168" lvl="1" indent="0">
              <a:lnSpc>
                <a:spcPct val="110000"/>
              </a:lnSpc>
              <a:buNone/>
            </a:pPr>
            <a:endParaRPr lang="en-US" dirty="0" smtClean="0"/>
          </a:p>
          <a:p>
            <a:pPr marL="201168" lvl="1" indent="0">
              <a:lnSpc>
                <a:spcPct val="110000"/>
              </a:lnSpc>
              <a:buNone/>
            </a:pPr>
            <a:endParaRPr lang="en-US" dirty="0"/>
          </a:p>
          <a:p>
            <a:pPr lvl="1">
              <a:lnSpc>
                <a:spcPct val="110000"/>
              </a:lnSpc>
              <a:buFont typeface="Wingdings" panose="05000000000000000000" pitchFamily="2" charset="2"/>
              <a:buChar char="Ø"/>
            </a:pPr>
            <a:r>
              <a:rPr lang="en-US" b="1" dirty="0">
                <a:solidFill>
                  <a:srgbClr val="FF0000"/>
                </a:solidFill>
              </a:rPr>
              <a:t>Severe bilateral deformity</a:t>
            </a:r>
            <a:r>
              <a:rPr lang="en-US" b="1" dirty="0" smtClean="0">
                <a:solidFill>
                  <a:srgbClr val="FF0000"/>
                </a:solidFill>
              </a:rPr>
              <a:t>.</a:t>
            </a:r>
          </a:p>
          <a:p>
            <a:pPr lvl="1">
              <a:lnSpc>
                <a:spcPct val="110000"/>
              </a:lnSpc>
              <a:buFont typeface="Wingdings" panose="05000000000000000000" pitchFamily="2" charset="2"/>
              <a:buChar char="Ø"/>
            </a:pPr>
            <a:endParaRPr lang="en-US" b="1" dirty="0" smtClean="0">
              <a:solidFill>
                <a:srgbClr val="FF0000"/>
              </a:solidFill>
            </a:endParaRPr>
          </a:p>
          <a:p>
            <a:pPr lvl="1">
              <a:lnSpc>
                <a:spcPct val="110000"/>
              </a:lnSpc>
              <a:buFont typeface="Wingdings" panose="05000000000000000000" pitchFamily="2" charset="2"/>
              <a:buChar char="Ø"/>
            </a:pPr>
            <a:endParaRPr lang="en-US" b="1" dirty="0">
              <a:solidFill>
                <a:srgbClr val="FF0000"/>
              </a:solidFill>
            </a:endParaRPr>
          </a:p>
          <a:p>
            <a:pPr lvl="1">
              <a:lnSpc>
                <a:spcPct val="110000"/>
              </a:lnSpc>
              <a:buFont typeface="Wingdings" panose="05000000000000000000" pitchFamily="2" charset="2"/>
              <a:buChar char="Ø"/>
            </a:pPr>
            <a:r>
              <a:rPr lang="en-US" b="1" dirty="0" smtClean="0">
                <a:solidFill>
                  <a:srgbClr val="FF0000"/>
                </a:solidFill>
              </a:rPr>
              <a:t>Progressive valgus deformity</a:t>
            </a:r>
            <a:r>
              <a:rPr lang="en-US" dirty="0" smtClean="0">
                <a:solidFill>
                  <a:schemeClr val="tx1"/>
                </a:solidFill>
              </a:rPr>
              <a:t> after the age of 7Y.</a:t>
            </a:r>
            <a:endParaRPr lang="en-US" dirty="0">
              <a:solidFill>
                <a:schemeClr val="tx1"/>
              </a:solidFill>
            </a:endParaRPr>
          </a:p>
          <a:p>
            <a:pPr lvl="1">
              <a:lnSpc>
                <a:spcPct val="110000"/>
              </a:lnSpc>
              <a:buFont typeface="Wingdings" panose="05000000000000000000" pitchFamily="2" charset="2"/>
              <a:buChar char="Ø"/>
            </a:pPr>
            <a:endParaRPr lang="en-US" b="1" dirty="0">
              <a:solidFill>
                <a:srgbClr val="FF0000"/>
              </a:solidFill>
            </a:endParaRPr>
          </a:p>
          <a:p>
            <a:pPr marL="457200" lvl="1" indent="0">
              <a:buNone/>
            </a:pPr>
            <a:endParaRPr lang="en-US" dirty="0">
              <a:latin typeface="Bahnschrift Condensed" panose="020B0502040204020203" pitchFamily="34" charset="0"/>
            </a:endParaRPr>
          </a:p>
        </p:txBody>
      </p:sp>
      <p:sp>
        <p:nvSpPr>
          <p:cNvPr id="2" name="TextBox 1"/>
          <p:cNvSpPr txBox="1"/>
          <p:nvPr/>
        </p:nvSpPr>
        <p:spPr>
          <a:xfrm>
            <a:off x="537882" y="878541"/>
            <a:ext cx="5611906" cy="523220"/>
          </a:xfrm>
          <a:prstGeom prst="rect">
            <a:avLst/>
          </a:prstGeom>
          <a:noFill/>
        </p:spPr>
        <p:txBody>
          <a:bodyPr wrap="square" rtlCol="0">
            <a:spAutoFit/>
          </a:bodyPr>
          <a:lstStyle/>
          <a:p>
            <a:r>
              <a:rPr lang="en-US" sz="2800" dirty="0" smtClean="0"/>
              <a:t>Abnormal Alignment</a:t>
            </a:r>
            <a:endParaRPr lang="en-US" dirty="0"/>
          </a:p>
        </p:txBody>
      </p:sp>
      <p:pic>
        <p:nvPicPr>
          <p:cNvPr id="4" name="Picture 3"/>
          <p:cNvPicPr>
            <a:picLocks noChangeAspect="1"/>
          </p:cNvPicPr>
          <p:nvPr/>
        </p:nvPicPr>
        <p:blipFill>
          <a:blip r:embed="rId5"/>
          <a:stretch>
            <a:fillRect/>
          </a:stretch>
        </p:blipFill>
        <p:spPr>
          <a:xfrm>
            <a:off x="7697696" y="1525024"/>
            <a:ext cx="2352675" cy="1905000"/>
          </a:xfrm>
          <a:prstGeom prst="rect">
            <a:avLst/>
          </a:prstGeom>
        </p:spPr>
      </p:pic>
      <p:pic>
        <p:nvPicPr>
          <p:cNvPr id="5" name="Picture 4"/>
          <p:cNvPicPr>
            <a:picLocks noChangeAspect="1"/>
          </p:cNvPicPr>
          <p:nvPr/>
        </p:nvPicPr>
        <p:blipFill>
          <a:blip r:embed="rId6"/>
          <a:stretch>
            <a:fillRect/>
          </a:stretch>
        </p:blipFill>
        <p:spPr>
          <a:xfrm>
            <a:off x="7179264" y="2843284"/>
            <a:ext cx="3793536" cy="2032449"/>
          </a:xfrm>
          <a:prstGeom prst="rect">
            <a:avLst/>
          </a:prstGeom>
          <a:ln w="19050">
            <a:solidFill>
              <a:schemeClr val="bg1"/>
            </a:solidFill>
          </a:ln>
        </p:spPr>
      </p:pic>
      <p:pic>
        <p:nvPicPr>
          <p:cNvPr id="6" name="Picture 5"/>
          <p:cNvPicPr>
            <a:picLocks noChangeAspect="1"/>
          </p:cNvPicPr>
          <p:nvPr/>
        </p:nvPicPr>
        <p:blipFill>
          <a:blip r:embed="rId7"/>
          <a:stretch>
            <a:fillRect/>
          </a:stretch>
        </p:blipFill>
        <p:spPr>
          <a:xfrm>
            <a:off x="8242767" y="3326015"/>
            <a:ext cx="1666530" cy="3099435"/>
          </a:xfrm>
          <a:prstGeom prst="rect">
            <a:avLst/>
          </a:prstGeom>
          <a:ln w="28575">
            <a:solidFill>
              <a:schemeClr val="bg1"/>
            </a:solidFill>
          </a:ln>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105709481"/>
      </p:ext>
    </p:extLst>
  </p:cSld>
  <p:clrMapOvr>
    <a:masterClrMapping/>
  </p:clrMapOvr>
  <mc:AlternateContent xmlns:mc="http://schemas.openxmlformats.org/markup-compatibility/2006">
    <mc:Choice xmlns:p14="http://schemas.microsoft.com/office/powerpoint/2010/main" Requires="p14">
      <p:transition spd="slow" p14:dur="2000" advTm="96510"/>
    </mc:Choice>
    <mc:Fallback>
      <p:transition spd="slow" advTm="9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out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713905-592E-44F6-B8A4-480C5F59D2A4}"/>
              </a:ext>
            </a:extLst>
          </p:cNvPr>
          <p:cNvSpPr>
            <a:spLocks noGrp="1"/>
          </p:cNvSpPr>
          <p:nvPr>
            <p:ph idx="1"/>
          </p:nvPr>
        </p:nvSpPr>
        <p:spPr>
          <a:xfrm>
            <a:off x="766119" y="1907177"/>
            <a:ext cx="5878521" cy="4777828"/>
          </a:xfrm>
        </p:spPr>
        <p:txBody>
          <a:bodyPr>
            <a:noAutofit/>
          </a:bodyPr>
          <a:lstStyle/>
          <a:p>
            <a:pPr lvl="1">
              <a:lnSpc>
                <a:spcPct val="170000"/>
              </a:lnSpc>
              <a:buFont typeface="Wingdings" panose="05000000000000000000" pitchFamily="2" charset="2"/>
              <a:buChar char="Ø"/>
            </a:pPr>
            <a:r>
              <a:rPr lang="en-US" dirty="0" err="1" smtClean="0">
                <a:solidFill>
                  <a:srgbClr val="FF0000"/>
                </a:solidFill>
              </a:rPr>
              <a:t>Epiphysiodesis</a:t>
            </a:r>
            <a:r>
              <a:rPr lang="en-US" dirty="0" smtClean="0">
                <a:solidFill>
                  <a:srgbClr val="FF0000"/>
                </a:solidFill>
              </a:rPr>
              <a:t>: </a:t>
            </a:r>
          </a:p>
          <a:p>
            <a:pPr lvl="1">
              <a:lnSpc>
                <a:spcPct val="110000"/>
              </a:lnSpc>
              <a:buFont typeface="Wingdings" panose="05000000000000000000" pitchFamily="2" charset="2"/>
              <a:buChar char="ü"/>
            </a:pPr>
            <a:r>
              <a:rPr lang="en-US" dirty="0"/>
              <a:t>	This is done by inserting a </a:t>
            </a:r>
            <a:r>
              <a:rPr lang="en-US" dirty="0">
                <a:solidFill>
                  <a:srgbClr val="C00000"/>
                </a:solidFill>
              </a:rPr>
              <a:t>staple or small plate </a:t>
            </a:r>
            <a:r>
              <a:rPr lang="en-US" dirty="0"/>
              <a:t>on the side of the </a:t>
            </a:r>
            <a:r>
              <a:rPr lang="en-US" dirty="0" err="1"/>
              <a:t>physis</a:t>
            </a:r>
            <a:r>
              <a:rPr lang="en-US" dirty="0"/>
              <a:t> </a:t>
            </a:r>
            <a:r>
              <a:rPr lang="en-US" dirty="0" smtClean="0"/>
              <a:t>that </a:t>
            </a:r>
            <a:r>
              <a:rPr lang="en-US" dirty="0"/>
              <a:t>needs growth restriction (hemi-</a:t>
            </a:r>
            <a:r>
              <a:rPr lang="en-US" dirty="0" err="1"/>
              <a:t>epiphyseodesis</a:t>
            </a:r>
            <a:r>
              <a:rPr lang="en-US" dirty="0" smtClean="0"/>
              <a:t>)</a:t>
            </a:r>
            <a:endParaRPr lang="en-US" dirty="0"/>
          </a:p>
          <a:p>
            <a:pPr lvl="1">
              <a:lnSpc>
                <a:spcPct val="110000"/>
              </a:lnSpc>
              <a:buFont typeface="Wingdings" panose="05000000000000000000" pitchFamily="2" charset="2"/>
              <a:buChar char="ü"/>
            </a:pPr>
            <a:r>
              <a:rPr lang="en-US" dirty="0"/>
              <a:t>When the deformity has been corrected, the staple or plate is removed.</a:t>
            </a:r>
          </a:p>
          <a:p>
            <a:pPr lvl="1">
              <a:lnSpc>
                <a:spcPct val="170000"/>
              </a:lnSpc>
              <a:buFont typeface="Wingdings" panose="05000000000000000000" pitchFamily="2" charset="2"/>
              <a:buChar char="Ø"/>
            </a:pPr>
            <a:endParaRPr lang="en-US" dirty="0" smtClean="0">
              <a:solidFill>
                <a:srgbClr val="FF0000"/>
              </a:solidFill>
            </a:endParaRPr>
          </a:p>
          <a:p>
            <a:pPr lvl="1">
              <a:lnSpc>
                <a:spcPct val="170000"/>
              </a:lnSpc>
              <a:buFont typeface="Wingdings" panose="05000000000000000000" pitchFamily="2" charset="2"/>
              <a:buChar char="Ø"/>
            </a:pPr>
            <a:r>
              <a:rPr lang="en-US" dirty="0" smtClean="0">
                <a:solidFill>
                  <a:srgbClr val="FF0000"/>
                </a:solidFill>
              </a:rPr>
              <a:t>Corrective osteotomy</a:t>
            </a:r>
          </a:p>
          <a:p>
            <a:pPr lvl="1">
              <a:lnSpc>
                <a:spcPct val="170000"/>
              </a:lnSpc>
              <a:buFont typeface="Wingdings" panose="05000000000000000000" pitchFamily="2" charset="2"/>
              <a:buChar char="Ø"/>
            </a:pPr>
            <a:endParaRPr lang="en-US" dirty="0" smtClean="0"/>
          </a:p>
          <a:p>
            <a:pPr lvl="1">
              <a:lnSpc>
                <a:spcPct val="170000"/>
              </a:lnSpc>
              <a:buFont typeface="Wingdings" panose="05000000000000000000" pitchFamily="2" charset="2"/>
              <a:buChar char="Ø"/>
            </a:pPr>
            <a:r>
              <a:rPr lang="en-US" dirty="0" smtClean="0">
                <a:solidFill>
                  <a:srgbClr val="FF0000"/>
                </a:solidFill>
              </a:rPr>
              <a:t>Joint Replacement</a:t>
            </a:r>
          </a:p>
          <a:p>
            <a:pPr lvl="1">
              <a:lnSpc>
                <a:spcPct val="170000"/>
              </a:lnSpc>
              <a:buFont typeface="Wingdings" panose="05000000000000000000" pitchFamily="2" charset="2"/>
              <a:buChar char="Ø"/>
            </a:pPr>
            <a:endParaRPr lang="en-US" dirty="0"/>
          </a:p>
          <a:p>
            <a:endParaRPr lang="en-US" sz="1800" dirty="0"/>
          </a:p>
        </p:txBody>
      </p:sp>
      <p:sp>
        <p:nvSpPr>
          <p:cNvPr id="2" name="TextBox 1"/>
          <p:cNvSpPr txBox="1"/>
          <p:nvPr/>
        </p:nvSpPr>
        <p:spPr>
          <a:xfrm>
            <a:off x="766119" y="870857"/>
            <a:ext cx="5007429" cy="523220"/>
          </a:xfrm>
          <a:prstGeom prst="rect">
            <a:avLst/>
          </a:prstGeom>
          <a:noFill/>
        </p:spPr>
        <p:txBody>
          <a:bodyPr wrap="square" rtlCol="0">
            <a:spAutoFit/>
          </a:bodyPr>
          <a:lstStyle/>
          <a:p>
            <a:r>
              <a:rPr lang="en-US" sz="2800" dirty="0" smtClean="0"/>
              <a:t>Management</a:t>
            </a:r>
            <a:endParaRPr lang="en-US" sz="2800" dirty="0"/>
          </a:p>
        </p:txBody>
      </p:sp>
      <p:pic>
        <p:nvPicPr>
          <p:cNvPr id="4" name="Picture 3"/>
          <p:cNvPicPr>
            <a:picLocks noChangeAspect="1"/>
          </p:cNvPicPr>
          <p:nvPr/>
        </p:nvPicPr>
        <p:blipFill>
          <a:blip r:embed="rId5"/>
          <a:stretch>
            <a:fillRect/>
          </a:stretch>
        </p:blipFill>
        <p:spPr>
          <a:xfrm>
            <a:off x="7784918" y="1275262"/>
            <a:ext cx="2857500" cy="2705100"/>
          </a:xfrm>
          <a:prstGeom prst="rect">
            <a:avLst/>
          </a:prstGeom>
        </p:spPr>
      </p:pic>
      <p:cxnSp>
        <p:nvCxnSpPr>
          <p:cNvPr id="6" name="Straight Arrow Connector 5"/>
          <p:cNvCxnSpPr/>
          <p:nvPr/>
        </p:nvCxnSpPr>
        <p:spPr>
          <a:xfrm flipV="1">
            <a:off x="9126583" y="1680754"/>
            <a:ext cx="0" cy="86214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9935394" y="1907177"/>
            <a:ext cx="426720" cy="111469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7305643" y="2820505"/>
            <a:ext cx="4145747" cy="3454789"/>
          </a:xfrm>
          <a:prstGeom prst="rect">
            <a:avLst/>
          </a:prstGeom>
        </p:spPr>
      </p:pic>
      <p:cxnSp>
        <p:nvCxnSpPr>
          <p:cNvPr id="10" name="Straight Arrow Connector 9"/>
          <p:cNvCxnSpPr/>
          <p:nvPr/>
        </p:nvCxnSpPr>
        <p:spPr>
          <a:xfrm>
            <a:off x="8910918" y="4547899"/>
            <a:ext cx="0" cy="88471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0936941" y="4428565"/>
            <a:ext cx="8965" cy="4392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0927975" y="4867835"/>
            <a:ext cx="8966" cy="4123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7"/>
          <a:stretch>
            <a:fillRect/>
          </a:stretch>
        </p:blipFill>
        <p:spPr>
          <a:xfrm>
            <a:off x="7784918" y="3204597"/>
            <a:ext cx="3662202" cy="3571315"/>
          </a:xfrm>
          <a:prstGeom prst="rect">
            <a:avLst/>
          </a:prstGeom>
        </p:spPr>
      </p:pic>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509766675"/>
      </p:ext>
    </p:extLst>
  </p:cSld>
  <p:clrMapOvr>
    <a:masterClrMapping/>
  </p:clrMapOvr>
  <mc:AlternateContent xmlns:mc="http://schemas.openxmlformats.org/markup-compatibility/2006">
    <mc:Choice xmlns:p14="http://schemas.microsoft.com/office/powerpoint/2010/main" Requires="p14">
      <p:transition spd="slow" p14:dur="2000" advTm="126122"/>
    </mc:Choice>
    <mc:Fallback>
      <p:transition spd="slow" advTm="126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outHorizontal)">
                                      <p:cBhvr>
                                        <p:cTn id="21" dur="500"/>
                                        <p:tgtEl>
                                          <p:spTgt spid="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out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6"/>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AA7A10-AA79-4530-A034-6F82D7C8A1E7}"/>
              </a:ext>
            </a:extLst>
          </p:cNvPr>
          <p:cNvSpPr>
            <a:spLocks noGrp="1"/>
          </p:cNvSpPr>
          <p:nvPr>
            <p:ph idx="1"/>
          </p:nvPr>
        </p:nvSpPr>
        <p:spPr>
          <a:xfrm>
            <a:off x="4396784" y="2646699"/>
            <a:ext cx="6651683" cy="1309816"/>
          </a:xfrm>
        </p:spPr>
        <p:txBody>
          <a:bodyPr anchor="ctr">
            <a:normAutofit/>
          </a:bodyPr>
          <a:lstStyle/>
          <a:p>
            <a:pPr marL="0" indent="0">
              <a:buNone/>
            </a:pPr>
            <a:r>
              <a:rPr lang="en-US" sz="4800" dirty="0">
                <a:solidFill>
                  <a:srgbClr val="000000"/>
                </a:solidFill>
                <a:latin typeface="Copperplate Gothic Bold" panose="020E0705020206020404" pitchFamily="34" charset="0"/>
              </a:rPr>
              <a:t>Soft tissue </a:t>
            </a:r>
            <a:r>
              <a:rPr lang="en-US" sz="4800" dirty="0" smtClean="0">
                <a:solidFill>
                  <a:srgbClr val="000000"/>
                </a:solidFill>
                <a:latin typeface="Copperplate Gothic Bold" panose="020E0705020206020404" pitchFamily="34" charset="0"/>
              </a:rPr>
              <a:t>injuries</a:t>
            </a:r>
            <a:endParaRPr lang="en-US" sz="4800" dirty="0">
              <a:solidFill>
                <a:srgbClr val="000000"/>
              </a:solidFill>
              <a:latin typeface="Copperplate Gothic Bold" panose="020E0705020206020404" pitchFamily="34" charset="0"/>
            </a:endParaRPr>
          </a:p>
        </p:txBody>
      </p:sp>
      <p:sp>
        <p:nvSpPr>
          <p:cNvPr id="2" name="TextBox 1"/>
          <p:cNvSpPr txBox="1"/>
          <p:nvPr/>
        </p:nvSpPr>
        <p:spPr>
          <a:xfrm>
            <a:off x="878521" y="2516777"/>
            <a:ext cx="4885509"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Menisci</a:t>
            </a:r>
          </a:p>
          <a:p>
            <a:pPr marL="285750" indent="-285750">
              <a:buFont typeface="Arial" panose="020B0604020202020204" pitchFamily="34" charset="0"/>
              <a:buChar char="•"/>
            </a:pPr>
            <a:r>
              <a:rPr lang="en-US" sz="2400" dirty="0" smtClean="0"/>
              <a:t>Ligaments</a:t>
            </a:r>
          </a:p>
          <a:p>
            <a:pPr marL="285750" indent="-285750">
              <a:buFont typeface="Arial" panose="020B0604020202020204" pitchFamily="34" charset="0"/>
              <a:buChar char="•"/>
            </a:pPr>
            <a:r>
              <a:rPr lang="en-US" sz="2400" dirty="0" smtClean="0"/>
              <a:t>Cartilage </a:t>
            </a:r>
          </a:p>
          <a:p>
            <a:pPr marL="285750" indent="-285750">
              <a:buFont typeface="Arial" panose="020B0604020202020204" pitchFamily="34" charset="0"/>
              <a:buChar char="•"/>
            </a:pPr>
            <a:r>
              <a:rPr lang="en-US" sz="2400" dirty="0" smtClean="0"/>
              <a:t>Tendons</a:t>
            </a:r>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92916690"/>
      </p:ext>
    </p:extLst>
  </p:cSld>
  <p:clrMapOvr>
    <a:masterClrMapping/>
  </p:clrMapOvr>
  <mc:AlternateContent xmlns:mc="http://schemas.openxmlformats.org/markup-compatibility/2006">
    <mc:Choice xmlns:p14="http://schemas.microsoft.com/office/powerpoint/2010/main" Requires="p14">
      <p:transition spd="slow" p14:dur="2000" advTm="9064"/>
    </mc:Choice>
    <mc:Fallback>
      <p:transition spd="slow" advTm="9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2C561-4DD0-4A1B-9117-AEA94659026E}"/>
              </a:ext>
            </a:extLst>
          </p:cNvPr>
          <p:cNvSpPr>
            <a:spLocks noGrp="1"/>
          </p:cNvSpPr>
          <p:nvPr>
            <p:ph idx="1"/>
          </p:nvPr>
        </p:nvSpPr>
        <p:spPr>
          <a:xfrm>
            <a:off x="464234" y="1828800"/>
            <a:ext cx="5684018" cy="4726745"/>
          </a:xfrm>
        </p:spPr>
        <p:txBody>
          <a:bodyPr>
            <a:normAutofit fontScale="55000" lnSpcReduction="20000"/>
          </a:bodyPr>
          <a:lstStyle/>
          <a:p>
            <a:pPr>
              <a:lnSpc>
                <a:spcPct val="200000"/>
              </a:lnSpc>
            </a:pPr>
            <a:r>
              <a:rPr lang="en-US" sz="2500" dirty="0" smtClean="0"/>
              <a:t>The </a:t>
            </a:r>
            <a:r>
              <a:rPr lang="en-US" sz="2500" dirty="0"/>
              <a:t>knee joint is the </a:t>
            </a:r>
            <a:r>
              <a:rPr lang="en-US" sz="2500" u="sng" dirty="0"/>
              <a:t>largest</a:t>
            </a:r>
            <a:r>
              <a:rPr lang="en-US" sz="2500" dirty="0"/>
              <a:t> and </a:t>
            </a:r>
            <a:r>
              <a:rPr lang="en-US" sz="2500" u="sng" dirty="0"/>
              <a:t>most complex</a:t>
            </a:r>
            <a:r>
              <a:rPr lang="en-US" sz="2500" dirty="0"/>
              <a:t> joint of the </a:t>
            </a:r>
            <a:r>
              <a:rPr lang="en-US" sz="2500" dirty="0" smtClean="0"/>
              <a:t>body.</a:t>
            </a:r>
          </a:p>
          <a:p>
            <a:pPr>
              <a:lnSpc>
                <a:spcPct val="200000"/>
              </a:lnSpc>
            </a:pPr>
            <a:r>
              <a:rPr lang="en-US" sz="2500" dirty="0" smtClean="0"/>
              <a:t>A </a:t>
            </a:r>
            <a:r>
              <a:rPr lang="en-US" sz="2500" u="sng" dirty="0" smtClean="0"/>
              <a:t>modified </a:t>
            </a:r>
            <a:r>
              <a:rPr lang="en-US" sz="2500" u="sng" dirty="0"/>
              <a:t>hinge joint </a:t>
            </a:r>
            <a:r>
              <a:rPr lang="en-US" sz="2500" dirty="0"/>
              <a:t>(it permits slight internal and external rotation at flexed knee).</a:t>
            </a:r>
          </a:p>
          <a:p>
            <a:pPr>
              <a:lnSpc>
                <a:spcPct val="150000"/>
              </a:lnSpc>
            </a:pPr>
            <a:r>
              <a:rPr lang="en-US" sz="2500" dirty="0" smtClean="0"/>
              <a:t>It </a:t>
            </a:r>
            <a:r>
              <a:rPr lang="en-US" sz="2500" dirty="0"/>
              <a:t>consists of </a:t>
            </a:r>
            <a:r>
              <a:rPr lang="en-US" sz="2500" b="1" dirty="0"/>
              <a:t>three joints </a:t>
            </a:r>
            <a:r>
              <a:rPr lang="en-US" sz="2500" dirty="0"/>
              <a:t>within a single synovial cavity:</a:t>
            </a:r>
          </a:p>
          <a:p>
            <a:pPr lvl="2">
              <a:lnSpc>
                <a:spcPct val="160000"/>
              </a:lnSpc>
              <a:buFont typeface="Wingdings" panose="05000000000000000000" pitchFamily="2" charset="2"/>
              <a:buChar char="ü"/>
            </a:pPr>
            <a:r>
              <a:rPr lang="en-US" sz="2800" dirty="0">
                <a:solidFill>
                  <a:srgbClr val="C00000"/>
                </a:solidFill>
              </a:rPr>
              <a:t>Lateral tibiofemoral joint, </a:t>
            </a:r>
            <a:r>
              <a:rPr lang="en-US" sz="2800" dirty="0"/>
              <a:t>between the lateral condyle of the femur, lateral meniscus, and lateral condyle of the tibia.</a:t>
            </a:r>
          </a:p>
          <a:p>
            <a:pPr lvl="2">
              <a:lnSpc>
                <a:spcPct val="150000"/>
              </a:lnSpc>
              <a:buFont typeface="Wingdings" panose="05000000000000000000" pitchFamily="2" charset="2"/>
              <a:buChar char="ü"/>
            </a:pPr>
            <a:r>
              <a:rPr lang="en-US" sz="2800" dirty="0">
                <a:solidFill>
                  <a:srgbClr val="C00000"/>
                </a:solidFill>
              </a:rPr>
              <a:t>Medial tibiofemoral joint, </a:t>
            </a:r>
            <a:r>
              <a:rPr lang="en-US" sz="2800" dirty="0"/>
              <a:t>between the medial condyle of the femur, medial meniscus, and medial condyle of the tibia. (</a:t>
            </a:r>
            <a:r>
              <a:rPr lang="en-US" sz="2800" u="sng" dirty="0"/>
              <a:t>carries about 90% of the load during weight bearing</a:t>
            </a:r>
            <a:r>
              <a:rPr lang="en-US" sz="2800" dirty="0"/>
              <a:t>).</a:t>
            </a:r>
          </a:p>
          <a:p>
            <a:pPr lvl="2">
              <a:lnSpc>
                <a:spcPct val="150000"/>
              </a:lnSpc>
              <a:buFont typeface="Wingdings" panose="05000000000000000000" pitchFamily="2" charset="2"/>
              <a:buChar char="ü"/>
            </a:pPr>
            <a:r>
              <a:rPr lang="en-US" sz="2800" dirty="0"/>
              <a:t>An intermediate </a:t>
            </a:r>
            <a:r>
              <a:rPr lang="en-US" sz="2800" dirty="0">
                <a:solidFill>
                  <a:srgbClr val="C00000"/>
                </a:solidFill>
              </a:rPr>
              <a:t>patellofemoral joint </a:t>
            </a:r>
            <a:r>
              <a:rPr lang="en-US" sz="2800" dirty="0"/>
              <a:t>is between the patella and the patellar surface of the femur.</a:t>
            </a:r>
          </a:p>
        </p:txBody>
      </p:sp>
      <p:sp>
        <p:nvSpPr>
          <p:cNvPr id="2" name="TextBox 1"/>
          <p:cNvSpPr txBox="1"/>
          <p:nvPr/>
        </p:nvSpPr>
        <p:spPr>
          <a:xfrm>
            <a:off x="383177" y="940526"/>
            <a:ext cx="2386149" cy="584775"/>
          </a:xfrm>
          <a:prstGeom prst="rect">
            <a:avLst/>
          </a:prstGeom>
          <a:noFill/>
        </p:spPr>
        <p:txBody>
          <a:bodyPr wrap="square" rtlCol="0">
            <a:spAutoFit/>
          </a:bodyPr>
          <a:lstStyle/>
          <a:p>
            <a:r>
              <a:rPr lang="en-US" sz="3200" dirty="0" smtClean="0"/>
              <a:t>Anatomy</a:t>
            </a:r>
            <a:endParaRPr lang="en-US" sz="3200" dirty="0"/>
          </a:p>
        </p:txBody>
      </p:sp>
      <p:pic>
        <p:nvPicPr>
          <p:cNvPr id="4" name="Picture 3"/>
          <p:cNvPicPr>
            <a:picLocks noChangeAspect="1"/>
          </p:cNvPicPr>
          <p:nvPr/>
        </p:nvPicPr>
        <p:blipFill>
          <a:blip r:embed="rId5"/>
          <a:stretch>
            <a:fillRect/>
          </a:stretch>
        </p:blipFill>
        <p:spPr>
          <a:xfrm>
            <a:off x="6102788" y="2376624"/>
            <a:ext cx="6089212" cy="2875461"/>
          </a:xfrm>
          <a:prstGeom prst="rect">
            <a:avLst/>
          </a:prstGeom>
        </p:spPr>
      </p:pic>
      <p:sp>
        <p:nvSpPr>
          <p:cNvPr id="5" name="Oval 4"/>
          <p:cNvSpPr/>
          <p:nvPr/>
        </p:nvSpPr>
        <p:spPr>
          <a:xfrm>
            <a:off x="10467703" y="3509555"/>
            <a:ext cx="687977" cy="870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985862" y="3509555"/>
            <a:ext cx="687977" cy="870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276012" y="3311194"/>
            <a:ext cx="687977" cy="870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0740565"/>
      </p:ext>
    </p:extLst>
  </p:cSld>
  <p:clrMapOvr>
    <a:masterClrMapping/>
  </p:clrMapOvr>
  <mc:AlternateContent xmlns:mc="http://schemas.openxmlformats.org/markup-compatibility/2006">
    <mc:Choice xmlns:p14="http://schemas.microsoft.com/office/powerpoint/2010/main" Requires="p14">
      <p:transition spd="slow" p14:dur="2000" advTm="103139"/>
    </mc:Choice>
    <mc:Fallback>
      <p:transition spd="slow" advTm="10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53"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C15B0E-EEF4-4E9F-AFC8-4681FC68725B}"/>
              </a:ext>
            </a:extLst>
          </p:cNvPr>
          <p:cNvSpPr>
            <a:spLocks noGrp="1"/>
          </p:cNvSpPr>
          <p:nvPr>
            <p:ph idx="1"/>
          </p:nvPr>
        </p:nvSpPr>
        <p:spPr>
          <a:xfrm>
            <a:off x="838200" y="1846216"/>
            <a:ext cx="10515600" cy="5011783"/>
          </a:xfrm>
        </p:spPr>
        <p:txBody>
          <a:bodyPr/>
          <a:lstStyle/>
          <a:p>
            <a:pPr marL="0" indent="0">
              <a:buNone/>
            </a:pPr>
            <a:r>
              <a:rPr lang="en-US" dirty="0"/>
              <a:t>The knee joint is </a:t>
            </a:r>
            <a:r>
              <a:rPr lang="en-US" u="sng" dirty="0"/>
              <a:t>the joint most vulnerable to damage </a:t>
            </a:r>
            <a:r>
              <a:rPr lang="en-US" dirty="0"/>
              <a:t>because:</a:t>
            </a:r>
          </a:p>
          <a:p>
            <a:pPr marL="0" indent="0">
              <a:buNone/>
            </a:pPr>
            <a:endParaRPr lang="en-US" dirty="0"/>
          </a:p>
          <a:p>
            <a:pPr lvl="2">
              <a:buFont typeface="Wingdings" panose="05000000000000000000" pitchFamily="2" charset="2"/>
              <a:buChar char="ü"/>
            </a:pPr>
            <a:r>
              <a:rPr lang="en-US" sz="2800" dirty="0"/>
              <a:t>It is a </a:t>
            </a:r>
            <a:r>
              <a:rPr lang="en-US" sz="2800" b="1" dirty="0">
                <a:solidFill>
                  <a:srgbClr val="FF0000"/>
                </a:solidFill>
              </a:rPr>
              <a:t>mobile, weight-bearing </a:t>
            </a:r>
            <a:r>
              <a:rPr lang="en-US" sz="2800" dirty="0"/>
              <a:t>joint. </a:t>
            </a:r>
          </a:p>
          <a:p>
            <a:pPr lvl="2">
              <a:buFont typeface="Wingdings" panose="05000000000000000000" pitchFamily="2" charset="2"/>
              <a:buChar char="ü"/>
            </a:pPr>
            <a:endParaRPr lang="en-US" sz="2800" dirty="0"/>
          </a:p>
          <a:p>
            <a:pPr lvl="2">
              <a:buFont typeface="Wingdings" panose="05000000000000000000" pitchFamily="2" charset="2"/>
              <a:buChar char="ü"/>
            </a:pPr>
            <a:r>
              <a:rPr lang="en-US" sz="2800" dirty="0"/>
              <a:t>Its stability depends almost entirely </a:t>
            </a:r>
            <a:r>
              <a:rPr lang="en-US" sz="2800" b="1" dirty="0">
                <a:solidFill>
                  <a:srgbClr val="FF0000"/>
                </a:solidFill>
              </a:rPr>
              <a:t>on its associated ligaments and muscles.</a:t>
            </a:r>
          </a:p>
          <a:p>
            <a:pPr lvl="2">
              <a:buFont typeface="Wingdings" panose="05000000000000000000" pitchFamily="2" charset="2"/>
              <a:buChar char="ü"/>
            </a:pPr>
            <a:endParaRPr lang="en-US" sz="2800" dirty="0"/>
          </a:p>
          <a:p>
            <a:pPr lvl="2">
              <a:buFont typeface="Wingdings" panose="05000000000000000000" pitchFamily="2" charset="2"/>
              <a:buChar char="ü"/>
            </a:pPr>
            <a:r>
              <a:rPr lang="en-US" sz="2800" dirty="0"/>
              <a:t>The </a:t>
            </a:r>
            <a:r>
              <a:rPr lang="en-US" sz="2800" u="sng" dirty="0"/>
              <a:t>articular surfaces</a:t>
            </a:r>
            <a:r>
              <a:rPr lang="en-US" sz="2800" dirty="0"/>
              <a:t> have </a:t>
            </a:r>
            <a:r>
              <a:rPr lang="en-US" sz="2800" b="1" dirty="0">
                <a:solidFill>
                  <a:srgbClr val="FF0000"/>
                </a:solidFill>
              </a:rPr>
              <a:t>only minimal contact</a:t>
            </a:r>
            <a:r>
              <a:rPr lang="en-US" sz="2800" dirty="0"/>
              <a:t> throughout the range of motion.</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181008416"/>
      </p:ext>
    </p:extLst>
  </p:cSld>
  <p:clrMapOvr>
    <a:masterClrMapping/>
  </p:clrMapOvr>
  <mc:AlternateContent xmlns:mc="http://schemas.openxmlformats.org/markup-compatibility/2006">
    <mc:Choice xmlns:p14="http://schemas.microsoft.com/office/powerpoint/2010/main" Requires="p14">
      <p:transition spd="slow" p14:dur="2000" advTm="41902"/>
    </mc:Choice>
    <mc:Fallback>
      <p:transition spd="slow" advTm="41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Menisci</a:t>
            </a:r>
            <a:endParaRPr lang="en-US" dirty="0"/>
          </a:p>
        </p:txBody>
      </p:sp>
      <p:sp>
        <p:nvSpPr>
          <p:cNvPr id="3" name="Content Placeholder 2"/>
          <p:cNvSpPr>
            <a:spLocks noGrp="1"/>
          </p:cNvSpPr>
          <p:nvPr>
            <p:ph idx="1"/>
          </p:nvPr>
        </p:nvSpPr>
        <p:spPr>
          <a:xfrm>
            <a:off x="452846" y="1845734"/>
            <a:ext cx="5207726" cy="4023360"/>
          </a:xfrm>
        </p:spPr>
        <p:txBody>
          <a:bodyPr>
            <a:normAutofit/>
          </a:bodyPr>
          <a:lstStyle/>
          <a:p>
            <a:pPr fontAlgn="base">
              <a:buFont typeface="Wingdings" panose="05000000000000000000" pitchFamily="2" charset="2"/>
              <a:buChar char="Ø"/>
            </a:pPr>
            <a:endParaRPr lang="en-US" dirty="0" smtClean="0"/>
          </a:p>
          <a:p>
            <a:pPr fontAlgn="base">
              <a:buFont typeface="Wingdings" panose="05000000000000000000" pitchFamily="2" charset="2"/>
              <a:buChar char="Ø"/>
            </a:pPr>
            <a:r>
              <a:rPr lang="en-US" dirty="0" smtClean="0"/>
              <a:t>Medial meniscus: C-shaped </a:t>
            </a:r>
            <a:r>
              <a:rPr lang="en-US" dirty="0"/>
              <a:t>with triangular cross </a:t>
            </a:r>
            <a:r>
              <a:rPr lang="en-US" dirty="0" smtClean="0"/>
              <a:t>section</a:t>
            </a:r>
          </a:p>
          <a:p>
            <a:pPr fontAlgn="base">
              <a:buFont typeface="Wingdings" panose="05000000000000000000" pitchFamily="2" charset="2"/>
              <a:buChar char="Ø"/>
            </a:pPr>
            <a:r>
              <a:rPr lang="en-US" dirty="0"/>
              <a:t>L</a:t>
            </a:r>
            <a:r>
              <a:rPr lang="en-US" dirty="0" smtClean="0"/>
              <a:t>ateral meniscus: more </a:t>
            </a:r>
            <a:r>
              <a:rPr lang="en-US" dirty="0"/>
              <a:t>circular (the horns are closer together and approximate the ACL</a:t>
            </a:r>
            <a:r>
              <a:rPr lang="en-US" dirty="0" smtClean="0"/>
              <a:t>)</a:t>
            </a:r>
          </a:p>
          <a:p>
            <a:pPr marL="0" indent="0" fontAlgn="base">
              <a:buNone/>
            </a:pPr>
            <a:endParaRPr lang="en-US" dirty="0"/>
          </a:p>
          <a:p>
            <a:pPr fontAlgn="base">
              <a:buFont typeface="Wingdings" panose="05000000000000000000" pitchFamily="2" charset="2"/>
              <a:buChar char="Ø"/>
            </a:pPr>
            <a:r>
              <a:rPr lang="en-US" dirty="0" smtClean="0"/>
              <a:t>90% type I Collagen</a:t>
            </a:r>
          </a:p>
          <a:p>
            <a:pPr fontAlgn="base">
              <a:buFont typeface="Courier New" panose="02070309020205020404" pitchFamily="49" charset="0"/>
              <a:buChar char="o"/>
            </a:pPr>
            <a:endParaRPr lang="en-US" dirty="0"/>
          </a:p>
        </p:txBody>
      </p:sp>
      <p:pic>
        <p:nvPicPr>
          <p:cNvPr id="4" name="Picture 3"/>
          <p:cNvPicPr>
            <a:picLocks noChangeAspect="1"/>
          </p:cNvPicPr>
          <p:nvPr/>
        </p:nvPicPr>
        <p:blipFill>
          <a:blip r:embed="rId5"/>
          <a:stretch>
            <a:fillRect/>
          </a:stretch>
        </p:blipFill>
        <p:spPr>
          <a:xfrm>
            <a:off x="6126480" y="1737360"/>
            <a:ext cx="5982894" cy="3616778"/>
          </a:xfrm>
          <a:prstGeom prst="rect">
            <a:avLst/>
          </a:prstGeom>
        </p:spPr>
      </p:pic>
      <p:cxnSp>
        <p:nvCxnSpPr>
          <p:cNvPr id="6" name="Straight Arrow Connector 5"/>
          <p:cNvCxnSpPr/>
          <p:nvPr/>
        </p:nvCxnSpPr>
        <p:spPr>
          <a:xfrm>
            <a:off x="7506789" y="2394857"/>
            <a:ext cx="418011" cy="609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871064" y="3417297"/>
            <a:ext cx="418011"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397933" y="4026897"/>
            <a:ext cx="418011" cy="609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80070" y="3188117"/>
            <a:ext cx="418011" cy="609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stretch>
            <a:fillRect/>
          </a:stretch>
        </p:blipFill>
        <p:spPr>
          <a:xfrm>
            <a:off x="6871064" y="2820760"/>
            <a:ext cx="4762500" cy="3190875"/>
          </a:xfrm>
          <a:prstGeom prst="rect">
            <a:avLst/>
          </a:prstGeom>
        </p:spPr>
      </p:pic>
      <p:sp>
        <p:nvSpPr>
          <p:cNvPr id="12" name="Oval 11"/>
          <p:cNvSpPr/>
          <p:nvPr/>
        </p:nvSpPr>
        <p:spPr>
          <a:xfrm>
            <a:off x="6627223" y="5434149"/>
            <a:ext cx="1393371" cy="8360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600115185"/>
      </p:ext>
    </p:extLst>
  </p:cSld>
  <p:clrMapOvr>
    <a:masterClrMapping/>
  </p:clrMapOvr>
  <mc:AlternateContent xmlns:mc="http://schemas.openxmlformats.org/markup-compatibility/2006">
    <mc:Choice xmlns:p14="http://schemas.microsoft.com/office/powerpoint/2010/main" Requires="p14">
      <p:transition spd="slow" p14:dur="2000" advTm="70529"/>
    </mc:Choice>
    <mc:Fallback>
      <p:transition spd="slow" advTm="7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15"/>
                </p:tgtEl>
              </p:cMediaNode>
            </p:audio>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223" y="1540934"/>
            <a:ext cx="5503817" cy="4023360"/>
          </a:xfrm>
        </p:spPr>
        <p:txBody>
          <a:bodyPr>
            <a:normAutofit lnSpcReduction="10000"/>
          </a:bodyPr>
          <a:lstStyle/>
          <a:p>
            <a:pPr fontAlgn="base">
              <a:buFont typeface="Wingdings" panose="05000000000000000000" pitchFamily="2" charset="2"/>
              <a:buChar char="Ø"/>
            </a:pPr>
            <a:endParaRPr lang="en-US" dirty="0"/>
          </a:p>
          <a:p>
            <a:pPr fontAlgn="base">
              <a:buFont typeface="Wingdings" panose="05000000000000000000" pitchFamily="2" charset="2"/>
              <a:buChar char="Ø"/>
            </a:pPr>
            <a:r>
              <a:rPr lang="en-US" dirty="0"/>
              <a:t>Function:</a:t>
            </a:r>
          </a:p>
          <a:p>
            <a:pPr fontAlgn="base">
              <a:buFont typeface="Courier New" panose="02070309020205020404" pitchFamily="49" charset="0"/>
              <a:buChar char="o"/>
            </a:pPr>
            <a:r>
              <a:rPr lang="en-US" dirty="0" smtClean="0"/>
              <a:t> Force </a:t>
            </a:r>
            <a:r>
              <a:rPr lang="en-US" dirty="0"/>
              <a:t>transmission</a:t>
            </a:r>
          </a:p>
          <a:p>
            <a:pPr lvl="1" fontAlgn="base"/>
            <a:r>
              <a:rPr lang="en-US" dirty="0"/>
              <a:t>increasing congruency</a:t>
            </a:r>
          </a:p>
          <a:p>
            <a:pPr lvl="1" fontAlgn="base"/>
            <a:r>
              <a:rPr lang="en-US" dirty="0"/>
              <a:t>increases contact area leads to decreased point loading</a:t>
            </a:r>
          </a:p>
          <a:p>
            <a:pPr lvl="1" fontAlgn="base"/>
            <a:r>
              <a:rPr lang="en-US" dirty="0"/>
              <a:t>shock-absorption</a:t>
            </a:r>
          </a:p>
          <a:p>
            <a:pPr fontAlgn="base">
              <a:buFont typeface="Wingdings" panose="05000000000000000000" pitchFamily="2" charset="2"/>
              <a:buChar char="v"/>
            </a:pPr>
            <a:r>
              <a:rPr lang="en-US" dirty="0"/>
              <a:t>transmits 50% weight-bearing load in extension, 85% in flexion</a:t>
            </a:r>
          </a:p>
          <a:p>
            <a:pPr fontAlgn="base"/>
            <a:endParaRPr lang="en-US" dirty="0" smtClean="0"/>
          </a:p>
          <a:p>
            <a:pPr fontAlgn="base">
              <a:buFont typeface="Courier New" panose="02070309020205020404" pitchFamily="49" charset="0"/>
              <a:buChar char="o"/>
            </a:pPr>
            <a:r>
              <a:rPr lang="en-US" dirty="0" smtClean="0"/>
              <a:t>Stability</a:t>
            </a:r>
            <a:endParaRPr lang="en-US" dirty="0"/>
          </a:p>
        </p:txBody>
      </p:sp>
      <p:pic>
        <p:nvPicPr>
          <p:cNvPr id="4" name="Picture 3"/>
          <p:cNvPicPr>
            <a:picLocks noChangeAspect="1"/>
          </p:cNvPicPr>
          <p:nvPr/>
        </p:nvPicPr>
        <p:blipFill>
          <a:blip r:embed="rId5"/>
          <a:stretch>
            <a:fillRect/>
          </a:stretch>
        </p:blipFill>
        <p:spPr>
          <a:xfrm>
            <a:off x="6161857" y="1782671"/>
            <a:ext cx="5966339" cy="2887708"/>
          </a:xfrm>
          <a:prstGeom prst="rect">
            <a:avLst/>
          </a:prstGeom>
        </p:spPr>
      </p:pic>
      <p:sp>
        <p:nvSpPr>
          <p:cNvPr id="6" name="Right Triangle 5"/>
          <p:cNvSpPr/>
          <p:nvPr/>
        </p:nvSpPr>
        <p:spPr>
          <a:xfrm>
            <a:off x="9457508" y="3084602"/>
            <a:ext cx="339635" cy="31350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rot="16200000">
            <a:off x="10132422" y="3069771"/>
            <a:ext cx="339635" cy="31350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
          <p:cNvCxnSpPr/>
          <p:nvPr/>
        </p:nvCxnSpPr>
        <p:spPr>
          <a:xfrm flipV="1">
            <a:off x="1698171" y="3226525"/>
            <a:ext cx="8203474" cy="2001204"/>
          </a:xfrm>
          <a:prstGeom prst="bentConnector3">
            <a:avLst>
              <a:gd name="adj1" fmla="val 120064"/>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251461178"/>
      </p:ext>
    </p:extLst>
  </p:cSld>
  <p:clrMapOvr>
    <a:masterClrMapping/>
  </p:clrMapOvr>
  <mc:AlternateContent xmlns:mc="http://schemas.openxmlformats.org/markup-compatibility/2006">
    <mc:Choice xmlns:p14="http://schemas.microsoft.com/office/powerpoint/2010/main" Requires="p14">
      <p:transition spd="slow" p14:dur="2000" advTm="60464"/>
    </mc:Choice>
    <mc:Fallback>
      <p:transition spd="slow" advTm="6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
                </p:tgtEl>
              </p:cMediaNode>
            </p:audio>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B19955-D2DD-4C1E-8100-62FBDCB58AE4}"/>
              </a:ext>
            </a:extLst>
          </p:cNvPr>
          <p:cNvSpPr>
            <a:spLocks noGrp="1"/>
          </p:cNvSpPr>
          <p:nvPr>
            <p:ph idx="1"/>
          </p:nvPr>
        </p:nvSpPr>
        <p:spPr>
          <a:xfrm>
            <a:off x="838200" y="172995"/>
            <a:ext cx="10515600" cy="6215448"/>
          </a:xfrm>
        </p:spPr>
        <p:txBody>
          <a:bodyPr>
            <a:normAutofit/>
          </a:bodyPr>
          <a:lstStyle/>
          <a:p>
            <a:pPr marL="0" indent="0" algn="ctr">
              <a:buNone/>
            </a:pPr>
            <a:endParaRPr lang="en-US" sz="4000" dirty="0">
              <a:latin typeface="Bernard MT Condensed" panose="02050806060905020404" pitchFamily="18" charset="0"/>
            </a:endParaRPr>
          </a:p>
          <a:p>
            <a:pPr marL="0" indent="0">
              <a:buNone/>
            </a:pPr>
            <a:r>
              <a:rPr lang="en-US" sz="3600" dirty="0">
                <a:latin typeface="Arial" panose="020B0604020202020204" pitchFamily="34" charset="0"/>
                <a:cs typeface="Arial" panose="020B0604020202020204" pitchFamily="34" charset="0"/>
              </a:rPr>
              <a:t>Meniscal </a:t>
            </a:r>
            <a:r>
              <a:rPr lang="en-US" sz="3600" dirty="0" smtClean="0">
                <a:latin typeface="Arial" panose="020B0604020202020204" pitchFamily="34" charset="0"/>
                <a:cs typeface="Arial" panose="020B0604020202020204" pitchFamily="34" charset="0"/>
              </a:rPr>
              <a:t>tear</a:t>
            </a:r>
            <a:endParaRPr lang="en-US" sz="3600" dirty="0">
              <a:latin typeface="Arial" panose="020B0604020202020204" pitchFamily="34" charset="0"/>
              <a:cs typeface="Arial" panose="020B0604020202020204" pitchFamily="34" charset="0"/>
            </a:endParaRPr>
          </a:p>
          <a:p>
            <a:endParaRPr lang="en-US" b="1" dirty="0"/>
          </a:p>
          <a:p>
            <a:r>
              <a:rPr lang="en-US" b="1" dirty="0"/>
              <a:t>The medial meniscus </a:t>
            </a:r>
            <a:r>
              <a:rPr lang="en-US" dirty="0"/>
              <a:t>is </a:t>
            </a:r>
            <a:r>
              <a:rPr lang="en-US" b="1" dirty="0">
                <a:solidFill>
                  <a:srgbClr val="FF0000"/>
                </a:solidFill>
              </a:rPr>
              <a:t>less mobile</a:t>
            </a:r>
            <a:r>
              <a:rPr lang="en-US" dirty="0"/>
              <a:t> than the lateral and, the medial compartment of the knee </a:t>
            </a:r>
            <a:r>
              <a:rPr lang="en-US" b="1" dirty="0">
                <a:solidFill>
                  <a:srgbClr val="FF0000"/>
                </a:solidFill>
              </a:rPr>
              <a:t>carries about 90% </a:t>
            </a:r>
            <a:r>
              <a:rPr lang="en-US" dirty="0"/>
              <a:t>of the load during weight bearing.</a:t>
            </a:r>
          </a:p>
          <a:p>
            <a:r>
              <a:rPr lang="en-US" dirty="0"/>
              <a:t>Accordingly, the meniscal lesions are </a:t>
            </a:r>
            <a:r>
              <a:rPr lang="en-US" u="sng" dirty="0"/>
              <a:t>more common on the medial </a:t>
            </a:r>
            <a:r>
              <a:rPr lang="en-US" dirty="0"/>
              <a:t>side than the lateral.</a:t>
            </a:r>
          </a:p>
          <a:p>
            <a:endParaRPr lang="en-US" dirty="0"/>
          </a:p>
          <a:p>
            <a:endParaRPr lang="en-US" dirty="0"/>
          </a:p>
          <a:p>
            <a:endParaRPr lang="en-US" dirty="0"/>
          </a:p>
          <a:p>
            <a:r>
              <a:rPr lang="en-US" dirty="0"/>
              <a:t>It commonly affects </a:t>
            </a:r>
            <a:r>
              <a:rPr lang="en-US" b="1" dirty="0"/>
              <a:t>football players</a:t>
            </a:r>
            <a:r>
              <a:rPr lang="en-US" dirty="0"/>
              <a:t> when </a:t>
            </a:r>
            <a:r>
              <a:rPr lang="en-US" sz="3000" i="1" dirty="0"/>
              <a:t>weight is being taken </a:t>
            </a:r>
            <a:r>
              <a:rPr lang="en-US" dirty="0"/>
              <a:t>on the </a:t>
            </a:r>
            <a:r>
              <a:rPr lang="en-US" u="sng" dirty="0"/>
              <a:t>flexed knee</a:t>
            </a:r>
            <a:r>
              <a:rPr lang="en-US" dirty="0"/>
              <a:t> and </a:t>
            </a:r>
            <a:r>
              <a:rPr lang="en-US" u="sng" dirty="0"/>
              <a:t>there is a twisting strain</a:t>
            </a:r>
            <a:r>
              <a:rPr lang="en-US" dirty="0"/>
              <a:t>.</a:t>
            </a:r>
          </a:p>
        </p:txBody>
      </p:sp>
      <p:sp>
        <p:nvSpPr>
          <p:cNvPr id="2" name="Rectangle: Rounded Corners 1">
            <a:extLst>
              <a:ext uri="{FF2B5EF4-FFF2-40B4-BE49-F238E27FC236}">
                <a16:creationId xmlns:a16="http://schemas.microsoft.com/office/drawing/2014/main" id="{0942D3F9-701C-45C3-A2EE-C9E609B878C8}"/>
              </a:ext>
            </a:extLst>
          </p:cNvPr>
          <p:cNvSpPr/>
          <p:nvPr/>
        </p:nvSpPr>
        <p:spPr>
          <a:xfrm>
            <a:off x="333632" y="3201342"/>
            <a:ext cx="11524735" cy="124803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t>The firm attachment of the tibial collateral ligament to the medial meniscus is clinically significant, because tearing of the ligament also typically results in tearing of the meniscus.</a:t>
            </a:r>
          </a:p>
        </p:txBody>
      </p:sp>
      <p:pic>
        <p:nvPicPr>
          <p:cNvPr id="5" name="Picture 4"/>
          <p:cNvPicPr>
            <a:picLocks noChangeAspect="1"/>
          </p:cNvPicPr>
          <p:nvPr/>
        </p:nvPicPr>
        <p:blipFill>
          <a:blip r:embed="rId4"/>
          <a:stretch>
            <a:fillRect/>
          </a:stretch>
        </p:blipFill>
        <p:spPr>
          <a:xfrm>
            <a:off x="7021966" y="4939937"/>
            <a:ext cx="4210748" cy="191806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24683817"/>
      </p:ext>
    </p:extLst>
  </p:cSld>
  <p:clrMapOvr>
    <a:masterClrMapping/>
  </p:clrMapOvr>
  <mc:AlternateContent xmlns:mc="http://schemas.openxmlformats.org/markup-compatibility/2006">
    <mc:Choice xmlns:p14="http://schemas.microsoft.com/office/powerpoint/2010/main" Requires="p14">
      <p:transition spd="slow" p14:dur="2000" advTm="64248"/>
    </mc:Choice>
    <mc:Fallback>
      <p:transition spd="slow" advTm="6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worm&#10;&#10;Description generated with high confidence">
            <a:extLst>
              <a:ext uri="{FF2B5EF4-FFF2-40B4-BE49-F238E27FC236}">
                <a16:creationId xmlns:a16="http://schemas.microsoft.com/office/drawing/2014/main" id="{14E33A16-CF02-42CB-8B37-BD227E32A123}"/>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95609" y="312003"/>
            <a:ext cx="6823500" cy="5502977"/>
          </a:xfrm>
          <a:prstGeom prst="rect">
            <a:avLst/>
          </a:prstGeom>
        </p:spPr>
      </p:pic>
      <p:sp>
        <p:nvSpPr>
          <p:cNvPr id="15" name="TextBox 14">
            <a:extLst>
              <a:ext uri="{FF2B5EF4-FFF2-40B4-BE49-F238E27FC236}">
                <a16:creationId xmlns:a16="http://schemas.microsoft.com/office/drawing/2014/main" id="{A845053E-E49B-47B1-8EAD-CF68F6FA7E41}"/>
              </a:ext>
            </a:extLst>
          </p:cNvPr>
          <p:cNvSpPr txBox="1"/>
          <p:nvPr/>
        </p:nvSpPr>
        <p:spPr>
          <a:xfrm>
            <a:off x="308919" y="5814980"/>
            <a:ext cx="11664777"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The torn portion sometimes </a:t>
            </a:r>
            <a:r>
              <a:rPr lang="en-US" b="1" dirty="0">
                <a:solidFill>
                  <a:srgbClr val="FF0000"/>
                </a:solidFill>
              </a:rPr>
              <a:t>displaces</a:t>
            </a:r>
            <a:r>
              <a:rPr lang="en-US" dirty="0"/>
              <a:t> towards the center of the joint and, if </a:t>
            </a:r>
            <a:r>
              <a:rPr lang="en-US" b="1" dirty="0">
                <a:solidFill>
                  <a:srgbClr val="FF0000"/>
                </a:solidFill>
              </a:rPr>
              <a:t>trapped</a:t>
            </a:r>
            <a:r>
              <a:rPr lang="en-US" dirty="0"/>
              <a:t> between femur and tibia, </a:t>
            </a:r>
            <a:r>
              <a:rPr lang="en-US" u="sng" dirty="0"/>
              <a:t>it can block the knee extending fully</a:t>
            </a:r>
            <a:r>
              <a:rPr lang="en-US" dirty="0"/>
              <a:t> (‘locking’).</a:t>
            </a:r>
          </a:p>
        </p:txBody>
      </p:sp>
      <p:pic>
        <p:nvPicPr>
          <p:cNvPr id="2" name="Picture 1"/>
          <p:cNvPicPr>
            <a:picLocks noChangeAspect="1"/>
          </p:cNvPicPr>
          <p:nvPr/>
        </p:nvPicPr>
        <p:blipFill>
          <a:blip r:embed="rId6"/>
          <a:stretch>
            <a:fillRect/>
          </a:stretch>
        </p:blipFill>
        <p:spPr>
          <a:xfrm>
            <a:off x="7160895" y="1219608"/>
            <a:ext cx="4891768" cy="3353407"/>
          </a:xfrm>
          <a:prstGeom prst="rect">
            <a:avLst/>
          </a:prstGeom>
        </p:spPr>
      </p:pic>
      <p:sp>
        <p:nvSpPr>
          <p:cNvPr id="3" name="Oval 2"/>
          <p:cNvSpPr/>
          <p:nvPr/>
        </p:nvSpPr>
        <p:spPr>
          <a:xfrm>
            <a:off x="11051177" y="1837508"/>
            <a:ext cx="1001486" cy="896983"/>
          </a:xfrm>
          <a:prstGeom prst="ellipse">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1051177" y="3079473"/>
            <a:ext cx="1001486" cy="896983"/>
          </a:xfrm>
          <a:prstGeom prst="ellipse">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478055" y="1913708"/>
            <a:ext cx="1001486" cy="896983"/>
          </a:xfrm>
          <a:prstGeom prst="ellipse">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521741802"/>
      </p:ext>
    </p:extLst>
  </p:cSld>
  <p:clrMapOvr>
    <a:masterClrMapping/>
  </p:clrMapOvr>
  <mc:AlternateContent xmlns:mc="http://schemas.openxmlformats.org/markup-compatibility/2006">
    <mc:Choice xmlns:p14="http://schemas.microsoft.com/office/powerpoint/2010/main" Requires="p14">
      <p:transition spd="slow" p14:dur="2000" advTm="96886"/>
    </mc:Choice>
    <mc:Fallback>
      <p:transition spd="slow" advTm="96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3"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13684B94-1FF8-4A0C-B081-75C12D039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096" y="2975350"/>
            <a:ext cx="6006208" cy="3470698"/>
          </a:xfrm>
          <a:prstGeom prst="rect">
            <a:avLst/>
          </a:prstGeom>
        </p:spPr>
      </p:pic>
      <p:sp>
        <p:nvSpPr>
          <p:cNvPr id="10" name="Content Placeholder 9">
            <a:extLst>
              <a:ext uri="{FF2B5EF4-FFF2-40B4-BE49-F238E27FC236}">
                <a16:creationId xmlns:a16="http://schemas.microsoft.com/office/drawing/2014/main" id="{1979680C-FBBA-47DA-831F-466C33F4ECEB}"/>
              </a:ext>
            </a:extLst>
          </p:cNvPr>
          <p:cNvSpPr>
            <a:spLocks noGrp="1"/>
          </p:cNvSpPr>
          <p:nvPr>
            <p:ph idx="1"/>
          </p:nvPr>
        </p:nvSpPr>
        <p:spPr>
          <a:xfrm>
            <a:off x="7261409" y="1940011"/>
            <a:ext cx="4849800" cy="2770688"/>
          </a:xfrm>
        </p:spPr>
        <p:txBody>
          <a:bodyPr>
            <a:noAutofit/>
          </a:bodyPr>
          <a:lstStyle/>
          <a:p>
            <a:r>
              <a:rPr lang="en-US" sz="3200" dirty="0" smtClean="0"/>
              <a:t>3 zones</a:t>
            </a:r>
          </a:p>
          <a:p>
            <a:r>
              <a:rPr lang="en-US" sz="3200" dirty="0" smtClean="0"/>
              <a:t>- Red-Red</a:t>
            </a:r>
          </a:p>
          <a:p>
            <a:r>
              <a:rPr lang="en-US" sz="3200" dirty="0" smtClean="0"/>
              <a:t>- Red-White</a:t>
            </a:r>
          </a:p>
          <a:p>
            <a:r>
              <a:rPr lang="en-US" sz="3200" dirty="0" smtClean="0"/>
              <a:t>- White-white (avascular)</a:t>
            </a:r>
            <a:endParaRPr lang="en-US" sz="3200" dirty="0"/>
          </a:p>
        </p:txBody>
      </p:sp>
      <p:pic>
        <p:nvPicPr>
          <p:cNvPr id="2" name="Picture 1"/>
          <p:cNvPicPr>
            <a:picLocks noChangeAspect="1"/>
          </p:cNvPicPr>
          <p:nvPr/>
        </p:nvPicPr>
        <p:blipFill>
          <a:blip r:embed="rId5"/>
          <a:stretch>
            <a:fillRect/>
          </a:stretch>
        </p:blipFill>
        <p:spPr>
          <a:xfrm>
            <a:off x="2052850" y="265895"/>
            <a:ext cx="2898700" cy="277339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8808133"/>
      </p:ext>
    </p:extLst>
  </p:cSld>
  <p:clrMapOvr>
    <a:masterClrMapping/>
  </p:clrMapOvr>
  <mc:AlternateContent xmlns:mc="http://schemas.openxmlformats.org/markup-compatibility/2006">
    <mc:Choice xmlns:p14="http://schemas.microsoft.com/office/powerpoint/2010/main" Requires="p14">
      <p:transition spd="slow" p14:dur="2000" advTm="55044"/>
    </mc:Choice>
    <mc:Fallback>
      <p:transition spd="slow" advTm="5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1D5D49-8D54-4EBA-8D17-6955D44CD782}"/>
              </a:ext>
            </a:extLst>
          </p:cNvPr>
          <p:cNvSpPr>
            <a:spLocks noGrp="1"/>
          </p:cNvSpPr>
          <p:nvPr>
            <p:ph idx="1"/>
          </p:nvPr>
        </p:nvSpPr>
        <p:spPr>
          <a:xfrm>
            <a:off x="599597" y="548640"/>
            <a:ext cx="11170508" cy="5334940"/>
          </a:xfrm>
        </p:spPr>
        <p:txBody>
          <a:bodyPr>
            <a:normAutofit/>
          </a:bodyPr>
          <a:lstStyle/>
          <a:p>
            <a:pPr marL="0" indent="0">
              <a:lnSpc>
                <a:spcPct val="150000"/>
              </a:lnSpc>
              <a:buNone/>
            </a:pPr>
            <a:endParaRPr lang="en-US" dirty="0"/>
          </a:p>
          <a:p>
            <a:pPr fontAlgn="base"/>
            <a:r>
              <a:rPr lang="en-US" sz="2800" b="1" dirty="0" smtClean="0"/>
              <a:t>Symptoms</a:t>
            </a:r>
            <a:endParaRPr lang="en-US" b="1" dirty="0" smtClean="0"/>
          </a:p>
          <a:p>
            <a:pPr fontAlgn="base"/>
            <a:endParaRPr lang="en-US" dirty="0"/>
          </a:p>
          <a:p>
            <a:pPr fontAlgn="base">
              <a:buFont typeface="Wingdings" panose="05000000000000000000" pitchFamily="2" charset="2"/>
              <a:buChar char="Ø"/>
            </a:pPr>
            <a:r>
              <a:rPr lang="en-US" dirty="0" smtClean="0">
                <a:solidFill>
                  <a:srgbClr val="FF0000"/>
                </a:solidFill>
              </a:rPr>
              <a:t>Pain</a:t>
            </a:r>
            <a:r>
              <a:rPr lang="en-US" dirty="0" smtClean="0"/>
              <a:t> </a:t>
            </a:r>
            <a:r>
              <a:rPr lang="en-US" dirty="0"/>
              <a:t>localizing to medial or lateral side</a:t>
            </a:r>
          </a:p>
          <a:p>
            <a:pPr fontAlgn="base">
              <a:buFont typeface="Wingdings" panose="05000000000000000000" pitchFamily="2" charset="2"/>
              <a:buChar char="Ø"/>
            </a:pPr>
            <a:r>
              <a:rPr lang="en-US" dirty="0"/>
              <a:t>mechanical symptoms (</a:t>
            </a:r>
            <a:r>
              <a:rPr lang="en-US" dirty="0">
                <a:solidFill>
                  <a:srgbClr val="FF0000"/>
                </a:solidFill>
              </a:rPr>
              <a:t>locking and clicking</a:t>
            </a:r>
            <a:r>
              <a:rPr lang="en-US" dirty="0"/>
              <a:t>), especially with squatting</a:t>
            </a:r>
          </a:p>
          <a:p>
            <a:pPr fontAlgn="base">
              <a:buFont typeface="Wingdings" panose="05000000000000000000" pitchFamily="2" charset="2"/>
              <a:buChar char="Ø"/>
            </a:pPr>
            <a:r>
              <a:rPr lang="en-US" dirty="0"/>
              <a:t>delayed or intermittent</a:t>
            </a:r>
            <a:r>
              <a:rPr lang="en-US" dirty="0">
                <a:solidFill>
                  <a:srgbClr val="FF0000"/>
                </a:solidFill>
              </a:rPr>
              <a:t> </a:t>
            </a:r>
            <a:r>
              <a:rPr lang="en-US" dirty="0" smtClean="0">
                <a:solidFill>
                  <a:srgbClr val="FF0000"/>
                </a:solidFill>
              </a:rPr>
              <a:t>swelling</a:t>
            </a:r>
            <a:endParaRPr lang="en-US" sz="2000" dirty="0" smtClean="0">
              <a:solidFill>
                <a:srgbClr val="FF0000"/>
              </a:solidFill>
            </a:endParaRPr>
          </a:p>
          <a:p>
            <a:pPr fontAlgn="base">
              <a:buFont typeface="Wingdings" panose="05000000000000000000" pitchFamily="2" charset="2"/>
              <a:buChar char="Ø"/>
            </a:pPr>
            <a:r>
              <a:rPr lang="en-US" sz="2000" dirty="0" smtClean="0"/>
              <a:t>With </a:t>
            </a:r>
            <a:r>
              <a:rPr lang="en-US" sz="2000" dirty="0"/>
              <a:t>rest the </a:t>
            </a:r>
            <a:r>
              <a:rPr lang="en-US" sz="2000" dirty="0">
                <a:solidFill>
                  <a:srgbClr val="FF0000"/>
                </a:solidFill>
              </a:rPr>
              <a:t>initial symptoms subside</a:t>
            </a:r>
            <a:r>
              <a:rPr lang="en-US" sz="2000" dirty="0"/>
              <a:t>, only to recur periodically after trivial twists or strains.</a:t>
            </a:r>
          </a:p>
          <a:p>
            <a:pPr marL="201168" lvl="1" indent="0">
              <a:lnSpc>
                <a:spcPct val="150000"/>
              </a:lnSpc>
              <a:buNone/>
            </a:pPr>
            <a:endParaRPr lang="en-US"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31070230"/>
      </p:ext>
    </p:extLst>
  </p:cSld>
  <p:clrMapOvr>
    <a:masterClrMapping/>
  </p:clrMapOvr>
  <mc:AlternateContent xmlns:mc="http://schemas.openxmlformats.org/markup-compatibility/2006">
    <mc:Choice xmlns:p14="http://schemas.microsoft.com/office/powerpoint/2010/main" Requires="p14">
      <p:transition spd="slow" p14:dur="2000" advTm="46214"/>
    </mc:Choice>
    <mc:Fallback>
      <p:transition spd="slow" advTm="4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E9B371-3546-44AE-BCDE-4B43D2E62BEF}"/>
              </a:ext>
            </a:extLst>
          </p:cNvPr>
          <p:cNvSpPr>
            <a:spLocks noGrp="1"/>
          </p:cNvSpPr>
          <p:nvPr>
            <p:ph idx="1"/>
          </p:nvPr>
        </p:nvSpPr>
        <p:spPr>
          <a:xfrm>
            <a:off x="408596" y="581120"/>
            <a:ext cx="11096367" cy="6067168"/>
          </a:xfrm>
        </p:spPr>
        <p:txBody>
          <a:bodyPr/>
          <a:lstStyle/>
          <a:p>
            <a:pPr>
              <a:lnSpc>
                <a:spcPct val="150000"/>
              </a:lnSpc>
            </a:pPr>
            <a:r>
              <a:rPr lang="en-US" sz="3200" b="1" dirty="0"/>
              <a:t>On </a:t>
            </a:r>
            <a:r>
              <a:rPr lang="en-US" sz="3200" b="1" dirty="0" smtClean="0"/>
              <a:t>examination</a:t>
            </a:r>
          </a:p>
          <a:p>
            <a:pPr>
              <a:lnSpc>
                <a:spcPct val="150000"/>
              </a:lnSpc>
            </a:pPr>
            <a:endParaRPr lang="en-US" sz="3200" dirty="0"/>
          </a:p>
          <a:p>
            <a:pPr lvl="1">
              <a:lnSpc>
                <a:spcPct val="150000"/>
              </a:lnSpc>
              <a:buFont typeface="Wingdings" panose="05000000000000000000" pitchFamily="2" charset="2"/>
              <a:buChar char="Ø"/>
            </a:pPr>
            <a:r>
              <a:rPr lang="en-US" sz="2400" dirty="0"/>
              <a:t>The joint may be </a:t>
            </a:r>
            <a:r>
              <a:rPr lang="en-US" sz="2400" b="1" dirty="0">
                <a:solidFill>
                  <a:srgbClr val="FF0000"/>
                </a:solidFill>
              </a:rPr>
              <a:t>held slightly flexed </a:t>
            </a:r>
            <a:r>
              <a:rPr lang="en-US" sz="2400" dirty="0"/>
              <a:t>and there is often an </a:t>
            </a:r>
            <a:r>
              <a:rPr lang="en-US" sz="2400" b="1" dirty="0">
                <a:solidFill>
                  <a:srgbClr val="FF0000"/>
                </a:solidFill>
              </a:rPr>
              <a:t>effusion</a:t>
            </a:r>
            <a:r>
              <a:rPr lang="en-US" sz="2400" dirty="0"/>
              <a:t>.</a:t>
            </a:r>
          </a:p>
          <a:p>
            <a:pPr lvl="1">
              <a:lnSpc>
                <a:spcPct val="150000"/>
              </a:lnSpc>
              <a:buFont typeface="Wingdings" panose="05000000000000000000" pitchFamily="2" charset="2"/>
              <a:buChar char="Ø"/>
            </a:pPr>
            <a:r>
              <a:rPr lang="en-US" sz="2400" dirty="0"/>
              <a:t>In late presentations, the </a:t>
            </a:r>
            <a:r>
              <a:rPr lang="en-US" sz="2400" b="1" dirty="0">
                <a:solidFill>
                  <a:srgbClr val="FF0000"/>
                </a:solidFill>
              </a:rPr>
              <a:t>quadriceps will be wasted</a:t>
            </a:r>
            <a:r>
              <a:rPr lang="en-US" sz="2400" dirty="0"/>
              <a:t>.</a:t>
            </a:r>
          </a:p>
          <a:p>
            <a:pPr lvl="1">
              <a:lnSpc>
                <a:spcPct val="150000"/>
              </a:lnSpc>
              <a:buFont typeface="Wingdings" panose="05000000000000000000" pitchFamily="2" charset="2"/>
              <a:buChar char="Ø"/>
            </a:pPr>
            <a:r>
              <a:rPr lang="en-US" sz="2400" b="1" dirty="0">
                <a:solidFill>
                  <a:srgbClr val="FF0000"/>
                </a:solidFill>
              </a:rPr>
              <a:t>Tenderness</a:t>
            </a:r>
            <a:r>
              <a:rPr lang="en-US" sz="2400" dirty="0"/>
              <a:t> is localized to the joint line, in the vast majority of cases on the medial side</a:t>
            </a:r>
            <a:r>
              <a:rPr lang="en-US" sz="2400" dirty="0" smtClean="0"/>
              <a:t>. (Most sensitive sign)</a:t>
            </a:r>
            <a:endParaRPr lang="en-US" sz="2400" dirty="0"/>
          </a:p>
          <a:p>
            <a:pPr marL="201168" lvl="1" indent="0">
              <a:lnSpc>
                <a:spcPct val="150000"/>
              </a:lnSpc>
              <a:buNone/>
            </a:pPr>
            <a:endParaRPr lang="en-US" sz="2400" dirty="0"/>
          </a:p>
          <a:p>
            <a:pPr marL="201168" lvl="1" indent="0">
              <a:lnSpc>
                <a:spcPct val="150000"/>
              </a:lnSpc>
              <a:buNone/>
            </a:pPr>
            <a:r>
              <a:rPr lang="en-US" sz="2400" dirty="0" smtClean="0"/>
              <a:t>Special tests: </a:t>
            </a:r>
            <a:r>
              <a:rPr lang="en-US" sz="2400" i="1" dirty="0" smtClean="0"/>
              <a:t>McMurray’s </a:t>
            </a:r>
            <a:r>
              <a:rPr lang="en-US" sz="2400" i="1" dirty="0"/>
              <a:t>test, </a:t>
            </a:r>
            <a:r>
              <a:rPr lang="en-US" sz="2400" i="1" dirty="0" err="1"/>
              <a:t>Apley’s</a:t>
            </a:r>
            <a:r>
              <a:rPr lang="en-US" sz="2400" i="1" dirty="0"/>
              <a:t> grinding test, Thessaly test.</a:t>
            </a:r>
            <a:endParaRPr lang="en-US" sz="2400" dirty="0"/>
          </a:p>
          <a:p>
            <a:pPr lvl="1">
              <a:lnSpc>
                <a:spcPct val="150000"/>
              </a:lnSpc>
              <a:buFont typeface="Wingdings" panose="05000000000000000000" pitchFamily="2" charset="2"/>
              <a:buChar char="Ø"/>
            </a:pPr>
            <a:endParaRPr lang="en-US" sz="2800" dirty="0"/>
          </a:p>
          <a:p>
            <a:pPr>
              <a:lnSpc>
                <a:spcPct val="150000"/>
              </a:lnSpc>
            </a:pPr>
            <a:endParaRPr lang="en-US" dirty="0"/>
          </a:p>
          <a:p>
            <a:pPr marL="0" indent="0">
              <a:lnSpc>
                <a:spcPct val="150000"/>
              </a:lnSpc>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79337977"/>
      </p:ext>
    </p:extLst>
  </p:cSld>
  <p:clrMapOvr>
    <a:masterClrMapping/>
  </p:clrMapOvr>
  <mc:AlternateContent xmlns:mc="http://schemas.openxmlformats.org/markup-compatibility/2006">
    <mc:Choice xmlns:p14="http://schemas.microsoft.com/office/powerpoint/2010/main" Requires="p14">
      <p:transition spd="slow" p14:dur="2000" advTm="37047"/>
    </mc:Choice>
    <mc:Fallback>
      <p:transition spd="slow" advTm="3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a:extLst>
              <a:ext uri="{FF2B5EF4-FFF2-40B4-BE49-F238E27FC236}">
                <a16:creationId xmlns:a16="http://schemas.microsoft.com/office/drawing/2014/main" id="{17B266F4-857C-4B1E-8FEE-BCA9D64123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3146"/>
          <a:stretch/>
        </p:blipFill>
        <p:spPr>
          <a:xfrm>
            <a:off x="556175" y="803874"/>
            <a:ext cx="5782293" cy="5250252"/>
          </a:xfrm>
          <a:prstGeom prst="rect">
            <a:avLst/>
          </a:prstGeom>
        </p:spPr>
      </p:pic>
      <p:sp>
        <p:nvSpPr>
          <p:cNvPr id="14" name="Content Placeholder 13">
            <a:extLst>
              <a:ext uri="{FF2B5EF4-FFF2-40B4-BE49-F238E27FC236}">
                <a16:creationId xmlns:a16="http://schemas.microsoft.com/office/drawing/2014/main" id="{125C3D74-CC99-4EB3-A991-1AF6499FCC5F}"/>
              </a:ext>
            </a:extLst>
          </p:cNvPr>
          <p:cNvSpPr>
            <a:spLocks noGrp="1"/>
          </p:cNvSpPr>
          <p:nvPr>
            <p:ph idx="1"/>
          </p:nvPr>
        </p:nvSpPr>
        <p:spPr>
          <a:xfrm>
            <a:off x="6536724" y="2307770"/>
            <a:ext cx="4803680" cy="3906763"/>
          </a:xfrm>
        </p:spPr>
        <p:txBody>
          <a:bodyPr>
            <a:normAutofit/>
          </a:bodyPr>
          <a:lstStyle/>
          <a:p>
            <a:r>
              <a:rPr lang="en-US" dirty="0"/>
              <a:t>McMurray’s test is based on the fact that a loose meniscal tag can sometimes be trapped between the articular surfaces and then induced to snap free with a palpable and audible click.</a:t>
            </a:r>
          </a:p>
          <a:p>
            <a:r>
              <a:rPr lang="en-US" dirty="0"/>
              <a:t>A positive test is helpful but not pathognomonic and a negative test does not exclude a tear.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57360228"/>
      </p:ext>
    </p:extLst>
  </p:cSld>
  <p:clrMapOvr>
    <a:masterClrMapping/>
  </p:clrMapOvr>
  <mc:AlternateContent xmlns:mc="http://schemas.openxmlformats.org/markup-compatibility/2006">
    <mc:Choice xmlns:p14="http://schemas.microsoft.com/office/powerpoint/2010/main" Requires="p14">
      <p:transition spd="slow" p14:dur="2000" advTm="32891"/>
    </mc:Choice>
    <mc:Fallback>
      <p:transition spd="slow" advTm="32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BC691D67-EDFC-45F3-827C-60ABE878F5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646" y="635893"/>
            <a:ext cx="5958627" cy="5586214"/>
          </a:xfrm>
          <a:prstGeom prst="rect">
            <a:avLst/>
          </a:prstGeom>
        </p:spPr>
      </p:pic>
      <p:sp>
        <p:nvSpPr>
          <p:cNvPr id="16" name="Content Placeholder 9">
            <a:extLst>
              <a:ext uri="{FF2B5EF4-FFF2-40B4-BE49-F238E27FC236}">
                <a16:creationId xmlns:a16="http://schemas.microsoft.com/office/drawing/2014/main" id="{255AA024-F77F-41B3-9E22-207A51E7BADA}"/>
              </a:ext>
            </a:extLst>
          </p:cNvPr>
          <p:cNvSpPr>
            <a:spLocks noGrp="1"/>
          </p:cNvSpPr>
          <p:nvPr>
            <p:ph idx="1"/>
          </p:nvPr>
        </p:nvSpPr>
        <p:spPr>
          <a:xfrm>
            <a:off x="6824814" y="2292638"/>
            <a:ext cx="4583288" cy="3160997"/>
          </a:xfrm>
        </p:spPr>
        <p:txBody>
          <a:bodyPr>
            <a:noAutofit/>
          </a:bodyPr>
          <a:lstStyle/>
          <a:p>
            <a:pPr marL="0" indent="0">
              <a:buNone/>
            </a:pPr>
            <a:r>
              <a:rPr lang="en-US" dirty="0"/>
              <a:t>In </a:t>
            </a:r>
            <a:r>
              <a:rPr lang="en-US" dirty="0" err="1"/>
              <a:t>Apley’s</a:t>
            </a:r>
            <a:r>
              <a:rPr lang="en-US" dirty="0"/>
              <a:t> grinding test the meniscus is forcibly compressed and the leg is rotated from side to side between the articular surfaces; a painful response signifies the likelihood of a torn or degenerate meniscus.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42948422"/>
      </p:ext>
    </p:extLst>
  </p:cSld>
  <p:clrMapOvr>
    <a:masterClrMapping/>
  </p:clrMapOvr>
  <mc:AlternateContent xmlns:mc="http://schemas.openxmlformats.org/markup-compatibility/2006">
    <mc:Choice xmlns:p14="http://schemas.microsoft.com/office/powerpoint/2010/main" Requires="p14">
      <p:transition spd="slow" p14:dur="2000" advTm="13666"/>
    </mc:Choice>
    <mc:Fallback>
      <p:transition spd="slow" advTm="13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879634" y="1266825"/>
            <a:ext cx="6312366" cy="3566432"/>
          </a:xfrm>
          <a:prstGeom prst="rect">
            <a:avLst/>
          </a:prstGeom>
        </p:spPr>
      </p:pic>
      <p:graphicFrame>
        <p:nvGraphicFramePr>
          <p:cNvPr id="2" name="Diagram 1"/>
          <p:cNvGraphicFramePr/>
          <p:nvPr>
            <p:extLst>
              <p:ext uri="{D42A27DB-BD31-4B8C-83A1-F6EECF244321}">
                <p14:modId xmlns:p14="http://schemas.microsoft.com/office/powerpoint/2010/main" val="1748307663"/>
              </p:ext>
            </p:extLst>
          </p:nvPr>
        </p:nvGraphicFramePr>
        <p:xfrm>
          <a:off x="-676365" y="301654"/>
          <a:ext cx="9149806" cy="58901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5573485" y="2333897"/>
            <a:ext cx="1451429" cy="369332"/>
          </a:xfrm>
          <a:prstGeom prst="rect">
            <a:avLst/>
          </a:prstGeom>
          <a:noFill/>
        </p:spPr>
        <p:txBody>
          <a:bodyPr wrap="square" rtlCol="0">
            <a:spAutoFit/>
          </a:bodyPr>
          <a:lstStyle/>
          <a:p>
            <a:r>
              <a:rPr lang="en-US" dirty="0" smtClean="0"/>
              <a:t>Load transfer</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00374768"/>
      </p:ext>
    </p:extLst>
  </p:cSld>
  <p:clrMapOvr>
    <a:masterClrMapping/>
  </p:clrMapOvr>
  <mc:AlternateContent xmlns:mc="http://schemas.openxmlformats.org/markup-compatibility/2006">
    <mc:Choice xmlns:p14="http://schemas.microsoft.com/office/powerpoint/2010/main" Requires="p14">
      <p:transition spd="slow" p14:dur="2000" advTm="101426"/>
    </mc:Choice>
    <mc:Fallback>
      <p:transition spd="slow" advTm="101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6E077D7-2AA2-4F61-BC5B-46F6C5E2C1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63" y="411145"/>
            <a:ext cx="6037720" cy="5660363"/>
          </a:xfrm>
          <a:prstGeom prst="rect">
            <a:avLst/>
          </a:prstGeom>
        </p:spPr>
      </p:pic>
      <p:sp>
        <p:nvSpPr>
          <p:cNvPr id="2" name="TextBox 1"/>
          <p:cNvSpPr txBox="1"/>
          <p:nvPr/>
        </p:nvSpPr>
        <p:spPr>
          <a:xfrm>
            <a:off x="6975566" y="2159726"/>
            <a:ext cx="3344091" cy="2031325"/>
          </a:xfrm>
          <a:prstGeom prst="rect">
            <a:avLst/>
          </a:prstGeom>
          <a:noFill/>
        </p:spPr>
        <p:txBody>
          <a:bodyPr wrap="square" rtlCol="0">
            <a:spAutoFit/>
          </a:bodyPr>
          <a:lstStyle/>
          <a:p>
            <a:r>
              <a:rPr lang="en-US" dirty="0"/>
              <a:t>standing at 20 degrees of knee flexion on the affected limb, the patient twists with knee external and internal rotation with positive test being discomfort or clicking.</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24196117"/>
      </p:ext>
    </p:extLst>
  </p:cSld>
  <p:clrMapOvr>
    <a:masterClrMapping/>
  </p:clrMapOvr>
  <mc:AlternateContent xmlns:mc="http://schemas.openxmlformats.org/markup-compatibility/2006">
    <mc:Choice xmlns:p14="http://schemas.microsoft.com/office/powerpoint/2010/main" Requires="p14">
      <p:transition spd="slow" p14:dur="2000" advTm="17863"/>
    </mc:Choice>
    <mc:Fallback>
      <p:transition spd="slow" advTm="1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8810761" y="3374862"/>
            <a:ext cx="3268028" cy="3098193"/>
          </a:xfrm>
          <a:prstGeom prst="rect">
            <a:avLst/>
          </a:prstGeom>
        </p:spPr>
      </p:pic>
      <p:sp>
        <p:nvSpPr>
          <p:cNvPr id="3" name="Content Placeholder 2">
            <a:extLst>
              <a:ext uri="{FF2B5EF4-FFF2-40B4-BE49-F238E27FC236}">
                <a16:creationId xmlns:a16="http://schemas.microsoft.com/office/drawing/2014/main" id="{31D3970A-BC23-4FE5-AC66-CFDEF3E034B8}"/>
              </a:ext>
            </a:extLst>
          </p:cNvPr>
          <p:cNvSpPr>
            <a:spLocks noGrp="1"/>
          </p:cNvSpPr>
          <p:nvPr>
            <p:ph idx="1"/>
          </p:nvPr>
        </p:nvSpPr>
        <p:spPr>
          <a:xfrm>
            <a:off x="330220" y="679151"/>
            <a:ext cx="6749849" cy="5793904"/>
          </a:xfrm>
        </p:spPr>
        <p:txBody>
          <a:bodyPr>
            <a:normAutofit/>
          </a:bodyPr>
          <a:lstStyle/>
          <a:p>
            <a:endParaRPr lang="en-US" dirty="0"/>
          </a:p>
          <a:p>
            <a:pPr marL="201168" lvl="1" indent="0">
              <a:buNone/>
            </a:pPr>
            <a:r>
              <a:rPr lang="en-US" sz="3600" b="1" dirty="0" smtClean="0"/>
              <a:t>Imaging</a:t>
            </a:r>
            <a:endParaRPr lang="en-US" sz="3200" b="1" dirty="0" smtClean="0"/>
          </a:p>
          <a:p>
            <a:pPr fontAlgn="base"/>
            <a:endParaRPr lang="en-US" dirty="0" smtClean="0"/>
          </a:p>
          <a:p>
            <a:pPr fontAlgn="base">
              <a:buFont typeface="Wingdings" panose="05000000000000000000" pitchFamily="2" charset="2"/>
              <a:buChar char="Ø"/>
            </a:pPr>
            <a:r>
              <a:rPr lang="en-US" dirty="0" smtClean="0"/>
              <a:t>Radiographs</a:t>
            </a:r>
            <a:endParaRPr lang="en-US" dirty="0"/>
          </a:p>
          <a:p>
            <a:pPr fontAlgn="base"/>
            <a:r>
              <a:rPr lang="en-US" dirty="0"/>
              <a:t>Should be normal in young patients with an acute meniscal injury</a:t>
            </a:r>
          </a:p>
          <a:p>
            <a:pPr fontAlgn="base"/>
            <a:endParaRPr lang="en-US" dirty="0" smtClean="0"/>
          </a:p>
          <a:p>
            <a:pPr fontAlgn="base">
              <a:buFont typeface="Wingdings" panose="05000000000000000000" pitchFamily="2" charset="2"/>
              <a:buChar char="Ø"/>
            </a:pPr>
            <a:r>
              <a:rPr lang="en-US" dirty="0" smtClean="0"/>
              <a:t>MRI</a:t>
            </a:r>
            <a:endParaRPr lang="en-US" dirty="0"/>
          </a:p>
          <a:p>
            <a:pPr fontAlgn="base"/>
            <a:r>
              <a:rPr lang="en-US" dirty="0"/>
              <a:t>MRI is most sensitive diagnostic test, but also has a high false positive </a:t>
            </a:r>
            <a:r>
              <a:rPr lang="en-US" dirty="0" smtClean="0"/>
              <a:t>rate</a:t>
            </a:r>
            <a:endParaRPr lang="en-US" dirty="0"/>
          </a:p>
          <a:p>
            <a:pPr fontAlgn="base"/>
            <a:r>
              <a:rPr lang="en-US" dirty="0"/>
              <a:t>linear high signal that extends to either superior or inferior surface of the </a:t>
            </a:r>
            <a:r>
              <a:rPr lang="en-US" dirty="0" smtClean="0"/>
              <a:t>meniscus</a:t>
            </a:r>
            <a:endParaRPr lang="en-US" sz="2400" dirty="0"/>
          </a:p>
          <a:p>
            <a:pPr marL="914400" lvl="2" indent="0">
              <a:buNone/>
            </a:pPr>
            <a:endParaRPr lang="en-US" sz="2400" dirty="0"/>
          </a:p>
        </p:txBody>
      </p:sp>
      <p:pic>
        <p:nvPicPr>
          <p:cNvPr id="2" name="Picture 1"/>
          <p:cNvPicPr>
            <a:picLocks noChangeAspect="1"/>
          </p:cNvPicPr>
          <p:nvPr/>
        </p:nvPicPr>
        <p:blipFill>
          <a:blip r:embed="rId5"/>
          <a:stretch>
            <a:fillRect/>
          </a:stretch>
        </p:blipFill>
        <p:spPr>
          <a:xfrm>
            <a:off x="6577758" y="66266"/>
            <a:ext cx="3226937" cy="397451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23240962"/>
      </p:ext>
    </p:extLst>
  </p:cSld>
  <p:clrMapOvr>
    <a:masterClrMapping/>
  </p:clrMapOvr>
  <mc:AlternateContent xmlns:mc="http://schemas.openxmlformats.org/markup-compatibility/2006">
    <mc:Choice xmlns:p14="http://schemas.microsoft.com/office/powerpoint/2010/main" Requires="p14">
      <p:transition spd="slow" p14:dur="2000" advTm="49006"/>
    </mc:Choice>
    <mc:Fallback>
      <p:transition spd="slow" advTm="4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D1BBE-7651-4692-A19B-EEB36DE472DD}"/>
              </a:ext>
            </a:extLst>
          </p:cNvPr>
          <p:cNvSpPr>
            <a:spLocks noGrp="1"/>
          </p:cNvSpPr>
          <p:nvPr>
            <p:ph idx="1"/>
          </p:nvPr>
        </p:nvSpPr>
        <p:spPr>
          <a:xfrm>
            <a:off x="838200" y="1663337"/>
            <a:ext cx="10515600" cy="4811604"/>
          </a:xfrm>
        </p:spPr>
        <p:txBody>
          <a:bodyPr>
            <a:noAutofit/>
          </a:bodyPr>
          <a:lstStyle/>
          <a:p>
            <a:pPr marL="0" indent="0">
              <a:buNone/>
            </a:pPr>
            <a:endParaRPr lang="en-US" sz="1400" dirty="0"/>
          </a:p>
          <a:p>
            <a:pPr lvl="1"/>
            <a:r>
              <a:rPr lang="en-US" sz="1400" dirty="0"/>
              <a:t>Treatment for a torn meniscus often begins conservatively:</a:t>
            </a:r>
          </a:p>
          <a:p>
            <a:pPr lvl="2"/>
            <a:r>
              <a:rPr lang="en-US" b="1" dirty="0"/>
              <a:t>Rest</a:t>
            </a:r>
          </a:p>
          <a:p>
            <a:pPr lvl="2"/>
            <a:r>
              <a:rPr lang="en-US" b="1" dirty="0"/>
              <a:t>Ice.</a:t>
            </a:r>
          </a:p>
          <a:p>
            <a:pPr lvl="2"/>
            <a:r>
              <a:rPr lang="en-US" b="1" dirty="0" smtClean="0"/>
              <a:t>Analgesics</a:t>
            </a:r>
            <a:r>
              <a:rPr lang="en-US" b="1" dirty="0" smtClean="0"/>
              <a:t>.</a:t>
            </a:r>
            <a:endParaRPr lang="en-US" b="1" dirty="0"/>
          </a:p>
          <a:p>
            <a:pPr marL="914400" lvl="2" indent="0">
              <a:buNone/>
            </a:pPr>
            <a:endParaRPr lang="en-US" b="1" dirty="0"/>
          </a:p>
          <a:p>
            <a:pPr lvl="1"/>
            <a:r>
              <a:rPr lang="en-US" sz="1400" dirty="0"/>
              <a:t>Physiotherapy:</a:t>
            </a:r>
          </a:p>
          <a:p>
            <a:pPr marL="914400" lvl="2" indent="0">
              <a:buNone/>
            </a:pPr>
            <a:r>
              <a:rPr lang="en-US" dirty="0"/>
              <a:t> Physical therapy can </a:t>
            </a:r>
            <a:r>
              <a:rPr lang="en-US" b="1" dirty="0"/>
              <a:t>strengthen the muscles around the knee </a:t>
            </a:r>
            <a:r>
              <a:rPr lang="en-US" dirty="0"/>
              <a:t>and in legs to help </a:t>
            </a:r>
            <a:r>
              <a:rPr lang="en-US" u="sng" dirty="0"/>
              <a:t>stabilize</a:t>
            </a:r>
            <a:r>
              <a:rPr lang="en-US" dirty="0"/>
              <a:t> and </a:t>
            </a:r>
            <a:r>
              <a:rPr lang="en-US" u="sng" dirty="0"/>
              <a:t>support</a:t>
            </a:r>
            <a:r>
              <a:rPr lang="en-US" dirty="0"/>
              <a:t> the knee joint.</a:t>
            </a:r>
          </a:p>
          <a:p>
            <a:pPr marL="201168" lvl="1" indent="0">
              <a:buNone/>
            </a:pPr>
            <a:endParaRPr lang="en-US" sz="1400" dirty="0" smtClean="0"/>
          </a:p>
          <a:p>
            <a:pPr lvl="1"/>
            <a:r>
              <a:rPr lang="en-US" sz="1400" dirty="0"/>
              <a:t>Arthroscopy:</a:t>
            </a:r>
          </a:p>
          <a:p>
            <a:pPr marL="914400" lvl="2" indent="0">
              <a:buNone/>
            </a:pPr>
            <a:r>
              <a:rPr lang="en-US" dirty="0"/>
              <a:t>Arthroscopy </a:t>
            </a:r>
            <a:r>
              <a:rPr lang="en-US" u="sng" dirty="0"/>
              <a:t>has the advantage that, if a lesion is identified, it can be treated at the same time</a:t>
            </a:r>
            <a:r>
              <a:rPr lang="en-US" dirty="0"/>
              <a:t>. You have to be certain, though, that the lesion which you see is the one causing the patient’s symptoms!</a:t>
            </a:r>
          </a:p>
          <a:p>
            <a:pPr lvl="1"/>
            <a:endParaRPr lang="en-US" sz="1400" dirty="0"/>
          </a:p>
          <a:p>
            <a:pPr lvl="2"/>
            <a:r>
              <a:rPr lang="en-US" dirty="0"/>
              <a:t>If the knee </a:t>
            </a:r>
            <a:r>
              <a:rPr lang="en-US" b="1" dirty="0">
                <a:solidFill>
                  <a:srgbClr val="FF0000"/>
                </a:solidFill>
              </a:rPr>
              <a:t>remains painful </a:t>
            </a:r>
            <a:r>
              <a:rPr lang="en-US" dirty="0"/>
              <a:t>despite rehabilitative therapy </a:t>
            </a:r>
          </a:p>
          <a:p>
            <a:pPr lvl="2"/>
            <a:r>
              <a:rPr lang="en-US" dirty="0"/>
              <a:t>If the knee </a:t>
            </a:r>
            <a:r>
              <a:rPr lang="en-US" b="1" dirty="0">
                <a:solidFill>
                  <a:srgbClr val="FF0000"/>
                </a:solidFill>
              </a:rPr>
              <a:t>cannot be unlocked</a:t>
            </a:r>
            <a:r>
              <a:rPr lang="en-US" b="1" dirty="0" smtClean="0">
                <a:solidFill>
                  <a:srgbClr val="FF0000"/>
                </a:solidFill>
              </a:rPr>
              <a:t>.</a:t>
            </a:r>
            <a:endParaRPr lang="en-US" dirty="0"/>
          </a:p>
          <a:p>
            <a:pPr lvl="1">
              <a:buFont typeface="Wingdings" panose="05000000000000000000" pitchFamily="2" charset="2"/>
              <a:buChar char="v"/>
            </a:pPr>
            <a:r>
              <a:rPr lang="en-US" sz="1400" dirty="0"/>
              <a:t>It's sometimes possible to repair a torn </a:t>
            </a:r>
            <a:r>
              <a:rPr lang="en-US" sz="1400" dirty="0" smtClean="0"/>
              <a:t>meniscus</a:t>
            </a:r>
            <a:endParaRPr lang="en-US" sz="1400" dirty="0"/>
          </a:p>
          <a:p>
            <a:pPr lvl="1">
              <a:buFont typeface="Wingdings" panose="05000000000000000000" pitchFamily="2" charset="2"/>
              <a:buChar char="v"/>
            </a:pPr>
            <a:r>
              <a:rPr lang="en-US" sz="1400" dirty="0"/>
              <a:t>If the tear can't be repaired, the meniscus might be surgically trimmed </a:t>
            </a:r>
            <a:r>
              <a:rPr lang="en-US" sz="1400" dirty="0">
                <a:solidFill>
                  <a:srgbClr val="FF0000"/>
                </a:solidFill>
              </a:rPr>
              <a:t>(</a:t>
            </a:r>
            <a:r>
              <a:rPr lang="en-US" sz="1400" b="1" dirty="0">
                <a:solidFill>
                  <a:srgbClr val="FF0000"/>
                </a:solidFill>
              </a:rPr>
              <a:t>Partial </a:t>
            </a:r>
            <a:r>
              <a:rPr lang="en-US" sz="1400" b="1" dirty="0" err="1">
                <a:solidFill>
                  <a:srgbClr val="FF0000"/>
                </a:solidFill>
              </a:rPr>
              <a:t>meniscectomy</a:t>
            </a:r>
            <a:r>
              <a:rPr lang="en-US" sz="1400" b="1" dirty="0" smtClean="0">
                <a:solidFill>
                  <a:srgbClr val="FF0000"/>
                </a:solidFill>
              </a:rPr>
              <a:t>)</a:t>
            </a:r>
            <a:endParaRPr lang="en-US" sz="1400" b="1" dirty="0"/>
          </a:p>
        </p:txBody>
      </p:sp>
      <p:sp>
        <p:nvSpPr>
          <p:cNvPr id="2" name="TextBox 1"/>
          <p:cNvSpPr txBox="1"/>
          <p:nvPr/>
        </p:nvSpPr>
        <p:spPr>
          <a:xfrm>
            <a:off x="838200" y="844732"/>
            <a:ext cx="2795452" cy="584775"/>
          </a:xfrm>
          <a:prstGeom prst="rect">
            <a:avLst/>
          </a:prstGeom>
          <a:noFill/>
        </p:spPr>
        <p:txBody>
          <a:bodyPr wrap="square" rtlCol="0">
            <a:spAutoFit/>
          </a:bodyPr>
          <a:lstStyle/>
          <a:p>
            <a:r>
              <a:rPr lang="en-US" sz="3200" b="1" dirty="0"/>
              <a:t>Management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5328416"/>
      </p:ext>
    </p:extLst>
  </p:cSld>
  <p:clrMapOvr>
    <a:masterClrMapping/>
  </p:clrMapOvr>
  <mc:AlternateContent xmlns:mc="http://schemas.openxmlformats.org/markup-compatibility/2006">
    <mc:Choice xmlns:p14="http://schemas.microsoft.com/office/powerpoint/2010/main" Requires="p14">
      <p:transition spd="slow" p14:dur="2000" advTm="83350"/>
    </mc:Choice>
    <mc:Fallback>
      <p:transition spd="slow" advTm="8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F14AF8-0F56-4635-9B6C-267DCC2638C3}"/>
              </a:ext>
            </a:extLst>
          </p:cNvPr>
          <p:cNvSpPr>
            <a:spLocks noGrp="1"/>
          </p:cNvSpPr>
          <p:nvPr>
            <p:ph idx="1"/>
          </p:nvPr>
        </p:nvSpPr>
        <p:spPr>
          <a:xfrm>
            <a:off x="611777" y="934523"/>
            <a:ext cx="6764383" cy="6190735"/>
          </a:xfrm>
        </p:spPr>
        <p:txBody>
          <a:bodyPr>
            <a:normAutofit/>
          </a:bodyPr>
          <a:lstStyle/>
          <a:p>
            <a:pPr marL="0" indent="0">
              <a:buNone/>
            </a:pPr>
            <a:r>
              <a:rPr lang="en-US" sz="3600" b="1" dirty="0"/>
              <a:t>Meniscal </a:t>
            </a:r>
            <a:r>
              <a:rPr lang="en-US" sz="3600" b="1" dirty="0" smtClean="0"/>
              <a:t>cysts</a:t>
            </a:r>
            <a:endParaRPr lang="en-US" sz="3600" b="1" dirty="0"/>
          </a:p>
          <a:p>
            <a:pPr marL="0" indent="0">
              <a:buNone/>
            </a:pPr>
            <a:endParaRPr lang="en-US" sz="3600" b="1" dirty="0" smtClean="0"/>
          </a:p>
          <a:p>
            <a:pPr marL="0" indent="0">
              <a:buNone/>
            </a:pPr>
            <a:endParaRPr lang="en-US" sz="3600" b="1" dirty="0"/>
          </a:p>
          <a:p>
            <a:pPr>
              <a:lnSpc>
                <a:spcPct val="100000"/>
              </a:lnSpc>
            </a:pPr>
            <a:r>
              <a:rPr lang="en-US" dirty="0" smtClean="0"/>
              <a:t>Associated with meniscal tears (Lateral is more common)</a:t>
            </a:r>
            <a:endParaRPr lang="en-US" b="1" dirty="0">
              <a:solidFill>
                <a:srgbClr val="7030A0"/>
              </a:solidFill>
            </a:endParaRPr>
          </a:p>
          <a:p>
            <a:pPr>
              <a:lnSpc>
                <a:spcPct val="100000"/>
              </a:lnSpc>
            </a:pPr>
            <a:r>
              <a:rPr lang="en-US" dirty="0"/>
              <a:t>It contains gelatinous fluid and is surrounded by fibrous tissue.</a:t>
            </a:r>
          </a:p>
          <a:p>
            <a:r>
              <a:rPr lang="en-US" dirty="0"/>
              <a:t>The patient presents with </a:t>
            </a:r>
            <a:r>
              <a:rPr lang="en-US" dirty="0">
                <a:solidFill>
                  <a:srgbClr val="FF0000"/>
                </a:solidFill>
              </a:rPr>
              <a:t>pain</a:t>
            </a:r>
            <a:r>
              <a:rPr lang="en-US" dirty="0"/>
              <a:t> and a </a:t>
            </a:r>
            <a:r>
              <a:rPr lang="en-US" dirty="0">
                <a:solidFill>
                  <a:srgbClr val="FF0000"/>
                </a:solidFill>
              </a:rPr>
              <a:t>small lump </a:t>
            </a:r>
            <a:r>
              <a:rPr lang="en-US" dirty="0"/>
              <a:t>can be seen and felt, usually on the lateral side of the joint; it may feel surprisingly firm (or tense), particularly when the knee is extended.</a:t>
            </a:r>
          </a:p>
          <a:p>
            <a:r>
              <a:rPr lang="en-US" u="sng" dirty="0"/>
              <a:t>If the symptoms are sufficiently troublesome</a:t>
            </a:r>
            <a:r>
              <a:rPr lang="en-US" dirty="0"/>
              <a:t>, the cyst can be decompressed or removed </a:t>
            </a:r>
            <a:r>
              <a:rPr lang="en-US" dirty="0" err="1"/>
              <a:t>arthoscopically</a:t>
            </a:r>
            <a:r>
              <a:rPr lang="en-US" dirty="0"/>
              <a:t>; any meniscal lesion can be dealt with at the same time.</a:t>
            </a:r>
          </a:p>
        </p:txBody>
      </p:sp>
      <p:pic>
        <p:nvPicPr>
          <p:cNvPr id="4" name="Picture 3"/>
          <p:cNvPicPr>
            <a:picLocks noChangeAspect="1"/>
          </p:cNvPicPr>
          <p:nvPr/>
        </p:nvPicPr>
        <p:blipFill>
          <a:blip r:embed="rId4"/>
          <a:stretch>
            <a:fillRect/>
          </a:stretch>
        </p:blipFill>
        <p:spPr>
          <a:xfrm>
            <a:off x="7237298" y="3349471"/>
            <a:ext cx="4837747" cy="3025204"/>
          </a:xfrm>
          <a:prstGeom prst="rect">
            <a:avLst/>
          </a:prstGeom>
        </p:spPr>
      </p:pic>
      <p:pic>
        <p:nvPicPr>
          <p:cNvPr id="2" name="Picture 1"/>
          <p:cNvPicPr>
            <a:picLocks noChangeAspect="1"/>
          </p:cNvPicPr>
          <p:nvPr/>
        </p:nvPicPr>
        <p:blipFill>
          <a:blip r:embed="rId5"/>
          <a:stretch>
            <a:fillRect/>
          </a:stretch>
        </p:blipFill>
        <p:spPr>
          <a:xfrm>
            <a:off x="8183333" y="102324"/>
            <a:ext cx="2945675" cy="392756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00868235"/>
      </p:ext>
    </p:extLst>
  </p:cSld>
  <p:clrMapOvr>
    <a:masterClrMapping/>
  </p:clrMapOvr>
  <mc:AlternateContent xmlns:mc="http://schemas.openxmlformats.org/markup-compatibility/2006">
    <mc:Choice xmlns:p14="http://schemas.microsoft.com/office/powerpoint/2010/main" Requires="p14">
      <p:transition spd="slow" p14:dur="2000" advTm="83093"/>
    </mc:Choice>
    <mc:Fallback>
      <p:transition spd="slow" advTm="8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very high confidence">
            <a:extLst>
              <a:ext uri="{FF2B5EF4-FFF2-40B4-BE49-F238E27FC236}">
                <a16:creationId xmlns:a16="http://schemas.microsoft.com/office/drawing/2014/main" id="{B1A72F2E-37CB-42AC-87D7-F1CADBF91CCD}"/>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64094" y="620213"/>
            <a:ext cx="7251700" cy="5438774"/>
          </a:xfrm>
          <a:prstGeom prst="rect">
            <a:avLst/>
          </a:prstGeom>
        </p:spPr>
      </p:pic>
      <p:pic>
        <p:nvPicPr>
          <p:cNvPr id="3" name="Picture 2">
            <a:extLst>
              <a:ext uri="{FF2B5EF4-FFF2-40B4-BE49-F238E27FC236}">
                <a16:creationId xmlns:a16="http://schemas.microsoft.com/office/drawing/2014/main" id="{681BF55C-6FF3-4681-BF32-ABE3E7418E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6492" y="2477532"/>
            <a:ext cx="4681326" cy="242735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1170110"/>
      </p:ext>
    </p:extLst>
  </p:cSld>
  <p:clrMapOvr>
    <a:masterClrMapping/>
  </p:clrMapOvr>
  <mc:AlternateContent xmlns:mc="http://schemas.openxmlformats.org/markup-compatibility/2006">
    <mc:Choice xmlns:p14="http://schemas.microsoft.com/office/powerpoint/2010/main" Requires="p14">
      <p:transition spd="slow" p14:dur="2000" advTm="48950"/>
    </mc:Choice>
    <mc:Fallback>
      <p:transition spd="slow" advTm="4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ACL injury</a:t>
            </a:r>
            <a:endParaRPr lang="en-US" dirty="0"/>
          </a:p>
        </p:txBody>
      </p:sp>
      <p:sp>
        <p:nvSpPr>
          <p:cNvPr id="3" name="Content Placeholder 2"/>
          <p:cNvSpPr>
            <a:spLocks noGrp="1"/>
          </p:cNvSpPr>
          <p:nvPr>
            <p:ph idx="1"/>
          </p:nvPr>
        </p:nvSpPr>
        <p:spPr>
          <a:xfrm>
            <a:off x="1097280" y="1845734"/>
            <a:ext cx="5669280" cy="4023360"/>
          </a:xfrm>
        </p:spPr>
        <p:txBody>
          <a:bodyPr/>
          <a:lstStyle/>
          <a:p>
            <a:pPr>
              <a:buFont typeface="Wingdings" panose="05000000000000000000" pitchFamily="2" charset="2"/>
              <a:buChar char="Ø"/>
            </a:pPr>
            <a:r>
              <a:rPr lang="en-US" dirty="0"/>
              <a:t> </a:t>
            </a:r>
            <a:r>
              <a:rPr lang="en-US" dirty="0" smtClean="0"/>
              <a:t>Most common knee ligament injury</a:t>
            </a:r>
            <a:endParaRPr lang="en-US" dirty="0"/>
          </a:p>
          <a:p>
            <a:pPr>
              <a:buFont typeface="Wingdings" panose="05000000000000000000" pitchFamily="2" charset="2"/>
              <a:buChar char="Ø"/>
            </a:pPr>
            <a:r>
              <a:rPr lang="en-US" dirty="0" smtClean="0"/>
              <a:t>M:F= 1:4 (among </a:t>
            </a:r>
            <a:r>
              <a:rPr lang="en-US" dirty="0" err="1" smtClean="0"/>
              <a:t>atheletes</a:t>
            </a:r>
            <a:r>
              <a:rPr lang="en-US" dirty="0" smtClean="0"/>
              <a:t>)</a:t>
            </a:r>
          </a:p>
          <a:p>
            <a:pPr>
              <a:buFont typeface="Wingdings" panose="05000000000000000000" pitchFamily="2" charset="2"/>
              <a:buChar char="Ø"/>
            </a:pPr>
            <a:r>
              <a:rPr lang="en-US" dirty="0" smtClean="0"/>
              <a:t>Non-contact pivoting: Tibia </a:t>
            </a:r>
            <a:r>
              <a:rPr lang="en-US" dirty="0"/>
              <a:t>translates anteriorly while knee is in slight flexion and </a:t>
            </a:r>
            <a:r>
              <a:rPr lang="en-US" dirty="0" smtClean="0"/>
              <a:t>valgus</a:t>
            </a:r>
          </a:p>
          <a:p>
            <a:pPr>
              <a:buFont typeface="Wingdings" panose="05000000000000000000" pitchFamily="2" charset="2"/>
              <a:buChar char="Ø"/>
            </a:pPr>
            <a:endParaRPr lang="en-US" dirty="0" smtClean="0"/>
          </a:p>
          <a:p>
            <a:pPr>
              <a:buFont typeface="Wingdings" panose="05000000000000000000" pitchFamily="2" charset="2"/>
              <a:buChar char="Ø"/>
            </a:pPr>
            <a:r>
              <a:rPr lang="en-US" dirty="0" smtClean="0"/>
              <a:t>Presentation:</a:t>
            </a:r>
          </a:p>
          <a:p>
            <a:pPr lvl="1">
              <a:buFont typeface="Wingdings" panose="05000000000000000000" pitchFamily="2" charset="2"/>
              <a:buChar char="Ø"/>
            </a:pPr>
            <a:r>
              <a:rPr lang="en-US" dirty="0" smtClean="0"/>
              <a:t>Sudden pop</a:t>
            </a:r>
          </a:p>
          <a:p>
            <a:pPr lvl="1">
              <a:buFont typeface="Wingdings" panose="05000000000000000000" pitchFamily="2" charset="2"/>
              <a:buChar char="Ø"/>
            </a:pPr>
            <a:r>
              <a:rPr lang="en-US" dirty="0" err="1" smtClean="0"/>
              <a:t>Hemarthrosis</a:t>
            </a:r>
            <a:endParaRPr lang="en-US" dirty="0" smtClean="0"/>
          </a:p>
          <a:p>
            <a:pPr lvl="1">
              <a:buFont typeface="Wingdings" panose="05000000000000000000" pitchFamily="2" charset="2"/>
              <a:buChar char="Ø"/>
            </a:pPr>
            <a:r>
              <a:rPr lang="en-US" dirty="0" smtClean="0"/>
              <a:t>Deep knee pain</a:t>
            </a:r>
          </a:p>
        </p:txBody>
      </p:sp>
      <p:pic>
        <p:nvPicPr>
          <p:cNvPr id="5" name="Picture 4"/>
          <p:cNvPicPr>
            <a:picLocks noChangeAspect="1"/>
          </p:cNvPicPr>
          <p:nvPr/>
        </p:nvPicPr>
        <p:blipFill>
          <a:blip r:embed="rId4"/>
          <a:stretch>
            <a:fillRect/>
          </a:stretch>
        </p:blipFill>
        <p:spPr>
          <a:xfrm>
            <a:off x="6590982" y="638291"/>
            <a:ext cx="5173094" cy="3539258"/>
          </a:xfrm>
          <a:prstGeom prst="rect">
            <a:avLst/>
          </a:prstGeom>
        </p:spPr>
      </p:pic>
      <p:pic>
        <p:nvPicPr>
          <p:cNvPr id="6" name="Picture 5"/>
          <p:cNvPicPr>
            <a:picLocks noChangeAspect="1"/>
          </p:cNvPicPr>
          <p:nvPr/>
        </p:nvPicPr>
        <p:blipFill>
          <a:blip r:embed="rId5"/>
          <a:stretch>
            <a:fillRect/>
          </a:stretch>
        </p:blipFill>
        <p:spPr>
          <a:xfrm>
            <a:off x="7404722" y="3475300"/>
            <a:ext cx="3545614" cy="210787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8988200"/>
      </p:ext>
    </p:extLst>
  </p:cSld>
  <p:clrMapOvr>
    <a:masterClrMapping/>
  </p:clrMapOvr>
  <mc:AlternateContent xmlns:mc="http://schemas.openxmlformats.org/markup-compatibility/2006">
    <mc:Choice xmlns:p14="http://schemas.microsoft.com/office/powerpoint/2010/main" Requires="p14">
      <p:transition spd="slow" p14:dur="2000" advTm="80525"/>
    </mc:Choice>
    <mc:Fallback>
      <p:transition spd="slow" advTm="80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arthropod, animal, invertebrate&#10;&#10;Description generated with very high confidence">
            <a:extLst>
              <a:ext uri="{FF2B5EF4-FFF2-40B4-BE49-F238E27FC236}">
                <a16:creationId xmlns:a16="http://schemas.microsoft.com/office/drawing/2014/main" id="{B2653185-0407-44A7-9EAC-1E4D271C079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37838" y="560387"/>
            <a:ext cx="6914056" cy="5599113"/>
          </a:xfrm>
        </p:spPr>
      </p:pic>
      <p:sp>
        <p:nvSpPr>
          <p:cNvPr id="6" name="TextBox 5">
            <a:extLst>
              <a:ext uri="{FF2B5EF4-FFF2-40B4-BE49-F238E27FC236}">
                <a16:creationId xmlns:a16="http://schemas.microsoft.com/office/drawing/2014/main" id="{FDE9A965-2BC5-4C9A-9A08-9E53934E0CD3}"/>
              </a:ext>
            </a:extLst>
          </p:cNvPr>
          <p:cNvSpPr txBox="1"/>
          <p:nvPr/>
        </p:nvSpPr>
        <p:spPr>
          <a:xfrm>
            <a:off x="8077544" y="2090172"/>
            <a:ext cx="3797300" cy="2677656"/>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t>More sensitive is the </a:t>
            </a:r>
            <a:r>
              <a:rPr lang="en-US" sz="2400" i="1" dirty="0"/>
              <a:t>Lachman test</a:t>
            </a:r>
            <a:r>
              <a:rPr lang="en-US" sz="2400" dirty="0"/>
              <a:t>, but this is difficult if the patient has big thighs (or the examiner has small hands).</a:t>
            </a:r>
          </a:p>
          <a:p>
            <a:pPr marL="285750" indent="-285750">
              <a:buFont typeface="Wingdings" panose="05000000000000000000" pitchFamily="2" charset="2"/>
              <a:buChar char="ü"/>
            </a:pPr>
            <a:r>
              <a:rPr lang="en-US" sz="2400" dirty="0"/>
              <a:t>If the knee is stable, there should be no gliding.</a:t>
            </a:r>
            <a:endParaRPr lang="en-US" sz="24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36802463"/>
      </p:ext>
    </p:extLst>
  </p:cSld>
  <p:clrMapOvr>
    <a:masterClrMapping/>
  </p:clrMapOvr>
  <mc:AlternateContent xmlns:mc="http://schemas.openxmlformats.org/markup-compatibility/2006">
    <mc:Choice xmlns:p14="http://schemas.microsoft.com/office/powerpoint/2010/main" Requires="p14">
      <p:transition spd="slow" p14:dur="2000" advTm="34912"/>
    </mc:Choice>
    <mc:Fallback>
      <p:transition spd="slow" advTm="3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94C6F543-E3D5-489B-901A-4989AAF68D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597" y="224650"/>
            <a:ext cx="6602897" cy="6190217"/>
          </a:xfrm>
          <a:prstGeom prst="rect">
            <a:avLst/>
          </a:prstGeom>
        </p:spPr>
      </p:pic>
      <p:sp>
        <p:nvSpPr>
          <p:cNvPr id="13" name="Content Placeholder 9">
            <a:extLst>
              <a:ext uri="{FF2B5EF4-FFF2-40B4-BE49-F238E27FC236}">
                <a16:creationId xmlns:a16="http://schemas.microsoft.com/office/drawing/2014/main" id="{E95CEAA3-B2BB-4021-B5B9-90EB587452C6}"/>
              </a:ext>
            </a:extLst>
          </p:cNvPr>
          <p:cNvSpPr>
            <a:spLocks noGrp="1"/>
          </p:cNvSpPr>
          <p:nvPr>
            <p:ph idx="1"/>
          </p:nvPr>
        </p:nvSpPr>
        <p:spPr>
          <a:xfrm>
            <a:off x="7562335" y="2097559"/>
            <a:ext cx="4629665" cy="2662881"/>
          </a:xfrm>
        </p:spPr>
        <p:txBody>
          <a:bodyPr>
            <a:normAutofit/>
          </a:bodyPr>
          <a:lstStyle/>
          <a:p>
            <a:r>
              <a:rPr lang="en-US" sz="2500" dirty="0"/>
              <a:t>Excessive anterior movement (a positive anterior drawer sign) denotes anterior cruciate laxity; excessive posterior movement (a positive posterior drawer sign) signifies posterior cruciate laxity.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3858402"/>
      </p:ext>
    </p:extLst>
  </p:cSld>
  <p:clrMapOvr>
    <a:masterClrMapping/>
  </p:clrMapOvr>
  <mc:AlternateContent xmlns:mc="http://schemas.openxmlformats.org/markup-compatibility/2006">
    <mc:Choice xmlns:p14="http://schemas.microsoft.com/office/powerpoint/2010/main" Requires="p14">
      <p:transition spd="slow" p14:dur="2000" advTm="20888"/>
    </mc:Choice>
    <mc:Fallback>
      <p:transition spd="slow" advTm="2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major ligaments</a:t>
            </a:r>
            <a:endParaRPr lang="en-US" dirty="0"/>
          </a:p>
        </p:txBody>
      </p:sp>
      <p:sp>
        <p:nvSpPr>
          <p:cNvPr id="3" name="Content Placeholder 2"/>
          <p:cNvSpPr>
            <a:spLocks noGrp="1"/>
          </p:cNvSpPr>
          <p:nvPr>
            <p:ph idx="1"/>
          </p:nvPr>
        </p:nvSpPr>
        <p:spPr>
          <a:xfrm>
            <a:off x="1097280" y="1845734"/>
            <a:ext cx="5573486" cy="4023360"/>
          </a:xfrm>
        </p:spPr>
        <p:txBody>
          <a:bodyPr>
            <a:normAutofit fontScale="85000" lnSpcReduction="10000"/>
          </a:bodyPr>
          <a:lstStyle/>
          <a:p>
            <a:r>
              <a:rPr lang="en-US" sz="2800" b="1" dirty="0" smtClean="0"/>
              <a:t>PCL</a:t>
            </a:r>
            <a:endParaRPr lang="en-US" sz="2400" b="1" dirty="0" smtClean="0"/>
          </a:p>
          <a:p>
            <a:pPr fontAlgn="base">
              <a:buFont typeface="Wingdings" panose="05000000000000000000" pitchFamily="2" charset="2"/>
              <a:buChar char="Ø"/>
            </a:pPr>
            <a:r>
              <a:rPr lang="en-US" dirty="0"/>
              <a:t>P</a:t>
            </a:r>
            <a:r>
              <a:rPr lang="en-US" dirty="0" smtClean="0"/>
              <a:t>rimary </a:t>
            </a:r>
            <a:r>
              <a:rPr lang="en-US" dirty="0"/>
              <a:t>restraint to posterior </a:t>
            </a:r>
            <a:r>
              <a:rPr lang="en-US" dirty="0" err="1"/>
              <a:t>tibial</a:t>
            </a:r>
            <a:r>
              <a:rPr lang="en-US" dirty="0"/>
              <a:t> </a:t>
            </a:r>
            <a:r>
              <a:rPr lang="en-US" dirty="0" smtClean="0"/>
              <a:t>translation</a:t>
            </a:r>
          </a:p>
          <a:p>
            <a:pPr fontAlgn="base">
              <a:buFont typeface="Wingdings" panose="05000000000000000000" pitchFamily="2" charset="2"/>
              <a:buChar char="Ø"/>
            </a:pPr>
            <a:r>
              <a:rPr lang="en-US" dirty="0" smtClean="0"/>
              <a:t>Injured due to direct </a:t>
            </a:r>
            <a:r>
              <a:rPr lang="en-US" dirty="0"/>
              <a:t>blow to proximal tibia with a flexed knee (dashboard injury</a:t>
            </a:r>
            <a:r>
              <a:rPr lang="en-US" dirty="0" smtClean="0"/>
              <a:t>)</a:t>
            </a:r>
          </a:p>
          <a:p>
            <a:pPr fontAlgn="base">
              <a:buFont typeface="Wingdings" panose="05000000000000000000" pitchFamily="2" charset="2"/>
              <a:buChar char="Ø"/>
            </a:pPr>
            <a:r>
              <a:rPr lang="en-US" dirty="0" smtClean="0"/>
              <a:t>Presents with posterior knee pain and </a:t>
            </a:r>
            <a:r>
              <a:rPr lang="en-US" dirty="0" err="1" smtClean="0"/>
              <a:t>hemarthrosis</a:t>
            </a:r>
            <a:endParaRPr lang="en-US" dirty="0" smtClean="0"/>
          </a:p>
          <a:p>
            <a:pPr fontAlgn="base">
              <a:buFont typeface="Wingdings" panose="05000000000000000000" pitchFamily="2" charset="2"/>
              <a:buChar char="Ø"/>
            </a:pPr>
            <a:endParaRPr lang="en-US" dirty="0"/>
          </a:p>
          <a:p>
            <a:pPr marL="0" indent="0" fontAlgn="base">
              <a:buNone/>
            </a:pPr>
            <a:r>
              <a:rPr lang="en-US" sz="2600" b="1" dirty="0" smtClean="0"/>
              <a:t>Collateral Ligaments</a:t>
            </a:r>
            <a:endParaRPr lang="en-US" b="1" dirty="0" smtClean="0"/>
          </a:p>
          <a:p>
            <a:pPr fontAlgn="base">
              <a:buFont typeface="Wingdings" panose="05000000000000000000" pitchFamily="2" charset="2"/>
              <a:buChar char="Ø"/>
            </a:pPr>
            <a:r>
              <a:rPr lang="en-US" dirty="0" smtClean="0"/>
              <a:t>MCL prevents valgus instability, LCL prevents </a:t>
            </a:r>
            <a:r>
              <a:rPr lang="en-US" dirty="0" err="1" smtClean="0"/>
              <a:t>varus</a:t>
            </a:r>
            <a:r>
              <a:rPr lang="en-US" dirty="0" smtClean="0"/>
              <a:t> instability</a:t>
            </a:r>
          </a:p>
          <a:p>
            <a:pPr fontAlgn="base">
              <a:buFont typeface="Wingdings" panose="05000000000000000000" pitchFamily="2" charset="2"/>
              <a:buChar char="Ø"/>
            </a:pPr>
            <a:r>
              <a:rPr lang="en-US" dirty="0" smtClean="0"/>
              <a:t>Presented with medial or lateral knee pain with ecchymosis</a:t>
            </a:r>
          </a:p>
          <a:p>
            <a:pPr fontAlgn="base">
              <a:buFont typeface="Wingdings" panose="05000000000000000000" pitchFamily="2" charset="2"/>
              <a:buChar char="Ø"/>
            </a:pPr>
            <a:r>
              <a:rPr lang="en-US" dirty="0" smtClean="0"/>
              <a:t>Contact injury</a:t>
            </a:r>
          </a:p>
          <a:p>
            <a:pPr marL="0" indent="0" fontAlgn="base">
              <a:buNone/>
            </a:pPr>
            <a:endParaRPr lang="en-US" dirty="0" smtClean="0"/>
          </a:p>
          <a:p>
            <a:pPr marL="0" indent="0" fontAlgn="base">
              <a:buNone/>
            </a:pPr>
            <a:endParaRPr lang="en-US" dirty="0" smtClean="0"/>
          </a:p>
          <a:p>
            <a:pPr fontAlgn="base">
              <a:buFont typeface="Wingdings" panose="05000000000000000000" pitchFamily="2" charset="2"/>
              <a:buChar char="Ø"/>
            </a:pPr>
            <a:endParaRPr lang="en-US" dirty="0"/>
          </a:p>
          <a:p>
            <a:pPr fontAlgn="base">
              <a:buFont typeface="Wingdings" panose="05000000000000000000" pitchFamily="2" charset="2"/>
              <a:buChar char="Ø"/>
            </a:pPr>
            <a:endParaRPr lang="en-US" dirty="0"/>
          </a:p>
          <a:p>
            <a:pPr>
              <a:buFont typeface="Wingdings" panose="05000000000000000000" pitchFamily="2" charset="2"/>
              <a:buChar char="Ø"/>
            </a:pPr>
            <a:endParaRPr lang="en-US" dirty="0"/>
          </a:p>
        </p:txBody>
      </p:sp>
      <p:pic>
        <p:nvPicPr>
          <p:cNvPr id="4" name="Picture 3"/>
          <p:cNvPicPr>
            <a:picLocks noChangeAspect="1"/>
          </p:cNvPicPr>
          <p:nvPr/>
        </p:nvPicPr>
        <p:blipFill>
          <a:blip r:embed="rId5"/>
          <a:stretch>
            <a:fillRect/>
          </a:stretch>
        </p:blipFill>
        <p:spPr>
          <a:xfrm>
            <a:off x="7435350" y="1489438"/>
            <a:ext cx="3537450" cy="2427918"/>
          </a:xfrm>
          <a:prstGeom prst="rect">
            <a:avLst/>
          </a:prstGeom>
        </p:spPr>
      </p:pic>
      <p:pic>
        <p:nvPicPr>
          <p:cNvPr id="5" name="Picture 4"/>
          <p:cNvPicPr>
            <a:picLocks noChangeAspect="1"/>
          </p:cNvPicPr>
          <p:nvPr/>
        </p:nvPicPr>
        <p:blipFill>
          <a:blip r:embed="rId6"/>
          <a:stretch>
            <a:fillRect/>
          </a:stretch>
        </p:blipFill>
        <p:spPr>
          <a:xfrm>
            <a:off x="6924947" y="2703397"/>
            <a:ext cx="4836413" cy="3454581"/>
          </a:xfrm>
          <a:prstGeom prst="rect">
            <a:avLst/>
          </a:prstGeom>
        </p:spPr>
      </p:pic>
      <p:sp>
        <p:nvSpPr>
          <p:cNvPr id="6" name="Right Arrow 5"/>
          <p:cNvSpPr/>
          <p:nvPr/>
        </p:nvSpPr>
        <p:spPr>
          <a:xfrm>
            <a:off x="8938204" y="3773906"/>
            <a:ext cx="809897" cy="28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10659292" y="4702629"/>
            <a:ext cx="823911" cy="3135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343152" y="5405170"/>
            <a:ext cx="1629648" cy="82731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924947" y="4883393"/>
            <a:ext cx="809897" cy="2869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9124584" y="3760602"/>
            <a:ext cx="823911" cy="313508"/>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35350" y="5405170"/>
            <a:ext cx="1629648" cy="827314"/>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184077693"/>
      </p:ext>
    </p:extLst>
  </p:cSld>
  <p:clrMapOvr>
    <a:masterClrMapping/>
  </p:clrMapOvr>
  <mc:AlternateContent xmlns:mc="http://schemas.openxmlformats.org/markup-compatibility/2006">
    <mc:Choice xmlns:p14="http://schemas.microsoft.com/office/powerpoint/2010/main" Requires="p14">
      <p:transition spd="slow" p14:dur="2000" advTm="90870"/>
    </mc:Choice>
    <mc:Fallback>
      <p:transition spd="slow" advTm="9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0-#ppt_w/2"/>
                                          </p:val>
                                        </p:tav>
                                        <p:tav tm="100000">
                                          <p:val>
                                            <p:strVal val="#ppt_x"/>
                                          </p:val>
                                        </p:tav>
                                      </p:tavLst>
                                    </p:anim>
                                    <p:anim calcmode="lin" valueType="num">
                                      <p:cBhvr additive="base">
                                        <p:cTn id="4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1+#ppt_w/2"/>
                                          </p:val>
                                        </p:tav>
                                        <p:tav tm="100000">
                                          <p:val>
                                            <p:strVal val="#ppt_x"/>
                                          </p:val>
                                        </p:tav>
                                      </p:tavLst>
                                    </p:anim>
                                    <p:anim calcmode="lin" valueType="num">
                                      <p:cBhvr additive="base">
                                        <p:cTn id="5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heel(1)">
                                      <p:cBhvr>
                                        <p:cTn id="6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13"/>
                </p:tgtEl>
              </p:cMediaNode>
            </p:audio>
          </p:childTnLst>
        </p:cTn>
      </p:par>
    </p:tnLst>
    <p:bldLst>
      <p:bldP spid="6" grpId="0" animBg="1"/>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F28C997C-18CF-430F-A79B-EF80452748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3146"/>
          <a:stretch/>
        </p:blipFill>
        <p:spPr>
          <a:xfrm>
            <a:off x="643467" y="1026616"/>
            <a:ext cx="5291666" cy="4804768"/>
          </a:xfrm>
          <a:prstGeom prst="rect">
            <a:avLst/>
          </a:prstGeom>
        </p:spPr>
      </p:pic>
      <p:pic>
        <p:nvPicPr>
          <p:cNvPr id="6" name="Content Placeholder 5" descr="A picture containing indoor, person&#10;&#10;Description generated with high confidence">
            <a:extLst>
              <a:ext uri="{FF2B5EF4-FFF2-40B4-BE49-F238E27FC236}">
                <a16:creationId xmlns:a16="http://schemas.microsoft.com/office/drawing/2014/main" id="{86829571-F727-4822-A0AA-AC241796C1F4}"/>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397543" y="1279260"/>
            <a:ext cx="5291667" cy="429947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88765499"/>
      </p:ext>
    </p:extLst>
  </p:cSld>
  <p:clrMapOvr>
    <a:masterClrMapping/>
  </p:clrMapOvr>
  <mc:AlternateContent xmlns:mc="http://schemas.openxmlformats.org/markup-compatibility/2006">
    <mc:Choice xmlns:p14="http://schemas.microsoft.com/office/powerpoint/2010/main" Requires="p14">
      <p:transition spd="slow" p14:dur="2000" advTm="41733"/>
    </mc:Choice>
    <mc:Fallback>
      <p:transition spd="slow" advTm="4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1076533" y="591457"/>
            <a:ext cx="4697250" cy="4677677"/>
          </a:xfrm>
          <a:prstGeom prst="rect">
            <a:avLst/>
          </a:prstGeom>
        </p:spPr>
      </p:pic>
      <p:graphicFrame>
        <p:nvGraphicFramePr>
          <p:cNvPr id="8" name="Diagram 7"/>
          <p:cNvGraphicFramePr/>
          <p:nvPr>
            <p:extLst>
              <p:ext uri="{D42A27DB-BD31-4B8C-83A1-F6EECF244321}">
                <p14:modId xmlns:p14="http://schemas.microsoft.com/office/powerpoint/2010/main" val="1438226953"/>
              </p:ext>
            </p:extLst>
          </p:nvPr>
        </p:nvGraphicFramePr>
        <p:xfrm>
          <a:off x="4000136" y="371324"/>
          <a:ext cx="9228183" cy="57769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84865796"/>
      </p:ext>
    </p:extLst>
  </p:cSld>
  <p:clrMapOvr>
    <a:masterClrMapping/>
  </p:clrMapOvr>
  <mc:AlternateContent xmlns:mc="http://schemas.openxmlformats.org/markup-compatibility/2006">
    <mc:Choice xmlns:p14="http://schemas.microsoft.com/office/powerpoint/2010/main" Requires="p14">
      <p:transition spd="slow" p14:dur="2000" advTm="35483"/>
    </mc:Choice>
    <mc:Fallback>
      <p:transition spd="slow" advTm="3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generated with high confidence">
            <a:extLst>
              <a:ext uri="{FF2B5EF4-FFF2-40B4-BE49-F238E27FC236}">
                <a16:creationId xmlns:a16="http://schemas.microsoft.com/office/drawing/2014/main" id="{D677EE39-8105-47DA-8EDB-A8D7B3596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870" y="182943"/>
            <a:ext cx="5291666" cy="4960936"/>
          </a:xfrm>
          <a:prstGeom prst="rect">
            <a:avLst/>
          </a:prstGeom>
        </p:spPr>
      </p:pic>
      <p:pic>
        <p:nvPicPr>
          <p:cNvPr id="5" name="Content Placeholder 4">
            <a:extLst>
              <a:ext uri="{FF2B5EF4-FFF2-40B4-BE49-F238E27FC236}">
                <a16:creationId xmlns:a16="http://schemas.microsoft.com/office/drawing/2014/main" id="{F3DE17DF-7D82-435F-8F85-A5AA2F38E05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43465" y="182942"/>
            <a:ext cx="5291667" cy="4960937"/>
          </a:xfrm>
          <a:prstGeom prst="rect">
            <a:avLst/>
          </a:prstGeom>
        </p:spPr>
      </p:pic>
      <p:sp>
        <p:nvSpPr>
          <p:cNvPr id="8" name="TextBox 7">
            <a:extLst>
              <a:ext uri="{FF2B5EF4-FFF2-40B4-BE49-F238E27FC236}">
                <a16:creationId xmlns:a16="http://schemas.microsoft.com/office/drawing/2014/main" id="{7959484D-6BD3-4FA6-8786-5308034717DF}"/>
              </a:ext>
            </a:extLst>
          </p:cNvPr>
          <p:cNvSpPr txBox="1"/>
          <p:nvPr/>
        </p:nvSpPr>
        <p:spPr>
          <a:xfrm>
            <a:off x="643466" y="5313406"/>
            <a:ext cx="10905070" cy="1569660"/>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The test is performed at full extension and again at 30 degrees of flexion. </a:t>
            </a:r>
          </a:p>
          <a:p>
            <a:pPr marL="285750" indent="-285750">
              <a:buFont typeface="Wingdings" panose="05000000000000000000" pitchFamily="2" charset="2"/>
              <a:buChar char="Ø"/>
            </a:pPr>
            <a:r>
              <a:rPr lang="en-US" sz="2400" dirty="0"/>
              <a:t>There is normally some mediolateral movement at 30 degrees, but if this is excessive (compared to the normal side) it suggests a torn or stretched collateral ligament.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6414953"/>
      </p:ext>
    </p:extLst>
  </p:cSld>
  <p:clrMapOvr>
    <a:masterClrMapping/>
  </p:clrMapOvr>
  <mc:AlternateContent xmlns:mc="http://schemas.openxmlformats.org/markup-compatibility/2006">
    <mc:Choice xmlns:p14="http://schemas.microsoft.com/office/powerpoint/2010/main" Requires="p14">
      <p:transition spd="slow" p14:dur="2000" advTm="65263"/>
    </mc:Choice>
    <mc:Fallback>
      <p:transition spd="slow" advTm="65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1148-FE82-4D58-BA39-64CD44C28F19}"/>
              </a:ext>
            </a:extLst>
          </p:cNvPr>
          <p:cNvSpPr>
            <a:spLocks noGrp="1"/>
          </p:cNvSpPr>
          <p:nvPr>
            <p:ph type="title"/>
          </p:nvPr>
        </p:nvSpPr>
        <p:spPr>
          <a:xfrm>
            <a:off x="479854" y="167417"/>
            <a:ext cx="10515600" cy="1325563"/>
          </a:xfrm>
        </p:spPr>
        <p:txBody>
          <a:bodyPr>
            <a:normAutofit/>
          </a:bodyPr>
          <a:lstStyle/>
          <a:p>
            <a:r>
              <a:rPr lang="en-US" sz="3600" dirty="0" smtClean="0">
                <a:latin typeface="+mn-lt"/>
              </a:rPr>
              <a:t>Imaging</a:t>
            </a:r>
            <a:endParaRPr lang="en-US" sz="3600" dirty="0">
              <a:latin typeface="+mn-lt"/>
            </a:endParaRPr>
          </a:p>
        </p:txBody>
      </p:sp>
      <p:sp>
        <p:nvSpPr>
          <p:cNvPr id="3" name="Content Placeholder 2">
            <a:extLst>
              <a:ext uri="{FF2B5EF4-FFF2-40B4-BE49-F238E27FC236}">
                <a16:creationId xmlns:a16="http://schemas.microsoft.com/office/drawing/2014/main" id="{0CE6B561-E594-4456-810B-B49B57397E5C}"/>
              </a:ext>
            </a:extLst>
          </p:cNvPr>
          <p:cNvSpPr>
            <a:spLocks noGrp="1"/>
          </p:cNvSpPr>
          <p:nvPr>
            <p:ph idx="1"/>
          </p:nvPr>
        </p:nvSpPr>
        <p:spPr>
          <a:xfrm>
            <a:off x="284088" y="1911532"/>
            <a:ext cx="7022404" cy="5318983"/>
          </a:xfrm>
        </p:spPr>
        <p:txBody>
          <a:bodyPr>
            <a:normAutofit/>
          </a:bodyPr>
          <a:lstStyle/>
          <a:p>
            <a:r>
              <a:rPr lang="en-US" u="sng" dirty="0"/>
              <a:t>Stress x-rays </a:t>
            </a:r>
            <a:r>
              <a:rPr lang="en-US" dirty="0"/>
              <a:t>of the knee may provide visual evidence of </a:t>
            </a:r>
            <a:r>
              <a:rPr lang="en-US" dirty="0">
                <a:solidFill>
                  <a:srgbClr val="FF0000"/>
                </a:solidFill>
              </a:rPr>
              <a:t>instability</a:t>
            </a:r>
            <a:r>
              <a:rPr lang="en-US" dirty="0"/>
              <a:t>.</a:t>
            </a:r>
          </a:p>
          <a:p>
            <a:r>
              <a:rPr lang="en-US" u="sng" dirty="0"/>
              <a:t>Plain x-rays </a:t>
            </a:r>
            <a:r>
              <a:rPr lang="en-US" dirty="0"/>
              <a:t>may show that the ligament has </a:t>
            </a:r>
            <a:r>
              <a:rPr lang="en-US" dirty="0">
                <a:solidFill>
                  <a:srgbClr val="FF0000"/>
                </a:solidFill>
              </a:rPr>
              <a:t>avulsed</a:t>
            </a:r>
            <a:r>
              <a:rPr lang="en-US" dirty="0"/>
              <a:t> a small piece of bone:</a:t>
            </a:r>
          </a:p>
          <a:p>
            <a:pPr lvl="1">
              <a:buFont typeface="Wingdings" panose="05000000000000000000" pitchFamily="2" charset="2"/>
              <a:buChar char="ü"/>
            </a:pPr>
            <a:r>
              <a:rPr lang="en-US" dirty="0"/>
              <a:t>The </a:t>
            </a:r>
            <a:r>
              <a:rPr lang="en-US" b="1" u="sng" dirty="0"/>
              <a:t>MCL</a:t>
            </a:r>
            <a:r>
              <a:rPr lang="en-US" dirty="0"/>
              <a:t> usually from the </a:t>
            </a:r>
            <a:r>
              <a:rPr lang="en-US" dirty="0">
                <a:solidFill>
                  <a:srgbClr val="FF0000"/>
                </a:solidFill>
              </a:rPr>
              <a:t>femur</a:t>
            </a:r>
            <a:r>
              <a:rPr lang="en-US" dirty="0"/>
              <a:t>.</a:t>
            </a:r>
          </a:p>
          <a:p>
            <a:pPr lvl="1">
              <a:buFont typeface="Wingdings" panose="05000000000000000000" pitchFamily="2" charset="2"/>
              <a:buChar char="ü"/>
            </a:pPr>
            <a:r>
              <a:rPr lang="en-US" dirty="0"/>
              <a:t>The </a:t>
            </a:r>
            <a:r>
              <a:rPr lang="en-US" b="1" u="sng" dirty="0"/>
              <a:t>LCL</a:t>
            </a:r>
            <a:r>
              <a:rPr lang="en-US" dirty="0"/>
              <a:t> from the </a:t>
            </a:r>
            <a:r>
              <a:rPr lang="en-US" dirty="0">
                <a:solidFill>
                  <a:srgbClr val="FF0000"/>
                </a:solidFill>
              </a:rPr>
              <a:t>fibula</a:t>
            </a:r>
            <a:r>
              <a:rPr lang="en-US" dirty="0"/>
              <a:t>.</a:t>
            </a:r>
          </a:p>
          <a:p>
            <a:pPr lvl="1">
              <a:buFont typeface="Wingdings" panose="05000000000000000000" pitchFamily="2" charset="2"/>
              <a:buChar char="ü"/>
            </a:pPr>
            <a:r>
              <a:rPr lang="en-US" dirty="0"/>
              <a:t>The </a:t>
            </a:r>
            <a:r>
              <a:rPr lang="en-US" b="1" u="sng" dirty="0"/>
              <a:t>ACL</a:t>
            </a:r>
            <a:r>
              <a:rPr lang="en-US" dirty="0"/>
              <a:t> from the </a:t>
            </a:r>
            <a:r>
              <a:rPr lang="en-US" dirty="0">
                <a:solidFill>
                  <a:srgbClr val="FF0000"/>
                </a:solidFill>
              </a:rPr>
              <a:t>tibial spine</a:t>
            </a:r>
            <a:r>
              <a:rPr lang="en-US" dirty="0"/>
              <a:t>.</a:t>
            </a:r>
          </a:p>
          <a:p>
            <a:pPr lvl="1">
              <a:buFont typeface="Wingdings" panose="05000000000000000000" pitchFamily="2" charset="2"/>
              <a:buChar char="ü"/>
            </a:pPr>
            <a:r>
              <a:rPr lang="en-US" dirty="0"/>
              <a:t>The </a:t>
            </a:r>
            <a:r>
              <a:rPr lang="en-US" b="1" u="sng" dirty="0"/>
              <a:t>PCL</a:t>
            </a:r>
            <a:r>
              <a:rPr lang="en-US" dirty="0"/>
              <a:t> from the </a:t>
            </a:r>
            <a:r>
              <a:rPr lang="en-US" dirty="0">
                <a:solidFill>
                  <a:srgbClr val="FF0000"/>
                </a:solidFill>
              </a:rPr>
              <a:t>back of the upper tibia</a:t>
            </a:r>
            <a:r>
              <a:rPr lang="en-US" dirty="0"/>
              <a:t>.</a:t>
            </a:r>
          </a:p>
          <a:p>
            <a:r>
              <a:rPr lang="en-US" dirty="0"/>
              <a:t>Another sign is an </a:t>
            </a:r>
            <a:r>
              <a:rPr lang="en-US" i="1" u="sng" dirty="0"/>
              <a:t>avulsion fracture off the edge of the lateral tibial condyle</a:t>
            </a:r>
            <a:r>
              <a:rPr lang="en-US" dirty="0"/>
              <a:t> (the so-called </a:t>
            </a:r>
            <a:r>
              <a:rPr lang="en-US" b="1" u="sng" dirty="0" err="1"/>
              <a:t>Segond</a:t>
            </a:r>
            <a:r>
              <a:rPr lang="en-US" b="1" u="sng" dirty="0"/>
              <a:t> fracture</a:t>
            </a:r>
            <a:r>
              <a:rPr lang="en-US" dirty="0"/>
              <a:t>), indicating an ACL injury.</a:t>
            </a:r>
          </a:p>
          <a:p>
            <a:r>
              <a:rPr lang="en-US" dirty="0"/>
              <a:t>A magnetic resonance imaging (</a:t>
            </a:r>
            <a:r>
              <a:rPr lang="en-US" b="1" u="sng" dirty="0"/>
              <a:t>MRI</a:t>
            </a:r>
            <a:r>
              <a:rPr lang="en-US" dirty="0"/>
              <a:t>) scan is usually requested. This is especially good at identifying ligament injuries.</a:t>
            </a:r>
          </a:p>
          <a:p>
            <a:pPr lvl="1">
              <a:buFont typeface="Wingdings" panose="05000000000000000000" pitchFamily="2" charset="2"/>
              <a:buChar char="ü"/>
            </a:pPr>
            <a:endParaRPr lang="en-US" dirty="0"/>
          </a:p>
        </p:txBody>
      </p:sp>
      <p:pic>
        <p:nvPicPr>
          <p:cNvPr id="4" name="Picture 3"/>
          <p:cNvPicPr>
            <a:picLocks noChangeAspect="1"/>
          </p:cNvPicPr>
          <p:nvPr/>
        </p:nvPicPr>
        <p:blipFill>
          <a:blip r:embed="rId4"/>
          <a:stretch>
            <a:fillRect/>
          </a:stretch>
        </p:blipFill>
        <p:spPr>
          <a:xfrm>
            <a:off x="7805873" y="442777"/>
            <a:ext cx="3880689" cy="280552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91447575"/>
      </p:ext>
    </p:extLst>
  </p:cSld>
  <p:clrMapOvr>
    <a:masterClrMapping/>
  </p:clrMapOvr>
  <mc:AlternateContent xmlns:mc="http://schemas.openxmlformats.org/markup-compatibility/2006">
    <mc:Choice xmlns:p14="http://schemas.microsoft.com/office/powerpoint/2010/main" Requires="p14">
      <p:transition spd="slow" p14:dur="2000" advTm="59541"/>
    </mc:Choice>
    <mc:Fallback>
      <p:transition spd="slow" advTm="59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ximal MCL osseous avulsion | Radiology Case | Radiopaedia.o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153" y="1674857"/>
            <a:ext cx="2993584" cy="32629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vulsion fracture of the proximal fibula (arcuate sign) in a young woman |  BMJ Case Reports"/>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323551" y="1674857"/>
            <a:ext cx="2715956" cy="32591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ulsion fracture of ACL – Radiology Cas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8811" y="236786"/>
            <a:ext cx="3416669" cy="28761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6118104" y="1674857"/>
            <a:ext cx="2128863" cy="3259148"/>
          </a:xfrm>
          <a:prstGeom prst="rect">
            <a:avLst/>
          </a:prstGeom>
        </p:spPr>
      </p:pic>
      <p:pic>
        <p:nvPicPr>
          <p:cNvPr id="4" name="Picture 3"/>
          <p:cNvPicPr>
            <a:picLocks noChangeAspect="1"/>
          </p:cNvPicPr>
          <p:nvPr/>
        </p:nvPicPr>
        <p:blipFill>
          <a:blip r:embed="rId9"/>
          <a:stretch>
            <a:fillRect/>
          </a:stretch>
        </p:blipFill>
        <p:spPr>
          <a:xfrm>
            <a:off x="8785125" y="3304431"/>
            <a:ext cx="2924039" cy="3070909"/>
          </a:xfrm>
          <a:prstGeom prst="rect">
            <a:avLst/>
          </a:prstGeom>
        </p:spPr>
      </p:pic>
      <p:sp>
        <p:nvSpPr>
          <p:cNvPr id="5" name="TextBox 4"/>
          <p:cNvSpPr txBox="1"/>
          <p:nvPr/>
        </p:nvSpPr>
        <p:spPr>
          <a:xfrm>
            <a:off x="670560" y="1114697"/>
            <a:ext cx="1889760" cy="369332"/>
          </a:xfrm>
          <a:prstGeom prst="rect">
            <a:avLst/>
          </a:prstGeom>
          <a:noFill/>
        </p:spPr>
        <p:txBody>
          <a:bodyPr wrap="square" rtlCol="0">
            <a:spAutoFit/>
          </a:bodyPr>
          <a:lstStyle/>
          <a:p>
            <a:r>
              <a:rPr lang="en-US" dirty="0" smtClean="0"/>
              <a:t>MCL avulsion</a:t>
            </a:r>
            <a:endParaRPr lang="en-US" dirty="0"/>
          </a:p>
        </p:txBody>
      </p:sp>
      <p:sp>
        <p:nvSpPr>
          <p:cNvPr id="9" name="TextBox 8"/>
          <p:cNvSpPr txBox="1"/>
          <p:nvPr/>
        </p:nvSpPr>
        <p:spPr>
          <a:xfrm>
            <a:off x="9505405" y="2331517"/>
            <a:ext cx="1889760" cy="1754326"/>
          </a:xfrm>
          <a:prstGeom prst="rect">
            <a:avLst/>
          </a:prstGeom>
          <a:noFill/>
        </p:spPr>
        <p:txBody>
          <a:bodyPr wrap="square" rtlCol="0">
            <a:spAutoFit/>
          </a:bodyPr>
          <a:lstStyle/>
          <a:p>
            <a:r>
              <a:rPr lang="en-US" dirty="0">
                <a:solidFill>
                  <a:schemeClr val="bg1"/>
                </a:solidFill>
              </a:rPr>
              <a:t>A</a:t>
            </a:r>
            <a:r>
              <a:rPr lang="en-US" dirty="0" smtClean="0">
                <a:solidFill>
                  <a:schemeClr val="bg1"/>
                </a:solidFill>
              </a:rPr>
              <a:t>CL avulsion</a:t>
            </a: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dirty="0" err="1" smtClean="0">
                <a:solidFill>
                  <a:schemeClr val="bg1"/>
                </a:solidFill>
              </a:rPr>
              <a:t>Segond</a:t>
            </a:r>
            <a:r>
              <a:rPr lang="en-US" dirty="0" smtClean="0">
                <a:solidFill>
                  <a:schemeClr val="bg1"/>
                </a:solidFill>
              </a:rPr>
              <a:t> fracture</a:t>
            </a:r>
            <a:endParaRPr lang="en-US" dirty="0">
              <a:solidFill>
                <a:schemeClr val="bg1"/>
              </a:solidFill>
            </a:endParaRPr>
          </a:p>
        </p:txBody>
      </p:sp>
      <p:sp>
        <p:nvSpPr>
          <p:cNvPr id="10" name="TextBox 9"/>
          <p:cNvSpPr txBox="1"/>
          <p:nvPr/>
        </p:nvSpPr>
        <p:spPr>
          <a:xfrm>
            <a:off x="3736649" y="1115722"/>
            <a:ext cx="1889760" cy="369332"/>
          </a:xfrm>
          <a:prstGeom prst="rect">
            <a:avLst/>
          </a:prstGeom>
          <a:noFill/>
        </p:spPr>
        <p:txBody>
          <a:bodyPr wrap="square" rtlCol="0">
            <a:spAutoFit/>
          </a:bodyPr>
          <a:lstStyle/>
          <a:p>
            <a:r>
              <a:rPr lang="en-US" dirty="0"/>
              <a:t>L</a:t>
            </a:r>
            <a:r>
              <a:rPr lang="en-US" dirty="0" smtClean="0"/>
              <a:t>CL avulsion</a:t>
            </a:r>
            <a:endParaRPr lang="en-US" dirty="0"/>
          </a:p>
        </p:txBody>
      </p:sp>
      <p:sp>
        <p:nvSpPr>
          <p:cNvPr id="11" name="TextBox 10"/>
          <p:cNvSpPr txBox="1"/>
          <p:nvPr/>
        </p:nvSpPr>
        <p:spPr>
          <a:xfrm>
            <a:off x="6407422" y="1114697"/>
            <a:ext cx="1889760" cy="369332"/>
          </a:xfrm>
          <a:prstGeom prst="rect">
            <a:avLst/>
          </a:prstGeom>
          <a:noFill/>
        </p:spPr>
        <p:txBody>
          <a:bodyPr wrap="square" rtlCol="0">
            <a:spAutoFit/>
          </a:bodyPr>
          <a:lstStyle/>
          <a:p>
            <a:r>
              <a:rPr lang="en-US" dirty="0"/>
              <a:t>P</a:t>
            </a:r>
            <a:r>
              <a:rPr lang="en-US" dirty="0" smtClean="0"/>
              <a:t>CL avulsion</a:t>
            </a:r>
            <a:endParaRPr lang="en-US" dirty="0"/>
          </a:p>
        </p:txBody>
      </p:sp>
      <p:sp>
        <p:nvSpPr>
          <p:cNvPr id="6" name="Oval 5"/>
          <p:cNvSpPr/>
          <p:nvPr/>
        </p:nvSpPr>
        <p:spPr>
          <a:xfrm>
            <a:off x="2133600" y="2629989"/>
            <a:ext cx="505097" cy="809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928679" y="1484029"/>
            <a:ext cx="505097" cy="809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977649" y="4650378"/>
            <a:ext cx="505097" cy="809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531514" y="3021446"/>
            <a:ext cx="505097" cy="809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700765" y="3363686"/>
            <a:ext cx="505097" cy="809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24403901"/>
      </p:ext>
    </p:extLst>
  </p:cSld>
  <p:clrMapOvr>
    <a:masterClrMapping/>
  </p:clrMapOvr>
  <mc:AlternateContent xmlns:mc="http://schemas.openxmlformats.org/markup-compatibility/2006">
    <mc:Choice xmlns:p14="http://schemas.microsoft.com/office/powerpoint/2010/main" Requires="p14">
      <p:transition spd="slow" p14:dur="2000" advTm="62548"/>
    </mc:Choice>
    <mc:Fallback>
      <p:transition spd="slow" advTm="6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5" grpId="0"/>
      <p:bldP spid="9" grpId="0"/>
      <p:bldP spid="10" grpId="0"/>
      <p:bldP spid="11" grpId="0"/>
      <p:bldP spid="6"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635A-1974-44ED-94FE-B058551800E1}"/>
              </a:ext>
            </a:extLst>
          </p:cNvPr>
          <p:cNvSpPr>
            <a:spLocks noGrp="1"/>
          </p:cNvSpPr>
          <p:nvPr>
            <p:ph type="title"/>
          </p:nvPr>
        </p:nvSpPr>
        <p:spPr>
          <a:xfrm>
            <a:off x="516925" y="230015"/>
            <a:ext cx="10725664" cy="902044"/>
          </a:xfrm>
        </p:spPr>
        <p:txBody>
          <a:bodyPr>
            <a:normAutofit/>
          </a:bodyPr>
          <a:lstStyle/>
          <a:p>
            <a:r>
              <a:rPr lang="en-US" sz="3600" dirty="0">
                <a:latin typeface="+mn-lt"/>
              </a:rPr>
              <a:t>Treatment</a:t>
            </a:r>
          </a:p>
        </p:txBody>
      </p:sp>
      <p:sp>
        <p:nvSpPr>
          <p:cNvPr id="3" name="Content Placeholder 2">
            <a:extLst>
              <a:ext uri="{FF2B5EF4-FFF2-40B4-BE49-F238E27FC236}">
                <a16:creationId xmlns:a16="http://schemas.microsoft.com/office/drawing/2014/main" id="{8632B664-B593-4C2A-BA35-D837D44E397F}"/>
              </a:ext>
            </a:extLst>
          </p:cNvPr>
          <p:cNvSpPr>
            <a:spLocks noGrp="1"/>
          </p:cNvSpPr>
          <p:nvPr>
            <p:ph idx="1"/>
          </p:nvPr>
        </p:nvSpPr>
        <p:spPr>
          <a:xfrm>
            <a:off x="838200" y="1248032"/>
            <a:ext cx="10628870" cy="5239265"/>
          </a:xfrm>
        </p:spPr>
        <p:txBody>
          <a:bodyPr>
            <a:normAutofit/>
          </a:bodyPr>
          <a:lstStyle/>
          <a:p>
            <a:r>
              <a:rPr lang="en-US" b="1" i="1" u="sng" dirty="0"/>
              <a:t>Sprains and partial </a:t>
            </a:r>
            <a:r>
              <a:rPr lang="en-US" b="1" i="1" u="sng" dirty="0" smtClean="0"/>
              <a:t>tears</a:t>
            </a:r>
            <a:endParaRPr lang="en-US" b="1" i="1" u="sng" dirty="0"/>
          </a:p>
          <a:p>
            <a:endParaRPr lang="en-US" i="1" dirty="0"/>
          </a:p>
          <a:p>
            <a:pPr lvl="1">
              <a:lnSpc>
                <a:spcPct val="150000"/>
              </a:lnSpc>
              <a:buFont typeface="Wingdings" panose="05000000000000000000" pitchFamily="2" charset="2"/>
              <a:buChar char="Ø"/>
            </a:pPr>
            <a:r>
              <a:rPr lang="en-US" dirty="0"/>
              <a:t>The intact </a:t>
            </a:r>
            <a:r>
              <a:rPr lang="en-US" dirty="0" err="1"/>
              <a:t>fibres</a:t>
            </a:r>
            <a:r>
              <a:rPr lang="en-US" dirty="0"/>
              <a:t> splint the torn ones and </a:t>
            </a:r>
            <a:r>
              <a:rPr lang="en-US" b="1" dirty="0">
                <a:solidFill>
                  <a:srgbClr val="FF0000"/>
                </a:solidFill>
              </a:rPr>
              <a:t>spontaneous healing </a:t>
            </a:r>
            <a:r>
              <a:rPr lang="en-US" dirty="0"/>
              <a:t>will occur.</a:t>
            </a:r>
          </a:p>
          <a:p>
            <a:pPr lvl="1">
              <a:lnSpc>
                <a:spcPct val="150000"/>
              </a:lnSpc>
              <a:buFont typeface="Wingdings" panose="05000000000000000000" pitchFamily="2" charset="2"/>
              <a:buChar char="Ø"/>
            </a:pPr>
            <a:r>
              <a:rPr lang="en-US" dirty="0"/>
              <a:t>The </a:t>
            </a:r>
            <a:r>
              <a:rPr lang="en-US" dirty="0">
                <a:solidFill>
                  <a:srgbClr val="FF0000"/>
                </a:solidFill>
              </a:rPr>
              <a:t>hazard is </a:t>
            </a:r>
            <a:r>
              <a:rPr lang="en-US" b="1" dirty="0">
                <a:solidFill>
                  <a:srgbClr val="FF0000"/>
                </a:solidFill>
              </a:rPr>
              <a:t>adhesions</a:t>
            </a:r>
            <a:r>
              <a:rPr lang="en-US" dirty="0"/>
              <a:t>, so active exercise is prescribed from the start.</a:t>
            </a:r>
          </a:p>
          <a:p>
            <a:pPr lvl="1">
              <a:lnSpc>
                <a:spcPct val="150000"/>
              </a:lnSpc>
              <a:buFont typeface="Wingdings" panose="05000000000000000000" pitchFamily="2" charset="2"/>
              <a:buChar char="Ø"/>
            </a:pPr>
            <a:r>
              <a:rPr lang="en-US" b="1" u="sng" dirty="0"/>
              <a:t>Aspirating the </a:t>
            </a:r>
            <a:r>
              <a:rPr lang="en-US" b="1" u="sng" dirty="0" err="1" smtClean="0"/>
              <a:t>hemarthrosis</a:t>
            </a:r>
            <a:r>
              <a:rPr lang="en-US" b="1" u="sng" dirty="0"/>
              <a:t> </a:t>
            </a:r>
            <a:r>
              <a:rPr lang="en-US" b="1" u="sng" dirty="0" smtClean="0"/>
              <a:t>controversial</a:t>
            </a:r>
            <a:endParaRPr lang="en-US" dirty="0"/>
          </a:p>
          <a:p>
            <a:pPr lvl="1">
              <a:lnSpc>
                <a:spcPct val="150000"/>
              </a:lnSpc>
              <a:buFont typeface="Wingdings" panose="05000000000000000000" pitchFamily="2" charset="2"/>
              <a:buChar char="Ø"/>
            </a:pPr>
            <a:r>
              <a:rPr lang="en-US" dirty="0"/>
              <a:t>Applying </a:t>
            </a:r>
            <a:r>
              <a:rPr lang="en-US" b="1" u="sng" dirty="0"/>
              <a:t>ice-packs</a:t>
            </a:r>
            <a:r>
              <a:rPr lang="en-US" dirty="0"/>
              <a:t> intermittently also helps relieves pain. </a:t>
            </a:r>
          </a:p>
          <a:p>
            <a:pPr lvl="1">
              <a:lnSpc>
                <a:spcPct val="150000"/>
              </a:lnSpc>
              <a:buFont typeface="Wingdings" panose="05000000000000000000" pitchFamily="2" charset="2"/>
              <a:buChar char="Ø"/>
            </a:pPr>
            <a:r>
              <a:rPr lang="en-US" dirty="0"/>
              <a:t>Weightbearing is allowed, but the knee is protected from rotation or angulation strains by a heavily </a:t>
            </a:r>
            <a:r>
              <a:rPr lang="en-US" b="1" u="sng" dirty="0"/>
              <a:t>padded bandage or a functional brace</a:t>
            </a:r>
            <a:r>
              <a:rPr lang="en-US" dirty="0"/>
              <a:t>.</a:t>
            </a:r>
          </a:p>
          <a:p>
            <a:pPr lvl="1">
              <a:lnSpc>
                <a:spcPct val="150000"/>
              </a:lnSpc>
              <a:buFont typeface="Wingdings" panose="05000000000000000000" pitchFamily="2" charset="2"/>
              <a:buChar char="Ø"/>
            </a:pPr>
            <a:r>
              <a:rPr lang="en-US" dirty="0"/>
              <a:t>A complete </a:t>
            </a:r>
            <a:r>
              <a:rPr lang="en-US" b="1" i="1" dirty="0"/>
              <a:t>plaster cast is unnecessary </a:t>
            </a:r>
            <a:r>
              <a:rPr lang="en-US" dirty="0"/>
              <a:t>and </a:t>
            </a:r>
            <a:r>
              <a:rPr lang="en-US" b="1" dirty="0"/>
              <a:t>disadvantageous</a:t>
            </a:r>
            <a:r>
              <a:rPr lang="en-US" dirty="0"/>
              <a:t>, as it inhibits movement.</a:t>
            </a:r>
          </a:p>
        </p:txBody>
      </p:sp>
      <p:pic>
        <p:nvPicPr>
          <p:cNvPr id="4" name="Picture 3" descr="A picture containing clothing, person, protective garment, sky&#10;&#10;Description generated with very high confidence">
            <a:extLst>
              <a:ext uri="{FF2B5EF4-FFF2-40B4-BE49-F238E27FC236}">
                <a16:creationId xmlns:a16="http://schemas.microsoft.com/office/drawing/2014/main" id="{87931F8B-AE79-4249-9C37-4CD5EE628D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376" y="1132059"/>
            <a:ext cx="2576213" cy="257621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70284911"/>
      </p:ext>
    </p:extLst>
  </p:cSld>
  <p:clrMapOvr>
    <a:masterClrMapping/>
  </p:clrMapOvr>
  <mc:AlternateContent xmlns:mc="http://schemas.openxmlformats.org/markup-compatibility/2006">
    <mc:Choice xmlns:p14="http://schemas.microsoft.com/office/powerpoint/2010/main" Requires="p14">
      <p:transition spd="slow" p14:dur="2000" advTm="57582"/>
    </mc:Choice>
    <mc:Fallback>
      <p:transition spd="slow" advTm="5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0FB0-1C3B-4AB5-A429-A9EE5B986A69}"/>
              </a:ext>
            </a:extLst>
          </p:cNvPr>
          <p:cNvSpPr>
            <a:spLocks noGrp="1"/>
          </p:cNvSpPr>
          <p:nvPr>
            <p:ph type="title"/>
          </p:nvPr>
        </p:nvSpPr>
        <p:spPr>
          <a:xfrm>
            <a:off x="492210" y="231109"/>
            <a:ext cx="10515600" cy="899856"/>
          </a:xfrm>
        </p:spPr>
        <p:txBody>
          <a:bodyPr>
            <a:normAutofit/>
          </a:bodyPr>
          <a:lstStyle/>
          <a:p>
            <a:r>
              <a:rPr lang="en-US" sz="3600" dirty="0">
                <a:latin typeface="+mn-lt"/>
              </a:rPr>
              <a:t>Treatment</a:t>
            </a:r>
          </a:p>
        </p:txBody>
      </p:sp>
      <p:sp>
        <p:nvSpPr>
          <p:cNvPr id="3" name="Content Placeholder 2">
            <a:extLst>
              <a:ext uri="{FF2B5EF4-FFF2-40B4-BE49-F238E27FC236}">
                <a16:creationId xmlns:a16="http://schemas.microsoft.com/office/drawing/2014/main" id="{A7CB876E-0A23-4517-8237-FF7BE958C849}"/>
              </a:ext>
            </a:extLst>
          </p:cNvPr>
          <p:cNvSpPr>
            <a:spLocks noGrp="1"/>
          </p:cNvSpPr>
          <p:nvPr>
            <p:ph idx="1"/>
          </p:nvPr>
        </p:nvSpPr>
        <p:spPr>
          <a:xfrm>
            <a:off x="593124" y="1366096"/>
            <a:ext cx="11331146" cy="5603467"/>
          </a:xfrm>
        </p:spPr>
        <p:txBody>
          <a:bodyPr>
            <a:normAutofit fontScale="85000" lnSpcReduction="10000"/>
          </a:bodyPr>
          <a:lstStyle/>
          <a:p>
            <a:r>
              <a:rPr lang="en-US" sz="2100" b="1" i="1" u="sng" dirty="0" smtClean="0"/>
              <a:t>Complete tears</a:t>
            </a:r>
            <a:endParaRPr lang="en-US" i="1" dirty="0"/>
          </a:p>
          <a:p>
            <a:pPr lvl="1">
              <a:lnSpc>
                <a:spcPct val="150000"/>
              </a:lnSpc>
              <a:buFont typeface="Wingdings" panose="05000000000000000000" pitchFamily="2" charset="2"/>
              <a:buChar char="ü"/>
            </a:pPr>
            <a:r>
              <a:rPr lang="en-US" dirty="0"/>
              <a:t>Isolated tears of the </a:t>
            </a:r>
            <a:r>
              <a:rPr lang="en-US" b="1" u="sng" dirty="0"/>
              <a:t>MCL</a:t>
            </a:r>
            <a:r>
              <a:rPr lang="en-US" dirty="0"/>
              <a:t> or the </a:t>
            </a:r>
            <a:r>
              <a:rPr lang="en-US" b="1" u="sng" dirty="0"/>
              <a:t>LCL</a:t>
            </a:r>
            <a:r>
              <a:rPr lang="en-US" dirty="0"/>
              <a:t> can be treated </a:t>
            </a:r>
            <a:r>
              <a:rPr lang="en-US" dirty="0" smtClean="0"/>
              <a:t>conservatively.</a:t>
            </a:r>
          </a:p>
          <a:p>
            <a:pPr marL="201168" lvl="1" indent="0">
              <a:lnSpc>
                <a:spcPct val="150000"/>
              </a:lnSpc>
              <a:buNone/>
            </a:pPr>
            <a:r>
              <a:rPr lang="en-US" dirty="0"/>
              <a:t>Isolated tears of the </a:t>
            </a:r>
            <a:r>
              <a:rPr lang="en-US" b="1" u="sng" dirty="0"/>
              <a:t>PCL</a:t>
            </a:r>
            <a:r>
              <a:rPr lang="en-US" dirty="0"/>
              <a:t> are usually treated conservatively</a:t>
            </a:r>
            <a:r>
              <a:rPr lang="en-US" dirty="0" smtClean="0"/>
              <a:t>.</a:t>
            </a:r>
            <a:endParaRPr lang="en-US" dirty="0"/>
          </a:p>
          <a:p>
            <a:pPr lvl="1">
              <a:lnSpc>
                <a:spcPct val="150000"/>
              </a:lnSpc>
              <a:buFont typeface="Wingdings" panose="05000000000000000000" pitchFamily="2" charset="2"/>
              <a:buChar char="ü"/>
            </a:pPr>
            <a:r>
              <a:rPr lang="en-US" dirty="0"/>
              <a:t>Isolated tears of the </a:t>
            </a:r>
            <a:r>
              <a:rPr lang="en-US" b="1" u="sng" dirty="0"/>
              <a:t>ACL</a:t>
            </a:r>
            <a:r>
              <a:rPr lang="en-US" dirty="0"/>
              <a:t> may be treated by early operative reconstruction </a:t>
            </a:r>
            <a:r>
              <a:rPr lang="en-US" dirty="0" smtClean="0"/>
              <a:t>in young and athletes.</a:t>
            </a:r>
            <a:endParaRPr lang="en-US" b="1" dirty="0">
              <a:solidFill>
                <a:srgbClr val="FF0000"/>
              </a:solidFill>
            </a:endParaRPr>
          </a:p>
          <a:p>
            <a:pPr lvl="1">
              <a:lnSpc>
                <a:spcPct val="150000"/>
              </a:lnSpc>
              <a:buFont typeface="Wingdings" panose="05000000000000000000" pitchFamily="2" charset="2"/>
              <a:buChar char="ü"/>
            </a:pPr>
            <a:r>
              <a:rPr lang="en-US" dirty="0" smtClean="0"/>
              <a:t>Whether </a:t>
            </a:r>
            <a:r>
              <a:rPr lang="en-US" dirty="0"/>
              <a:t>the treatment involves surgery or not, </a:t>
            </a:r>
            <a:r>
              <a:rPr lang="en-US" b="1" dirty="0">
                <a:solidFill>
                  <a:srgbClr val="FF0000"/>
                </a:solidFill>
              </a:rPr>
              <a:t>rehabilitation</a:t>
            </a:r>
            <a:r>
              <a:rPr lang="en-US" dirty="0"/>
              <a:t> plays a vital role in getting the patient back to his daily </a:t>
            </a:r>
            <a:r>
              <a:rPr lang="en-US" dirty="0" smtClean="0"/>
              <a:t>activities.</a:t>
            </a:r>
          </a:p>
          <a:p>
            <a:pPr marL="201168" lvl="1" indent="0">
              <a:lnSpc>
                <a:spcPct val="150000"/>
              </a:lnSpc>
              <a:buNone/>
            </a:pPr>
            <a:endParaRPr lang="en-US" b="1" i="1" dirty="0"/>
          </a:p>
          <a:p>
            <a:pPr marL="201168" lvl="1" indent="0">
              <a:lnSpc>
                <a:spcPct val="150000"/>
              </a:lnSpc>
              <a:buNone/>
            </a:pPr>
            <a:r>
              <a:rPr lang="en-US" sz="1900" b="1" i="1" u="sng" dirty="0" smtClean="0"/>
              <a:t>Avulsion </a:t>
            </a:r>
            <a:r>
              <a:rPr lang="en-US" sz="1900" b="1" i="1" u="sng" dirty="0"/>
              <a:t>fractures of the </a:t>
            </a:r>
            <a:r>
              <a:rPr lang="en-US" sz="1900" b="1" i="1" u="sng" dirty="0" err="1"/>
              <a:t>tibial</a:t>
            </a:r>
            <a:r>
              <a:rPr lang="en-US" sz="1900" b="1" i="1" u="sng" dirty="0"/>
              <a:t> intercondylar </a:t>
            </a:r>
            <a:r>
              <a:rPr lang="en-US" sz="1900" b="1" i="1" u="sng" dirty="0" smtClean="0"/>
              <a:t>eminence</a:t>
            </a:r>
            <a:endParaRPr lang="en-US" b="1" i="1" u="sng" dirty="0" smtClean="0"/>
          </a:p>
          <a:p>
            <a:pPr marL="201168" lvl="1" indent="0">
              <a:lnSpc>
                <a:spcPct val="150000"/>
              </a:lnSpc>
              <a:buNone/>
            </a:pPr>
            <a:r>
              <a:rPr lang="en-US" b="1" dirty="0">
                <a:solidFill>
                  <a:srgbClr val="00B050"/>
                </a:solidFill>
              </a:rPr>
              <a:t>operative reduction and fixation</a:t>
            </a:r>
            <a:r>
              <a:rPr lang="en-US" dirty="0"/>
              <a:t> with strong sutures (or with small screws if the </a:t>
            </a:r>
            <a:r>
              <a:rPr lang="en-US" dirty="0" err="1"/>
              <a:t>physis</a:t>
            </a:r>
            <a:r>
              <a:rPr lang="en-US" dirty="0"/>
              <a:t> has closed) will be needed</a:t>
            </a:r>
            <a:endParaRPr lang="en-US" b="1" i="1" dirty="0"/>
          </a:p>
          <a:p>
            <a:pPr>
              <a:lnSpc>
                <a:spcPct val="150000"/>
              </a:lnSpc>
            </a:pPr>
            <a:r>
              <a:rPr lang="en-US" b="1" i="1" u="sng" dirty="0"/>
              <a:t>Combined </a:t>
            </a:r>
            <a:r>
              <a:rPr lang="en-US" b="1" i="1" u="sng" dirty="0" smtClean="0"/>
              <a:t>injuries</a:t>
            </a:r>
            <a:endParaRPr lang="en-US" b="1" i="1" u="sng" dirty="0"/>
          </a:p>
          <a:p>
            <a:pPr lvl="1">
              <a:lnSpc>
                <a:spcPct val="150000"/>
              </a:lnSpc>
              <a:buFont typeface="Wingdings" panose="05000000000000000000" pitchFamily="2" charset="2"/>
              <a:buChar char="ü"/>
            </a:pPr>
            <a:r>
              <a:rPr lang="en-US" dirty="0"/>
              <a:t>With combined </a:t>
            </a:r>
            <a:r>
              <a:rPr lang="en-US" b="1" dirty="0">
                <a:solidFill>
                  <a:srgbClr val="FF0000"/>
                </a:solidFill>
              </a:rPr>
              <a:t>ACL and collateral </a:t>
            </a:r>
            <a:r>
              <a:rPr lang="en-US" dirty="0"/>
              <a:t>ligament injury, it is wiser to </a:t>
            </a:r>
            <a:r>
              <a:rPr lang="en-US" u="sng" dirty="0"/>
              <a:t>start treatment with joint bracing and physiotherapy</a:t>
            </a:r>
            <a:r>
              <a:rPr lang="en-US" dirty="0"/>
              <a:t> in order to restore a good range of movement before following on with ACL reconstruction</a:t>
            </a:r>
            <a:r>
              <a:rPr lang="en-US" dirty="0" smtClean="0"/>
              <a:t>.</a:t>
            </a:r>
            <a:endParaRPr lang="en-US" dirty="0"/>
          </a:p>
          <a:p>
            <a:pPr lvl="1">
              <a:lnSpc>
                <a:spcPct val="150000"/>
              </a:lnSpc>
              <a:buFont typeface="Wingdings" panose="05000000000000000000" pitchFamily="2" charset="2"/>
              <a:buChar char="ü"/>
            </a:pPr>
            <a:r>
              <a:rPr lang="en-US" dirty="0"/>
              <a:t>The collateral ligament does not usually need reconstruction</a:t>
            </a:r>
            <a:r>
              <a:rPr lang="en-US" dirty="0" smtClean="0"/>
              <a:t>.</a:t>
            </a:r>
            <a:endParaRPr lang="en-US" dirty="0"/>
          </a:p>
          <a:p>
            <a:pPr lvl="1">
              <a:lnSpc>
                <a:spcPct val="150000"/>
              </a:lnSpc>
              <a:buFont typeface="Wingdings" panose="05000000000000000000" pitchFamily="2" charset="2"/>
              <a:buChar char="ü"/>
            </a:pPr>
            <a:r>
              <a:rPr lang="en-US" dirty="0"/>
              <a:t>A similar approach is adopted for combined injuries involving the PCL, but here all damaged structures will need to be repaired.</a:t>
            </a:r>
          </a:p>
          <a:p>
            <a:pPr marL="201168" lvl="1" indent="0">
              <a:lnSpc>
                <a:spcPct val="150000"/>
              </a:lnSpc>
              <a:buNone/>
            </a:pPr>
            <a:endParaRPr lang="en-US" dirty="0"/>
          </a:p>
          <a:p>
            <a:pPr lvl="1">
              <a:lnSpc>
                <a:spcPct val="150000"/>
              </a:lnSpc>
              <a:buFont typeface="Wingdings" panose="05000000000000000000" pitchFamily="2" charset="2"/>
              <a:buChar char="ü"/>
            </a:pPr>
            <a:endParaRPr lang="en-US" dirty="0" smtClean="0"/>
          </a:p>
          <a:p>
            <a:pPr lvl="1">
              <a:lnSpc>
                <a:spcPct val="150000"/>
              </a:lnSpc>
              <a:buFont typeface="Wingdings" panose="05000000000000000000" pitchFamily="2" charset="2"/>
              <a:buChar char="ü"/>
            </a:pPr>
            <a:endParaRPr lang="en-US" dirty="0"/>
          </a:p>
          <a:p>
            <a:pPr lvl="1">
              <a:buFont typeface="Wingdings" panose="05000000000000000000" pitchFamily="2" charset="2"/>
              <a:buChar char="ü"/>
            </a:pP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743558882"/>
      </p:ext>
    </p:extLst>
  </p:cSld>
  <p:clrMapOvr>
    <a:masterClrMapping/>
  </p:clrMapOvr>
  <mc:AlternateContent xmlns:mc="http://schemas.openxmlformats.org/markup-compatibility/2006">
    <mc:Choice xmlns:p14="http://schemas.microsoft.com/office/powerpoint/2010/main" Requires="p14">
      <p:transition spd="slow" p14:dur="2000" advTm="90226"/>
    </mc:Choice>
    <mc:Fallback>
      <p:transition spd="slow" advTm="9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ED9B90-7945-49D0-A668-94EC66E54BF1}"/>
              </a:ext>
            </a:extLst>
          </p:cNvPr>
          <p:cNvSpPr>
            <a:spLocks noGrp="1"/>
          </p:cNvSpPr>
          <p:nvPr>
            <p:ph idx="1"/>
          </p:nvPr>
        </p:nvSpPr>
        <p:spPr>
          <a:xfrm>
            <a:off x="838200" y="1584961"/>
            <a:ext cx="6163763" cy="4241074"/>
          </a:xfrm>
        </p:spPr>
        <p:txBody>
          <a:bodyPr>
            <a:normAutofit fontScale="70000" lnSpcReduction="20000"/>
          </a:bodyPr>
          <a:lstStyle/>
          <a:p>
            <a:endParaRPr lang="en-US" dirty="0"/>
          </a:p>
          <a:p>
            <a:pPr lvl="1"/>
            <a:r>
              <a:rPr lang="en-US" sz="2600" dirty="0"/>
              <a:t>The firm attachment of the tibial collateral ligament to the medial meniscus is clinically significant, because tearing of the ligament also typically results in tearing of the meniscus.</a:t>
            </a:r>
          </a:p>
          <a:p>
            <a:pPr lvl="1"/>
            <a:endParaRPr lang="en-US" sz="2600" dirty="0"/>
          </a:p>
          <a:p>
            <a:pPr lvl="1"/>
            <a:r>
              <a:rPr lang="en-US" sz="2600" dirty="0"/>
              <a:t>Such an injury may occur in sports such as football and rugby when the knee receives a blow from the lateral side while the foot is fixed on the ground.</a:t>
            </a:r>
          </a:p>
          <a:p>
            <a:pPr lvl="1"/>
            <a:endParaRPr lang="en-US" sz="2600" dirty="0"/>
          </a:p>
          <a:p>
            <a:pPr lvl="1"/>
            <a:r>
              <a:rPr lang="en-US" sz="2600" dirty="0"/>
              <a:t>The force of the blow may also tear the anterior cruciate ligament, which is also connected to the medial meniscus.</a:t>
            </a:r>
          </a:p>
          <a:p>
            <a:pPr lvl="1"/>
            <a:endParaRPr lang="en-US" sz="2600" dirty="0"/>
          </a:p>
          <a:p>
            <a:pPr lvl="1"/>
            <a:r>
              <a:rPr lang="en-US" sz="2600" dirty="0"/>
              <a:t>The term “</a:t>
            </a:r>
            <a:r>
              <a:rPr lang="en-US" sz="2600" b="1" dirty="0">
                <a:solidFill>
                  <a:srgbClr val="FF0000"/>
                </a:solidFill>
              </a:rPr>
              <a:t>unhappy triad</a:t>
            </a:r>
            <a:r>
              <a:rPr lang="en-US" sz="2600" dirty="0"/>
              <a:t>” is applied to a knee injury that involves damage to three components of the knee joint at the same time: the tibial collateral ligament, medial meniscus, and anterior cruciate ligament.</a:t>
            </a:r>
          </a:p>
        </p:txBody>
      </p:sp>
      <p:sp>
        <p:nvSpPr>
          <p:cNvPr id="2" name="TextBox 1"/>
          <p:cNvSpPr txBox="1"/>
          <p:nvPr/>
        </p:nvSpPr>
        <p:spPr>
          <a:xfrm>
            <a:off x="653142" y="1018903"/>
            <a:ext cx="4781006" cy="461665"/>
          </a:xfrm>
          <a:prstGeom prst="rect">
            <a:avLst/>
          </a:prstGeom>
          <a:noFill/>
        </p:spPr>
        <p:txBody>
          <a:bodyPr wrap="square" rtlCol="0">
            <a:spAutoFit/>
          </a:bodyPr>
          <a:lstStyle/>
          <a:p>
            <a:r>
              <a:rPr lang="en-US" sz="2400" b="1" dirty="0" err="1">
                <a:latin typeface="Calibri" panose="020F0502020204030204" pitchFamily="34" charset="0"/>
                <a:cs typeface="Calibri" panose="020F0502020204030204" pitchFamily="34" charset="0"/>
              </a:rPr>
              <a:t>O'Donoghue's</a:t>
            </a:r>
            <a:r>
              <a:rPr lang="en-US" sz="2400" b="1" dirty="0">
                <a:latin typeface="Calibri" panose="020F0502020204030204" pitchFamily="34" charset="0"/>
                <a:cs typeface="Calibri" panose="020F0502020204030204" pitchFamily="34" charset="0"/>
              </a:rPr>
              <a:t> triad (unhappy triad):</a:t>
            </a:r>
            <a:endParaRPr lang="en-US" sz="2400" b="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7001963" y="909230"/>
            <a:ext cx="5276850" cy="5353050"/>
          </a:xfrm>
          <a:prstGeom prst="rect">
            <a:avLst/>
          </a:prstGeom>
        </p:spPr>
      </p:pic>
      <p:sp>
        <p:nvSpPr>
          <p:cNvPr id="5" name="Oval 4"/>
          <p:cNvSpPr/>
          <p:nvPr/>
        </p:nvSpPr>
        <p:spPr>
          <a:xfrm>
            <a:off x="10319657" y="2891246"/>
            <a:ext cx="400594"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868988" y="3095898"/>
            <a:ext cx="400594"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418319" y="2756263"/>
            <a:ext cx="400594"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41036567"/>
      </p:ext>
    </p:extLst>
  </p:cSld>
  <p:clrMapOvr>
    <a:masterClrMapping/>
  </p:clrMapOvr>
  <mc:AlternateContent xmlns:mc="http://schemas.openxmlformats.org/markup-compatibility/2006">
    <mc:Choice xmlns:p14="http://schemas.microsoft.com/office/powerpoint/2010/main" Requires="p14">
      <p:transition spd="slow" p14:dur="2000" advTm="40736"/>
    </mc:Choice>
    <mc:Fallback>
      <p:transition spd="slow" advTm="40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771" y="1737360"/>
            <a:ext cx="7460654" cy="4454572"/>
          </a:xfrm>
        </p:spPr>
        <p:txBody>
          <a:bodyPr>
            <a:noAutofit/>
          </a:bodyPr>
          <a:lstStyle/>
          <a:p>
            <a:pPr fontAlgn="base"/>
            <a:r>
              <a:rPr lang="en-US" sz="1400" dirty="0" err="1"/>
              <a:t>Osteochondritis</a:t>
            </a:r>
            <a:r>
              <a:rPr lang="en-US" sz="1400" dirty="0"/>
              <a:t> </a:t>
            </a:r>
            <a:r>
              <a:rPr lang="en-US" sz="1400" dirty="0" err="1"/>
              <a:t>Dissecans</a:t>
            </a:r>
            <a:r>
              <a:rPr lang="en-US" sz="1400" dirty="0"/>
              <a:t> is a pathologic lesion affecting articular cartilage and subchondral bone with variable clinical patterns</a:t>
            </a:r>
            <a:r>
              <a:rPr lang="en-US" sz="1400" dirty="0" smtClean="0"/>
              <a:t>.</a:t>
            </a:r>
            <a:endParaRPr lang="en-US" sz="1400" dirty="0"/>
          </a:p>
          <a:p>
            <a:pPr fontAlgn="base">
              <a:buFont typeface="Wingdings" panose="05000000000000000000" pitchFamily="2" charset="2"/>
              <a:buChar char="Ø"/>
            </a:pPr>
            <a:r>
              <a:rPr lang="en-US" sz="1400" dirty="0" smtClean="0"/>
              <a:t>80% lateral aspect of the medial femoral condyle</a:t>
            </a:r>
          </a:p>
          <a:p>
            <a:pPr fontAlgn="base">
              <a:buFont typeface="Wingdings" panose="05000000000000000000" pitchFamily="2" charset="2"/>
              <a:buChar char="Ø"/>
            </a:pPr>
            <a:r>
              <a:rPr lang="en-US" sz="1400" dirty="0" smtClean="0"/>
              <a:t>25% bilateral</a:t>
            </a:r>
          </a:p>
          <a:p>
            <a:pPr fontAlgn="base">
              <a:buFont typeface="Wingdings" panose="05000000000000000000" pitchFamily="2" charset="2"/>
              <a:buChar char="Ø"/>
            </a:pPr>
            <a:endParaRPr lang="en-US" sz="1400" dirty="0"/>
          </a:p>
          <a:p>
            <a:pPr fontAlgn="base">
              <a:lnSpc>
                <a:spcPct val="120000"/>
              </a:lnSpc>
            </a:pPr>
            <a:r>
              <a:rPr lang="en-US" sz="1400" dirty="0" smtClean="0"/>
              <a:t>Symptoms</a:t>
            </a:r>
          </a:p>
          <a:p>
            <a:pPr lvl="1" fontAlgn="base">
              <a:lnSpc>
                <a:spcPct val="120000"/>
              </a:lnSpc>
            </a:pPr>
            <a:r>
              <a:rPr lang="en-US" sz="1400" dirty="0" smtClean="0"/>
              <a:t>Pain: activity </a:t>
            </a:r>
            <a:r>
              <a:rPr lang="en-US" sz="1400" dirty="0"/>
              <a:t>related pain that is vague and poorly localized</a:t>
            </a:r>
          </a:p>
          <a:p>
            <a:pPr lvl="1" fontAlgn="base">
              <a:lnSpc>
                <a:spcPct val="120000"/>
              </a:lnSpc>
            </a:pPr>
            <a:r>
              <a:rPr lang="en-US" sz="1400" dirty="0" smtClean="0"/>
              <a:t>Locking</a:t>
            </a:r>
          </a:p>
          <a:p>
            <a:pPr lvl="1" fontAlgn="base">
              <a:lnSpc>
                <a:spcPct val="120000"/>
              </a:lnSpc>
            </a:pPr>
            <a:r>
              <a:rPr lang="en-US" sz="1400" dirty="0" smtClean="0"/>
              <a:t>recurrent </a:t>
            </a:r>
            <a:r>
              <a:rPr lang="en-US" sz="1400" dirty="0"/>
              <a:t>effusions of the knee</a:t>
            </a:r>
          </a:p>
          <a:p>
            <a:pPr fontAlgn="base">
              <a:lnSpc>
                <a:spcPct val="120000"/>
              </a:lnSpc>
            </a:pPr>
            <a:r>
              <a:rPr lang="en-US" sz="1400" dirty="0"/>
              <a:t>Physical exam</a:t>
            </a:r>
          </a:p>
          <a:p>
            <a:pPr lvl="1" fontAlgn="base">
              <a:lnSpc>
                <a:spcPct val="120000"/>
              </a:lnSpc>
            </a:pPr>
            <a:r>
              <a:rPr lang="en-US" sz="1400" dirty="0"/>
              <a:t>localized </a:t>
            </a:r>
            <a:r>
              <a:rPr lang="en-US" sz="1400" dirty="0" smtClean="0"/>
              <a:t>tenderness: to the medial femoral condyle</a:t>
            </a:r>
            <a:endParaRPr lang="en-US" sz="1400" dirty="0"/>
          </a:p>
          <a:p>
            <a:pPr lvl="1" fontAlgn="base">
              <a:lnSpc>
                <a:spcPct val="120000"/>
              </a:lnSpc>
            </a:pPr>
            <a:r>
              <a:rPr lang="en-US" sz="1400" dirty="0" smtClean="0"/>
              <a:t>Wilson’s </a:t>
            </a:r>
            <a:r>
              <a:rPr lang="en-US" sz="1400" dirty="0"/>
              <a:t>test</a:t>
            </a:r>
          </a:p>
          <a:p>
            <a:pPr lvl="2" fontAlgn="base">
              <a:lnSpc>
                <a:spcPct val="120000"/>
              </a:lnSpc>
            </a:pPr>
            <a:r>
              <a:rPr lang="en-US" dirty="0"/>
              <a:t>pain with internally rotating the tibia during extension of the knee between 90° and 30°, then relieving the pain with </a:t>
            </a:r>
            <a:r>
              <a:rPr lang="en-US" dirty="0" err="1"/>
              <a:t>tibial</a:t>
            </a:r>
            <a:r>
              <a:rPr lang="en-US" dirty="0"/>
              <a:t> external rotation</a:t>
            </a:r>
          </a:p>
          <a:p>
            <a:pPr fontAlgn="base">
              <a:buFont typeface="Wingdings" panose="05000000000000000000" pitchFamily="2" charset="2"/>
              <a:buChar char="Ø"/>
            </a:pPr>
            <a:endParaRPr lang="en-US" sz="1400" dirty="0"/>
          </a:p>
        </p:txBody>
      </p:sp>
      <p:sp>
        <p:nvSpPr>
          <p:cNvPr id="4" name="Title 1"/>
          <p:cNvSpPr>
            <a:spLocks noGrp="1"/>
          </p:cNvSpPr>
          <p:nvPr>
            <p:ph type="title"/>
          </p:nvPr>
        </p:nvSpPr>
        <p:spPr/>
        <p:txBody>
          <a:bodyPr>
            <a:normAutofit/>
          </a:bodyPr>
          <a:lstStyle/>
          <a:p>
            <a:r>
              <a:rPr lang="en-US" altLang="en-US" dirty="0">
                <a:latin typeface="Times New Roman" pitchFamily="18" charset="0"/>
                <a:cs typeface="Times New Roman" pitchFamily="18" charset="0"/>
              </a:rPr>
              <a:t>Osteochondritis dissecans</a:t>
            </a:r>
            <a:endParaRPr lang="ar-JO" dirty="0"/>
          </a:p>
        </p:txBody>
      </p:sp>
      <p:pic>
        <p:nvPicPr>
          <p:cNvPr id="5" name="Picture 4"/>
          <p:cNvPicPr>
            <a:picLocks noChangeAspect="1"/>
          </p:cNvPicPr>
          <p:nvPr/>
        </p:nvPicPr>
        <p:blipFill>
          <a:blip r:embed="rId4"/>
          <a:stretch>
            <a:fillRect/>
          </a:stretch>
        </p:blipFill>
        <p:spPr>
          <a:xfrm>
            <a:off x="8244425" y="1845734"/>
            <a:ext cx="2911255" cy="445457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40999162"/>
      </p:ext>
    </p:extLst>
  </p:cSld>
  <p:clrMapOvr>
    <a:masterClrMapping/>
  </p:clrMapOvr>
  <mc:AlternateContent xmlns:mc="http://schemas.openxmlformats.org/markup-compatibility/2006">
    <mc:Choice xmlns:p14="http://schemas.microsoft.com/office/powerpoint/2010/main" Requires="p14">
      <p:transition spd="slow" p14:dur="2000" advTm="102058"/>
    </mc:Choice>
    <mc:Fallback>
      <p:transition spd="slow" advTm="10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536" y="2046514"/>
            <a:ext cx="6997338" cy="4184468"/>
          </a:xfrm>
        </p:spPr>
        <p:txBody>
          <a:bodyPr>
            <a:normAutofit fontScale="92500" lnSpcReduction="20000"/>
          </a:bodyPr>
          <a:lstStyle/>
          <a:p>
            <a:pPr marL="109728" indent="0" algn="l" rtl="0">
              <a:buClr>
                <a:schemeClr val="accent3"/>
              </a:buClr>
              <a:buNone/>
              <a:defRPr/>
            </a:pPr>
            <a:endParaRPr lang="en-US" b="1" dirty="0">
              <a:cs typeface="Times New Roman" pitchFamily="18" charset="0"/>
            </a:endParaRPr>
          </a:p>
          <a:p>
            <a:pPr marL="365760" indent="-256032" algn="l" rtl="0">
              <a:buClr>
                <a:schemeClr val="accent3"/>
              </a:buClr>
              <a:buFont typeface="Georgia"/>
              <a:buChar char="•"/>
              <a:defRPr/>
            </a:pPr>
            <a:r>
              <a:rPr lang="en-US" dirty="0">
                <a:cs typeface="Times New Roman" pitchFamily="18" charset="0"/>
              </a:rPr>
              <a:t>Plain x-rays, especially intercondylar </a:t>
            </a:r>
            <a:r>
              <a:rPr lang="en-US" dirty="0">
                <a:solidFill>
                  <a:srgbClr val="FF0000"/>
                </a:solidFill>
                <a:cs typeface="Times New Roman" pitchFamily="18" charset="0"/>
              </a:rPr>
              <a:t>(tunnel) views</a:t>
            </a:r>
            <a:r>
              <a:rPr lang="en-US" dirty="0">
                <a:cs typeface="Times New Roman" pitchFamily="18" charset="0"/>
              </a:rPr>
              <a:t>, may show a line of demarcation around a lesion, </a:t>
            </a:r>
            <a:r>
              <a:rPr lang="en-US" dirty="0">
                <a:solidFill>
                  <a:srgbClr val="FF0000"/>
                </a:solidFill>
                <a:cs typeface="Times New Roman" pitchFamily="18" charset="0"/>
              </a:rPr>
              <a:t>usually in the lateral part of the medial femoral condyle. </a:t>
            </a:r>
          </a:p>
          <a:p>
            <a:pPr marL="365760" indent="-256032" algn="l" rtl="0">
              <a:buClr>
                <a:schemeClr val="accent3"/>
              </a:buClr>
              <a:buFont typeface="Georgia"/>
              <a:buChar char="•"/>
              <a:defRPr/>
            </a:pPr>
            <a:r>
              <a:rPr lang="en-US" dirty="0">
                <a:cs typeface="Times New Roman" pitchFamily="18" charset="0"/>
              </a:rPr>
              <a:t>Once the fragment has become </a:t>
            </a:r>
            <a:r>
              <a:rPr lang="en-US" dirty="0">
                <a:solidFill>
                  <a:srgbClr val="FF0000"/>
                </a:solidFill>
                <a:cs typeface="Times New Roman" pitchFamily="18" charset="0"/>
              </a:rPr>
              <a:t>detached</a:t>
            </a:r>
            <a:r>
              <a:rPr lang="en-US" dirty="0">
                <a:cs typeface="Times New Roman" pitchFamily="18" charset="0"/>
              </a:rPr>
              <a:t>, the empty hollow may be seen  and </a:t>
            </a:r>
            <a:r>
              <a:rPr lang="en-US" dirty="0">
                <a:solidFill>
                  <a:srgbClr val="FF0000"/>
                </a:solidFill>
                <a:cs typeface="Times New Roman" pitchFamily="18" charset="0"/>
              </a:rPr>
              <a:t>possibly a loose body elsewhere in the joint</a:t>
            </a:r>
            <a:r>
              <a:rPr lang="en-US" dirty="0">
                <a:cs typeface="Times New Roman" pitchFamily="18" charset="0"/>
              </a:rPr>
              <a:t>.</a:t>
            </a:r>
          </a:p>
          <a:p>
            <a:pPr marL="365760" indent="-256032" algn="l" rtl="0">
              <a:buClr>
                <a:schemeClr val="accent3"/>
              </a:buClr>
              <a:buFont typeface="Georgia"/>
              <a:buChar char="•"/>
              <a:defRPr/>
            </a:pPr>
            <a:r>
              <a:rPr lang="en-US" dirty="0">
                <a:cs typeface="Times New Roman" pitchFamily="18" charset="0"/>
              </a:rPr>
              <a:t>Radionuclide scans show increased activity around the lesion, and MRI consistently shows an area of low signal intensity in the T1-weighted images</a:t>
            </a:r>
            <a:r>
              <a:rPr lang="en-US" dirty="0" smtClean="0">
                <a:cs typeface="Times New Roman" pitchFamily="18" charset="0"/>
              </a:rPr>
              <a:t>.</a:t>
            </a:r>
          </a:p>
          <a:p>
            <a:pPr marL="109728" indent="0" algn="l" rtl="0">
              <a:buClr>
                <a:schemeClr val="accent3"/>
              </a:buClr>
              <a:buNone/>
              <a:defRPr/>
            </a:pPr>
            <a:endParaRPr lang="en-US" dirty="0">
              <a:cs typeface="Times New Roman" pitchFamily="18" charset="0"/>
            </a:endParaRPr>
          </a:p>
          <a:p>
            <a:pPr marL="109728" indent="0" algn="l" rtl="0">
              <a:buClr>
                <a:schemeClr val="accent3"/>
              </a:buClr>
              <a:buNone/>
              <a:defRPr/>
            </a:pPr>
            <a:r>
              <a:rPr lang="en-US" b="1" dirty="0" smtClean="0">
                <a:cs typeface="Times New Roman" pitchFamily="18" charset="0"/>
              </a:rPr>
              <a:t>Treatment: </a:t>
            </a:r>
          </a:p>
          <a:p>
            <a:pPr marL="452628" indent="-342900" algn="l" rtl="0">
              <a:buClr>
                <a:schemeClr val="accent3"/>
              </a:buClr>
              <a:buFont typeface="Arial" panose="020B0604020202020204" pitchFamily="34" charset="0"/>
              <a:buChar char="•"/>
              <a:defRPr/>
            </a:pPr>
            <a:r>
              <a:rPr lang="en-US" dirty="0" smtClean="0">
                <a:cs typeface="Times New Roman" pitchFamily="18" charset="0"/>
              </a:rPr>
              <a:t>Conservative</a:t>
            </a:r>
          </a:p>
          <a:p>
            <a:pPr marL="452628" indent="-342900">
              <a:buClr>
                <a:schemeClr val="accent3"/>
              </a:buClr>
              <a:buFont typeface="Arial" panose="020B0604020202020204" pitchFamily="34" charset="0"/>
              <a:buChar char="•"/>
              <a:defRPr/>
            </a:pPr>
            <a:r>
              <a:rPr lang="en-US" dirty="0" smtClean="0">
                <a:cs typeface="Times New Roman" pitchFamily="18" charset="0"/>
              </a:rPr>
              <a:t>Operative: Fix, Remove, Implant</a:t>
            </a:r>
          </a:p>
          <a:p>
            <a:pPr marL="109728" indent="0" algn="l" rtl="0">
              <a:buClr>
                <a:schemeClr val="accent3"/>
              </a:buClr>
              <a:buNone/>
              <a:defRPr/>
            </a:pPr>
            <a:endParaRPr lang="en-US" dirty="0">
              <a:cs typeface="Times New Roman" pitchFamily="18" charset="0"/>
            </a:endParaRPr>
          </a:p>
        </p:txBody>
      </p:sp>
      <p:sp>
        <p:nvSpPr>
          <p:cNvPr id="972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cs typeface="Arial" pitchFamily="34" charset="0"/>
              </a:defRPr>
            </a:lvl1pPr>
            <a:lvl2pPr marL="742950" indent="-285750">
              <a:defRPr>
                <a:solidFill>
                  <a:schemeClr val="tx1"/>
                </a:solidFill>
                <a:latin typeface="Georgia" pitchFamily="18" charset="0"/>
                <a:cs typeface="Arial" pitchFamily="34" charset="0"/>
              </a:defRPr>
            </a:lvl2pPr>
            <a:lvl3pPr marL="1143000" indent="-228600">
              <a:defRPr>
                <a:solidFill>
                  <a:schemeClr val="tx1"/>
                </a:solidFill>
                <a:latin typeface="Georgia" pitchFamily="18" charset="0"/>
                <a:cs typeface="Arial" pitchFamily="34" charset="0"/>
              </a:defRPr>
            </a:lvl3pPr>
            <a:lvl4pPr marL="1600200" indent="-228600">
              <a:defRPr>
                <a:solidFill>
                  <a:schemeClr val="tx1"/>
                </a:solidFill>
                <a:latin typeface="Georgia" pitchFamily="18" charset="0"/>
                <a:cs typeface="Arial" pitchFamily="34" charset="0"/>
              </a:defRPr>
            </a:lvl4pPr>
            <a:lvl5pPr marL="2057400" indent="-228600">
              <a:defRPr>
                <a:solidFill>
                  <a:schemeClr val="tx1"/>
                </a:solidFill>
                <a:latin typeface="Georgia"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eorgia" pitchFamily="18" charset="0"/>
                <a:cs typeface="Arial" pitchFamily="34" charset="0"/>
              </a:defRPr>
            </a:lvl9pPr>
          </a:lstStyle>
          <a:p>
            <a:pPr rtl="1"/>
            <a:fld id="{9EA27B71-762B-488F-BEDF-17F62BC7A421}" type="slidenum">
              <a:rPr lang="en-US" altLang="en-US">
                <a:solidFill>
                  <a:srgbClr val="FFFFFF"/>
                </a:solidFill>
              </a:rPr>
              <a:pPr rtl="1"/>
              <a:t>47</a:t>
            </a:fld>
            <a:endParaRPr lang="en-US" altLang="en-US">
              <a:solidFill>
                <a:srgbClr val="FFFFFF"/>
              </a:solidFill>
            </a:endParaRPr>
          </a:p>
        </p:txBody>
      </p:sp>
      <p:sp>
        <p:nvSpPr>
          <p:cNvPr id="2" name="TextBox 1"/>
          <p:cNvSpPr txBox="1"/>
          <p:nvPr/>
        </p:nvSpPr>
        <p:spPr>
          <a:xfrm>
            <a:off x="696685" y="1010194"/>
            <a:ext cx="2795452" cy="523220"/>
          </a:xfrm>
          <a:prstGeom prst="rect">
            <a:avLst/>
          </a:prstGeom>
          <a:noFill/>
        </p:spPr>
        <p:txBody>
          <a:bodyPr wrap="square" rtlCol="0">
            <a:spAutoFit/>
          </a:bodyPr>
          <a:lstStyle/>
          <a:p>
            <a:r>
              <a:rPr lang="en-US" sz="2800" b="1" dirty="0" smtClean="0"/>
              <a:t>Imaging</a:t>
            </a:r>
            <a:endParaRPr lang="en-US" sz="2800" b="1" dirty="0"/>
          </a:p>
        </p:txBody>
      </p:sp>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0638" y="574813"/>
            <a:ext cx="4239639" cy="3222126"/>
          </a:xfrm>
          <a:prstGeom prst="rect">
            <a:avLst/>
          </a:prstGeom>
        </p:spPr>
      </p:pic>
      <p:pic>
        <p:nvPicPr>
          <p:cNvPr id="4" name="Picture 3"/>
          <p:cNvPicPr>
            <a:picLocks noChangeAspect="1"/>
          </p:cNvPicPr>
          <p:nvPr/>
        </p:nvPicPr>
        <p:blipFill>
          <a:blip r:embed="rId5"/>
          <a:stretch>
            <a:fillRect/>
          </a:stretch>
        </p:blipFill>
        <p:spPr>
          <a:xfrm>
            <a:off x="8509077" y="3321010"/>
            <a:ext cx="2782760" cy="290997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08391636"/>
      </p:ext>
    </p:extLst>
  </p:cSld>
  <p:clrMapOvr>
    <a:masterClrMapping/>
  </p:clrMapOvr>
  <mc:AlternateContent xmlns:mc="http://schemas.openxmlformats.org/markup-compatibility/2006">
    <mc:Choice xmlns:p14="http://schemas.microsoft.com/office/powerpoint/2010/main" Requires="p14">
      <p:transition spd="slow" p14:dur="2000" advTm="80909"/>
    </mc:Choice>
    <mc:Fallback>
      <p:transition spd="slow" advTm="80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248741" y="499809"/>
            <a:ext cx="8229600" cy="1066800"/>
          </a:xfrm>
        </p:spPr>
        <p:txBody>
          <a:bodyPr>
            <a:normAutofit/>
          </a:bodyPr>
          <a:lstStyle/>
          <a:p>
            <a:r>
              <a:rPr lang="en-US" altLang="en-US" sz="4400" b="1" dirty="0" smtClean="0">
                <a:latin typeface="Calibri" panose="020F0502020204030204" pitchFamily="34" charset="0"/>
                <a:cs typeface="Calibri" panose="020F0502020204030204" pitchFamily="34" charset="0"/>
              </a:rPr>
              <a:t>Patellar Instability</a:t>
            </a:r>
            <a:endParaRPr lang="en-US" altLang="en-US" sz="4400" dirty="0">
              <a:latin typeface="Calibri" panose="020F0502020204030204" pitchFamily="34" charset="0"/>
              <a:cs typeface="Calibri" panose="020F0502020204030204" pitchFamily="34" charset="0"/>
            </a:endParaRPr>
          </a:p>
        </p:txBody>
      </p:sp>
      <p:sp>
        <p:nvSpPr>
          <p:cNvPr id="117763" name="Content Placeholder 2"/>
          <p:cNvSpPr>
            <a:spLocks noGrp="1"/>
          </p:cNvSpPr>
          <p:nvPr>
            <p:ph idx="1"/>
          </p:nvPr>
        </p:nvSpPr>
        <p:spPr>
          <a:xfrm>
            <a:off x="407672" y="1822270"/>
            <a:ext cx="7708717" cy="4743994"/>
          </a:xfrm>
        </p:spPr>
        <p:txBody>
          <a:bodyPr>
            <a:normAutofit/>
          </a:bodyPr>
          <a:lstStyle/>
          <a:p>
            <a:pPr lvl="1"/>
            <a:r>
              <a:rPr lang="en-US" altLang="en-US" sz="1900" dirty="0" smtClean="0">
                <a:latin typeface="Calibri" panose="020F0502020204030204" pitchFamily="34" charset="0"/>
                <a:cs typeface="Calibri" panose="020F0502020204030204" pitchFamily="34" charset="0"/>
              </a:rPr>
              <a:t>Almost always towards the lateral side</a:t>
            </a:r>
          </a:p>
          <a:p>
            <a:pPr lvl="1"/>
            <a:r>
              <a:rPr lang="en-US" altLang="en-US" sz="1900" dirty="0" smtClean="0">
                <a:latin typeface="Calibri" panose="020F0502020204030204" pitchFamily="34" charset="0"/>
                <a:cs typeface="Calibri" panose="020F0502020204030204" pitchFamily="34" charset="0"/>
              </a:rPr>
              <a:t>F&gt;M</a:t>
            </a:r>
          </a:p>
          <a:p>
            <a:pPr lvl="1"/>
            <a:r>
              <a:rPr lang="en-US" altLang="en-US" sz="1900" dirty="0" smtClean="0">
                <a:latin typeface="Calibri" panose="020F0502020204030204" pitchFamily="34" charset="0"/>
                <a:cs typeface="Calibri" panose="020F0502020204030204" pitchFamily="34" charset="0"/>
              </a:rPr>
              <a:t>2</a:t>
            </a:r>
            <a:r>
              <a:rPr lang="en-US" altLang="en-US" sz="1900" baseline="30000" dirty="0" smtClean="0">
                <a:latin typeface="Calibri" panose="020F0502020204030204" pitchFamily="34" charset="0"/>
                <a:cs typeface="Calibri" panose="020F0502020204030204" pitchFamily="34" charset="0"/>
              </a:rPr>
              <a:t>nd</a:t>
            </a:r>
            <a:r>
              <a:rPr lang="en-US" altLang="en-US" sz="1900" dirty="0" smtClean="0">
                <a:latin typeface="Calibri" panose="020F0502020204030204" pitchFamily="34" charset="0"/>
                <a:cs typeface="Calibri" panose="020F0502020204030204" pitchFamily="34" charset="0"/>
              </a:rPr>
              <a:t> and </a:t>
            </a:r>
            <a:r>
              <a:rPr lang="en-US" altLang="en-US" sz="1900" dirty="0" smtClean="0">
                <a:solidFill>
                  <a:schemeClr val="tx1"/>
                </a:solidFill>
                <a:latin typeface="Calibri" panose="020F0502020204030204" pitchFamily="34" charset="0"/>
                <a:cs typeface="Calibri" panose="020F0502020204030204" pitchFamily="34" charset="0"/>
              </a:rPr>
              <a:t>3</a:t>
            </a:r>
            <a:r>
              <a:rPr lang="en-US" altLang="en-US" sz="1900" baseline="30000" dirty="0" smtClean="0">
                <a:solidFill>
                  <a:schemeClr val="tx1"/>
                </a:solidFill>
                <a:latin typeface="Calibri" panose="020F0502020204030204" pitchFamily="34" charset="0"/>
                <a:cs typeface="Calibri" panose="020F0502020204030204" pitchFamily="34" charset="0"/>
              </a:rPr>
              <a:t>rd</a:t>
            </a:r>
            <a:r>
              <a:rPr lang="en-US" altLang="en-US" sz="1900" dirty="0" smtClean="0">
                <a:solidFill>
                  <a:schemeClr val="tx1"/>
                </a:solidFill>
                <a:latin typeface="Calibri" panose="020F0502020204030204" pitchFamily="34" charset="0"/>
                <a:cs typeface="Calibri" panose="020F0502020204030204" pitchFamily="34" charset="0"/>
              </a:rPr>
              <a:t> decade of life</a:t>
            </a:r>
          </a:p>
          <a:p>
            <a:pPr marL="109728" indent="0">
              <a:buClr>
                <a:schemeClr val="accent3"/>
              </a:buClr>
              <a:buNone/>
              <a:defRPr/>
            </a:pPr>
            <a:r>
              <a:rPr lang="en-US" sz="2400" b="1" dirty="0" smtClean="0">
                <a:solidFill>
                  <a:schemeClr val="tx1"/>
                </a:solidFill>
                <a:latin typeface="Calibri" panose="020F0502020204030204" pitchFamily="34" charset="0"/>
                <a:cs typeface="Calibri" panose="020F0502020204030204" pitchFamily="34" charset="0"/>
              </a:rPr>
              <a:t>Symptoms</a:t>
            </a:r>
            <a:endParaRPr lang="en-US" sz="2100" dirty="0" smtClean="0">
              <a:solidFill>
                <a:schemeClr val="tx1"/>
              </a:solidFill>
              <a:latin typeface="Calibri" panose="020F0502020204030204" pitchFamily="34" charset="0"/>
              <a:cs typeface="Calibri" panose="020F0502020204030204" pitchFamily="34" charset="0"/>
            </a:endParaRPr>
          </a:p>
          <a:p>
            <a:pPr marL="745236" lvl="1" indent="-342900">
              <a:buClr>
                <a:schemeClr val="accent3"/>
              </a:buClr>
              <a:buFont typeface="Courier New" panose="02070309020205020404" pitchFamily="49" charset="0"/>
              <a:buChar char="o"/>
              <a:defRPr/>
            </a:pPr>
            <a:r>
              <a:rPr lang="en-US" dirty="0" smtClean="0">
                <a:solidFill>
                  <a:schemeClr val="tx1"/>
                </a:solidFill>
                <a:latin typeface="Calibri" panose="020F0502020204030204" pitchFamily="34" charset="0"/>
                <a:cs typeface="Calibri" panose="020F0502020204030204" pitchFamily="34" charset="0"/>
              </a:rPr>
              <a:t>The </a:t>
            </a:r>
            <a:r>
              <a:rPr lang="en-US" dirty="0">
                <a:solidFill>
                  <a:schemeClr val="tx1"/>
                </a:solidFill>
                <a:latin typeface="Calibri" panose="020F0502020204030204" pitchFamily="34" charset="0"/>
                <a:cs typeface="Calibri" panose="020F0502020204030204" pitchFamily="34" charset="0"/>
              </a:rPr>
              <a:t>knee suddenly gives way and the patient falls; this may be accompanied by pain and sometimes the knee gets stuck in </a:t>
            </a:r>
            <a:r>
              <a:rPr lang="en-US" dirty="0" smtClean="0">
                <a:solidFill>
                  <a:schemeClr val="tx1"/>
                </a:solidFill>
                <a:latin typeface="Calibri" panose="020F0502020204030204" pitchFamily="34" charset="0"/>
                <a:cs typeface="Calibri" panose="020F0502020204030204" pitchFamily="34" charset="0"/>
              </a:rPr>
              <a:t>flexion.</a:t>
            </a:r>
          </a:p>
          <a:p>
            <a:pPr marL="745236" lvl="1" indent="-342900">
              <a:buClr>
                <a:schemeClr val="accent3"/>
              </a:buClr>
              <a:buFont typeface="Courier New" panose="02070309020205020404" pitchFamily="49" charset="0"/>
              <a:buChar char="o"/>
              <a:defRPr/>
            </a:pPr>
            <a:r>
              <a:rPr lang="en-US" dirty="0" smtClean="0">
                <a:solidFill>
                  <a:schemeClr val="tx1"/>
                </a:solidFill>
                <a:latin typeface="Calibri" panose="020F0502020204030204" pitchFamily="34" charset="0"/>
                <a:cs typeface="Calibri" panose="020F0502020204030204" pitchFamily="34" charset="0"/>
              </a:rPr>
              <a:t>Although </a:t>
            </a:r>
            <a:r>
              <a:rPr lang="en-US" dirty="0">
                <a:solidFill>
                  <a:schemeClr val="tx1"/>
                </a:solidFill>
                <a:latin typeface="Calibri" panose="020F0502020204030204" pitchFamily="34" charset="0"/>
                <a:cs typeface="Calibri" panose="020F0502020204030204" pitchFamily="34" charset="0"/>
              </a:rPr>
              <a:t>the patella always dislocates laterally, the patient may think it has displac</a:t>
            </a:r>
            <a:r>
              <a:rPr lang="en-US" dirty="0">
                <a:latin typeface="Calibri" panose="020F0502020204030204" pitchFamily="34" charset="0"/>
                <a:cs typeface="Calibri" panose="020F0502020204030204" pitchFamily="34" charset="0"/>
              </a:rPr>
              <a:t>ed medially because the uncovered medial femoral condyle stands out prominently.</a:t>
            </a:r>
          </a:p>
          <a:p>
            <a:pPr algn="l" rtl="0" eaLnBrk="1" hangingPunct="1"/>
            <a:r>
              <a:rPr lang="en-US" altLang="en-US" sz="2300" b="1" dirty="0" smtClean="0">
                <a:latin typeface="Calibri" panose="020F0502020204030204" pitchFamily="34" charset="0"/>
                <a:cs typeface="Calibri" panose="020F0502020204030204" pitchFamily="34" charset="0"/>
              </a:rPr>
              <a:t>Examination</a:t>
            </a:r>
          </a:p>
          <a:p>
            <a:pPr lvl="1">
              <a:buFont typeface="Arial" panose="020B0604020202020204" pitchFamily="34" charset="0"/>
              <a:buChar char="•"/>
            </a:pPr>
            <a:r>
              <a:rPr lang="en-US" altLang="en-US" sz="1900" dirty="0" smtClean="0">
                <a:latin typeface="Calibri" panose="020F0502020204030204" pitchFamily="34" charset="0"/>
                <a:cs typeface="Calibri" panose="020F0502020204030204" pitchFamily="34" charset="0"/>
              </a:rPr>
              <a:t>Knee effusion</a:t>
            </a:r>
          </a:p>
          <a:p>
            <a:pPr lvl="1">
              <a:buFont typeface="Arial" panose="020B0604020202020204" pitchFamily="34" charset="0"/>
              <a:buChar char="•"/>
            </a:pPr>
            <a:r>
              <a:rPr lang="en-US" altLang="en-US" sz="1900" dirty="0" smtClean="0">
                <a:latin typeface="Calibri" panose="020F0502020204030204" pitchFamily="34" charset="0"/>
                <a:cs typeface="Calibri" panose="020F0502020204030204" pitchFamily="34" charset="0"/>
              </a:rPr>
              <a:t>Medial facet tenderness</a:t>
            </a:r>
          </a:p>
          <a:p>
            <a:pPr lvl="1"/>
            <a:r>
              <a:rPr lang="en-US" altLang="en-US" sz="1900" dirty="0" smtClean="0">
                <a:latin typeface="Calibri" panose="020F0502020204030204" pitchFamily="34" charset="0"/>
                <a:cs typeface="Calibri" panose="020F0502020204030204" pitchFamily="34" charset="0"/>
              </a:rPr>
              <a:t>Apprehension test</a:t>
            </a:r>
          </a:p>
        </p:txBody>
      </p:sp>
      <p:sp>
        <p:nvSpPr>
          <p:cNvPr id="1177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cs typeface="Arial" pitchFamily="34" charset="0"/>
              </a:defRPr>
            </a:lvl1pPr>
            <a:lvl2pPr marL="742950" indent="-285750">
              <a:defRPr>
                <a:solidFill>
                  <a:schemeClr val="tx1"/>
                </a:solidFill>
                <a:latin typeface="Georgia" pitchFamily="18" charset="0"/>
                <a:cs typeface="Arial" pitchFamily="34" charset="0"/>
              </a:defRPr>
            </a:lvl2pPr>
            <a:lvl3pPr marL="1143000" indent="-228600">
              <a:defRPr>
                <a:solidFill>
                  <a:schemeClr val="tx1"/>
                </a:solidFill>
                <a:latin typeface="Georgia" pitchFamily="18" charset="0"/>
                <a:cs typeface="Arial" pitchFamily="34" charset="0"/>
              </a:defRPr>
            </a:lvl3pPr>
            <a:lvl4pPr marL="1600200" indent="-228600">
              <a:defRPr>
                <a:solidFill>
                  <a:schemeClr val="tx1"/>
                </a:solidFill>
                <a:latin typeface="Georgia" pitchFamily="18" charset="0"/>
                <a:cs typeface="Arial" pitchFamily="34" charset="0"/>
              </a:defRPr>
            </a:lvl4pPr>
            <a:lvl5pPr marL="2057400" indent="-228600">
              <a:defRPr>
                <a:solidFill>
                  <a:schemeClr val="tx1"/>
                </a:solidFill>
                <a:latin typeface="Georgia"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eorgia" pitchFamily="18" charset="0"/>
                <a:cs typeface="Arial" pitchFamily="34" charset="0"/>
              </a:defRPr>
            </a:lvl9pPr>
          </a:lstStyle>
          <a:p>
            <a:pPr rtl="1"/>
            <a:fld id="{F2217BB7-9DFD-4CA9-B4B6-13495F444E60}" type="slidenum">
              <a:rPr lang="en-US" altLang="en-US">
                <a:solidFill>
                  <a:srgbClr val="FFFFFF"/>
                </a:solidFill>
              </a:rPr>
              <a:pPr rtl="1"/>
              <a:t>48</a:t>
            </a:fld>
            <a:endParaRPr lang="en-US" altLang="en-US">
              <a:solidFill>
                <a:srgbClr val="FFFFFF"/>
              </a:solidFill>
            </a:endParaRPr>
          </a:p>
        </p:txBody>
      </p:sp>
      <p:pic>
        <p:nvPicPr>
          <p:cNvPr id="2" name="Picture 1"/>
          <p:cNvPicPr>
            <a:picLocks noChangeAspect="1"/>
          </p:cNvPicPr>
          <p:nvPr/>
        </p:nvPicPr>
        <p:blipFill>
          <a:blip r:embed="rId4"/>
          <a:stretch>
            <a:fillRect/>
          </a:stretch>
        </p:blipFill>
        <p:spPr>
          <a:xfrm>
            <a:off x="10152828" y="1745135"/>
            <a:ext cx="1928616" cy="2861699"/>
          </a:xfrm>
          <a:prstGeom prst="rect">
            <a:avLst/>
          </a:prstGeom>
        </p:spPr>
      </p:pic>
      <p:pic>
        <p:nvPicPr>
          <p:cNvPr id="2050" name="Picture 2" descr="Physical examination of the patellofemoral joint – SEMS-jour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522" y="4291654"/>
            <a:ext cx="3236611" cy="2024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6232383" y="69473"/>
            <a:ext cx="3920444" cy="310651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41078946"/>
      </p:ext>
    </p:extLst>
  </p:cSld>
  <p:clrMapOvr>
    <a:masterClrMapping/>
  </p:clrMapOvr>
  <mc:AlternateContent xmlns:mc="http://schemas.openxmlformats.org/markup-compatibility/2006">
    <mc:Choice xmlns:p14="http://schemas.microsoft.com/office/powerpoint/2010/main" Requires="p14">
      <p:transition spd="slow" p14:dur="2000" advTm="120212"/>
    </mc:Choice>
    <mc:Fallback>
      <p:transition spd="slow" advTm="12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554" y="199518"/>
            <a:ext cx="10058400" cy="1450757"/>
          </a:xfrm>
        </p:spPr>
        <p:txBody>
          <a:bodyPr/>
          <a:lstStyle/>
          <a:p>
            <a:r>
              <a:rPr lang="en-US" dirty="0" smtClean="0">
                <a:latin typeface="Calibri" panose="020F0502020204030204" pitchFamily="34" charset="0"/>
                <a:cs typeface="Calibri" panose="020F0502020204030204" pitchFamily="34" charset="0"/>
              </a:rPr>
              <a:t>Risk factors</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097280" y="1845734"/>
            <a:ext cx="4162697" cy="4023360"/>
          </a:xfrm>
        </p:spPr>
        <p:txBody>
          <a:bodyPr>
            <a:normAutofit lnSpcReduction="10000"/>
          </a:bodyPr>
          <a:lstStyle/>
          <a:p>
            <a:r>
              <a:rPr lang="en-US" altLang="en-US" dirty="0" smtClean="0">
                <a:solidFill>
                  <a:schemeClr val="tx1"/>
                </a:solidFill>
                <a:latin typeface="Calibri" panose="020F0502020204030204" pitchFamily="34" charset="0"/>
                <a:cs typeface="Calibri" panose="020F0502020204030204" pitchFamily="34" charset="0"/>
              </a:rPr>
              <a:t>(</a:t>
            </a:r>
            <a:r>
              <a:rPr lang="en-US" altLang="en-US" dirty="0">
                <a:solidFill>
                  <a:schemeClr val="tx1"/>
                </a:solidFill>
                <a:latin typeface="Calibri" panose="020F0502020204030204" pitchFamily="34" charset="0"/>
                <a:cs typeface="Calibri" panose="020F0502020204030204" pitchFamily="34" charset="0"/>
              </a:rPr>
              <a:t>1) generalized ligamentous </a:t>
            </a:r>
            <a:r>
              <a:rPr lang="en-US" altLang="en-US" dirty="0" smtClean="0">
                <a:solidFill>
                  <a:schemeClr val="tx1"/>
                </a:solidFill>
                <a:latin typeface="Calibri" panose="020F0502020204030204" pitchFamily="34" charset="0"/>
                <a:cs typeface="Calibri" panose="020F0502020204030204" pitchFamily="34" charset="0"/>
              </a:rPr>
              <a:t>laxity</a:t>
            </a:r>
          </a:p>
          <a:p>
            <a:r>
              <a:rPr lang="en-US" altLang="en-US" dirty="0" smtClean="0">
                <a:solidFill>
                  <a:schemeClr val="tx1"/>
                </a:solidFill>
                <a:latin typeface="Calibri" panose="020F0502020204030204" pitchFamily="34" charset="0"/>
                <a:cs typeface="Calibri" panose="020F0502020204030204" pitchFamily="34" charset="0"/>
              </a:rPr>
              <a:t>(</a:t>
            </a:r>
            <a:r>
              <a:rPr lang="en-US" altLang="en-US" dirty="0">
                <a:solidFill>
                  <a:schemeClr val="tx1"/>
                </a:solidFill>
                <a:latin typeface="Calibri" panose="020F0502020204030204" pitchFamily="34" charset="0"/>
                <a:cs typeface="Calibri" panose="020F0502020204030204" pitchFamily="34" charset="0"/>
              </a:rPr>
              <a:t>2) under-development of the lateral femoral condyle and flattening of the intercondylar </a:t>
            </a:r>
            <a:r>
              <a:rPr lang="en-US" altLang="en-US" dirty="0" smtClean="0">
                <a:solidFill>
                  <a:schemeClr val="tx1"/>
                </a:solidFill>
                <a:latin typeface="Calibri" panose="020F0502020204030204" pitchFamily="34" charset="0"/>
                <a:cs typeface="Calibri" panose="020F0502020204030204" pitchFamily="34" charset="0"/>
              </a:rPr>
              <a:t>groove</a:t>
            </a:r>
          </a:p>
          <a:p>
            <a:r>
              <a:rPr lang="en-US" altLang="en-US" dirty="0" smtClean="0">
                <a:solidFill>
                  <a:schemeClr val="tx1"/>
                </a:solidFill>
                <a:latin typeface="Calibri" panose="020F0502020204030204" pitchFamily="34" charset="0"/>
                <a:cs typeface="Calibri" panose="020F0502020204030204" pitchFamily="34" charset="0"/>
              </a:rPr>
              <a:t>(</a:t>
            </a:r>
            <a:r>
              <a:rPr lang="en-US" altLang="en-US" dirty="0">
                <a:solidFill>
                  <a:schemeClr val="tx1"/>
                </a:solidFill>
                <a:latin typeface="Calibri" panose="020F0502020204030204" pitchFamily="34" charset="0"/>
                <a:cs typeface="Calibri" panose="020F0502020204030204" pitchFamily="34" charset="0"/>
              </a:rPr>
              <a:t>3) </a:t>
            </a:r>
            <a:r>
              <a:rPr lang="en-US" altLang="en-US" dirty="0" smtClean="0">
                <a:solidFill>
                  <a:schemeClr val="tx1"/>
                </a:solidFill>
                <a:latin typeface="Calibri" panose="020F0502020204030204" pitchFamily="34" charset="0"/>
                <a:cs typeface="Calibri" panose="020F0502020204030204" pitchFamily="34" charset="0"/>
              </a:rPr>
              <a:t>mal-development </a:t>
            </a:r>
            <a:r>
              <a:rPr lang="en-US" altLang="en-US" dirty="0">
                <a:solidFill>
                  <a:schemeClr val="tx1"/>
                </a:solidFill>
                <a:latin typeface="Calibri" panose="020F0502020204030204" pitchFamily="34" charset="0"/>
                <a:cs typeface="Calibri" panose="020F0502020204030204" pitchFamily="34" charset="0"/>
              </a:rPr>
              <a:t>of the patella (which may be unusually small or seated too high</a:t>
            </a:r>
            <a:r>
              <a:rPr lang="en-US" altLang="en-US" dirty="0" smtClean="0">
                <a:solidFill>
                  <a:schemeClr val="tx1"/>
                </a:solidFill>
                <a:latin typeface="Calibri" panose="020F0502020204030204" pitchFamily="34" charset="0"/>
                <a:cs typeface="Calibri" panose="020F0502020204030204" pitchFamily="34" charset="0"/>
              </a:rPr>
              <a:t>)</a:t>
            </a:r>
          </a:p>
          <a:p>
            <a:r>
              <a:rPr lang="en-US" altLang="en-US" dirty="0" smtClean="0">
                <a:solidFill>
                  <a:schemeClr val="tx1"/>
                </a:solidFill>
                <a:latin typeface="Calibri" panose="020F0502020204030204" pitchFamily="34" charset="0"/>
                <a:cs typeface="Calibri" panose="020F0502020204030204" pitchFamily="34" charset="0"/>
              </a:rPr>
              <a:t>(4)Mal-alignment of the lower limb: increased Q angle, valgus knee, external </a:t>
            </a:r>
            <a:r>
              <a:rPr lang="en-US" altLang="en-US" dirty="0" err="1" smtClean="0">
                <a:solidFill>
                  <a:schemeClr val="tx1"/>
                </a:solidFill>
                <a:latin typeface="Calibri" panose="020F0502020204030204" pitchFamily="34" charset="0"/>
                <a:cs typeface="Calibri" panose="020F0502020204030204" pitchFamily="34" charset="0"/>
              </a:rPr>
              <a:t>tibial</a:t>
            </a:r>
            <a:r>
              <a:rPr lang="en-US" altLang="en-US" dirty="0" smtClean="0">
                <a:solidFill>
                  <a:schemeClr val="tx1"/>
                </a:solidFill>
                <a:latin typeface="Calibri" panose="020F0502020204030204" pitchFamily="34" charset="0"/>
                <a:cs typeface="Calibri" panose="020F0502020204030204" pitchFamily="34" charset="0"/>
              </a:rPr>
              <a:t> torsion, and excessive femoral </a:t>
            </a:r>
            <a:r>
              <a:rPr lang="en-US" altLang="en-US" dirty="0" err="1" smtClean="0">
                <a:solidFill>
                  <a:schemeClr val="tx1"/>
                </a:solidFill>
                <a:latin typeface="Calibri" panose="020F0502020204030204" pitchFamily="34" charset="0"/>
                <a:cs typeface="Calibri" panose="020F0502020204030204" pitchFamily="34" charset="0"/>
              </a:rPr>
              <a:t>anteversion</a:t>
            </a:r>
            <a:r>
              <a:rPr lang="en-US" altLang="en-US" dirty="0" smtClean="0">
                <a:solidFill>
                  <a:schemeClr val="tx1"/>
                </a:solidFill>
                <a:latin typeface="Calibri" panose="020F0502020204030204" pitchFamily="34" charset="0"/>
                <a:cs typeface="Calibri" panose="020F0502020204030204" pitchFamily="34" charset="0"/>
              </a:rPr>
              <a:t> </a:t>
            </a:r>
            <a:r>
              <a:rPr lang="en-US" altLang="en-US" dirty="0">
                <a:solidFill>
                  <a:schemeClr val="tx1"/>
                </a:solidFill>
                <a:latin typeface="Calibri" panose="020F0502020204030204" pitchFamily="34" charset="0"/>
                <a:cs typeface="Calibri" panose="020F0502020204030204" pitchFamily="34" charset="0"/>
              </a:rPr>
              <a:t>valgus deformity of the </a:t>
            </a:r>
            <a:r>
              <a:rPr lang="en-US" altLang="en-US" dirty="0" smtClean="0">
                <a:solidFill>
                  <a:schemeClr val="tx1"/>
                </a:solidFill>
                <a:latin typeface="Calibri" panose="020F0502020204030204" pitchFamily="34" charset="0"/>
                <a:cs typeface="Calibri" panose="020F0502020204030204" pitchFamily="34" charset="0"/>
              </a:rPr>
              <a:t>knee</a:t>
            </a:r>
            <a:endParaRPr lang="en-US" altLang="en-US" dirty="0">
              <a:solidFill>
                <a:schemeClr val="tx1"/>
              </a:solidFill>
              <a:latin typeface="Calibri" panose="020F0502020204030204" pitchFamily="34" charset="0"/>
              <a:cs typeface="Calibri" panose="020F0502020204030204" pitchFamily="34" charset="0"/>
            </a:endParaRPr>
          </a:p>
          <a:p>
            <a:r>
              <a:rPr lang="en-US" altLang="en-US" dirty="0" smtClean="0">
                <a:solidFill>
                  <a:schemeClr val="tx1"/>
                </a:solidFill>
                <a:latin typeface="Calibri" panose="020F0502020204030204" pitchFamily="34" charset="0"/>
                <a:cs typeface="Calibri" panose="020F0502020204030204" pitchFamily="34" charset="0"/>
              </a:rPr>
              <a:t>(6</a:t>
            </a:r>
            <a:r>
              <a:rPr lang="en-US" altLang="en-US" dirty="0">
                <a:solidFill>
                  <a:schemeClr val="tx1"/>
                </a:solidFill>
                <a:latin typeface="Calibri" panose="020F0502020204030204" pitchFamily="34" charset="0"/>
                <a:cs typeface="Calibri" panose="020F0502020204030204" pitchFamily="34" charset="0"/>
              </a:rPr>
              <a:t>) a primary muscle defect.</a:t>
            </a:r>
            <a:endParaRPr lang="en-US" altLang="en-US" dirty="0">
              <a:solidFill>
                <a:schemeClr val="tx1"/>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6092735" y="320101"/>
            <a:ext cx="3051266" cy="3051266"/>
          </a:xfrm>
          <a:prstGeom prst="rect">
            <a:avLst/>
          </a:prstGeom>
        </p:spPr>
      </p:pic>
      <p:pic>
        <p:nvPicPr>
          <p:cNvPr id="5" name="Picture 4"/>
          <p:cNvPicPr>
            <a:picLocks noChangeAspect="1"/>
          </p:cNvPicPr>
          <p:nvPr/>
        </p:nvPicPr>
        <p:blipFill>
          <a:blip r:embed="rId6"/>
          <a:stretch>
            <a:fillRect/>
          </a:stretch>
        </p:blipFill>
        <p:spPr>
          <a:xfrm>
            <a:off x="9144001" y="760664"/>
            <a:ext cx="1619250" cy="2819400"/>
          </a:xfrm>
          <a:prstGeom prst="rect">
            <a:avLst/>
          </a:prstGeom>
        </p:spPr>
      </p:pic>
      <p:pic>
        <p:nvPicPr>
          <p:cNvPr id="6" name="Picture 5"/>
          <p:cNvPicPr>
            <a:picLocks noChangeAspect="1"/>
          </p:cNvPicPr>
          <p:nvPr/>
        </p:nvPicPr>
        <p:blipFill>
          <a:blip r:embed="rId7"/>
          <a:stretch>
            <a:fillRect/>
          </a:stretch>
        </p:blipFill>
        <p:spPr>
          <a:xfrm>
            <a:off x="6189890" y="3371367"/>
            <a:ext cx="2686050" cy="1390650"/>
          </a:xfrm>
          <a:prstGeom prst="rect">
            <a:avLst/>
          </a:prstGeom>
        </p:spPr>
      </p:pic>
      <p:pic>
        <p:nvPicPr>
          <p:cNvPr id="7" name="Picture 6"/>
          <p:cNvPicPr>
            <a:picLocks noChangeAspect="1"/>
          </p:cNvPicPr>
          <p:nvPr/>
        </p:nvPicPr>
        <p:blipFill>
          <a:blip r:embed="rId8"/>
          <a:stretch>
            <a:fillRect/>
          </a:stretch>
        </p:blipFill>
        <p:spPr>
          <a:xfrm>
            <a:off x="6757871" y="733846"/>
            <a:ext cx="3218888" cy="5692435"/>
          </a:xfrm>
          <a:prstGeom prst="rect">
            <a:avLst/>
          </a:prstGeom>
        </p:spPr>
      </p:pic>
      <p:cxnSp>
        <p:nvCxnSpPr>
          <p:cNvPr id="9" name="Straight Arrow Connector 8"/>
          <p:cNvCxnSpPr/>
          <p:nvPr/>
        </p:nvCxnSpPr>
        <p:spPr>
          <a:xfrm flipH="1" flipV="1">
            <a:off x="7280366" y="3030583"/>
            <a:ext cx="505097" cy="174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795657" y="760664"/>
            <a:ext cx="600892" cy="26107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8586651" y="2569029"/>
            <a:ext cx="557350" cy="12883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urved Right Arrow 13"/>
          <p:cNvSpPr/>
          <p:nvPr/>
        </p:nvSpPr>
        <p:spPr>
          <a:xfrm rot="10800000" flipV="1">
            <a:off x="7639788" y="4869802"/>
            <a:ext cx="548640" cy="43116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flipV="1">
            <a:off x="7025832" y="1132114"/>
            <a:ext cx="1227909" cy="31350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903597244"/>
      </p:ext>
    </p:extLst>
  </p:cSld>
  <p:clrMapOvr>
    <a:masterClrMapping/>
  </p:clrMapOvr>
  <mc:AlternateContent xmlns:mc="http://schemas.openxmlformats.org/markup-compatibility/2006">
    <mc:Choice xmlns:p14="http://schemas.microsoft.com/office/powerpoint/2010/main" Requires="p14">
      <p:transition spd="slow" p14:dur="2000" advTm="180092"/>
    </mc:Choice>
    <mc:Fallback>
      <p:transition spd="slow" advTm="18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1"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in)">
                                      <p:cBhvr>
                                        <p:cTn id="46" dur="1000"/>
                                        <p:tgtEl>
                                          <p:spTgt spid="13"/>
                                        </p:tgtEl>
                                      </p:cBhvr>
                                    </p:animEffect>
                                  </p:childTnLst>
                                </p:cTn>
                              </p:par>
                              <p:par>
                                <p:cTn id="47" presetID="6" presetClass="entr" presetSubtype="16"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1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heel(1)">
                                      <p:cBhvr>
                                        <p:cTn id="54" dur="2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heel(1)">
                                      <p:cBhvr>
                                        <p:cTn id="5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16"/>
                </p:tgtEl>
              </p:cMediaNode>
            </p:audio>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9669" y="-346982"/>
            <a:ext cx="5503817" cy="6259344"/>
          </a:xfrm>
          <a:prstGeom prst="rect">
            <a:avLst/>
          </a:prstGeom>
        </p:spPr>
      </p:pic>
      <p:graphicFrame>
        <p:nvGraphicFramePr>
          <p:cNvPr id="8" name="Diagram 7"/>
          <p:cNvGraphicFramePr/>
          <p:nvPr>
            <p:extLst>
              <p:ext uri="{D42A27DB-BD31-4B8C-83A1-F6EECF244321}">
                <p14:modId xmlns:p14="http://schemas.microsoft.com/office/powerpoint/2010/main" val="2062731547"/>
              </p:ext>
            </p:extLst>
          </p:nvPr>
        </p:nvGraphicFramePr>
        <p:xfrm>
          <a:off x="3808548" y="545495"/>
          <a:ext cx="9228183" cy="57769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90546166"/>
      </p:ext>
    </p:extLst>
  </p:cSld>
  <p:clrMapOvr>
    <a:masterClrMapping/>
  </p:clrMapOvr>
  <mc:AlternateContent xmlns:mc="http://schemas.openxmlformats.org/markup-compatibility/2006">
    <mc:Choice xmlns:p14="http://schemas.microsoft.com/office/powerpoint/2010/main" Requires="p14">
      <p:transition spd="slow" p14:dur="2000" advTm="23684"/>
    </mc:Choice>
    <mc:Fallback>
      <p:transition spd="slow" advTm="2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875211" y="535577"/>
            <a:ext cx="8229600" cy="1066800"/>
          </a:xfrm>
        </p:spPr>
        <p:txBody>
          <a:bodyPr/>
          <a:lstStyle/>
          <a:p>
            <a:r>
              <a:rPr lang="en-US" b="1" dirty="0" smtClean="0">
                <a:latin typeface="Calibri" panose="020F0502020204030204" pitchFamily="34" charset="0"/>
                <a:cs typeface="Calibri" panose="020F0502020204030204" pitchFamily="34" charset="0"/>
              </a:rPr>
              <a:t>Treatment</a:t>
            </a:r>
            <a:endParaRPr lang="en-US" alt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325880" y="2253342"/>
            <a:ext cx="6207034" cy="5867400"/>
          </a:xfrm>
        </p:spPr>
        <p:txBody>
          <a:bodyPr>
            <a:normAutofit/>
          </a:bodyPr>
          <a:lstStyle/>
          <a:p>
            <a:pPr marL="365760" indent="-256032" algn="l" rtl="0">
              <a:buClr>
                <a:schemeClr val="accent3"/>
              </a:buClr>
              <a:buFont typeface="Georgia"/>
              <a:buChar char="•"/>
              <a:defRPr/>
            </a:pPr>
            <a:endParaRPr lang="en-US" b="1" dirty="0">
              <a:latin typeface="Times New Roman" pitchFamily="18" charset="0"/>
              <a:cs typeface="Times New Roman" pitchFamily="18" charset="0"/>
            </a:endParaRPr>
          </a:p>
          <a:p>
            <a:pPr marL="365760" indent="-256032" algn="l" rtl="0">
              <a:buClr>
                <a:schemeClr val="accent3"/>
              </a:buClr>
              <a:buFont typeface="Georgia"/>
              <a:buChar char="•"/>
              <a:defRPr/>
            </a:pPr>
            <a:r>
              <a:rPr lang="en-US" dirty="0">
                <a:solidFill>
                  <a:schemeClr val="tx1"/>
                </a:solidFill>
                <a:cs typeface="Times New Roman" pitchFamily="18" charset="0"/>
              </a:rPr>
              <a:t>If the patella is </a:t>
            </a:r>
            <a:r>
              <a:rPr lang="en-US" u="sng" dirty="0">
                <a:solidFill>
                  <a:schemeClr val="tx1"/>
                </a:solidFill>
                <a:cs typeface="Times New Roman" pitchFamily="18" charset="0"/>
              </a:rPr>
              <a:t>still dislocated</a:t>
            </a:r>
            <a:r>
              <a:rPr lang="en-US" dirty="0">
                <a:solidFill>
                  <a:schemeClr val="tx1"/>
                </a:solidFill>
                <a:cs typeface="Times New Roman" pitchFamily="18" charset="0"/>
              </a:rPr>
              <a:t>, it is </a:t>
            </a:r>
            <a:r>
              <a:rPr lang="en-US" u="sng" dirty="0">
                <a:solidFill>
                  <a:schemeClr val="tx1"/>
                </a:solidFill>
                <a:cs typeface="Times New Roman" pitchFamily="18" charset="0"/>
              </a:rPr>
              <a:t>pushed back into place while the knee is gently extended. A plaster cylinder or splint(for 2–3 weeks</a:t>
            </a:r>
            <a:r>
              <a:rPr lang="en-US" dirty="0">
                <a:solidFill>
                  <a:schemeClr val="tx1"/>
                </a:solidFill>
                <a:cs typeface="Times New Roman" pitchFamily="18" charset="0"/>
              </a:rPr>
              <a:t>), isometric quadriceps strengthening exercises(at least 3 months specially vastus medialis muscle), walking with the aid of </a:t>
            </a:r>
            <a:r>
              <a:rPr lang="en-US" u="sng" dirty="0">
                <a:solidFill>
                  <a:schemeClr val="tx1"/>
                </a:solidFill>
                <a:cs typeface="Times New Roman" pitchFamily="18" charset="0"/>
              </a:rPr>
              <a:t>crutches</a:t>
            </a:r>
            <a:r>
              <a:rPr lang="en-US" dirty="0">
                <a:solidFill>
                  <a:schemeClr val="tx1"/>
                </a:solidFill>
                <a:cs typeface="Times New Roman" pitchFamily="18" charset="0"/>
              </a:rPr>
              <a:t>.</a:t>
            </a:r>
          </a:p>
          <a:p>
            <a:pPr marL="365760" indent="-256032" algn="l" rtl="0">
              <a:buClr>
                <a:schemeClr val="accent3"/>
              </a:buClr>
              <a:buFont typeface="Georgia"/>
              <a:buChar char="•"/>
              <a:defRPr/>
            </a:pPr>
            <a:r>
              <a:rPr lang="en-US" dirty="0">
                <a:solidFill>
                  <a:schemeClr val="tx1"/>
                </a:solidFill>
                <a:cs typeface="Times New Roman" pitchFamily="18" charset="0"/>
              </a:rPr>
              <a:t>In cases of repeated and distressing episodes of dislocation surgical reconstruction is indicated</a:t>
            </a:r>
            <a:r>
              <a:rPr lang="en-US" dirty="0">
                <a:solidFill>
                  <a:schemeClr val="tx1"/>
                </a:solidFill>
                <a:latin typeface="Times New Roman" pitchFamily="18" charset="0"/>
                <a:cs typeface="Times New Roman" pitchFamily="18" charset="0"/>
              </a:rPr>
              <a:t>.</a:t>
            </a:r>
          </a:p>
        </p:txBody>
      </p:sp>
      <p:sp>
        <p:nvSpPr>
          <p:cNvPr id="1187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cs typeface="Arial" pitchFamily="34" charset="0"/>
              </a:defRPr>
            </a:lvl1pPr>
            <a:lvl2pPr marL="742950" indent="-285750">
              <a:defRPr>
                <a:solidFill>
                  <a:schemeClr val="tx1"/>
                </a:solidFill>
                <a:latin typeface="Georgia" pitchFamily="18" charset="0"/>
                <a:cs typeface="Arial" pitchFamily="34" charset="0"/>
              </a:defRPr>
            </a:lvl2pPr>
            <a:lvl3pPr marL="1143000" indent="-228600">
              <a:defRPr>
                <a:solidFill>
                  <a:schemeClr val="tx1"/>
                </a:solidFill>
                <a:latin typeface="Georgia" pitchFamily="18" charset="0"/>
                <a:cs typeface="Arial" pitchFamily="34" charset="0"/>
              </a:defRPr>
            </a:lvl3pPr>
            <a:lvl4pPr marL="1600200" indent="-228600">
              <a:defRPr>
                <a:solidFill>
                  <a:schemeClr val="tx1"/>
                </a:solidFill>
                <a:latin typeface="Georgia" pitchFamily="18" charset="0"/>
                <a:cs typeface="Arial" pitchFamily="34" charset="0"/>
              </a:defRPr>
            </a:lvl4pPr>
            <a:lvl5pPr marL="2057400" indent="-228600">
              <a:defRPr>
                <a:solidFill>
                  <a:schemeClr val="tx1"/>
                </a:solidFill>
                <a:latin typeface="Georgia"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eorgia" pitchFamily="18" charset="0"/>
                <a:cs typeface="Arial" pitchFamily="34" charset="0"/>
              </a:defRPr>
            </a:lvl9pPr>
          </a:lstStyle>
          <a:p>
            <a:pPr rtl="1"/>
            <a:fld id="{16BB80F6-2E1C-4DD9-BABB-CA96E2CDEA21}" type="slidenum">
              <a:rPr lang="en-US" altLang="en-US">
                <a:solidFill>
                  <a:srgbClr val="FFFFFF"/>
                </a:solidFill>
              </a:rPr>
              <a:pPr rtl="1"/>
              <a:t>50</a:t>
            </a:fld>
            <a:endParaRPr lang="en-US" altLang="en-US" dirty="0">
              <a:solidFill>
                <a:srgbClr val="FFFFFF"/>
              </a:solidFill>
            </a:endParaRPr>
          </a:p>
        </p:txBody>
      </p:sp>
      <p:pic>
        <p:nvPicPr>
          <p:cNvPr id="2" name="Picture 1"/>
          <p:cNvPicPr>
            <a:picLocks noChangeAspect="1"/>
          </p:cNvPicPr>
          <p:nvPr/>
        </p:nvPicPr>
        <p:blipFill>
          <a:blip r:embed="rId5"/>
          <a:stretch>
            <a:fillRect/>
          </a:stretch>
        </p:blipFill>
        <p:spPr>
          <a:xfrm>
            <a:off x="7490954" y="535577"/>
            <a:ext cx="2797629" cy="2797629"/>
          </a:xfrm>
          <a:prstGeom prst="rect">
            <a:avLst/>
          </a:prstGeom>
        </p:spPr>
      </p:pic>
      <p:pic>
        <p:nvPicPr>
          <p:cNvPr id="4" name="Picture 3"/>
          <p:cNvPicPr>
            <a:picLocks noChangeAspect="1"/>
          </p:cNvPicPr>
          <p:nvPr/>
        </p:nvPicPr>
        <p:blipFill>
          <a:blip r:embed="rId6"/>
          <a:stretch>
            <a:fillRect/>
          </a:stretch>
        </p:blipFill>
        <p:spPr>
          <a:xfrm>
            <a:off x="7240088" y="3611267"/>
            <a:ext cx="4456937" cy="252303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64981575"/>
      </p:ext>
    </p:extLst>
  </p:cSld>
  <p:clrMapOvr>
    <a:masterClrMapping/>
  </p:clrMapOvr>
  <mc:AlternateContent xmlns:mc="http://schemas.openxmlformats.org/markup-compatibility/2006">
    <mc:Choice xmlns:p14="http://schemas.microsoft.com/office/powerpoint/2010/main" Requires="p14">
      <p:transition spd="slow" p14:dur="2000" advTm="57730"/>
    </mc:Choice>
    <mc:Fallback>
      <p:transition spd="slow" advTm="57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1040674" y="735874"/>
            <a:ext cx="8229600" cy="1066800"/>
          </a:xfrm>
        </p:spPr>
        <p:txBody>
          <a:bodyPr/>
          <a:lstStyle/>
          <a:p>
            <a:pPr eaLnBrk="1" hangingPunct="1"/>
            <a:r>
              <a:rPr lang="en-US" altLang="en-US" dirty="0">
                <a:latin typeface="+mn-lt"/>
                <a:cs typeface="Times New Roman" pitchFamily="18" charset="0"/>
              </a:rPr>
              <a:t>Chondromalacia of the patella</a:t>
            </a:r>
          </a:p>
        </p:txBody>
      </p:sp>
      <p:sp>
        <p:nvSpPr>
          <p:cNvPr id="3" name="Content Placeholder 2"/>
          <p:cNvSpPr>
            <a:spLocks noGrp="1"/>
          </p:cNvSpPr>
          <p:nvPr>
            <p:ph idx="1"/>
          </p:nvPr>
        </p:nvSpPr>
        <p:spPr>
          <a:xfrm>
            <a:off x="744583" y="1802674"/>
            <a:ext cx="4907280" cy="4668838"/>
          </a:xfrm>
        </p:spPr>
        <p:txBody>
          <a:bodyPr>
            <a:normAutofit fontScale="92500" lnSpcReduction="10000"/>
          </a:bodyPr>
          <a:lstStyle/>
          <a:p>
            <a:pPr marL="365760" indent="-256032" algn="l" rtl="0">
              <a:buClr>
                <a:schemeClr val="accent3"/>
              </a:buClr>
              <a:buFont typeface="Georgia"/>
              <a:buChar char="•"/>
              <a:defRPr/>
            </a:pPr>
            <a:r>
              <a:rPr lang="en-US" dirty="0">
                <a:solidFill>
                  <a:schemeClr val="tx1"/>
                </a:solidFill>
                <a:cs typeface="Times New Roman" pitchFamily="18" charset="0"/>
              </a:rPr>
              <a:t>S</a:t>
            </a:r>
            <a:r>
              <a:rPr lang="en-US" dirty="0" smtClean="0">
                <a:solidFill>
                  <a:schemeClr val="tx1"/>
                </a:solidFill>
                <a:cs typeface="Times New Roman" pitchFamily="18" charset="0"/>
              </a:rPr>
              <a:t>oftening</a:t>
            </a:r>
            <a:r>
              <a:rPr lang="en-US" dirty="0">
                <a:solidFill>
                  <a:schemeClr val="tx1"/>
                </a:solidFill>
                <a:cs typeface="Times New Roman" pitchFamily="18" charset="0"/>
              </a:rPr>
              <a:t>’ of the patellar articular cartilage. </a:t>
            </a:r>
            <a:endParaRPr lang="en-US" i="1" dirty="0">
              <a:solidFill>
                <a:schemeClr val="tx1"/>
              </a:solidFill>
              <a:cs typeface="Times New Roman" pitchFamily="18" charset="0"/>
            </a:endParaRPr>
          </a:p>
          <a:p>
            <a:pPr marL="365760" indent="-256032" algn="l" rtl="0">
              <a:buClr>
                <a:schemeClr val="accent3"/>
              </a:buClr>
              <a:buFont typeface="Georgia"/>
              <a:buChar char="•"/>
              <a:defRPr/>
            </a:pPr>
            <a:r>
              <a:rPr lang="en-US" dirty="0">
                <a:solidFill>
                  <a:schemeClr val="tx1"/>
                </a:solidFill>
                <a:cs typeface="Times New Roman" pitchFamily="18" charset="0"/>
              </a:rPr>
              <a:t>R</a:t>
            </a:r>
            <a:r>
              <a:rPr lang="en-US" dirty="0" smtClean="0">
                <a:solidFill>
                  <a:schemeClr val="tx1"/>
                </a:solidFill>
                <a:cs typeface="Times New Roman" pitchFamily="18" charset="0"/>
              </a:rPr>
              <a:t>epetitive </a:t>
            </a:r>
            <a:r>
              <a:rPr lang="en-US" dirty="0">
                <a:solidFill>
                  <a:schemeClr val="tx1"/>
                </a:solidFill>
                <a:cs typeface="Times New Roman" pitchFamily="18" charset="0"/>
              </a:rPr>
              <a:t>mechanical overload of the patellofemoral </a:t>
            </a:r>
            <a:r>
              <a:rPr lang="en-US" dirty="0" smtClean="0">
                <a:solidFill>
                  <a:schemeClr val="tx1"/>
                </a:solidFill>
                <a:cs typeface="Times New Roman" pitchFamily="18" charset="0"/>
              </a:rPr>
              <a:t>joint</a:t>
            </a:r>
            <a:r>
              <a:rPr lang="en-US" dirty="0">
                <a:solidFill>
                  <a:schemeClr val="tx1"/>
                </a:solidFill>
                <a:cs typeface="Times New Roman" pitchFamily="18" charset="0"/>
              </a:rPr>
              <a:t>:</a:t>
            </a:r>
            <a:endParaRPr lang="en-US" dirty="0">
              <a:solidFill>
                <a:schemeClr val="tx1"/>
              </a:solidFill>
              <a:cs typeface="Times New Roman" pitchFamily="18" charset="0"/>
            </a:endParaRPr>
          </a:p>
          <a:p>
            <a:pPr marL="658368" lvl="1" indent="-256032">
              <a:buClr>
                <a:schemeClr val="accent3"/>
              </a:buClr>
              <a:buFont typeface="Georgia"/>
              <a:buChar char="•"/>
              <a:defRPr/>
            </a:pPr>
            <a:r>
              <a:rPr lang="en-US" dirty="0">
                <a:solidFill>
                  <a:schemeClr val="tx1"/>
                </a:solidFill>
                <a:cs typeface="Times New Roman" pitchFamily="18" charset="0"/>
              </a:rPr>
              <a:t>(1) malcongruence of the patellofemoral </a:t>
            </a:r>
            <a:r>
              <a:rPr lang="en-US" dirty="0" smtClean="0">
                <a:solidFill>
                  <a:schemeClr val="tx1"/>
                </a:solidFill>
                <a:cs typeface="Times New Roman" pitchFamily="18" charset="0"/>
              </a:rPr>
              <a:t>surfaces.</a:t>
            </a:r>
            <a:endParaRPr lang="en-US" dirty="0">
              <a:solidFill>
                <a:schemeClr val="tx1"/>
              </a:solidFill>
              <a:cs typeface="Times New Roman" pitchFamily="18" charset="0"/>
            </a:endParaRPr>
          </a:p>
          <a:p>
            <a:pPr marL="658368" lvl="1" indent="-256032">
              <a:buClr>
                <a:schemeClr val="accent3"/>
              </a:buClr>
              <a:buFont typeface="Georgia"/>
              <a:buChar char="•"/>
              <a:defRPr/>
            </a:pPr>
            <a:r>
              <a:rPr lang="en-US" dirty="0">
                <a:solidFill>
                  <a:schemeClr val="tx1"/>
                </a:solidFill>
                <a:cs typeface="Times New Roman" pitchFamily="18" charset="0"/>
              </a:rPr>
              <a:t>(2) malalignment of the extensor mechanism, or relative weakness of the vastus medialis, which causes the patella to tilt, or subluxate, or bear more heavily on one facet than the other during flexion and extension of the knee</a:t>
            </a:r>
            <a:r>
              <a:rPr lang="en-US" dirty="0" smtClean="0">
                <a:solidFill>
                  <a:schemeClr val="tx1"/>
                </a:solidFill>
                <a:cs typeface="Times New Roman" pitchFamily="18" charset="0"/>
              </a:rPr>
              <a:t>.</a:t>
            </a:r>
            <a:endParaRPr lang="en-US" dirty="0">
              <a:solidFill>
                <a:schemeClr val="tx1"/>
              </a:solidFill>
              <a:cs typeface="Times New Roman" pitchFamily="18" charset="0"/>
            </a:endParaRPr>
          </a:p>
          <a:p>
            <a:pPr marL="365760" indent="-256032">
              <a:buClr>
                <a:schemeClr val="accent3"/>
              </a:buClr>
              <a:buFont typeface="Georgia"/>
              <a:buChar char="•"/>
              <a:defRPr/>
            </a:pPr>
            <a:r>
              <a:rPr lang="en-US" dirty="0">
                <a:solidFill>
                  <a:schemeClr val="tx1"/>
                </a:solidFill>
                <a:cs typeface="Times New Roman" pitchFamily="18" charset="0"/>
              </a:rPr>
              <a:t>Clinical </a:t>
            </a:r>
            <a:r>
              <a:rPr lang="en-US" dirty="0" smtClean="0">
                <a:solidFill>
                  <a:schemeClr val="tx1"/>
                </a:solidFill>
                <a:cs typeface="Times New Roman" pitchFamily="18" charset="0"/>
              </a:rPr>
              <a:t>features</a:t>
            </a:r>
            <a:endParaRPr lang="en-US" dirty="0">
              <a:solidFill>
                <a:schemeClr val="tx1"/>
              </a:solidFill>
              <a:cs typeface="Times New Roman" pitchFamily="18" charset="0"/>
            </a:endParaRPr>
          </a:p>
          <a:p>
            <a:pPr marL="658368" lvl="1" indent="-256032">
              <a:buClr>
                <a:schemeClr val="accent3"/>
              </a:buClr>
              <a:buFont typeface="Georgia"/>
              <a:buChar char="•"/>
              <a:defRPr/>
            </a:pPr>
            <a:r>
              <a:rPr lang="en-US" dirty="0" smtClean="0">
                <a:solidFill>
                  <a:schemeClr val="tx1"/>
                </a:solidFill>
                <a:cs typeface="Times New Roman" pitchFamily="18" charset="0"/>
              </a:rPr>
              <a:t>Affects teenage </a:t>
            </a:r>
            <a:r>
              <a:rPr lang="en-US" dirty="0">
                <a:solidFill>
                  <a:schemeClr val="tx1"/>
                </a:solidFill>
                <a:cs typeface="Times New Roman" pitchFamily="18" charset="0"/>
              </a:rPr>
              <a:t>girl or an athletic young adult. </a:t>
            </a:r>
          </a:p>
          <a:p>
            <a:pPr marL="658368" lvl="1" indent="-256032">
              <a:buClr>
                <a:schemeClr val="accent3"/>
              </a:buClr>
              <a:buFont typeface="Georgia"/>
              <a:buChar char="•"/>
              <a:defRPr/>
            </a:pPr>
            <a:r>
              <a:rPr lang="en-US" dirty="0">
                <a:solidFill>
                  <a:schemeClr val="tx1"/>
                </a:solidFill>
                <a:cs typeface="Times New Roman" pitchFamily="18" charset="0"/>
              </a:rPr>
              <a:t>Pain over the front of the knee or ‘under the knee-cap’. </a:t>
            </a:r>
          </a:p>
          <a:p>
            <a:pPr marL="658368" lvl="1" indent="-256032">
              <a:buClr>
                <a:schemeClr val="accent3"/>
              </a:buClr>
              <a:buFont typeface="Georgia"/>
              <a:buChar char="•"/>
              <a:defRPr/>
            </a:pPr>
            <a:r>
              <a:rPr lang="en-US" dirty="0">
                <a:solidFill>
                  <a:schemeClr val="tx1"/>
                </a:solidFill>
                <a:cs typeface="Times New Roman" pitchFamily="18" charset="0"/>
              </a:rPr>
              <a:t>Symptoms are aggravated by activity </a:t>
            </a:r>
            <a:r>
              <a:rPr lang="en-US" dirty="0" smtClean="0">
                <a:solidFill>
                  <a:schemeClr val="tx1"/>
                </a:solidFill>
                <a:cs typeface="Times New Roman" pitchFamily="18" charset="0"/>
              </a:rPr>
              <a:t>or stairs.</a:t>
            </a:r>
          </a:p>
          <a:p>
            <a:pPr marL="658368" lvl="1" indent="-256032">
              <a:buClr>
                <a:schemeClr val="accent3"/>
              </a:buClr>
              <a:buFont typeface="Georgia"/>
              <a:buChar char="•"/>
              <a:defRPr/>
            </a:pPr>
            <a:r>
              <a:rPr lang="en-US" dirty="0" smtClean="0">
                <a:solidFill>
                  <a:schemeClr val="tx1"/>
                </a:solidFill>
                <a:cs typeface="Times New Roman" pitchFamily="18" charset="0"/>
              </a:rPr>
              <a:t>Quadriceps wasting.</a:t>
            </a:r>
          </a:p>
          <a:p>
            <a:pPr marL="658368" lvl="1" indent="-256032">
              <a:buClr>
                <a:schemeClr val="accent3"/>
              </a:buClr>
              <a:buFont typeface="Georgia"/>
              <a:buChar char="•"/>
              <a:defRPr/>
            </a:pPr>
            <a:r>
              <a:rPr lang="en-US" dirty="0" smtClean="0">
                <a:solidFill>
                  <a:schemeClr val="tx1"/>
                </a:solidFill>
                <a:cs typeface="Times New Roman" pitchFamily="18" charset="0"/>
              </a:rPr>
              <a:t>Grinding and gliding positive</a:t>
            </a:r>
            <a:endParaRPr lang="en-US" dirty="0" smtClean="0">
              <a:solidFill>
                <a:schemeClr val="tx1"/>
              </a:solidFill>
              <a:cs typeface="Times New Roman" pitchFamily="18" charset="0"/>
            </a:endParaRPr>
          </a:p>
        </p:txBody>
      </p:sp>
      <p:sp>
        <p:nvSpPr>
          <p:cNvPr id="1218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cs typeface="Arial" pitchFamily="34" charset="0"/>
              </a:defRPr>
            </a:lvl1pPr>
            <a:lvl2pPr marL="742950" indent="-285750">
              <a:defRPr>
                <a:solidFill>
                  <a:schemeClr val="tx1"/>
                </a:solidFill>
                <a:latin typeface="Georgia" pitchFamily="18" charset="0"/>
                <a:cs typeface="Arial" pitchFamily="34" charset="0"/>
              </a:defRPr>
            </a:lvl2pPr>
            <a:lvl3pPr marL="1143000" indent="-228600">
              <a:defRPr>
                <a:solidFill>
                  <a:schemeClr val="tx1"/>
                </a:solidFill>
                <a:latin typeface="Georgia" pitchFamily="18" charset="0"/>
                <a:cs typeface="Arial" pitchFamily="34" charset="0"/>
              </a:defRPr>
            </a:lvl3pPr>
            <a:lvl4pPr marL="1600200" indent="-228600">
              <a:defRPr>
                <a:solidFill>
                  <a:schemeClr val="tx1"/>
                </a:solidFill>
                <a:latin typeface="Georgia" pitchFamily="18" charset="0"/>
                <a:cs typeface="Arial" pitchFamily="34" charset="0"/>
              </a:defRPr>
            </a:lvl4pPr>
            <a:lvl5pPr marL="2057400" indent="-228600">
              <a:defRPr>
                <a:solidFill>
                  <a:schemeClr val="tx1"/>
                </a:solidFill>
                <a:latin typeface="Georgia"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eorgia" pitchFamily="18" charset="0"/>
                <a:cs typeface="Arial" pitchFamily="34" charset="0"/>
              </a:defRPr>
            </a:lvl9pPr>
          </a:lstStyle>
          <a:p>
            <a:pPr rtl="1"/>
            <a:fld id="{FEC58068-1F5E-4420-9521-059712AFF8FC}" type="slidenum">
              <a:rPr lang="en-US" altLang="en-US">
                <a:solidFill>
                  <a:srgbClr val="FFFFFF"/>
                </a:solidFill>
              </a:rPr>
              <a:pPr rtl="1"/>
              <a:t>51</a:t>
            </a:fld>
            <a:endParaRPr lang="en-US" altLang="en-US">
              <a:solidFill>
                <a:srgbClr val="FFFFFF"/>
              </a:solidFill>
            </a:endParaRPr>
          </a:p>
        </p:txBody>
      </p:sp>
      <p:pic>
        <p:nvPicPr>
          <p:cNvPr id="5" name="Picture 3" descr="C:\Users\user\Downloads\skyline-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2778" y="1526177"/>
            <a:ext cx="3439427" cy="306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36662088"/>
      </p:ext>
    </p:extLst>
  </p:cSld>
  <p:clrMapOvr>
    <a:masterClrMapping/>
  </p:clrMapOvr>
  <mc:AlternateContent xmlns:mc="http://schemas.openxmlformats.org/markup-compatibility/2006">
    <mc:Choice xmlns:p14="http://schemas.microsoft.com/office/powerpoint/2010/main" Requires="p14">
      <p:transition spd="slow" p14:dur="2000" advTm="84750"/>
    </mc:Choice>
    <mc:Fallback>
      <p:transition spd="slow" advTm="8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itle 1"/>
          <p:cNvSpPr>
            <a:spLocks noGrp="1"/>
          </p:cNvSpPr>
          <p:nvPr>
            <p:ph type="title"/>
          </p:nvPr>
        </p:nvSpPr>
        <p:spPr>
          <a:xfrm>
            <a:off x="831669" y="609600"/>
            <a:ext cx="8229600" cy="1066800"/>
          </a:xfrm>
        </p:spPr>
        <p:txBody>
          <a:bodyPr/>
          <a:lstStyle/>
          <a:p>
            <a:pPr eaLnBrk="1" hangingPunct="1"/>
            <a:r>
              <a:rPr lang="en-US" altLang="en-US" dirty="0">
                <a:latin typeface="+mn-lt"/>
                <a:cs typeface="Times New Roman" pitchFamily="18" charset="0"/>
              </a:rPr>
              <a:t>Tibial tubercle </a:t>
            </a:r>
            <a:r>
              <a:rPr lang="en-US" altLang="en-US" dirty="0" err="1" smtClean="0">
                <a:latin typeface="+mn-lt"/>
                <a:cs typeface="Times New Roman" pitchFamily="18" charset="0"/>
              </a:rPr>
              <a:t>apophysitis</a:t>
            </a:r>
            <a:endParaRPr lang="en-US" altLang="en-US" dirty="0">
              <a:latin typeface="+mn-lt"/>
              <a:cs typeface="Times New Roman" pitchFamily="18" charset="0"/>
            </a:endParaRPr>
          </a:p>
        </p:txBody>
      </p:sp>
      <p:sp>
        <p:nvSpPr>
          <p:cNvPr id="126980" name="Content Placeholder 2"/>
          <p:cNvSpPr>
            <a:spLocks noGrp="1"/>
          </p:cNvSpPr>
          <p:nvPr>
            <p:ph idx="1"/>
          </p:nvPr>
        </p:nvSpPr>
        <p:spPr>
          <a:xfrm>
            <a:off x="376238" y="2024310"/>
            <a:ext cx="8229600" cy="4800600"/>
          </a:xfrm>
        </p:spPr>
        <p:txBody>
          <a:bodyPr>
            <a:noAutofit/>
          </a:bodyPr>
          <a:lstStyle/>
          <a:p>
            <a:pPr algn="l" rtl="0" eaLnBrk="1" hangingPunct="1"/>
            <a:r>
              <a:rPr lang="en-US" altLang="en-US" sz="1800" dirty="0">
                <a:solidFill>
                  <a:schemeClr val="tx1"/>
                </a:solidFill>
                <a:cs typeface="Times New Roman" pitchFamily="18" charset="0"/>
              </a:rPr>
              <a:t>This condition (also called Osgood–</a:t>
            </a:r>
            <a:r>
              <a:rPr lang="en-US" altLang="en-US" sz="1800" dirty="0" err="1">
                <a:solidFill>
                  <a:schemeClr val="tx1"/>
                </a:solidFill>
                <a:cs typeface="Times New Roman" pitchFamily="18" charset="0"/>
              </a:rPr>
              <a:t>Schlatter’s</a:t>
            </a:r>
            <a:r>
              <a:rPr lang="en-US" altLang="en-US" sz="1800" dirty="0">
                <a:solidFill>
                  <a:schemeClr val="tx1"/>
                </a:solidFill>
                <a:cs typeface="Times New Roman" pitchFamily="18" charset="0"/>
              </a:rPr>
              <a:t> disease) is characterized by pain and swelling of the tibial tubercle. </a:t>
            </a:r>
            <a:endParaRPr lang="ar-JO" altLang="en-US" sz="1800" dirty="0">
              <a:solidFill>
                <a:schemeClr val="tx1"/>
              </a:solidFill>
              <a:cs typeface="Times New Roman" pitchFamily="18" charset="0"/>
            </a:endParaRPr>
          </a:p>
          <a:p>
            <a:pPr lvl="1">
              <a:buFont typeface="Courier New" panose="02070309020205020404" pitchFamily="49" charset="0"/>
              <a:buChar char="o"/>
            </a:pPr>
            <a:r>
              <a:rPr lang="en-US" altLang="en-US" sz="1600" dirty="0" smtClean="0">
                <a:solidFill>
                  <a:schemeClr val="tx1"/>
                </a:solidFill>
                <a:cs typeface="Times New Roman" pitchFamily="18" charset="0"/>
              </a:rPr>
              <a:t> Affects adolescents</a:t>
            </a:r>
          </a:p>
          <a:p>
            <a:pPr lvl="1">
              <a:buFont typeface="Courier New" panose="02070309020205020404" pitchFamily="49" charset="0"/>
              <a:buChar char="o"/>
            </a:pPr>
            <a:r>
              <a:rPr lang="en-US" altLang="en-US" sz="1600" dirty="0" smtClean="0">
                <a:solidFill>
                  <a:schemeClr val="tx1"/>
                </a:solidFill>
                <a:cs typeface="Times New Roman" pitchFamily="18" charset="0"/>
              </a:rPr>
              <a:t>Activity related pain</a:t>
            </a:r>
          </a:p>
          <a:p>
            <a:pPr lvl="1">
              <a:buFont typeface="Courier New" panose="02070309020205020404" pitchFamily="49" charset="0"/>
              <a:buChar char="o"/>
            </a:pPr>
            <a:r>
              <a:rPr lang="en-US" altLang="en-US" sz="1600" dirty="0" smtClean="0">
                <a:solidFill>
                  <a:schemeClr val="tx1"/>
                </a:solidFill>
                <a:cs typeface="Times New Roman" pitchFamily="18" charset="0"/>
              </a:rPr>
              <a:t>Tenderness over prominent </a:t>
            </a:r>
            <a:r>
              <a:rPr lang="en-US" altLang="en-US" sz="1600" dirty="0" err="1" smtClean="0">
                <a:solidFill>
                  <a:schemeClr val="tx1"/>
                </a:solidFill>
                <a:cs typeface="Times New Roman" pitchFamily="18" charset="0"/>
              </a:rPr>
              <a:t>tibial</a:t>
            </a:r>
            <a:r>
              <a:rPr lang="en-US" altLang="en-US" sz="1600" dirty="0" smtClean="0">
                <a:solidFill>
                  <a:schemeClr val="tx1"/>
                </a:solidFill>
                <a:cs typeface="Times New Roman" pitchFamily="18" charset="0"/>
              </a:rPr>
              <a:t> tubercle</a:t>
            </a:r>
            <a:endParaRPr lang="en-US" altLang="en-US" sz="1600" dirty="0">
              <a:solidFill>
                <a:schemeClr val="tx1"/>
              </a:solidFill>
              <a:cs typeface="Times New Roman" pitchFamily="18" charset="0"/>
            </a:endParaRPr>
          </a:p>
          <a:p>
            <a:pPr lvl="1">
              <a:buFont typeface="Courier New" panose="02070309020205020404" pitchFamily="49" charset="0"/>
              <a:buChar char="o"/>
            </a:pPr>
            <a:r>
              <a:rPr lang="en-US" altLang="en-US" sz="1600" dirty="0" smtClean="0">
                <a:solidFill>
                  <a:schemeClr val="tx1"/>
                </a:solidFill>
                <a:cs typeface="Times New Roman" pitchFamily="18" charset="0"/>
              </a:rPr>
              <a:t>X-rays </a:t>
            </a:r>
            <a:r>
              <a:rPr lang="en-US" altLang="en-US" sz="1600" dirty="0">
                <a:solidFill>
                  <a:schemeClr val="tx1"/>
                </a:solidFill>
                <a:cs typeface="Times New Roman" pitchFamily="18" charset="0"/>
              </a:rPr>
              <a:t>show displacement </a:t>
            </a:r>
            <a:r>
              <a:rPr lang="en-US" altLang="en-US" sz="1600" dirty="0" smtClean="0">
                <a:solidFill>
                  <a:schemeClr val="tx1"/>
                </a:solidFill>
                <a:cs typeface="Times New Roman" pitchFamily="18" charset="0"/>
              </a:rPr>
              <a:t>or fragmentation </a:t>
            </a:r>
            <a:r>
              <a:rPr lang="en-US" altLang="en-US" sz="1600" dirty="0">
                <a:solidFill>
                  <a:schemeClr val="tx1"/>
                </a:solidFill>
                <a:cs typeface="Times New Roman" pitchFamily="18" charset="0"/>
              </a:rPr>
              <a:t>of the tibial apophysis.</a:t>
            </a:r>
            <a:endParaRPr lang="ar-JO" altLang="en-US" sz="1600" dirty="0">
              <a:solidFill>
                <a:schemeClr val="tx1"/>
              </a:solidFill>
              <a:cs typeface="Times New Roman" pitchFamily="18" charset="0"/>
            </a:endParaRPr>
          </a:p>
          <a:p>
            <a:pPr algn="l" rtl="0" eaLnBrk="1" hangingPunct="1">
              <a:buFont typeface="Georgia" pitchFamily="18" charset="0"/>
              <a:buNone/>
            </a:pPr>
            <a:r>
              <a:rPr lang="en-US" altLang="en-US" sz="1800" b="1" dirty="0" smtClean="0">
                <a:solidFill>
                  <a:schemeClr val="tx1"/>
                </a:solidFill>
                <a:cs typeface="Times New Roman" pitchFamily="18" charset="0"/>
              </a:rPr>
              <a:t>Management</a:t>
            </a:r>
            <a:endParaRPr lang="en-US" altLang="en-US" sz="1800" dirty="0" smtClean="0">
              <a:solidFill>
                <a:schemeClr val="tx1"/>
              </a:solidFill>
              <a:cs typeface="Times New Roman" pitchFamily="18" charset="0"/>
            </a:endParaRPr>
          </a:p>
          <a:p>
            <a:pPr lvl="1">
              <a:buFont typeface="Courier New" panose="02070309020205020404" pitchFamily="49" charset="0"/>
              <a:buChar char="o"/>
            </a:pPr>
            <a:r>
              <a:rPr lang="en-US" altLang="en-US" sz="1600" dirty="0" smtClean="0">
                <a:solidFill>
                  <a:schemeClr val="tx1"/>
                </a:solidFill>
                <a:cs typeface="Times New Roman" pitchFamily="18" charset="0"/>
              </a:rPr>
              <a:t>Restrict activities</a:t>
            </a:r>
          </a:p>
          <a:p>
            <a:pPr lvl="1">
              <a:buFont typeface="Courier New" panose="02070309020205020404" pitchFamily="49" charset="0"/>
              <a:buChar char="o"/>
            </a:pPr>
            <a:r>
              <a:rPr lang="en-US" altLang="en-US" sz="1600" dirty="0" smtClean="0">
                <a:solidFill>
                  <a:schemeClr val="tx1"/>
                </a:solidFill>
                <a:cs typeface="Times New Roman" pitchFamily="18" charset="0"/>
              </a:rPr>
              <a:t>Resolves spontaneously after fusion of </a:t>
            </a:r>
            <a:r>
              <a:rPr lang="en-US" altLang="en-US" sz="1600" dirty="0" err="1" smtClean="0">
                <a:solidFill>
                  <a:schemeClr val="tx1"/>
                </a:solidFill>
                <a:cs typeface="Times New Roman" pitchFamily="18" charset="0"/>
              </a:rPr>
              <a:t>apophysis</a:t>
            </a:r>
            <a:endParaRPr lang="en-US" altLang="en-US" sz="1800" dirty="0">
              <a:solidFill>
                <a:schemeClr val="tx1"/>
              </a:solidFill>
              <a:cs typeface="Times New Roman" pitchFamily="18" charset="0"/>
            </a:endParaRPr>
          </a:p>
        </p:txBody>
      </p:sp>
      <p:sp>
        <p:nvSpPr>
          <p:cNvPr id="12698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cs typeface="Arial" pitchFamily="34" charset="0"/>
              </a:defRPr>
            </a:lvl1pPr>
            <a:lvl2pPr marL="742950" indent="-285750">
              <a:defRPr>
                <a:solidFill>
                  <a:schemeClr val="tx1"/>
                </a:solidFill>
                <a:latin typeface="Georgia" pitchFamily="18" charset="0"/>
                <a:cs typeface="Arial" pitchFamily="34" charset="0"/>
              </a:defRPr>
            </a:lvl2pPr>
            <a:lvl3pPr marL="1143000" indent="-228600">
              <a:defRPr>
                <a:solidFill>
                  <a:schemeClr val="tx1"/>
                </a:solidFill>
                <a:latin typeface="Georgia" pitchFamily="18" charset="0"/>
                <a:cs typeface="Arial" pitchFamily="34" charset="0"/>
              </a:defRPr>
            </a:lvl3pPr>
            <a:lvl4pPr marL="1600200" indent="-228600">
              <a:defRPr>
                <a:solidFill>
                  <a:schemeClr val="tx1"/>
                </a:solidFill>
                <a:latin typeface="Georgia" pitchFamily="18" charset="0"/>
                <a:cs typeface="Arial" pitchFamily="34" charset="0"/>
              </a:defRPr>
            </a:lvl4pPr>
            <a:lvl5pPr marL="2057400" indent="-228600">
              <a:defRPr>
                <a:solidFill>
                  <a:schemeClr val="tx1"/>
                </a:solidFill>
                <a:latin typeface="Georgia"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eorgia" pitchFamily="18" charset="0"/>
                <a:cs typeface="Arial" pitchFamily="34" charset="0"/>
              </a:defRPr>
            </a:lvl9pPr>
          </a:lstStyle>
          <a:p>
            <a:pPr rtl="1"/>
            <a:fld id="{B72D7AD7-C64B-4197-8412-FA36B9B203DA}" type="slidenum">
              <a:rPr lang="en-US" altLang="en-US">
                <a:solidFill>
                  <a:srgbClr val="FFFFFF"/>
                </a:solidFill>
              </a:rPr>
              <a:pPr rtl="1"/>
              <a:t>52</a:t>
            </a:fld>
            <a:endParaRPr lang="en-US" altLang="en-US">
              <a:solidFill>
                <a:srgbClr val="FFFFFF"/>
              </a:solidFill>
            </a:endParaRPr>
          </a:p>
        </p:txBody>
      </p:sp>
      <p:pic>
        <p:nvPicPr>
          <p:cNvPr id="2" name="Picture 1"/>
          <p:cNvPicPr>
            <a:picLocks noChangeAspect="1"/>
          </p:cNvPicPr>
          <p:nvPr/>
        </p:nvPicPr>
        <p:blipFill>
          <a:blip r:embed="rId4"/>
          <a:stretch>
            <a:fillRect/>
          </a:stretch>
        </p:blipFill>
        <p:spPr>
          <a:xfrm>
            <a:off x="8605838" y="2121193"/>
            <a:ext cx="2653198" cy="330424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04837498"/>
      </p:ext>
    </p:extLst>
  </p:cSld>
  <p:clrMapOvr>
    <a:masterClrMapping/>
  </p:clrMapOvr>
  <mc:AlternateContent xmlns:mc="http://schemas.openxmlformats.org/markup-compatibility/2006">
    <mc:Choice xmlns:p14="http://schemas.microsoft.com/office/powerpoint/2010/main" Requires="p14">
      <p:transition spd="slow" p14:dur="2000" advTm="70476"/>
    </mc:Choice>
    <mc:Fallback>
      <p:transition spd="slow" advTm="7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503" y="888274"/>
            <a:ext cx="8229600" cy="1352006"/>
          </a:xfrm>
        </p:spPr>
        <p:txBody>
          <a:bodyPr>
            <a:normAutofit/>
          </a:bodyPr>
          <a:lstStyle/>
          <a:p>
            <a:pPr>
              <a:defRPr/>
            </a:pPr>
            <a:r>
              <a:rPr lang="en-US" dirty="0">
                <a:latin typeface="Calibri" panose="020F0502020204030204" pitchFamily="34" charset="0"/>
                <a:cs typeface="Calibri" panose="020F0502020204030204" pitchFamily="34" charset="0"/>
              </a:rPr>
              <a:t>Patellar tendinopathy</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133123" name="Content Placeholder 2"/>
          <p:cNvSpPr>
            <a:spLocks noGrp="1"/>
          </p:cNvSpPr>
          <p:nvPr>
            <p:ph idx="1"/>
          </p:nvPr>
        </p:nvSpPr>
        <p:spPr>
          <a:xfrm>
            <a:off x="579120" y="2020389"/>
            <a:ext cx="6056811" cy="3805646"/>
          </a:xfrm>
        </p:spPr>
        <p:txBody>
          <a:bodyPr>
            <a:normAutofit fontScale="77500" lnSpcReduction="20000"/>
          </a:bodyPr>
          <a:lstStyle/>
          <a:p>
            <a:pPr algn="l" rtl="0" eaLnBrk="1" hangingPunct="1"/>
            <a:r>
              <a:rPr lang="en-US" altLang="en-US" sz="2700" dirty="0">
                <a:cs typeface="Times New Roman" pitchFamily="18" charset="0"/>
              </a:rPr>
              <a:t>A patellar ligament strain or partial rupture may lead to a traction ‘tendinitis’ causing repeated episodes of pain and local tenderness – usually close to its attachment at the lower pole of the patella.</a:t>
            </a:r>
          </a:p>
          <a:p>
            <a:pPr algn="l" rtl="0" eaLnBrk="1" hangingPunct="1"/>
            <a:r>
              <a:rPr lang="en-US" altLang="en-US" sz="2700" dirty="0">
                <a:cs typeface="Times New Roman" pitchFamily="18" charset="0"/>
              </a:rPr>
              <a:t>If persistent, it may lead to calcification within the ligament. </a:t>
            </a:r>
          </a:p>
          <a:p>
            <a:pPr algn="l" rtl="0" eaLnBrk="1" hangingPunct="1"/>
            <a:r>
              <a:rPr lang="en-US" altLang="en-US" sz="2700" dirty="0">
                <a:cs typeface="Times New Roman" pitchFamily="18" charset="0"/>
              </a:rPr>
              <a:t>The condition is fairly common in adolescent athletes and has acquired the eponym Sinding-Larsen–Johansson syndrome. </a:t>
            </a:r>
          </a:p>
          <a:p>
            <a:pPr algn="l" rtl="0" eaLnBrk="1" hangingPunct="1"/>
            <a:r>
              <a:rPr lang="en-US" altLang="en-US" sz="2700" dirty="0">
                <a:cs typeface="Times New Roman" pitchFamily="18" charset="0"/>
              </a:rPr>
              <a:t>It usually resolves spontaneously; if it does not, the painful area is carefully removed keeping the major part of the ligament in continuity.</a:t>
            </a:r>
          </a:p>
        </p:txBody>
      </p:sp>
      <p:sp>
        <p:nvSpPr>
          <p:cNvPr id="133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itchFamily="18" charset="0"/>
                <a:cs typeface="Arial" pitchFamily="34" charset="0"/>
              </a:defRPr>
            </a:lvl1pPr>
            <a:lvl2pPr marL="742950" indent="-285750">
              <a:defRPr>
                <a:solidFill>
                  <a:schemeClr val="tx1"/>
                </a:solidFill>
                <a:latin typeface="Georgia" pitchFamily="18" charset="0"/>
                <a:cs typeface="Arial" pitchFamily="34" charset="0"/>
              </a:defRPr>
            </a:lvl2pPr>
            <a:lvl3pPr marL="1143000" indent="-228600">
              <a:defRPr>
                <a:solidFill>
                  <a:schemeClr val="tx1"/>
                </a:solidFill>
                <a:latin typeface="Georgia" pitchFamily="18" charset="0"/>
                <a:cs typeface="Arial" pitchFamily="34" charset="0"/>
              </a:defRPr>
            </a:lvl3pPr>
            <a:lvl4pPr marL="1600200" indent="-228600">
              <a:defRPr>
                <a:solidFill>
                  <a:schemeClr val="tx1"/>
                </a:solidFill>
                <a:latin typeface="Georgia" pitchFamily="18" charset="0"/>
                <a:cs typeface="Arial" pitchFamily="34" charset="0"/>
              </a:defRPr>
            </a:lvl4pPr>
            <a:lvl5pPr marL="2057400" indent="-228600">
              <a:defRPr>
                <a:solidFill>
                  <a:schemeClr val="tx1"/>
                </a:solidFill>
                <a:latin typeface="Georgia"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eorgia" pitchFamily="18" charset="0"/>
                <a:cs typeface="Arial" pitchFamily="34" charset="0"/>
              </a:defRPr>
            </a:lvl9pPr>
          </a:lstStyle>
          <a:p>
            <a:pPr rtl="1"/>
            <a:fld id="{A1B2C4E2-8416-4CA5-B5FC-59126A652291}" type="slidenum">
              <a:rPr lang="en-US" altLang="en-US">
                <a:solidFill>
                  <a:srgbClr val="FFFFFF"/>
                </a:solidFill>
              </a:rPr>
              <a:pPr rtl="1"/>
              <a:t>53</a:t>
            </a:fld>
            <a:endParaRPr lang="en-US" altLang="en-US">
              <a:solidFill>
                <a:srgbClr val="FFFFFF"/>
              </a:solidFill>
            </a:endParaRPr>
          </a:p>
        </p:txBody>
      </p:sp>
      <p:pic>
        <p:nvPicPr>
          <p:cNvPr id="3" name="Picture 2"/>
          <p:cNvPicPr>
            <a:picLocks noChangeAspect="1"/>
          </p:cNvPicPr>
          <p:nvPr/>
        </p:nvPicPr>
        <p:blipFill>
          <a:blip r:embed="rId4"/>
          <a:stretch>
            <a:fillRect/>
          </a:stretch>
        </p:blipFill>
        <p:spPr>
          <a:xfrm>
            <a:off x="7162997" y="2020389"/>
            <a:ext cx="4746172" cy="355962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80900125"/>
      </p:ext>
    </p:extLst>
  </p:cSld>
  <p:clrMapOvr>
    <a:masterClrMapping/>
  </p:clrMapOvr>
  <mc:AlternateContent xmlns:mc="http://schemas.openxmlformats.org/markup-compatibility/2006">
    <mc:Choice xmlns:p14="http://schemas.microsoft.com/office/powerpoint/2010/main" Requires="p14">
      <p:transition spd="slow" p14:dur="2000" advTm="39373"/>
    </mc:Choice>
    <mc:Fallback>
      <p:transition spd="slow" advTm="39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842722" y="78849"/>
            <a:ext cx="4070988" cy="4645551"/>
          </a:xfrm>
          <a:prstGeom prst="rect">
            <a:avLst/>
          </a:prstGeom>
        </p:spPr>
      </p:pic>
      <p:graphicFrame>
        <p:nvGraphicFramePr>
          <p:cNvPr id="8" name="Diagram 7"/>
          <p:cNvGraphicFramePr/>
          <p:nvPr>
            <p:extLst>
              <p:ext uri="{D42A27DB-BD31-4B8C-83A1-F6EECF244321}">
                <p14:modId xmlns:p14="http://schemas.microsoft.com/office/powerpoint/2010/main" val="3637130466"/>
              </p:ext>
            </p:extLst>
          </p:nvPr>
        </p:nvGraphicFramePr>
        <p:xfrm>
          <a:off x="3878216" y="519369"/>
          <a:ext cx="9228183" cy="57769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p:cNvPicPr>
            <a:picLocks noChangeAspect="1"/>
          </p:cNvPicPr>
          <p:nvPr/>
        </p:nvPicPr>
        <p:blipFill>
          <a:blip r:embed="rId10"/>
          <a:stretch>
            <a:fillRect/>
          </a:stretch>
        </p:blipFill>
        <p:spPr>
          <a:xfrm>
            <a:off x="0" y="3112296"/>
            <a:ext cx="3184000" cy="3184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01863163"/>
      </p:ext>
    </p:extLst>
  </p:cSld>
  <p:clrMapOvr>
    <a:masterClrMapping/>
  </p:clrMapOvr>
  <mc:AlternateContent xmlns:mc="http://schemas.openxmlformats.org/markup-compatibility/2006">
    <mc:Choice xmlns:p14="http://schemas.microsoft.com/office/powerpoint/2010/main" Requires="p14">
      <p:transition spd="slow" p14:dur="2000" advTm="25848"/>
    </mc:Choice>
    <mc:Fallback>
      <p:transition spd="slow" advTm="25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high confidence">
            <a:extLst>
              <a:ext uri="{FF2B5EF4-FFF2-40B4-BE49-F238E27FC236}">
                <a16:creationId xmlns:a16="http://schemas.microsoft.com/office/drawing/2014/main" id="{18FCB37F-4AD7-4F7E-BCF2-E3ACC37535F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2497" y="698157"/>
            <a:ext cx="11967005" cy="5461686"/>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94222010"/>
      </p:ext>
    </p:extLst>
  </p:cSld>
  <p:clrMapOvr>
    <a:masterClrMapping/>
  </p:clrMapOvr>
  <mc:AlternateContent xmlns:mc="http://schemas.openxmlformats.org/markup-compatibility/2006">
    <mc:Choice xmlns:p14="http://schemas.microsoft.com/office/powerpoint/2010/main" Requires="p14">
      <p:transition spd="slow" p14:dur="2000" advTm="42865"/>
    </mc:Choice>
    <mc:Fallback>
      <p:transition spd="slow" advTm="4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generated with high confidence">
            <a:extLst>
              <a:ext uri="{FF2B5EF4-FFF2-40B4-BE49-F238E27FC236}">
                <a16:creationId xmlns:a16="http://schemas.microsoft.com/office/drawing/2014/main" id="{DCE22897-A9B1-4EE8-880A-3309DC43D31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0286" y="562940"/>
            <a:ext cx="11911427" cy="573212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6102268"/>
      </p:ext>
    </p:extLst>
  </p:cSld>
  <p:clrMapOvr>
    <a:masterClrMapping/>
  </p:clrMapOvr>
  <mc:AlternateContent xmlns:mc="http://schemas.openxmlformats.org/markup-compatibility/2006">
    <mc:Choice xmlns:p14="http://schemas.microsoft.com/office/powerpoint/2010/main" Requires="p14">
      <p:transition spd="slow" p14:dur="2000" advTm="102886"/>
    </mc:Choice>
    <mc:Fallback>
      <p:transition spd="slow" advTm="10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48C25E-820D-40AF-B48C-527BDDFC95C3}"/>
              </a:ext>
            </a:extLst>
          </p:cNvPr>
          <p:cNvSpPr>
            <a:spLocks noGrp="1"/>
          </p:cNvSpPr>
          <p:nvPr>
            <p:ph idx="1"/>
          </p:nvPr>
        </p:nvSpPr>
        <p:spPr>
          <a:xfrm>
            <a:off x="225084" y="407962"/>
            <a:ext cx="11704320" cy="6252330"/>
          </a:xfrm>
        </p:spPr>
        <p:txBody>
          <a:bodyPr>
            <a:normAutofit lnSpcReduction="10000"/>
          </a:bodyPr>
          <a:lstStyle/>
          <a:p>
            <a:r>
              <a:rPr lang="en-US" sz="4000" dirty="0"/>
              <a:t>Anatomical components:</a:t>
            </a:r>
          </a:p>
          <a:p>
            <a:pPr lvl="2">
              <a:buFont typeface="Wingdings" panose="05000000000000000000" pitchFamily="2" charset="2"/>
              <a:buChar char="v"/>
            </a:pPr>
            <a:endParaRPr lang="en-US" sz="2700" dirty="0"/>
          </a:p>
          <a:p>
            <a:pPr lvl="2">
              <a:buFont typeface="Wingdings" panose="05000000000000000000" pitchFamily="2" charset="2"/>
              <a:buChar char="v"/>
            </a:pPr>
            <a:r>
              <a:rPr lang="en-US" sz="2800" dirty="0">
                <a:solidFill>
                  <a:srgbClr val="C00000"/>
                </a:solidFill>
              </a:rPr>
              <a:t>Patellar ligament:</a:t>
            </a:r>
            <a:r>
              <a:rPr lang="en-US" sz="2800" dirty="0"/>
              <a:t> This continuation of the common tendon of insertion of the quadriceps femoris muscle extends from the patella to the tibial tuberosity. (anterior support).</a:t>
            </a:r>
          </a:p>
          <a:p>
            <a:pPr lvl="2">
              <a:buFont typeface="Wingdings" panose="05000000000000000000" pitchFamily="2" charset="2"/>
              <a:buChar char="v"/>
            </a:pPr>
            <a:r>
              <a:rPr lang="en-US" sz="2800" dirty="0">
                <a:solidFill>
                  <a:srgbClr val="C00000"/>
                </a:solidFill>
              </a:rPr>
              <a:t>Oblique popliteal ligament </a:t>
            </a:r>
            <a:r>
              <a:rPr lang="en-US" sz="2800" dirty="0"/>
              <a:t>(posterior support).</a:t>
            </a:r>
          </a:p>
          <a:p>
            <a:pPr lvl="2">
              <a:buFont typeface="Wingdings" panose="05000000000000000000" pitchFamily="2" charset="2"/>
              <a:buChar char="v"/>
            </a:pPr>
            <a:r>
              <a:rPr lang="en-US" sz="2800" b="1" dirty="0">
                <a:solidFill>
                  <a:srgbClr val="C00000"/>
                </a:solidFill>
              </a:rPr>
              <a:t>Tibial (medial) collateral ligament: </a:t>
            </a:r>
            <a:r>
              <a:rPr lang="en-US" sz="2800" dirty="0"/>
              <a:t>extends from the medial condyle of the femur to the medial condyle of the tibia (medial support).</a:t>
            </a:r>
          </a:p>
          <a:p>
            <a:pPr lvl="2">
              <a:buFont typeface="Wingdings" panose="05000000000000000000" pitchFamily="2" charset="2"/>
              <a:buChar char="v"/>
            </a:pPr>
            <a:endParaRPr lang="en-US" sz="2800" dirty="0"/>
          </a:p>
          <a:p>
            <a:pPr lvl="2">
              <a:buFont typeface="Wingdings" panose="05000000000000000000" pitchFamily="2" charset="2"/>
              <a:buChar char="v"/>
            </a:pPr>
            <a:endParaRPr lang="en-US" sz="2800" dirty="0"/>
          </a:p>
          <a:p>
            <a:pPr lvl="2">
              <a:lnSpc>
                <a:spcPct val="110000"/>
              </a:lnSpc>
              <a:buFont typeface="Wingdings" panose="05000000000000000000" pitchFamily="2" charset="2"/>
              <a:buChar char="v"/>
            </a:pPr>
            <a:r>
              <a:rPr lang="en-US" sz="2800" b="1" dirty="0">
                <a:solidFill>
                  <a:srgbClr val="C00000"/>
                </a:solidFill>
              </a:rPr>
              <a:t>Fibular (lateral) collateral ligament: </a:t>
            </a:r>
            <a:r>
              <a:rPr lang="en-US" sz="2800" dirty="0"/>
              <a:t>extends from the lateral condyle of the femur to the lateral side of the head of the fibula(lateral support).</a:t>
            </a:r>
          </a:p>
          <a:p>
            <a:pPr lvl="2">
              <a:buFont typeface="Wingdings" panose="05000000000000000000" pitchFamily="2" charset="2"/>
              <a:buChar char="v"/>
            </a:pPr>
            <a:r>
              <a:rPr lang="en-US" sz="2800" dirty="0">
                <a:solidFill>
                  <a:srgbClr val="C00000"/>
                </a:solidFill>
              </a:rPr>
              <a:t>Medial and lateral patellar retinacula.</a:t>
            </a:r>
            <a:r>
              <a:rPr lang="en-US" sz="2800" dirty="0"/>
              <a:t>(anterior support)</a:t>
            </a:r>
          </a:p>
          <a:p>
            <a:pPr lvl="2">
              <a:buFont typeface="Wingdings" panose="05000000000000000000" pitchFamily="2" charset="2"/>
              <a:buChar char="v"/>
            </a:pPr>
            <a:r>
              <a:rPr lang="en-US" sz="2800" dirty="0">
                <a:solidFill>
                  <a:srgbClr val="C00000"/>
                </a:solidFill>
              </a:rPr>
              <a:t>Arcuate popliteal ligament.</a:t>
            </a:r>
            <a:r>
              <a:rPr lang="en-US" sz="2800" dirty="0"/>
              <a:t>(posterior support)</a:t>
            </a:r>
          </a:p>
          <a:p>
            <a:pPr lvl="2">
              <a:buFont typeface="Wingdings" panose="05000000000000000000" pitchFamily="2" charset="2"/>
              <a:buChar char="v"/>
            </a:pPr>
            <a:endParaRPr lang="en-US" sz="2400" dirty="0"/>
          </a:p>
        </p:txBody>
      </p:sp>
      <p:sp>
        <p:nvSpPr>
          <p:cNvPr id="4" name="Rectangle: Rounded Corners 3">
            <a:extLst>
              <a:ext uri="{FF2B5EF4-FFF2-40B4-BE49-F238E27FC236}">
                <a16:creationId xmlns:a16="http://schemas.microsoft.com/office/drawing/2014/main" id="{993F61D9-4F3E-49B1-B459-4F0A4EDA9C01}"/>
              </a:ext>
            </a:extLst>
          </p:cNvPr>
          <p:cNvSpPr/>
          <p:nvPr/>
        </p:nvSpPr>
        <p:spPr>
          <a:xfrm>
            <a:off x="759655" y="3799403"/>
            <a:ext cx="10672689" cy="510778"/>
          </a:xfrm>
          <a:prstGeom prst="roundRect">
            <a:avLst/>
          </a:prstGeom>
          <a:effectLst>
            <a:softEdge rad="31750"/>
          </a:effectLst>
        </p:spPr>
        <p:style>
          <a:lnRef idx="1">
            <a:schemeClr val="accent4"/>
          </a:lnRef>
          <a:fillRef idx="2">
            <a:schemeClr val="accent4"/>
          </a:fillRef>
          <a:effectRef idx="1">
            <a:schemeClr val="accent4"/>
          </a:effectRef>
          <a:fontRef idx="minor">
            <a:schemeClr val="dk1"/>
          </a:fontRef>
        </p:style>
        <p:txBody>
          <a:bodyPr rtlCol="0" anchor="ctr">
            <a:spAutoFit/>
          </a:bodyPr>
          <a:lstStyle/>
          <a:p>
            <a:pPr algn="ctr"/>
            <a:r>
              <a:rPr lang="en-US" sz="2400" dirty="0"/>
              <a:t>The tibial collateral ligament is firmly attached to the medial meniscus.</a:t>
            </a:r>
          </a:p>
        </p:txBody>
      </p:sp>
    </p:spTree>
    <p:extLst>
      <p:ext uri="{BB962C8B-B14F-4D97-AF65-F5344CB8AC3E}">
        <p14:creationId xmlns:p14="http://schemas.microsoft.com/office/powerpoint/2010/main" val="35406583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5|8.6|19.1"/>
</p:tagLst>
</file>

<file path=ppt/tags/tag10.xml><?xml version="1.0" encoding="utf-8"?>
<p:tagLst xmlns:a="http://schemas.openxmlformats.org/drawingml/2006/main" xmlns:r="http://schemas.openxmlformats.org/officeDocument/2006/relationships" xmlns:p="http://schemas.openxmlformats.org/presentationml/2006/main">
  <p:tag name="TIMING" val="|2|21.5|14.5"/>
</p:tagLst>
</file>

<file path=ppt/tags/tag11.xml><?xml version="1.0" encoding="utf-8"?>
<p:tagLst xmlns:a="http://schemas.openxmlformats.org/drawingml/2006/main" xmlns:r="http://schemas.openxmlformats.org/officeDocument/2006/relationships" xmlns:p="http://schemas.openxmlformats.org/presentationml/2006/main">
  <p:tag name="TIMING" val="|30|2.4|2"/>
</p:tagLst>
</file>

<file path=ppt/tags/tag12.xml><?xml version="1.0" encoding="utf-8"?>
<p:tagLst xmlns:a="http://schemas.openxmlformats.org/drawingml/2006/main" xmlns:r="http://schemas.openxmlformats.org/officeDocument/2006/relationships" xmlns:p="http://schemas.openxmlformats.org/presentationml/2006/main">
  <p:tag name="TIMING" val="|4.5|37.5|25.6|4.4|3.7|1.8|3.1|6.5"/>
</p:tagLst>
</file>

<file path=ppt/tags/tag13.xml><?xml version="1.0" encoding="utf-8"?>
<p:tagLst xmlns:a="http://schemas.openxmlformats.org/drawingml/2006/main" xmlns:r="http://schemas.openxmlformats.org/officeDocument/2006/relationships" xmlns:p="http://schemas.openxmlformats.org/presentationml/2006/main">
  <p:tag name="TIMING" val="|5.5|3.4|3.6|6.4"/>
</p:tagLst>
</file>

<file path=ppt/tags/tag14.xml><?xml version="1.0" encoding="utf-8"?>
<p:tagLst xmlns:a="http://schemas.openxmlformats.org/drawingml/2006/main" xmlns:r="http://schemas.openxmlformats.org/officeDocument/2006/relationships" xmlns:p="http://schemas.openxmlformats.org/presentationml/2006/main">
  <p:tag name="TIMING" val="|0.7|37|12.3"/>
</p:tagLst>
</file>

<file path=ppt/tags/tag15.xml><?xml version="1.0" encoding="utf-8"?>
<p:tagLst xmlns:a="http://schemas.openxmlformats.org/drawingml/2006/main" xmlns:r="http://schemas.openxmlformats.org/officeDocument/2006/relationships" xmlns:p="http://schemas.openxmlformats.org/presentationml/2006/main">
  <p:tag name="TIMING" val="|35.3|4.3|16.7|2.4|38.7|3.8|39.7|8.5|8.9"/>
</p:tagLst>
</file>

<file path=ppt/tags/tag2.xml><?xml version="1.0" encoding="utf-8"?>
<p:tagLst xmlns:a="http://schemas.openxmlformats.org/drawingml/2006/main" xmlns:r="http://schemas.openxmlformats.org/officeDocument/2006/relationships" xmlns:p="http://schemas.openxmlformats.org/presentationml/2006/main">
  <p:tag name="TIMING" val="|1.5|44.6|26|1.9"/>
</p:tagLst>
</file>

<file path=ppt/tags/tag3.xml><?xml version="1.0" encoding="utf-8"?>
<p:tagLst xmlns:a="http://schemas.openxmlformats.org/drawingml/2006/main" xmlns:r="http://schemas.openxmlformats.org/officeDocument/2006/relationships" xmlns:p="http://schemas.openxmlformats.org/presentationml/2006/main">
  <p:tag name="TIMING" val="|2.5|6.3|11.1"/>
</p:tagLst>
</file>

<file path=ppt/tags/tag4.xml><?xml version="1.0" encoding="utf-8"?>
<p:tagLst xmlns:a="http://schemas.openxmlformats.org/drawingml/2006/main" xmlns:r="http://schemas.openxmlformats.org/officeDocument/2006/relationships" xmlns:p="http://schemas.openxmlformats.org/presentationml/2006/main">
  <p:tag name="TIMING" val="|11.2|25.4|15.9|13.9|11.5"/>
</p:tagLst>
</file>

<file path=ppt/tags/tag5.xml><?xml version="1.0" encoding="utf-8"?>
<p:tagLst xmlns:a="http://schemas.openxmlformats.org/drawingml/2006/main" xmlns:r="http://schemas.openxmlformats.org/officeDocument/2006/relationships" xmlns:p="http://schemas.openxmlformats.org/presentationml/2006/main">
  <p:tag name="TIMING" val="|6.9|6.2|15.1|16.8"/>
</p:tagLst>
</file>

<file path=ppt/tags/tag6.xml><?xml version="1.0" encoding="utf-8"?>
<p:tagLst xmlns:a="http://schemas.openxmlformats.org/drawingml/2006/main" xmlns:r="http://schemas.openxmlformats.org/officeDocument/2006/relationships" xmlns:p="http://schemas.openxmlformats.org/presentationml/2006/main">
  <p:tag name="TIMING" val="|3.4|32.9|12.4|9|14.1|9.2"/>
</p:tagLst>
</file>

<file path=ppt/tags/tag7.xml><?xml version="1.0" encoding="utf-8"?>
<p:tagLst xmlns:a="http://schemas.openxmlformats.org/drawingml/2006/main" xmlns:r="http://schemas.openxmlformats.org/officeDocument/2006/relationships" xmlns:p="http://schemas.openxmlformats.org/presentationml/2006/main">
  <p:tag name="TIMING" val="|3.5|54.4|2.5|22.2|16.1|12.1|3.7"/>
</p:tagLst>
</file>

<file path=ppt/tags/tag8.xml><?xml version="1.0" encoding="utf-8"?>
<p:tagLst xmlns:a="http://schemas.openxmlformats.org/drawingml/2006/main" xmlns:r="http://schemas.openxmlformats.org/officeDocument/2006/relationships" xmlns:p="http://schemas.openxmlformats.org/presentationml/2006/main">
  <p:tag name="TIMING" val="|1.5"/>
</p:tagLst>
</file>

<file path=ppt/tags/tag9.xml><?xml version="1.0" encoding="utf-8"?>
<p:tagLst xmlns:a="http://schemas.openxmlformats.org/drawingml/2006/main" xmlns:r="http://schemas.openxmlformats.org/officeDocument/2006/relationships" xmlns:p="http://schemas.openxmlformats.org/presentationml/2006/main">
  <p:tag name="TIMING" val="|7.1|5|4.7|6.6|16.6|12.8"/>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3291</TotalTime>
  <Words>2787</Words>
  <Application>Microsoft Office PowerPoint</Application>
  <PresentationFormat>Widescreen</PresentationFormat>
  <Paragraphs>375</Paragraphs>
  <Slides>53</Slides>
  <Notes>1</Notes>
  <HiddenSlides>0</HiddenSlides>
  <MMClips>50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Arial</vt:lpstr>
      <vt:lpstr>Bahnschrift Condensed</vt:lpstr>
      <vt:lpstr>Bernard MT Condensed</vt:lpstr>
      <vt:lpstr>Calibri</vt:lpstr>
      <vt:lpstr>Calibri Light</vt:lpstr>
      <vt:lpstr>Copperplate Gothic Bold</vt:lpstr>
      <vt:lpstr>Courier New</vt:lpstr>
      <vt:lpstr>Georgia</vt:lpstr>
      <vt:lpstr>Times New Roman</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Deformities of the knee</vt:lpstr>
      <vt:lpstr>PowerPoint Presentation</vt:lpstr>
      <vt:lpstr>PowerPoint Presentation</vt:lpstr>
      <vt:lpstr>PowerPoint Presentation</vt:lpstr>
      <vt:lpstr>PowerPoint Presentation</vt:lpstr>
      <vt:lpstr>PowerPoint Presentation</vt:lpstr>
      <vt:lpstr>Menisci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ACL injury</vt:lpstr>
      <vt:lpstr>PowerPoint Presentation</vt:lpstr>
      <vt:lpstr>PowerPoint Presentation</vt:lpstr>
      <vt:lpstr>Other major ligaments</vt:lpstr>
      <vt:lpstr>PowerPoint Presentation</vt:lpstr>
      <vt:lpstr>PowerPoint Presentation</vt:lpstr>
      <vt:lpstr>Imaging</vt:lpstr>
      <vt:lpstr>PowerPoint Presentation</vt:lpstr>
      <vt:lpstr>Treatment</vt:lpstr>
      <vt:lpstr>Treatment</vt:lpstr>
      <vt:lpstr>PowerPoint Presentation</vt:lpstr>
      <vt:lpstr>Osteochondritis dissecans</vt:lpstr>
      <vt:lpstr>PowerPoint Presentation</vt:lpstr>
      <vt:lpstr>Patellar Instability</vt:lpstr>
      <vt:lpstr>Risk factors</vt:lpstr>
      <vt:lpstr>Treatment</vt:lpstr>
      <vt:lpstr>Chondromalacia of the patella</vt:lpstr>
      <vt:lpstr>Tibial tubercle apophysitis</vt:lpstr>
      <vt:lpstr>Patellar tendinopathy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Mojahed Amjad Dawood Abu Shuleh</dc:creator>
  <cp:lastModifiedBy>Monther Gharaibeh</cp:lastModifiedBy>
  <cp:revision>164</cp:revision>
  <dcterms:created xsi:type="dcterms:W3CDTF">2018-08-31T11:23:58Z</dcterms:created>
  <dcterms:modified xsi:type="dcterms:W3CDTF">2023-09-30T09:44:03Z</dcterms:modified>
</cp:coreProperties>
</file>